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471" r:id="rId4"/>
    <p:sldId id="336" r:id="rId5"/>
    <p:sldId id="339" r:id="rId6"/>
    <p:sldId id="337" r:id="rId7"/>
    <p:sldId id="319" r:id="rId8"/>
    <p:sldId id="413" r:id="rId9"/>
    <p:sldId id="468" r:id="rId10"/>
    <p:sldId id="469" r:id="rId11"/>
    <p:sldId id="347" r:id="rId12"/>
    <p:sldId id="363" r:id="rId13"/>
    <p:sldId id="472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kkkk/p/6520381.html" TargetMode="External"/><Relationship Id="rId7" Type="http://schemas.openxmlformats.org/officeDocument/2006/relationships/hyperlink" Target="https://blog.csdn.net/u010168781/article/details/84303954" TargetMode="External"/><Relationship Id="rId2" Type="http://schemas.openxmlformats.org/officeDocument/2006/relationships/hyperlink" Target="https://www.ibm.com/developerworks/cn/linux/l-oprof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1e423e3f5ed5" TargetMode="External"/><Relationship Id="rId5" Type="http://schemas.openxmlformats.org/officeDocument/2006/relationships/hyperlink" Target="http://www.baidu.com/link?url=IljehViMGsHqpJhXu-Cjc2JuqFkCpEYWud17l7v5kaHTI-GB1hqOXd-mRqETCAFslqMxkqtu3Rhnq4kLJVuNWa" TargetMode="External"/><Relationship Id="rId4" Type="http://schemas.openxmlformats.org/officeDocument/2006/relationships/hyperlink" Target="https://www.cnblogs.com/MYSQLZOUQI/p/5426689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ICS-LAB3  </a:t>
            </a:r>
            <a:br>
              <a:rPr lang="en-US" altLang="zh-CN" sz="4800" dirty="0"/>
            </a:br>
            <a:r>
              <a:rPr lang="zh-CN" altLang="en-US" sz="6000" dirty="0">
                <a:solidFill>
                  <a:srgbClr val="FF0000"/>
                </a:solidFill>
              </a:rPr>
              <a:t>优化 </a:t>
            </a:r>
            <a:r>
              <a:rPr lang="en-US" altLang="zh-CN" sz="6000" dirty="0">
                <a:solidFill>
                  <a:srgbClr val="FF0000"/>
                </a:solidFill>
              </a:rPr>
              <a:t>Optimize</a:t>
            </a:r>
            <a:endParaRPr lang="zh-CN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性能测试的工具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Windows</a:t>
            </a:r>
            <a:r>
              <a:rPr lang="zh-CN" altLang="en-US" sz="2800" dirty="0"/>
              <a:t>下</a:t>
            </a:r>
            <a:r>
              <a:rPr lang="en-US" altLang="zh-CN" sz="2800" dirty="0"/>
              <a:t>VS</a:t>
            </a:r>
            <a:r>
              <a:rPr lang="zh-CN" altLang="en-US" sz="2800" dirty="0"/>
              <a:t>，本身就有性能评测的组件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调试：性能探测器：</a:t>
            </a:r>
            <a:r>
              <a:rPr lang="en-US" altLang="zh-CN" sz="2800" dirty="0"/>
              <a:t>CPU</a:t>
            </a:r>
            <a:r>
              <a:rPr lang="zh-CN" altLang="en-US" sz="2800" dirty="0"/>
              <a:t>、</a:t>
            </a:r>
            <a:r>
              <a:rPr lang="en-US" altLang="zh-CN" sz="2800" dirty="0"/>
              <a:t>RAM</a:t>
            </a:r>
            <a:r>
              <a:rPr lang="zh-CN" altLang="en-US" sz="2800" dirty="0"/>
              <a:t>、</a:t>
            </a:r>
            <a:r>
              <a:rPr lang="en-US" altLang="zh-CN" sz="2800" dirty="0"/>
              <a:t>GPU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</a:t>
            </a:r>
            <a:r>
              <a:rPr lang="en-US" altLang="zh-CN" sz="3200" dirty="0" err="1"/>
              <a:t>Oprofile</a:t>
            </a:r>
            <a:r>
              <a:rPr lang="zh-CN" altLang="en-US" sz="3200" dirty="0"/>
              <a:t>等工具（</a:t>
            </a:r>
            <a:r>
              <a:rPr lang="en-US" altLang="zh-CN" sz="3200" dirty="0" err="1"/>
              <a:t>gprof</a:t>
            </a:r>
            <a:r>
              <a:rPr lang="zh-CN" altLang="en-US" sz="3200" dirty="0"/>
              <a:t>、</a:t>
            </a:r>
            <a:r>
              <a:rPr lang="en-US" altLang="zh-CN" b="0" dirty="0"/>
              <a:t>google-</a:t>
            </a:r>
            <a:r>
              <a:rPr lang="en-US" altLang="zh-CN" b="0" dirty="0" err="1"/>
              <a:t>perftools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hlinkClick r:id="rId2"/>
              </a:rPr>
              <a:t>https://blog.csdn.net/Blaider/article/details/7730792</a:t>
            </a:r>
            <a:r>
              <a:rPr lang="en-US" altLang="zh-CN" sz="2800" dirty="0"/>
              <a:t>  </a:t>
            </a:r>
            <a:r>
              <a:rPr lang="zh-CN" altLang="en-US" dirty="0"/>
              <a:t>用 </a:t>
            </a:r>
            <a:r>
              <a:rPr lang="en-US" altLang="zh-CN" dirty="0" err="1"/>
              <a:t>OProfile</a:t>
            </a:r>
            <a:r>
              <a:rPr lang="en-US" altLang="zh-CN" dirty="0"/>
              <a:t> </a:t>
            </a:r>
            <a:r>
              <a:rPr lang="zh-CN" altLang="en-US" dirty="0"/>
              <a:t>彻底了解性能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https://www.cnblogs.com/</a:t>
            </a:r>
            <a:r>
              <a:rPr lang="en-US" altLang="zh-CN" sz="2400" dirty="0" err="1">
                <a:hlinkClick r:id="rId3"/>
              </a:rPr>
              <a:t>jkkkk</a:t>
            </a:r>
            <a:r>
              <a:rPr lang="en-US" altLang="zh-CN" sz="2400" dirty="0">
                <a:hlinkClick r:id="rId3"/>
              </a:rPr>
              <a:t>/p/6520381.html</a:t>
            </a:r>
            <a:r>
              <a:rPr lang="en-US" altLang="zh-CN" sz="2400" dirty="0"/>
              <a:t>《Linux</a:t>
            </a:r>
            <a:r>
              <a:rPr lang="zh-CN" altLang="en-US" sz="2400" dirty="0"/>
              <a:t>调优工具</a:t>
            </a:r>
            <a:r>
              <a:rPr lang="en-US" altLang="zh-CN" sz="2400" dirty="0" err="1"/>
              <a:t>oprofile</a:t>
            </a:r>
            <a:r>
              <a:rPr lang="zh-CN" altLang="en-US" sz="2400" dirty="0"/>
              <a:t>的演示分析</a:t>
            </a:r>
            <a:r>
              <a:rPr lang="en-US" altLang="zh-CN" sz="2400" dirty="0"/>
              <a:t>》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4"/>
              </a:rPr>
              <a:t>https://www.cnblogs.com/MYSQLZOUQI/p/5426689.html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下的</a:t>
            </a:r>
            <a:r>
              <a:rPr lang="en-US" altLang="zh-CN" b="0" dirty="0" err="1">
                <a:hlinkClick r:id="rId5"/>
              </a:rPr>
              <a:t>valgrind</a:t>
            </a:r>
            <a:r>
              <a:rPr lang="zh-CN" altLang="en-US" b="0" dirty="0">
                <a:hlinkClick r:id="rId5"/>
              </a:rPr>
              <a:t>：</a:t>
            </a:r>
            <a:r>
              <a:rPr lang="en-US" altLang="zh-CN" b="0" dirty="0">
                <a:hlinkClick r:id="rId5"/>
              </a:rPr>
              <a:t> </a:t>
            </a:r>
            <a:r>
              <a:rPr lang="en-US" altLang="zh-CN" b="0" u="sng" dirty="0" err="1">
                <a:hlinkClick r:id="rId5"/>
              </a:rPr>
              <a:t>callgrind</a:t>
            </a:r>
            <a:r>
              <a:rPr lang="en-US" altLang="zh-CN" b="0" u="sng" dirty="0"/>
              <a:t>/</a:t>
            </a:r>
            <a:r>
              <a:rPr lang="en-US" altLang="zh-CN" dirty="0" err="1"/>
              <a:t>Cachegrind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6"/>
              </a:rPr>
              <a:t>https://www.jianshu.com/p/1e423e3f5ed5</a:t>
            </a:r>
            <a:r>
              <a:rPr lang="zh-CN" altLang="en-US" sz="2400" b="1" dirty="0"/>
              <a:t>将 </a:t>
            </a:r>
            <a:r>
              <a:rPr lang="en-US" altLang="zh-CN" sz="2400" b="1" dirty="0" err="1"/>
              <a:t>Cachegrind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Callgrind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用于性能调优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7"/>
              </a:rPr>
              <a:t>https://blog.csdn.net/u010168781/article/details/84303954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343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自己编写性能测试代码</a:t>
            </a:r>
            <a:endParaRPr lang="en-US" altLang="zh-CN" sz="3200" dirty="0"/>
          </a:p>
          <a:p>
            <a:pPr lvl="1"/>
            <a:r>
              <a:rPr lang="en-US" altLang="zh-CN" sz="2400" dirty="0"/>
              <a:t>Time </a:t>
            </a:r>
          </a:p>
          <a:p>
            <a:pPr lvl="1"/>
            <a:r>
              <a:rPr lang="en-US" altLang="zh-CN" sz="2400" dirty="0"/>
              <a:t>RDTSC</a:t>
            </a:r>
          </a:p>
          <a:p>
            <a:pPr lvl="1"/>
            <a:r>
              <a:rPr lang="en-US" altLang="zh-CN" sz="2400" dirty="0"/>
              <a:t>clock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Clock_gettime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性能测试准确性的讨论</a:t>
            </a:r>
            <a:endParaRPr lang="en-US" altLang="zh-CN" sz="2800" dirty="0"/>
          </a:p>
          <a:p>
            <a:pPr lvl="1"/>
            <a:r>
              <a:rPr lang="zh-CN" altLang="en-US" sz="2400" dirty="0"/>
              <a:t>流水线、超线程、超标量、向量、多核、</a:t>
            </a:r>
            <a:r>
              <a:rPr lang="en-US" altLang="zh-CN" sz="2400" dirty="0"/>
              <a:t>GPU</a:t>
            </a:r>
            <a:r>
              <a:rPr lang="zh-CN" altLang="en-US" sz="2400" dirty="0"/>
              <a:t>、多级</a:t>
            </a:r>
            <a:r>
              <a:rPr lang="en-US" altLang="zh-CN" sz="2400" dirty="0"/>
              <a:t>CACHE</a:t>
            </a:r>
            <a:r>
              <a:rPr lang="zh-CN" altLang="en-US" sz="2400" dirty="0"/>
              <a:t>、编译优化</a:t>
            </a:r>
            <a:r>
              <a:rPr lang="en-US" altLang="zh-CN" sz="2400" dirty="0"/>
              <a:t>Ox</a:t>
            </a:r>
            <a:r>
              <a:rPr lang="zh-CN" altLang="en-US" sz="2400" dirty="0"/>
              <a:t>、多进程、多线程等多种因素对程序性能的综合影响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针对图像平滑算法，采取步骤</a:t>
            </a:r>
            <a:r>
              <a:rPr lang="en-US" altLang="zh-CN" sz="2800" dirty="0"/>
              <a:t>4 </a:t>
            </a:r>
            <a:r>
              <a:rPr lang="zh-CN" altLang="en-US" sz="2800" dirty="0"/>
              <a:t>中的方法进行优化。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要求</a:t>
            </a:r>
            <a:endParaRPr lang="en-US" altLang="zh-CN" sz="2800" dirty="0"/>
          </a:p>
          <a:p>
            <a:pPr lvl="1"/>
            <a:r>
              <a:rPr lang="zh-CN" altLang="en-US" sz="2400" dirty="0"/>
              <a:t>至少包含</a:t>
            </a:r>
            <a:r>
              <a:rPr lang="en-US" altLang="zh-CN" sz="2400" dirty="0"/>
              <a:t>CPU</a:t>
            </a:r>
            <a:r>
              <a:rPr lang="zh-CN" altLang="en-US" sz="2400" dirty="0"/>
              <a:t>、</a:t>
            </a:r>
            <a:r>
              <a:rPr lang="en-US" altLang="zh-CN" sz="2400" dirty="0"/>
              <a:t>Cache</a:t>
            </a:r>
            <a:r>
              <a:rPr lang="zh-CN" altLang="en-US" sz="2400" dirty="0"/>
              <a:t>优化的各一种方法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提供原始程序、优化后的程序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提供性能评测结果、截图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分析说明你所采用的方法目的达成情况</a:t>
            </a:r>
            <a:endParaRPr lang="en-US" altLang="zh-CN" sz="2400" dirty="0"/>
          </a:p>
          <a:p>
            <a:pPr lvl="1"/>
            <a:r>
              <a:rPr lang="zh-CN" altLang="en-US" sz="2400" dirty="0"/>
              <a:t>按要求撰写实验报告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49A49D-774E-4111-9E56-8F0C85316641}"/>
              </a:ext>
            </a:extLst>
          </p:cNvPr>
          <p:cNvSpPr/>
          <p:nvPr/>
        </p:nvSpPr>
        <p:spPr>
          <a:xfrm>
            <a:off x="381000" y="152400"/>
            <a:ext cx="86106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                        教师指定任务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	</a:t>
            </a:r>
          </a:p>
          <a:p>
            <a:r>
              <a:rPr lang="zh-CN" altLang="en-US" sz="3200" dirty="0"/>
              <a:t>        一个图像处理程序实现图像的平滑，其图像分辨率为</a:t>
            </a:r>
            <a:r>
              <a:rPr lang="en-US" altLang="zh-CN" sz="3200" dirty="0"/>
              <a:t>1920*1080</a:t>
            </a:r>
            <a:r>
              <a:rPr lang="zh-CN" altLang="en-US" sz="3200" dirty="0"/>
              <a:t>，每一点颜色值为</a:t>
            </a:r>
            <a:r>
              <a:rPr lang="en-US" altLang="zh-CN" sz="3200" dirty="0"/>
              <a:t>64b</a:t>
            </a:r>
            <a:r>
              <a:rPr lang="zh-CN" altLang="en-US" sz="3200" dirty="0"/>
              <a:t>，用</a:t>
            </a:r>
            <a:r>
              <a:rPr lang="en-US" altLang="zh-CN" sz="3200" dirty="0"/>
              <a:t>long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[1920][1080]</a:t>
            </a:r>
            <a:r>
              <a:rPr lang="zh-CN" altLang="en-US" sz="3200" dirty="0"/>
              <a:t>存储屏幕上的所有点颜色值</a:t>
            </a:r>
            <a:r>
              <a:rPr lang="en-US" altLang="zh-CN" sz="3200" dirty="0"/>
              <a:t>,</a:t>
            </a:r>
            <a:r>
              <a:rPr lang="zh-CN" altLang="en-US" sz="3200" dirty="0"/>
              <a:t>颜色值可从</a:t>
            </a:r>
            <a:r>
              <a:rPr lang="en-US" altLang="zh-CN" sz="3200" dirty="0"/>
              <a:t>0</a:t>
            </a:r>
            <a:r>
              <a:rPr lang="zh-CN" altLang="en-US" sz="3200" dirty="0"/>
              <a:t>依行列递增，或真实图像。</a:t>
            </a:r>
          </a:p>
          <a:p>
            <a:r>
              <a:rPr lang="zh-CN" altLang="en-US" sz="3200" dirty="0"/>
              <a:t>      平滑算法为：任一点的颜色值为其上下左右</a:t>
            </a:r>
            <a:r>
              <a:rPr lang="en-US" altLang="zh-CN" sz="3200" dirty="0"/>
              <a:t>4</a:t>
            </a:r>
            <a:r>
              <a:rPr lang="zh-CN" altLang="en-US" sz="3200" dirty="0"/>
              <a:t>个点颜色的平均值，即：</a:t>
            </a:r>
          </a:p>
          <a:p>
            <a:r>
              <a:rPr lang="en-US" altLang="zh-CN" sz="3200" dirty="0"/>
              <a:t>      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  =   ( 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[i-1][j] +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[i+1][j]</a:t>
            </a:r>
          </a:p>
          <a:p>
            <a:r>
              <a:rPr lang="en-US" altLang="zh-CN" sz="3200" dirty="0"/>
              <a:t>                           +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][j-1] +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][j+1] )  /4</a:t>
            </a:r>
            <a:r>
              <a:rPr lang="zh-CN" altLang="en-US" sz="3200" dirty="0"/>
              <a:t>。</a:t>
            </a:r>
          </a:p>
          <a:p>
            <a:r>
              <a:rPr lang="zh-CN" altLang="en-US" sz="3200" dirty="0"/>
              <a:t>      请面向你的</a:t>
            </a:r>
            <a:r>
              <a:rPr lang="en-US" altLang="zh-CN" sz="3200" dirty="0"/>
              <a:t>CPU</a:t>
            </a:r>
            <a:r>
              <a:rPr lang="zh-CN" altLang="en-US" sz="3200" dirty="0"/>
              <a:t>与</a:t>
            </a:r>
            <a:r>
              <a:rPr lang="en-US" altLang="zh-CN" sz="3200" dirty="0"/>
              <a:t>cache</a:t>
            </a:r>
            <a:r>
              <a:rPr lang="zh-CN" altLang="en-US" sz="3200" dirty="0"/>
              <a:t>，利用本课程学过的优化技术，编写程序，并说明你所采用的优化方法。</a:t>
            </a:r>
            <a:endParaRPr lang="en-US" altLang="zh-CN" sz="3200" dirty="0"/>
          </a:p>
          <a:p>
            <a:r>
              <a:rPr lang="en-US" altLang="zh-CN" sz="3200" dirty="0"/>
              <a:t>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845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在实验报告中，要对每一优化方法与评测结果进行说明，并进行分析，要有截图标注及说明。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注意：及时保存代码、记录实验数据与截图等等。以方便实验报告的撰写。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51054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理解程序优化的</a:t>
            </a:r>
            <a:r>
              <a:rPr lang="en-US" altLang="zh-CN" dirty="0"/>
              <a:t>10</a:t>
            </a:r>
            <a:r>
              <a:rPr lang="zh-CN" altLang="en-US" dirty="0"/>
              <a:t>个维度</a:t>
            </a:r>
            <a:endParaRPr lang="en-US" altLang="zh-CN" dirty="0"/>
          </a:p>
          <a:p>
            <a:pPr lvl="1"/>
            <a:r>
              <a:rPr lang="zh-CN" altLang="en-US" dirty="0"/>
              <a:t>熟练利用工具进行程序的性能评价、瓶颈定位</a:t>
            </a:r>
            <a:endParaRPr lang="en-US" altLang="zh-CN" dirty="0"/>
          </a:p>
          <a:p>
            <a:pPr lvl="1"/>
            <a:r>
              <a:rPr lang="zh-CN" altLang="en-US" dirty="0"/>
              <a:t>掌握多种程序性能优化的方法</a:t>
            </a:r>
            <a:endParaRPr lang="en-US" altLang="zh-CN" dirty="0"/>
          </a:p>
          <a:p>
            <a:pPr lvl="1"/>
            <a:r>
              <a:rPr lang="zh-CN" altLang="en-US" dirty="0"/>
              <a:t>熟练应用软件、硬件等底层技术优化程序性能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请写出程序优化的十个维度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如何编写面向编译器、</a:t>
            </a:r>
            <a:r>
              <a:rPr lang="en-US" altLang="zh-CN" dirty="0"/>
              <a:t>CPU</a:t>
            </a:r>
            <a:r>
              <a:rPr lang="zh-CN" altLang="en-US" dirty="0"/>
              <a:t>、存储器友好的程序。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性能测试方法：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RDTSC</a:t>
            </a:r>
            <a:r>
              <a:rPr lang="zh-CN" altLang="en-US" dirty="0"/>
              <a:t>、</a:t>
            </a:r>
            <a:r>
              <a:rPr lang="en-US" altLang="zh-CN" dirty="0"/>
              <a:t>clock</a:t>
            </a:r>
          </a:p>
          <a:p>
            <a:endParaRPr lang="en-US" altLang="zh-CN" dirty="0"/>
          </a:p>
          <a:p>
            <a:r>
              <a:rPr lang="zh-CN" altLang="en-US" dirty="0"/>
              <a:t>性能测试准确性的文献查找：流水线、超线程、超标量、向量、多核、</a:t>
            </a:r>
            <a:r>
              <a:rPr lang="en-US" altLang="zh-CN" dirty="0"/>
              <a:t>GPU</a:t>
            </a:r>
            <a:r>
              <a:rPr lang="zh-CN" altLang="en-US" dirty="0"/>
              <a:t>、多级</a:t>
            </a:r>
            <a:r>
              <a:rPr lang="en-US" altLang="zh-CN" dirty="0"/>
              <a:t>CACHE</a:t>
            </a:r>
            <a:r>
              <a:rPr lang="zh-CN" altLang="en-US" dirty="0"/>
              <a:t>、编译优化</a:t>
            </a:r>
            <a:r>
              <a:rPr lang="en-US" altLang="zh-CN" dirty="0"/>
              <a:t>Ox</a:t>
            </a:r>
            <a:r>
              <a:rPr lang="zh-CN" altLang="en-US" dirty="0"/>
              <a:t>、多进程、多线程等多种因素对程序性能的综合影响。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2015 </a:t>
            </a:r>
            <a:r>
              <a:rPr lang="zh-CN" altLang="en-US" dirty="0"/>
              <a:t>以上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Perf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  <a:r>
              <a:rPr lang="zh-CN" altLang="en-US" dirty="0"/>
              <a:t>的性能探测器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oprofiler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老师演示</a:t>
            </a:r>
            <a:r>
              <a:rPr lang="en-US" altLang="zh-CN" dirty="0"/>
              <a:t>SSEAVX</a:t>
            </a:r>
          </a:p>
          <a:p>
            <a:pPr lvl="1"/>
            <a:r>
              <a:rPr lang="zh-CN" altLang="en-US"/>
              <a:t>完成老师指定任务的程序优化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十大优化法则：优化源程序</a:t>
            </a:r>
            <a:r>
              <a:rPr lang="en-US" altLang="zh-CN" dirty="0"/>
              <a:t>-</a:t>
            </a:r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本课程重点在性能优化</a:t>
            </a:r>
            <a:endParaRPr lang="en-US" altLang="zh-CN" dirty="0"/>
          </a:p>
          <a:p>
            <a:pPr lvl="1"/>
            <a:r>
              <a:rPr lang="zh-CN" altLang="en-US" dirty="0"/>
              <a:t>计算机系统设计本身就考虑到了性能优化、空间优化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十大优化法则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性能优化方法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一般有用的优化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代码移动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复杂指令简化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公共子表达式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面向编译器的优化：障碍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函数副作用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内存别名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面向超标量</a:t>
            </a:r>
            <a:r>
              <a:rPr lang="en-US" altLang="zh-CN" dirty="0"/>
              <a:t>CPU</a:t>
            </a:r>
            <a:r>
              <a:rPr lang="zh-CN" altLang="en-US" dirty="0"/>
              <a:t>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流水线、超线程、多功能部件、分支预测投机执行、乱序执行、多核：分离的循环展开！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只有保持能够执行该操作的所有功能单元的流水线都是满的，程序才能达到这个操作的吞吐量界限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/>
              <a:t>面向向量</a:t>
            </a:r>
            <a:r>
              <a:rPr lang="en-US" altLang="zh-CN" sz="2800" dirty="0"/>
              <a:t>CPU</a:t>
            </a:r>
            <a:r>
              <a:rPr lang="zh-CN" altLang="en-US" sz="2800" dirty="0"/>
              <a:t>的优化：</a:t>
            </a:r>
            <a:r>
              <a:rPr lang="en-US" altLang="zh-CN" sz="2800" dirty="0"/>
              <a:t>MMX/SSE/AVR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5. </a:t>
            </a:r>
            <a:r>
              <a:rPr lang="en-US" altLang="zh-CN" dirty="0" err="1"/>
              <a:t>CMOVxx</a:t>
            </a:r>
            <a:r>
              <a:rPr lang="zh-CN" altLang="en-US" dirty="0"/>
              <a:t>等指令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代替</a:t>
            </a:r>
            <a:r>
              <a:rPr lang="en-US" altLang="zh-CN" dirty="0"/>
              <a:t>test/</a:t>
            </a:r>
            <a:r>
              <a:rPr lang="en-US" altLang="zh-CN" dirty="0" err="1"/>
              <a:t>cmp+jxx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嵌入式汇编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304800"/>
            <a:ext cx="8229600" cy="6279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7.</a:t>
            </a:r>
            <a:r>
              <a:rPr lang="zh-CN" altLang="en-US" sz="2800" dirty="0"/>
              <a:t>面向编译器的优化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Ox:0 1 2 3 g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8.</a:t>
            </a:r>
            <a:r>
              <a:rPr lang="zh-CN" altLang="en-US" sz="2800" dirty="0"/>
              <a:t>面向存储器的优化：</a:t>
            </a:r>
            <a:r>
              <a:rPr lang="en-US" altLang="zh-CN" sz="2800" dirty="0"/>
              <a:t>Cache</a:t>
            </a:r>
            <a:r>
              <a:rPr lang="zh-CN" altLang="en-US" sz="2800" dirty="0"/>
              <a:t>无处不在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重新排列提高空间局部性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分块提高时间局部性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9.</a:t>
            </a:r>
            <a:r>
              <a:rPr lang="zh-CN" altLang="en-US" sz="2800" dirty="0"/>
              <a:t>内存作为逻辑磁盘：内存够用的前提下。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10.</a:t>
            </a:r>
            <a:r>
              <a:rPr lang="zh-CN" altLang="en-US" sz="2800" dirty="0"/>
              <a:t>多进程优化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fork</a:t>
            </a:r>
            <a:r>
              <a:rPr lang="zh-CN" altLang="en-US" sz="2400" dirty="0"/>
              <a:t>，每个进程负责各自的工作任务，通过</a:t>
            </a:r>
            <a:r>
              <a:rPr lang="en-US" altLang="zh-CN" sz="2400" dirty="0" err="1"/>
              <a:t>mmap</a:t>
            </a:r>
            <a:r>
              <a:rPr lang="zh-CN" altLang="en-US" sz="2400" dirty="0"/>
              <a:t>共享内存或磁盘等进行交互。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11.</a:t>
            </a:r>
            <a:r>
              <a:rPr lang="zh-CN" altLang="en-US" sz="2800" dirty="0"/>
              <a:t>文件访问优化：带</a:t>
            </a:r>
            <a:r>
              <a:rPr lang="en-US" altLang="zh-CN" sz="2800" dirty="0"/>
              <a:t>Cache</a:t>
            </a:r>
            <a:r>
              <a:rPr lang="zh-CN" altLang="en-US" sz="2800" dirty="0"/>
              <a:t>的文件访问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12.</a:t>
            </a:r>
            <a:r>
              <a:rPr lang="zh-CN" altLang="en-US" sz="2800" dirty="0"/>
              <a:t>并行计算：多线程优化：第</a:t>
            </a:r>
            <a:r>
              <a:rPr lang="en-US" altLang="zh-CN" sz="2800" dirty="0"/>
              <a:t>12</a:t>
            </a:r>
            <a:r>
              <a:rPr lang="zh-CN" altLang="en-US" sz="2800" dirty="0"/>
              <a:t>章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13.</a:t>
            </a:r>
            <a:r>
              <a:rPr lang="zh-CN" altLang="en-US" sz="2800" dirty="0"/>
              <a:t>网络计算优化：第</a:t>
            </a:r>
            <a:r>
              <a:rPr lang="en-US" altLang="zh-CN" sz="2800" dirty="0"/>
              <a:t>11</a:t>
            </a:r>
            <a:r>
              <a:rPr lang="zh-CN" altLang="en-US" sz="2800" dirty="0"/>
              <a:t>章、分布式计算、云计算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14.GPU</a:t>
            </a:r>
            <a:r>
              <a:rPr lang="zh-CN" altLang="en-US" sz="2800" dirty="0"/>
              <a:t>编程、算法优化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15.</a:t>
            </a:r>
            <a:r>
              <a:rPr lang="zh-CN" altLang="en-US" sz="2800" dirty="0"/>
              <a:t>超级计算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258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1254</Words>
  <Application>Microsoft Office PowerPoint</Application>
  <PresentationFormat>全屏显示(4:3)</PresentationFormat>
  <Paragraphs>153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Times New Roman</vt:lpstr>
      <vt:lpstr>Wingdings</vt:lpstr>
      <vt:lpstr>Wingdings 2</vt:lpstr>
      <vt:lpstr>template2007</vt:lpstr>
      <vt:lpstr> ICS-LAB3   优化 Optimize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4.性能优化方法</vt:lpstr>
      <vt:lpstr>PowerPoint 演示文稿</vt:lpstr>
      <vt:lpstr>5.性能测试的工具</vt:lpstr>
      <vt:lpstr>PowerPoint 演示文稿</vt:lpstr>
      <vt:lpstr>7. 实验任务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424</cp:revision>
  <cp:lastPrinted>2012-09-05T04:08:00Z</cp:lastPrinted>
  <dcterms:created xsi:type="dcterms:W3CDTF">2012-09-06T15:16:00Z</dcterms:created>
  <dcterms:modified xsi:type="dcterms:W3CDTF">2022-04-13T13:48:09Z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