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65" r:id="rId4"/>
    <p:sldId id="260" r:id="rId5"/>
    <p:sldId id="259" r:id="rId6"/>
    <p:sldId id="264" r:id="rId7"/>
    <p:sldId id="263" r:id="rId8"/>
    <p:sldId id="261" r:id="rId9"/>
    <p:sldId id="262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0" autoAdjust="0"/>
    <p:restoredTop sz="86438" autoAdjust="0"/>
  </p:normalViewPr>
  <p:slideViewPr>
    <p:cSldViewPr snapToGrid="0" snapToObjects="1"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D64F-A9CB-DF4D-B75B-C0ECCB8D228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Live Cell Recognition and State Classification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Justin Barab</a:t>
            </a:r>
            <a:r>
              <a:rPr lang="en-US" dirty="0" smtClean="0">
                <a:solidFill>
                  <a:schemeClr val="bg1"/>
                </a:solidFill>
              </a:rPr>
              <a:t>oo, David Rodgers, Brendan O’Connor, Bill Capps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149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3074" name="Picture 2" descr="yeastDet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879" y="1417638"/>
            <a:ext cx="4564921" cy="390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9381" y="2246828"/>
            <a:ext cx="39724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Given an image frame, can we tell</a:t>
            </a:r>
          </a:p>
          <a:p>
            <a:r>
              <a:rPr lang="en-US" sz="2000" dirty="0" smtClean="0"/>
              <a:t>what type of cell we have and what </a:t>
            </a:r>
          </a:p>
          <a:p>
            <a:r>
              <a:rPr lang="en-US" sz="2000" dirty="0" smtClean="0"/>
              <a:t>state of growth the cell is in?</a:t>
            </a:r>
          </a:p>
          <a:p>
            <a:endParaRPr lang="en-US" sz="2000" dirty="0"/>
          </a:p>
          <a:p>
            <a:r>
              <a:rPr lang="en-US" sz="2000" dirty="0" smtClean="0"/>
              <a:t>We can have hundreds to thousands</a:t>
            </a:r>
          </a:p>
          <a:p>
            <a:r>
              <a:rPr lang="en-US" sz="2000" dirty="0" smtClean="0"/>
              <a:t>of cells per frame and many frames</a:t>
            </a:r>
          </a:p>
          <a:p>
            <a:r>
              <a:rPr lang="en-US" sz="2000" dirty="0" smtClean="0"/>
              <a:t>per second. </a:t>
            </a:r>
          </a:p>
        </p:txBody>
      </p:sp>
    </p:spTree>
    <p:extLst>
      <p:ext uri="{BB962C8B-B14F-4D97-AF65-F5344CB8AC3E}">
        <p14:creationId xmlns:p14="http://schemas.microsoft.com/office/powerpoint/2010/main" val="248570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Sift Point feature classification for cell differentiation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Shape based feature for state classification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46165" y="5446612"/>
            <a:ext cx="3297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Red = Not fully implemented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5" y="4522007"/>
            <a:ext cx="1641174" cy="924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364" y="4356930"/>
            <a:ext cx="1188744" cy="10896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671" y="2180331"/>
            <a:ext cx="1563204" cy="15262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875" y="2364057"/>
            <a:ext cx="1111203" cy="115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7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304"/>
            <a:ext cx="8229600" cy="1143000"/>
          </a:xfrm>
        </p:spPr>
        <p:txBody>
          <a:bodyPr/>
          <a:lstStyle/>
          <a:p>
            <a:r>
              <a:rPr lang="en-US" dirty="0" smtClean="0"/>
              <a:t>Architecture and Workflow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9823" y="2173574"/>
            <a:ext cx="1618938" cy="11992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60885" y="2173573"/>
            <a:ext cx="1618938" cy="11992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9312" y="2161083"/>
            <a:ext cx="1618938" cy="11992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5980" y="3992381"/>
            <a:ext cx="2032040" cy="11992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42749" y="2176073"/>
            <a:ext cx="1618938" cy="11992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6308" y="18192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7370" y="1806741"/>
            <a:ext cx="69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4561" y="1842141"/>
            <a:ext cx="7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91006" y="181216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823" y="2303571"/>
            <a:ext cx="1740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 Metadata</a:t>
            </a:r>
          </a:p>
          <a:p>
            <a:r>
              <a:rPr lang="en-US" dirty="0" smtClean="0"/>
              <a:t>SIFT Points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Shape Info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6168" y="359057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22689" y="4329234"/>
            <a:ext cx="222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 Decision Tree</a:t>
            </a:r>
          </a:p>
          <a:p>
            <a:r>
              <a:rPr lang="en-US" dirty="0" smtClean="0"/>
              <a:t>For Use Cases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23281" y="2542905"/>
            <a:ext cx="12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Relays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80659" y="2450013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Live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20200" y="2450013"/>
            <a:ext cx="148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Stores Model</a:t>
            </a:r>
          </a:p>
          <a:p>
            <a:r>
              <a:rPr lang="en-US" dirty="0" smtClean="0"/>
              <a:t>Stores Results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57274" y="2708609"/>
            <a:ext cx="4914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33150" y="2691507"/>
            <a:ext cx="4914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39476" y="2742561"/>
            <a:ext cx="4914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2" idx="0"/>
            <a:endCxn id="11" idx="0"/>
          </p:cNvCxnSpPr>
          <p:nvPr/>
        </p:nvCxnSpPr>
        <p:spPr>
          <a:xfrm rot="16200000" flipH="1" flipV="1">
            <a:off x="6841272" y="631194"/>
            <a:ext cx="29979" cy="2391913"/>
          </a:xfrm>
          <a:prstGeom prst="curvedConnector3">
            <a:avLst>
              <a:gd name="adj1" fmla="val -7625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V="1">
            <a:off x="5785255" y="3414235"/>
            <a:ext cx="2300254" cy="12771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356609" y="4160807"/>
            <a:ext cx="1064304" cy="86236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25321" y="44217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778925" y="4591987"/>
            <a:ext cx="4914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15845" y="125917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sends model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02091" y="4793026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8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Topology</a:t>
            </a:r>
            <a:endParaRPr lang="en-US" dirty="0"/>
          </a:p>
        </p:txBody>
      </p:sp>
      <p:pic>
        <p:nvPicPr>
          <p:cNvPr id="1026" name="Picture 2" descr="st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8" y="1417638"/>
            <a:ext cx="8471943" cy="38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57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407"/>
            <a:ext cx="8229600" cy="4525963"/>
          </a:xfrm>
        </p:spPr>
        <p:txBody>
          <a:bodyPr/>
          <a:lstStyle/>
          <a:p>
            <a:r>
              <a:rPr lang="en-US" dirty="0" smtClean="0"/>
              <a:t>Trained on 1000 sift points from yeast (budding and single) and white blood cells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from about 10 images of each class.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37161"/>
              </p:ext>
            </p:extLst>
          </p:nvPr>
        </p:nvGraphicFramePr>
        <p:xfrm>
          <a:off x="1761130" y="3970654"/>
          <a:ext cx="5112069" cy="1125855"/>
        </p:xfrm>
        <a:graphic>
          <a:graphicData uri="http://schemas.openxmlformats.org/drawingml/2006/table">
            <a:tbl>
              <a:tblPr/>
              <a:tblGrid>
                <a:gridCol w="1747711"/>
                <a:gridCol w="487363"/>
                <a:gridCol w="857250"/>
                <a:gridCol w="941515"/>
                <a:gridCol w="107823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(3 vids)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yeast (2 vid)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88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68215"/>
              </p:ext>
            </p:extLst>
          </p:nvPr>
        </p:nvGraphicFramePr>
        <p:xfrm>
          <a:off x="0" y="2428406"/>
          <a:ext cx="4810444" cy="2125103"/>
        </p:xfrm>
        <a:graphic>
          <a:graphicData uri="http://schemas.openxmlformats.org/drawingml/2006/table">
            <a:tbl>
              <a:tblPr/>
              <a:tblGrid>
                <a:gridCol w="1106774"/>
                <a:gridCol w="1298448"/>
                <a:gridCol w="1106774"/>
                <a:gridCol w="1298448"/>
              </a:tblGrid>
              <a:tr h="54423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3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NotWhite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42368"/>
              </p:ext>
            </p:extLst>
          </p:nvPr>
        </p:nvGraphicFramePr>
        <p:xfrm>
          <a:off x="5021705" y="2428408"/>
          <a:ext cx="4122294" cy="2125103"/>
        </p:xfrm>
        <a:graphic>
          <a:graphicData uri="http://schemas.openxmlformats.org/drawingml/2006/table">
            <a:tbl>
              <a:tblPr/>
              <a:tblGrid>
                <a:gridCol w="1059667"/>
                <a:gridCol w="1171547"/>
                <a:gridCol w="719533"/>
                <a:gridCol w="1171547"/>
              </a:tblGrid>
              <a:tr h="530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NotYeast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9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NotYeast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8071" y="1752150"/>
            <a:ext cx="2834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White Blood Cell Bolt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51315" y="1698516"/>
            <a:ext cx="193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Yeast Cell Bolt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58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39" y="125847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Future Work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112" y="520886"/>
            <a:ext cx="8229600" cy="4525963"/>
          </a:xfrm>
        </p:spPr>
        <p:txBody>
          <a:bodyPr/>
          <a:lstStyle/>
          <a:p>
            <a:r>
              <a:rPr lang="en-US" dirty="0" smtClean="0"/>
              <a:t>Lineage Mapping</a:t>
            </a:r>
          </a:p>
          <a:p>
            <a:r>
              <a:rPr lang="en-US" dirty="0" smtClean="0"/>
              <a:t>Implement Shape Based Features</a:t>
            </a:r>
          </a:p>
          <a:p>
            <a:pPr marL="0" indent="0">
              <a:buNone/>
            </a:pPr>
            <a:r>
              <a:rPr lang="en-US" dirty="0" smtClean="0"/>
              <a:t>	(feature fusion is hard though)</a:t>
            </a:r>
            <a:endParaRPr lang="en-US" dirty="0"/>
          </a:p>
          <a:p>
            <a:r>
              <a:rPr lang="en-US" dirty="0" smtClean="0"/>
              <a:t>Aggregate SIFT Points or use STIP Points</a:t>
            </a:r>
          </a:p>
          <a:p>
            <a:pPr lvl="1"/>
            <a:r>
              <a:rPr lang="en-US" dirty="0" err="1" smtClean="0"/>
              <a:t>BoW</a:t>
            </a:r>
            <a:r>
              <a:rPr lang="en-US" dirty="0" smtClean="0"/>
              <a:t>, VLAD, Fisher, Super Vector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206" y="4287187"/>
            <a:ext cx="2520334" cy="2570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540" y="4277563"/>
            <a:ext cx="2508460" cy="2580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7157" y="3678515"/>
            <a:ext cx="1296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Canny Filter</a:t>
            </a:r>
          </a:p>
          <a:p>
            <a:r>
              <a:rPr lang="en-US" dirty="0"/>
              <a:t> </a:t>
            </a:r>
            <a:r>
              <a:rPr lang="en-US" dirty="0" smtClean="0"/>
              <a:t> of E. Coli</a:t>
            </a:r>
            <a:endParaRPr lang="en-US" dirty="0"/>
          </a:p>
        </p:txBody>
      </p:sp>
      <p:pic>
        <p:nvPicPr>
          <p:cNvPr id="2050" name="Picture 2" descr="http://www.vlfeat.org/demo/gmm_2d_ran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2" y="4277563"/>
            <a:ext cx="2480872" cy="258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4108" y="3631232"/>
            <a:ext cx="1716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GMM Clustering</a:t>
            </a:r>
          </a:p>
          <a:p>
            <a:r>
              <a:rPr lang="en-US" dirty="0" smtClean="0"/>
              <a:t>From VLFEAT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8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Questions?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216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202</Words>
  <Application>Microsoft Office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Office Theme</vt:lpstr>
      <vt:lpstr>Custom Design</vt:lpstr>
      <vt:lpstr>Live Cell Recognition and State Classification</vt:lpstr>
      <vt:lpstr>Problem</vt:lpstr>
      <vt:lpstr>Idea</vt:lpstr>
      <vt:lpstr>Architecture and Workflow</vt:lpstr>
      <vt:lpstr>Storm Topology</vt:lpstr>
      <vt:lpstr>Data Set</vt:lpstr>
      <vt:lpstr>Results</vt:lpstr>
      <vt:lpstr>Future Work</vt:lpstr>
      <vt:lpstr>Questions?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Justin Baraboo</cp:lastModifiedBy>
  <cp:revision>20</cp:revision>
  <dcterms:created xsi:type="dcterms:W3CDTF">2014-01-29T16:33:56Z</dcterms:created>
  <dcterms:modified xsi:type="dcterms:W3CDTF">2016-12-06T05:04:13Z</dcterms:modified>
</cp:coreProperties>
</file>