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57" r:id="rId5"/>
    <p:sldId id="270" r:id="rId6"/>
    <p:sldId id="258" r:id="rId7"/>
    <p:sldId id="259" r:id="rId8"/>
    <p:sldId id="268" r:id="rId9"/>
    <p:sldId id="263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7CD9-B995-4423-ABFF-074AFD54592B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6D56-2096-4319-B613-91E6BA95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7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Spark: Cluster Computing with Working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Baraboo and David Rodgers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8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as an abstraction of Distributed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are like Distributed Shared Memory BUT</a:t>
            </a:r>
          </a:p>
          <a:p>
            <a:pPr lvl="1"/>
            <a:r>
              <a:rPr lang="en-US" dirty="0" smtClean="0"/>
              <a:t>RDDs have a much more restricted programming model that allows for fault tolerance without having to checkpoint.</a:t>
            </a:r>
          </a:p>
          <a:p>
            <a:pPr lvl="1"/>
            <a:r>
              <a:rPr lang="en-US" dirty="0" smtClean="0"/>
              <a:t>RDDs push computation to the data rather than letting arbitrary nodes access </a:t>
            </a:r>
            <a:r>
              <a:rPr lang="en-US" smtClean="0"/>
              <a:t>global address space.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Computing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1436914"/>
            <a:ext cx="11478985" cy="5241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Issue: Extending </a:t>
            </a:r>
            <a:r>
              <a:rPr lang="en-US" dirty="0" err="1" smtClean="0"/>
              <a:t>MapReduce</a:t>
            </a:r>
            <a:r>
              <a:rPr lang="en-US" dirty="0" smtClean="0"/>
              <a:t> to support iterative jobs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Twister’s </a:t>
            </a:r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Allows long-lived map tasks to keep static data in memory between jobs</a:t>
            </a:r>
          </a:p>
          <a:p>
            <a:r>
              <a:rPr lang="en-US" dirty="0" smtClean="0"/>
              <a:t>No fault tolerance implemented</a:t>
            </a:r>
          </a:p>
          <a:p>
            <a:r>
              <a:rPr lang="en-US" dirty="0" smtClean="0"/>
              <a:t>Only one Map and one Reduce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Spark’s RDDs</a:t>
            </a:r>
          </a:p>
          <a:p>
            <a:r>
              <a:rPr lang="en-US" dirty="0" smtClean="0"/>
              <a:t>Multiple RDDs, alternating among them to run operations</a:t>
            </a:r>
          </a:p>
          <a:p>
            <a:r>
              <a:rPr lang="en-US" dirty="0" smtClean="0"/>
              <a:t>Fault tolerant </a:t>
            </a:r>
          </a:p>
          <a:p>
            <a:r>
              <a:rPr lang="en-US" dirty="0" smtClean="0"/>
              <a:t>Broadcast variables, reusability across parallel operations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05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Variables: Broadcast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3244" y="5845628"/>
            <a:ext cx="8801099" cy="10123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https://jaceklaskowski.gitbooks.io/mastering-apache-spark/content/spark-broadcast.html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2" y="1500877"/>
            <a:ext cx="8315113" cy="45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Variables: Accumulators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6187" y="1600200"/>
            <a:ext cx="1152797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Each accumulator given a unique ID upon creation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 workers, separate copy of accumulator is created </a:t>
            </a:r>
          </a:p>
          <a:p>
            <a:pPr lvl="1"/>
            <a:r>
              <a:rPr lang="en-US" dirty="0" smtClean="0"/>
              <a:t>Resets to 0 when task begins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Worker sends message to driver program containing updates made to various accumulators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Driver applies updates from each partition only once to prevent double counting</a:t>
            </a:r>
          </a:p>
        </p:txBody>
      </p:sp>
    </p:spTree>
    <p:extLst>
      <p:ext uri="{BB962C8B-B14F-4D97-AF65-F5344CB8AC3E}">
        <p14:creationId xmlns:p14="http://schemas.microsoft.com/office/powerpoint/2010/main" val="17786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Variables: 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078" y="6071053"/>
            <a:ext cx="9301843" cy="672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https://jaceklaskowski.gitbooks.io/mastering-apache-spark/content/spark-accumulators.html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87" y="1483177"/>
            <a:ext cx="9735824" cy="42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Examples: 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25" y="3067572"/>
            <a:ext cx="4743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file = </a:t>
            </a:r>
            <a:r>
              <a:rPr lang="en-US" sz="2000" dirty="0" err="1"/>
              <a:t>spark.textFile</a:t>
            </a:r>
            <a:r>
              <a:rPr lang="en-US" sz="2000" dirty="0"/>
              <a:t>("</a:t>
            </a:r>
            <a:r>
              <a:rPr lang="en-US" sz="2000" dirty="0" err="1"/>
              <a:t>hdfs</a:t>
            </a:r>
            <a:r>
              <a:rPr lang="en-US" sz="2000" dirty="0"/>
              <a:t>://...")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errs = </a:t>
            </a:r>
            <a:r>
              <a:rPr lang="en-US" sz="2000" dirty="0" err="1"/>
              <a:t>file.filter</a:t>
            </a:r>
            <a:r>
              <a:rPr lang="en-US" sz="2000" dirty="0"/>
              <a:t>(_.contains("ERROR"))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ones = </a:t>
            </a:r>
            <a:r>
              <a:rPr lang="en-US" sz="2000" dirty="0" err="1"/>
              <a:t>errs.map</a:t>
            </a:r>
            <a:r>
              <a:rPr lang="en-US" sz="2000" dirty="0"/>
              <a:t>(_ =&gt; 1)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count = </a:t>
            </a:r>
            <a:r>
              <a:rPr lang="en-US" sz="2000" dirty="0" err="1"/>
              <a:t>ones.reduce</a:t>
            </a:r>
            <a:r>
              <a:rPr lang="en-US" sz="2000" dirty="0"/>
              <a:t>(_+_)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7414" y="2073727"/>
            <a:ext cx="6287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i="1" dirty="0" smtClean="0"/>
              <a:t>errs </a:t>
            </a:r>
            <a:r>
              <a:rPr lang="en-US" sz="3600" dirty="0" smtClean="0"/>
              <a:t>and </a:t>
            </a:r>
            <a:r>
              <a:rPr lang="en-US" sz="3600" i="1" dirty="0" smtClean="0"/>
              <a:t>ones</a:t>
            </a:r>
            <a:r>
              <a:rPr lang="en-US" sz="3600" dirty="0"/>
              <a:t> </a:t>
            </a:r>
            <a:r>
              <a:rPr lang="en-US" sz="3600" dirty="0" smtClean="0"/>
              <a:t>are never materialized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val</a:t>
            </a:r>
            <a:r>
              <a:rPr lang="en-US" sz="3600" dirty="0" smtClean="0"/>
              <a:t> </a:t>
            </a:r>
            <a:r>
              <a:rPr lang="en-US" sz="3600" i="1" dirty="0" err="1" smtClean="0"/>
              <a:t>cachedErrs</a:t>
            </a:r>
            <a:r>
              <a:rPr lang="en-US" sz="3600" i="1" dirty="0" smtClean="0"/>
              <a:t> = </a:t>
            </a:r>
            <a:r>
              <a:rPr lang="en-US" sz="3600" i="1" dirty="0" err="1" smtClean="0"/>
              <a:t>errs.Cache</a:t>
            </a:r>
            <a:r>
              <a:rPr lang="en-US" sz="3600" i="1" dirty="0" smtClean="0"/>
              <a:t>()</a:t>
            </a:r>
          </a:p>
          <a:p>
            <a:pPr lvl="1"/>
            <a:r>
              <a:rPr lang="en-US" sz="3600" i="1" dirty="0" smtClean="0"/>
              <a:t>-  </a:t>
            </a:r>
            <a:r>
              <a:rPr lang="en-US" sz="3600" dirty="0" smtClean="0"/>
              <a:t>Enables parallel operations</a:t>
            </a:r>
          </a:p>
        </p:txBody>
      </p:sp>
    </p:spTree>
    <p:extLst>
      <p:ext uri="{BB962C8B-B14F-4D97-AF65-F5344CB8AC3E}">
        <p14:creationId xmlns:p14="http://schemas.microsoft.com/office/powerpoint/2010/main" val="25308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Examples: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96" y="1690688"/>
            <a:ext cx="5849204" cy="48208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/>
              <a:t>// Read points from a text file and cache them</a:t>
            </a:r>
          </a:p>
          <a:p>
            <a:pPr marL="0" indent="0">
              <a:buNone/>
            </a:pPr>
            <a:r>
              <a:rPr lang="en-US" sz="5500" dirty="0" err="1"/>
              <a:t>val</a:t>
            </a:r>
            <a:r>
              <a:rPr lang="en-US" sz="5500" dirty="0"/>
              <a:t> points = </a:t>
            </a:r>
            <a:r>
              <a:rPr lang="en-US" sz="5500" dirty="0" err="1"/>
              <a:t>spark.textFile</a:t>
            </a:r>
            <a:r>
              <a:rPr lang="en-US" sz="5500" dirty="0"/>
              <a:t>(...)</a:t>
            </a:r>
          </a:p>
          <a:p>
            <a:pPr marL="0" indent="0">
              <a:buNone/>
            </a:pPr>
            <a:r>
              <a:rPr lang="en-US" sz="5500" dirty="0" smtClean="0"/>
              <a:t>	     .</a:t>
            </a:r>
            <a:r>
              <a:rPr lang="en-US" sz="5500" dirty="0"/>
              <a:t>map(</a:t>
            </a:r>
            <a:r>
              <a:rPr lang="en-US" sz="5500" dirty="0" err="1"/>
              <a:t>parsePoint</a:t>
            </a:r>
            <a:r>
              <a:rPr lang="en-US" sz="5500" dirty="0"/>
              <a:t>).cache</a:t>
            </a:r>
            <a:r>
              <a:rPr lang="en-US" sz="5500" dirty="0" smtClean="0"/>
              <a:t>()</a:t>
            </a:r>
            <a:br>
              <a:rPr lang="en-US" sz="5500" dirty="0" smtClean="0"/>
            </a:br>
            <a:endParaRPr lang="en-US" sz="5500" dirty="0"/>
          </a:p>
          <a:p>
            <a:pPr marL="0" indent="0">
              <a:buNone/>
            </a:pPr>
            <a:r>
              <a:rPr lang="en-US" sz="5500" dirty="0"/>
              <a:t>// Initialize w to random D-dimensional vector</a:t>
            </a:r>
          </a:p>
          <a:p>
            <a:pPr marL="0" indent="0">
              <a:buNone/>
            </a:pPr>
            <a:r>
              <a:rPr lang="en-US" sz="5500" dirty="0" err="1"/>
              <a:t>var</a:t>
            </a:r>
            <a:r>
              <a:rPr lang="en-US" sz="5500" dirty="0"/>
              <a:t> w = </a:t>
            </a:r>
            <a:r>
              <a:rPr lang="en-US" sz="5500" dirty="0" err="1"/>
              <a:t>Vector.random</a:t>
            </a:r>
            <a:r>
              <a:rPr lang="en-US" sz="5500" dirty="0"/>
              <a:t>(D</a:t>
            </a:r>
            <a:r>
              <a:rPr lang="en-US" sz="5500" dirty="0" smtClean="0"/>
              <a:t>)</a:t>
            </a:r>
            <a:br>
              <a:rPr lang="en-US" sz="5500" dirty="0" smtClean="0"/>
            </a:br>
            <a:endParaRPr lang="en-US" sz="5500" dirty="0"/>
          </a:p>
          <a:p>
            <a:pPr marL="0" indent="0">
              <a:buNone/>
            </a:pPr>
            <a:r>
              <a:rPr lang="en-US" sz="5500" dirty="0"/>
              <a:t>// Run multiple iterations to update w</a:t>
            </a:r>
          </a:p>
          <a:p>
            <a:pPr marL="0" indent="0">
              <a:buNone/>
            </a:pPr>
            <a:r>
              <a:rPr lang="en-US" sz="5500" dirty="0"/>
              <a:t>for (</a:t>
            </a:r>
            <a:r>
              <a:rPr lang="en-US" sz="5500" dirty="0" err="1"/>
              <a:t>i</a:t>
            </a:r>
            <a:r>
              <a:rPr lang="en-US" sz="5500" dirty="0"/>
              <a:t> &lt;- 1 to ITERATIONS) {</a:t>
            </a:r>
          </a:p>
          <a:p>
            <a:pPr marL="0" indent="0">
              <a:buNone/>
            </a:pPr>
            <a:r>
              <a:rPr lang="en-US" sz="5500" dirty="0" smtClean="0"/>
              <a:t>	</a:t>
            </a:r>
            <a:r>
              <a:rPr lang="en-US" sz="5500" dirty="0" err="1" smtClean="0"/>
              <a:t>val</a:t>
            </a:r>
            <a:r>
              <a:rPr lang="en-US" sz="5500" dirty="0" smtClean="0"/>
              <a:t> </a:t>
            </a:r>
            <a:r>
              <a:rPr lang="en-US" sz="5500" dirty="0"/>
              <a:t>grad = </a:t>
            </a:r>
            <a:r>
              <a:rPr lang="en-US" sz="5500" dirty="0" err="1"/>
              <a:t>spark.accumulator</a:t>
            </a:r>
            <a:r>
              <a:rPr lang="en-US" sz="5500" dirty="0"/>
              <a:t>(new Vector(D))</a:t>
            </a:r>
          </a:p>
          <a:p>
            <a:pPr marL="0" indent="0">
              <a:buNone/>
            </a:pPr>
            <a:r>
              <a:rPr lang="en-US" sz="5500" dirty="0" smtClean="0"/>
              <a:t>	for </a:t>
            </a:r>
            <a:r>
              <a:rPr lang="en-US" sz="5500" dirty="0"/>
              <a:t>(p &lt;- points) { // Runs in parallel</a:t>
            </a:r>
          </a:p>
          <a:p>
            <a:pPr marL="0" indent="0">
              <a:buNone/>
            </a:pPr>
            <a:r>
              <a:rPr lang="en-US" sz="5500" dirty="0" smtClean="0"/>
              <a:t>		</a:t>
            </a:r>
            <a:r>
              <a:rPr lang="en-US" sz="5500" dirty="0" err="1" smtClean="0"/>
              <a:t>val</a:t>
            </a:r>
            <a:r>
              <a:rPr lang="en-US" sz="5500" dirty="0" smtClean="0"/>
              <a:t> </a:t>
            </a:r>
            <a:r>
              <a:rPr lang="en-US" sz="5500" dirty="0"/>
              <a:t>s = (1/(1+exp(-</a:t>
            </a:r>
            <a:r>
              <a:rPr lang="en-US" sz="5500" dirty="0" err="1" smtClean="0"/>
              <a:t>p.y</a:t>
            </a:r>
            <a:r>
              <a:rPr lang="en-US" sz="5500" dirty="0" smtClean="0"/>
              <a:t>*(</a:t>
            </a:r>
            <a:r>
              <a:rPr lang="en-US" sz="5500" dirty="0"/>
              <a:t>w dot </a:t>
            </a:r>
            <a:r>
              <a:rPr lang="en-US" sz="5500" dirty="0" err="1"/>
              <a:t>p.x</a:t>
            </a:r>
            <a:r>
              <a:rPr lang="en-US" sz="5500" dirty="0"/>
              <a:t>)))-1</a:t>
            </a:r>
            <a:r>
              <a:rPr lang="en-US" sz="5500" dirty="0" smtClean="0"/>
              <a:t>)*</a:t>
            </a:r>
            <a:r>
              <a:rPr lang="en-US" sz="5500" dirty="0" err="1" smtClean="0"/>
              <a:t>p.y</a:t>
            </a:r>
            <a:endParaRPr lang="en-US" sz="5500" dirty="0"/>
          </a:p>
          <a:p>
            <a:pPr marL="0" indent="0">
              <a:buNone/>
            </a:pPr>
            <a:r>
              <a:rPr lang="en-US" sz="5500" dirty="0" smtClean="0"/>
              <a:t>		grad </a:t>
            </a:r>
            <a:r>
              <a:rPr lang="en-US" sz="5500" dirty="0"/>
              <a:t>+= </a:t>
            </a:r>
            <a:r>
              <a:rPr lang="en-US" sz="5500" dirty="0" smtClean="0"/>
              <a:t>s*</a:t>
            </a:r>
            <a:r>
              <a:rPr lang="en-US" sz="5500" dirty="0" err="1" smtClean="0"/>
              <a:t>p.x</a:t>
            </a:r>
            <a:endParaRPr lang="en-US" sz="5500" dirty="0"/>
          </a:p>
          <a:p>
            <a:pPr marL="0" indent="0">
              <a:buNone/>
            </a:pPr>
            <a:r>
              <a:rPr lang="en-US" sz="5500" dirty="0" smtClean="0"/>
              <a:t>	}</a:t>
            </a:r>
            <a:endParaRPr lang="en-US" sz="5500" dirty="0"/>
          </a:p>
          <a:p>
            <a:pPr marL="0" indent="0">
              <a:buNone/>
            </a:pPr>
            <a:r>
              <a:rPr lang="en-US" sz="5500" dirty="0" smtClean="0"/>
              <a:t>	w </a:t>
            </a:r>
            <a:r>
              <a:rPr lang="en-US" sz="5500" dirty="0"/>
              <a:t>-= </a:t>
            </a:r>
            <a:r>
              <a:rPr lang="en-US" sz="5500" dirty="0" err="1"/>
              <a:t>grad.value</a:t>
            </a:r>
            <a:endParaRPr lang="en-US" sz="5500" dirty="0"/>
          </a:p>
          <a:p>
            <a:pPr marL="0" indent="0">
              <a:buNone/>
            </a:pPr>
            <a:r>
              <a:rPr lang="en-US" sz="55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2586" y="1995130"/>
            <a:ext cx="633004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Syntax: “for” key word in Scala invokes “</a:t>
            </a:r>
            <a:r>
              <a:rPr lang="en-US" sz="3200" dirty="0" err="1" smtClean="0"/>
              <a:t>foreach</a:t>
            </a:r>
            <a:r>
              <a:rPr lang="en-US" sz="3200" dirty="0" smtClean="0"/>
              <a:t>” method of collection</a:t>
            </a:r>
          </a:p>
          <a:p>
            <a:pPr marL="742950" lvl="1" indent="-285750">
              <a:buFontTx/>
              <a:buChar char="-"/>
            </a:pPr>
            <a:r>
              <a:rPr lang="en-US" sz="3200" dirty="0" smtClean="0"/>
              <a:t>for(p &lt;- points) { body }  = </a:t>
            </a:r>
            <a:r>
              <a:rPr lang="en-US" sz="3200" dirty="0" err="1" smtClean="0"/>
              <a:t>points.foreach</a:t>
            </a:r>
            <a:r>
              <a:rPr lang="en-US" sz="3200" dirty="0" smtClean="0"/>
              <a:t>(p  =&gt; {body})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Accumulator to sum the variable gradient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 smtClean="0"/>
              <a:t>Spark Examples: Alternating Least Squares (ALS)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25" y="2136433"/>
            <a:ext cx="5562600" cy="533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Rb</a:t>
            </a:r>
            <a:r>
              <a:rPr lang="en-US" sz="2000" dirty="0"/>
              <a:t> = </a:t>
            </a:r>
            <a:r>
              <a:rPr lang="en-US" sz="2000" dirty="0" err="1"/>
              <a:t>spark.broadcast</a:t>
            </a:r>
            <a:r>
              <a:rPr lang="en-US" sz="2000" dirty="0"/>
              <a:t>(R)</a:t>
            </a:r>
          </a:p>
          <a:p>
            <a:pPr marL="0" indent="0"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&lt;- 1 to ITERATIONS) {</a:t>
            </a:r>
          </a:p>
          <a:p>
            <a:pPr marL="0" indent="0">
              <a:buNone/>
            </a:pPr>
            <a:r>
              <a:rPr lang="en-US" sz="2000" dirty="0" smtClean="0"/>
              <a:t>	U </a:t>
            </a:r>
            <a:r>
              <a:rPr lang="en-US" sz="2000" dirty="0"/>
              <a:t>= </a:t>
            </a:r>
            <a:r>
              <a:rPr lang="en-US" sz="2000" dirty="0" err="1"/>
              <a:t>spark.parallelize</a:t>
            </a:r>
            <a:r>
              <a:rPr lang="en-US" sz="2000" dirty="0"/>
              <a:t>(0 until u)</a:t>
            </a:r>
          </a:p>
          <a:p>
            <a:pPr marL="0" indent="0">
              <a:buNone/>
            </a:pPr>
            <a:r>
              <a:rPr lang="en-US" sz="2000" dirty="0" smtClean="0"/>
              <a:t>		.</a:t>
            </a:r>
            <a:r>
              <a:rPr lang="en-US" sz="2000" dirty="0"/>
              <a:t>map(j =&gt; </a:t>
            </a:r>
            <a:r>
              <a:rPr lang="en-US" sz="2000" dirty="0" err="1"/>
              <a:t>updateUser</a:t>
            </a:r>
            <a:r>
              <a:rPr lang="en-US" sz="2000" dirty="0"/>
              <a:t>(j, </a:t>
            </a:r>
            <a:r>
              <a:rPr lang="en-US" sz="2000" dirty="0" err="1"/>
              <a:t>Rb</a:t>
            </a:r>
            <a:r>
              <a:rPr lang="en-US" sz="2000" dirty="0"/>
              <a:t>, M))</a:t>
            </a:r>
          </a:p>
          <a:p>
            <a:pPr marL="0" indent="0">
              <a:buNone/>
            </a:pPr>
            <a:r>
              <a:rPr lang="en-US" sz="2000" dirty="0" smtClean="0"/>
              <a:t>		.</a:t>
            </a:r>
            <a:r>
              <a:rPr lang="en-US" sz="2000" dirty="0"/>
              <a:t>collect()</a:t>
            </a:r>
          </a:p>
          <a:p>
            <a:pPr marL="0" indent="0">
              <a:buNone/>
            </a:pPr>
            <a:r>
              <a:rPr lang="en-US" sz="2000" dirty="0" smtClean="0"/>
              <a:t>	M </a:t>
            </a:r>
            <a:r>
              <a:rPr lang="en-US" sz="2000" dirty="0"/>
              <a:t>= </a:t>
            </a:r>
            <a:r>
              <a:rPr lang="en-US" sz="2000" dirty="0" err="1"/>
              <a:t>spark.parallelize</a:t>
            </a:r>
            <a:r>
              <a:rPr lang="en-US" sz="2000" dirty="0"/>
              <a:t>(0 until m)</a:t>
            </a:r>
          </a:p>
          <a:p>
            <a:pPr marL="0" indent="0">
              <a:buNone/>
            </a:pPr>
            <a:r>
              <a:rPr lang="en-US" sz="2000" dirty="0" smtClean="0"/>
              <a:t>		.</a:t>
            </a:r>
            <a:r>
              <a:rPr lang="en-US" sz="2000" dirty="0"/>
              <a:t>map(j =&gt; </a:t>
            </a:r>
            <a:r>
              <a:rPr lang="en-US" sz="2000" dirty="0" err="1"/>
              <a:t>updateUser</a:t>
            </a:r>
            <a:r>
              <a:rPr lang="en-US" sz="2000" dirty="0"/>
              <a:t>(j, </a:t>
            </a:r>
            <a:r>
              <a:rPr lang="en-US" sz="2000" dirty="0" err="1"/>
              <a:t>Rb</a:t>
            </a:r>
            <a:r>
              <a:rPr lang="en-US" sz="2000" dirty="0"/>
              <a:t>, U))</a:t>
            </a:r>
          </a:p>
          <a:p>
            <a:pPr marL="0" indent="0">
              <a:buNone/>
            </a:pPr>
            <a:r>
              <a:rPr lang="en-US" sz="2000" dirty="0" smtClean="0"/>
              <a:t>		.</a:t>
            </a:r>
            <a:r>
              <a:rPr lang="en-US" sz="2000" dirty="0"/>
              <a:t>collect()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0425" y="2136433"/>
            <a:ext cx="60837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CPU intensive vs data-intensive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Parallelization of different users and movies on each node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 as a broadcast variable</a:t>
            </a:r>
          </a:p>
          <a:p>
            <a:pPr lvl="1"/>
            <a:r>
              <a:rPr lang="en-US" sz="3200" dirty="0" smtClean="0"/>
              <a:t>- Prevents resending matrix R on each step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6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1772"/>
            <a:ext cx="5565173" cy="3471346"/>
          </a:xfrm>
        </p:spPr>
      </p:pic>
      <p:sp>
        <p:nvSpPr>
          <p:cNvPr id="5" name="TextBox 4"/>
          <p:cNvSpPr txBox="1"/>
          <p:nvPr/>
        </p:nvSpPr>
        <p:spPr>
          <a:xfrm>
            <a:off x="277585" y="2106072"/>
            <a:ext cx="6123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29 GB Dataset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Spark: 10x faster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Crashing a node: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21% (50 seconds) slow-down for 10 iteration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High recovery time; 12blocks/node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Smaller blocks = faster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1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Alternating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Without broadcast variables: </a:t>
            </a:r>
          </a:p>
          <a:p>
            <a:pPr lvl="1"/>
            <a:r>
              <a:rPr lang="en-US" sz="2800" dirty="0" smtClean="0"/>
              <a:t>Job time took up mostly by time spent resending rating matrix R</a:t>
            </a:r>
          </a:p>
          <a:p>
            <a:pPr lvl="1"/>
            <a:r>
              <a:rPr lang="en-US" sz="2800" dirty="0" smtClean="0"/>
              <a:t>Time increases linearly with more nodes with naïve implementation of broadcast (e.g., HDFS)</a:t>
            </a:r>
          </a:p>
          <a:p>
            <a:pPr lvl="1"/>
            <a:r>
              <a:rPr lang="en-US" sz="2800" dirty="0" smtClean="0"/>
              <a:t>Application-level multicast system helps, but resending R still costly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/>
              <a:t>Caching R in memory on workers with a broadcast variable:</a:t>
            </a:r>
          </a:p>
          <a:p>
            <a:pPr lvl="1"/>
            <a:r>
              <a:rPr lang="en-US" sz="2800" dirty="0" smtClean="0"/>
              <a:t>~3x improved performance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top of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smtClean="0"/>
              <a:t>Map/Reduce</a:t>
            </a:r>
          </a:p>
          <a:p>
            <a:r>
              <a:rPr lang="en-US" dirty="0" smtClean="0"/>
              <a:t>Good for reuse of working set of data across parallel operations:</a:t>
            </a:r>
          </a:p>
          <a:p>
            <a:pPr lvl="1"/>
            <a:r>
              <a:rPr lang="en-US" dirty="0" smtClean="0"/>
              <a:t>Iterative jobs: machine learning, expectation maximization, parameter 	optimization </a:t>
            </a:r>
          </a:p>
          <a:p>
            <a:pPr lvl="1"/>
            <a:r>
              <a:rPr lang="en-US" dirty="0" smtClean="0"/>
              <a:t>Interactive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661895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23" y="2463890"/>
            <a:ext cx="2854746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Program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RDDS, Parallel Operations</a:t>
            </a:r>
          </a:p>
          <a:p>
            <a:endParaRPr lang="en-US" dirty="0"/>
          </a:p>
          <a:p>
            <a:r>
              <a:rPr lang="en-US" dirty="0" smtClean="0"/>
              <a:t>Shared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Operations in Map Reduce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00" y="2112135"/>
            <a:ext cx="8974600" cy="3687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2514" y="6221165"/>
            <a:ext cx="748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http://www.tutorialspoint.com/apache_spark/apache_spark_rdd.htm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Operations in Spark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71" y="2500310"/>
            <a:ext cx="10133058" cy="3282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2514" y="6234044"/>
            <a:ext cx="748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http://www.tutorialspoint.com/apache_spark/apache_spark_rdd.htm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Resilient Distributed Dataset</a:t>
            </a:r>
          </a:p>
          <a:p>
            <a:pPr lvl="1"/>
            <a:r>
              <a:rPr lang="en-US" dirty="0" smtClean="0"/>
              <a:t>Fault tolerant, Partitioned across multiple machines,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create: </a:t>
            </a:r>
          </a:p>
          <a:p>
            <a:pPr lvl="1"/>
            <a:r>
              <a:rPr lang="en-US" dirty="0" smtClean="0"/>
              <a:t>File:  </a:t>
            </a:r>
            <a:r>
              <a:rPr lang="en-US" dirty="0" err="1" smtClean="0"/>
              <a:t>sc.textFile</a:t>
            </a:r>
            <a:r>
              <a:rPr lang="en-US" dirty="0" smtClean="0"/>
              <a:t>(/*</a:t>
            </a:r>
            <a:r>
              <a:rPr lang="en-US" dirty="0" err="1" smtClean="0"/>
              <a:t>filelocation</a:t>
            </a:r>
            <a:r>
              <a:rPr lang="en-US" dirty="0" smtClean="0"/>
              <a:t>*/) </a:t>
            </a:r>
          </a:p>
          <a:p>
            <a:pPr lvl="1"/>
            <a:r>
              <a:rPr lang="en-US" dirty="0" smtClean="0"/>
              <a:t>Parallelizing:  </a:t>
            </a:r>
            <a:r>
              <a:rPr lang="en-US" dirty="0" err="1" smtClean="0"/>
              <a:t>sc.parallelize</a:t>
            </a:r>
            <a:r>
              <a:rPr lang="en-US" dirty="0" smtClean="0"/>
              <a:t>( /*list*/)</a:t>
            </a:r>
          </a:p>
          <a:p>
            <a:pPr lvl="1"/>
            <a:r>
              <a:rPr lang="en-US" dirty="0" smtClean="0"/>
              <a:t>Transform RDD: </a:t>
            </a:r>
            <a:r>
              <a:rPr lang="en-US" dirty="0" err="1" smtClean="0"/>
              <a:t>rdd.map</a:t>
            </a:r>
            <a:r>
              <a:rPr lang="en-US" dirty="0" smtClean="0"/>
              <a:t>(), </a:t>
            </a:r>
            <a:r>
              <a:rPr lang="en-US" dirty="0" err="1" smtClean="0"/>
              <a:t>rdd.flatMap</a:t>
            </a:r>
            <a:r>
              <a:rPr lang="en-US" dirty="0" smtClean="0"/>
              <a:t>(), </a:t>
            </a:r>
            <a:r>
              <a:rPr lang="en-US" dirty="0" err="1" smtClean="0"/>
              <a:t>rdd.filter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Changing persistence: </a:t>
            </a:r>
            <a:r>
              <a:rPr lang="en-US" dirty="0" err="1" smtClean="0"/>
              <a:t>rdd.cache</a:t>
            </a:r>
            <a:r>
              <a:rPr lang="en-US" dirty="0" smtClean="0"/>
              <a:t>(), </a:t>
            </a:r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908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Reduce: combines dataset elements using associative function </a:t>
            </a:r>
          </a:p>
          <a:p>
            <a:r>
              <a:rPr lang="en-US" dirty="0" smtClean="0"/>
              <a:t>Collect: sends all elements of the data set to driver program.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: passes each element through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Interface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getPartitions</a:t>
            </a:r>
            <a:r>
              <a:rPr lang="en-US" dirty="0" smtClean="0"/>
              <a:t> – returns a list of partition IDs</a:t>
            </a:r>
          </a:p>
          <a:p>
            <a:r>
              <a:rPr lang="en-US" dirty="0" err="1" smtClean="0"/>
              <a:t>getIterator</a:t>
            </a:r>
            <a:r>
              <a:rPr lang="en-US" dirty="0" smtClean="0"/>
              <a:t>(partition)- iterates over a partition</a:t>
            </a:r>
          </a:p>
          <a:p>
            <a:r>
              <a:rPr lang="en-US" dirty="0" err="1" smtClean="0"/>
              <a:t>getPreferredLocations</a:t>
            </a:r>
            <a:r>
              <a:rPr lang="en-US" dirty="0" smtClean="0"/>
              <a:t>(partitions)- task scheduling to achieve data locality</a:t>
            </a:r>
          </a:p>
          <a:p>
            <a:endParaRPr lang="en-US" dirty="0"/>
          </a:p>
          <a:p>
            <a:r>
              <a:rPr lang="en-US" dirty="0" smtClean="0"/>
              <a:t>When a parallel operation is invoked, Spark creates a task to send to worker nodes.</a:t>
            </a:r>
          </a:p>
          <a:p>
            <a:r>
              <a:rPr lang="en-US" dirty="0" smtClean="0"/>
              <a:t>Different RDDS differ only in how they implement RDD interface.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660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380"/>
            <a:ext cx="10515600" cy="4351338"/>
          </a:xfrm>
        </p:spPr>
        <p:txBody>
          <a:bodyPr/>
          <a:lstStyle/>
          <a:p>
            <a:r>
              <a:rPr lang="en-US" dirty="0" smtClean="0"/>
              <a:t>RDDs can be reconstructed if node fails.  A handle to an RDD contains enough information to compute the RDD from data in reliable storage.</a:t>
            </a:r>
          </a:p>
          <a:p>
            <a:r>
              <a:rPr lang="en-US" dirty="0" smtClean="0"/>
              <a:t>Lineage</a:t>
            </a:r>
            <a:endParaRPr lang="en-US" dirty="0"/>
          </a:p>
          <a:p>
            <a:pPr lvl="1"/>
            <a:r>
              <a:rPr lang="en-US" dirty="0" smtClean="0"/>
              <a:t>Datasets are stored in a chain of objects where each dataset object contains a pointer to its parent and information about how the parent was transformed.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048" y="3979571"/>
            <a:ext cx="4099982" cy="23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2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538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Spark: Cluster Computing with Working Sets</vt:lpstr>
      <vt:lpstr>Spark</vt:lpstr>
      <vt:lpstr>Spark Programming Model</vt:lpstr>
      <vt:lpstr>Iterative Operations in Map Reduce</vt:lpstr>
      <vt:lpstr>Iterative Operations in Spark</vt:lpstr>
      <vt:lpstr>RDDS</vt:lpstr>
      <vt:lpstr>Parallel Operations</vt:lpstr>
      <vt:lpstr>RDD Interface Implementation</vt:lpstr>
      <vt:lpstr>Fault Tolerance</vt:lpstr>
      <vt:lpstr>RDD as an abstraction of Distributed Shared Memory</vt:lpstr>
      <vt:lpstr>Cluster Computing Frameworks</vt:lpstr>
      <vt:lpstr>Shared Variables: Broadcast Variables</vt:lpstr>
      <vt:lpstr>Shared Variables: Accumulators</vt:lpstr>
      <vt:lpstr>Shared Variables: Accumulators</vt:lpstr>
      <vt:lpstr>Spark Examples: Text Search</vt:lpstr>
      <vt:lpstr>Spark Examples: Logistic Regression</vt:lpstr>
      <vt:lpstr>Spark Examples: Alternating Least Squares (ALS)</vt:lpstr>
      <vt:lpstr>Results: Logistic Regression</vt:lpstr>
      <vt:lpstr>Results: Alternating Least Squares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Spark: Cluster Computing with Working Sets</dc:title>
  <dc:creator>Justin Baraboo</dc:creator>
  <cp:lastModifiedBy>Rodgers,David</cp:lastModifiedBy>
  <cp:revision>15</cp:revision>
  <dcterms:created xsi:type="dcterms:W3CDTF">2016-09-10T17:41:49Z</dcterms:created>
  <dcterms:modified xsi:type="dcterms:W3CDTF">2016-09-12T20:31:14Z</dcterms:modified>
</cp:coreProperties>
</file>