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ECB00-93B4-4C27-9C9F-A1EE5C0AE290}">
  <a:tblStyle styleId="{580ECB00-93B4-4C27-9C9F-A1EE5C0AE2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AF0"/>
          </a:solidFill>
        </a:fill>
      </a:tcStyle>
    </a:wholeTbl>
    <a:band1H>
      <a:tcTxStyle/>
      <a:tcStyle>
        <a:fill>
          <a:solidFill>
            <a:srgbClr val="D7D2DF"/>
          </a:solidFill>
        </a:fill>
      </a:tcStyle>
    </a:band1H>
    <a:band2H>
      <a:tcTxStyle/>
    </a:band2H>
    <a:band1V>
      <a:tcTxStyle/>
      <a:tcStyle>
        <a:fill>
          <a:solidFill>
            <a:srgbClr val="D7D2D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1D8391CD-14E5-4C46-8D77-E8F76665E5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491dff4b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3491dff4b0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491dff4b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3491dff4b0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491dff4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3491dff4b0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491dff4b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3491dff4b0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491dff4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3491dff4b0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491dff4b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491dff4b0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2400" y="177230"/>
            <a:ext cx="8839200" cy="6477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990600" y="685800"/>
            <a:ext cx="7315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   </a:t>
            </a:r>
            <a:r>
              <a:rPr b="1" lang="en-US" sz="2400">
                <a:solidFill>
                  <a:srgbClr val="C00000"/>
                </a:solidFill>
              </a:rPr>
              <a:t>VARDHAMAN COLLEGE OF ENGINEERING, HYDERABAD</a:t>
            </a:r>
            <a:br>
              <a:rPr b="1" lang="en-US" sz="2400"/>
            </a:br>
            <a:r>
              <a:rPr b="1" lang="en-US" sz="2400"/>
              <a:t>Autonomous institute affiliated to JNTUH </a:t>
            </a:r>
            <a:br>
              <a:rPr lang="en-US" sz="2400"/>
            </a:br>
            <a:r>
              <a:rPr b="1" lang="en-US" sz="2400">
                <a:solidFill>
                  <a:srgbClr val="FF0000"/>
                </a:solidFill>
              </a:rPr>
              <a:t>DEPARTMENT OF COMPUTER SCIENCE &amp; ENGINEERING </a:t>
            </a:r>
            <a:br>
              <a:rPr b="1" lang="en-US" sz="2400"/>
            </a:br>
            <a:endParaRPr b="1" sz="3600"/>
          </a:p>
        </p:txBody>
      </p:sp>
      <p:sp>
        <p:nvSpPr>
          <p:cNvPr id="90" name="Google Shape;90;p13"/>
          <p:cNvSpPr txBox="1"/>
          <p:nvPr/>
        </p:nvSpPr>
        <p:spPr>
          <a:xfrm>
            <a:off x="228600" y="5181600"/>
            <a:ext cx="8686800" cy="1371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37500"/>
              <a:buFont typeface="Arial"/>
              <a:buNone/>
            </a:pPr>
            <a:r>
              <a:rPr b="1" lang="en-US" sz="8800" u="sng">
                <a:solidFill>
                  <a:srgbClr val="FF0000"/>
                </a:solidFill>
              </a:rPr>
              <a:t>Guide Details</a:t>
            </a:r>
            <a:endParaRPr b="1" sz="8800" u="sng">
              <a:solidFill>
                <a:srgbClr val="FF0000"/>
              </a:solidFill>
            </a:endParaRPr>
          </a:p>
          <a:p>
            <a:pPr indent="0" lvl="0" marL="457200" rtl="0" algn="ctr"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800">
                <a:solidFill>
                  <a:srgbClr val="002060"/>
                </a:solidFill>
              </a:rPr>
              <a:t>Ms. Kalluri Niveditha </a:t>
            </a:r>
            <a:endParaRPr b="1" sz="8800"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400">
                <a:solidFill>
                  <a:srgbClr val="002060"/>
                </a:solidFill>
              </a:rPr>
              <a:t>       Assistant Professor 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6400">
                <a:solidFill>
                  <a:srgbClr val="002060"/>
                </a:solidFill>
              </a:rPr>
              <a:t>     </a:t>
            </a:r>
            <a:r>
              <a:rPr b="1" lang="en-US" sz="6000">
                <a:solidFill>
                  <a:srgbClr val="002060"/>
                </a:solidFill>
              </a:rPr>
              <a:t>Department of CSE</a:t>
            </a:r>
            <a:endParaRPr b="1" sz="5431" u="sng">
              <a:solidFill>
                <a:srgbClr val="FF0000"/>
              </a:solidFill>
            </a:endParaRPr>
          </a:p>
          <a:p>
            <a:pPr indent="0" lvl="0" marL="0" marR="0" rtl="0" algn="ctr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743200" y="2286000"/>
            <a:ext cx="3657600" cy="53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ID 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22MPCS-D15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04800" y="1524000"/>
            <a:ext cx="8610600" cy="609600"/>
          </a:xfrm>
          <a:prstGeom prst="rect">
            <a:avLst/>
          </a:prstGeom>
          <a:solidFill>
            <a:srgbClr val="B7CCE4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Rx-Appoints</a:t>
            </a:r>
            <a:endParaRPr/>
          </a:p>
        </p:txBody>
      </p:sp>
      <p:graphicFrame>
        <p:nvGraphicFramePr>
          <p:cNvPr id="93" name="Google Shape;93;p13"/>
          <p:cNvGraphicFramePr/>
          <p:nvPr/>
        </p:nvGraphicFramePr>
        <p:xfrm>
          <a:off x="12192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{580ECB00-93B4-4C27-9C9F-A1EE5C0AE290}</a:tableStyleId>
              </a:tblPr>
              <a:tblGrid>
                <a:gridCol w="780100"/>
                <a:gridCol w="1839500"/>
                <a:gridCol w="4314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S.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Roll.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Student 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000"/>
                        <a:t> 22881A05L6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000"/>
                        <a:t>                       BOLLA AKHIL 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 22881A05M0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000"/>
                        <a:t>              DESHABOINA RITHWIK 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 22881A05R4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2000"/>
                        <a:t>                      VORSU JYOTHI </a:t>
                      </a:r>
                      <a:endParaRPr b="1" sz="2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83" y="366391"/>
            <a:ext cx="1095772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34095" y="-47743"/>
            <a:ext cx="7638305" cy="61116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Architectural Diagram</a:t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2"/>
          <p:cNvSpPr txBox="1"/>
          <p:nvPr>
            <p:ph idx="11" type="ftr"/>
          </p:nvPr>
        </p:nvSpPr>
        <p:spPr>
          <a:xfrm>
            <a:off x="2545918" y="6536206"/>
            <a:ext cx="454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225" y="1653388"/>
            <a:ext cx="79057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idx="11" type="ftr"/>
          </p:nvPr>
        </p:nvSpPr>
        <p:spPr>
          <a:xfrm>
            <a:off x="2362200" y="6356350"/>
            <a:ext cx="472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50" y="1127125"/>
            <a:ext cx="77220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CLASS DIAGRAM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81000" y="1078125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idx="11" type="ftr"/>
          </p:nvPr>
        </p:nvSpPr>
        <p:spPr>
          <a:xfrm>
            <a:off x="2362200" y="6356350"/>
            <a:ext cx="434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600" y="1157500"/>
            <a:ext cx="4082124" cy="52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</a:rPr>
              <a:t>SEQUENCE DIAGRAM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Sequence Diagram (Booking an Appointment):</a:t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25"/>
          <p:cNvSpPr txBox="1"/>
          <p:nvPr>
            <p:ph idx="11" type="ftr"/>
          </p:nvPr>
        </p:nvSpPr>
        <p:spPr>
          <a:xfrm>
            <a:off x="2362200" y="635635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990725"/>
            <a:ext cx="76200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228600" y="274638"/>
            <a:ext cx="7391400" cy="63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</a:rPr>
              <a:t>SEQUENCE DIAGRAM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Sequence Diagram (Creating a Prescription):</a:t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2362200" y="6356350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74" y="1676011"/>
            <a:ext cx="6596051" cy="43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228600" y="274638"/>
            <a:ext cx="7391400" cy="63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</a:rPr>
              <a:t>SEQUENCE DIAGRAM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Sequence Diagram (Generating Prescription PDF):</a:t>
            </a:r>
            <a:endParaRPr sz="2800"/>
          </a:p>
        </p:txBody>
      </p:sp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idx="11" type="ftr"/>
          </p:nvPr>
        </p:nvSpPr>
        <p:spPr>
          <a:xfrm>
            <a:off x="2362200" y="6356350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000" y="1831975"/>
            <a:ext cx="749617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</a:rPr>
              <a:t>STATE CHART DIAGRAM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8"/>
          <p:cNvSpPr txBox="1"/>
          <p:nvPr>
            <p:ph idx="11" type="ftr"/>
          </p:nvPr>
        </p:nvSpPr>
        <p:spPr>
          <a:xfrm>
            <a:off x="2362200" y="635635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300" y="1157525"/>
            <a:ext cx="3634260" cy="513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8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2550" y="1279524"/>
            <a:ext cx="3634250" cy="51371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28"/>
          <p:cNvGraphicFramePr/>
          <p:nvPr/>
        </p:nvGraphicFramePr>
        <p:xfrm>
          <a:off x="644075" y="158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3927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State Chart Diagram 1: Appointment (Patient)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Appointment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object transitions through the following states: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Pending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Initial state when the appointment is booked but not confirmed.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Confirmed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appointment is confirmed by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or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Completed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appointment has occurred.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•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Cancelled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appointment is cancelled by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165100" lvl="0" marL="342900" rtl="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228600" y="274638"/>
            <a:ext cx="7391400" cy="63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</a:rPr>
              <a:t>STATE CHART DIAGRAM</a:t>
            </a:r>
            <a:endParaRPr b="1" sz="3200">
              <a:solidFill>
                <a:srgbClr val="C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9"/>
          <p:cNvSpPr txBox="1"/>
          <p:nvPr>
            <p:ph idx="11" type="ftr"/>
          </p:nvPr>
        </p:nvSpPr>
        <p:spPr>
          <a:xfrm>
            <a:off x="2362200" y="6356350"/>
            <a:ext cx="457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300" y="1157525"/>
            <a:ext cx="3634260" cy="513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29"/>
          <p:cNvGraphicFramePr/>
          <p:nvPr/>
        </p:nvGraphicFramePr>
        <p:xfrm>
          <a:off x="644075" y="17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3927925"/>
              </a:tblGrid>
              <a:tr h="495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State Chart Diagram 2: Prescription (Doctor)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Prescription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object transitions through the following states: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Draft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prescription is being created but not yet finalized.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Confirmed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has reviewed and confirmed the prescription.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Generated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Prescription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is finalized and saved in the system, and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PDF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is generated.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Shared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: The prescription is available to the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for download or sharing.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" name="Google Shape;25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350" y="1290950"/>
            <a:ext cx="3050275" cy="518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30"/>
          <p:cNvSpPr txBox="1"/>
          <p:nvPr>
            <p:ph idx="11" type="ftr"/>
          </p:nvPr>
        </p:nvSpPr>
        <p:spPr>
          <a:xfrm>
            <a:off x="2362200" y="6356350"/>
            <a:ext cx="480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8" name="Google Shape;268;p30"/>
          <p:cNvGraphicFramePr/>
          <p:nvPr/>
        </p:nvGraphicFramePr>
        <p:xfrm>
          <a:off x="799950" y="157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4406000"/>
              </a:tblGrid>
              <a:tr h="489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Activity Diagram 1: Booking an Appointment (Patient)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Steps: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logs in to the system.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selects a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and chooses a time slot.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checks 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Doctor's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availability.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If 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is available, 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confirms the appointment.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sends confirmation notifications to both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9" name="Google Shape;26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2725" y="1264525"/>
            <a:ext cx="2279176" cy="35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5">
            <a:alphaModFix/>
          </a:blip>
          <a:srcRect b="0" l="2411" r="8928" t="0"/>
          <a:stretch/>
        </p:blipFill>
        <p:spPr>
          <a:xfrm>
            <a:off x="5932725" y="4850525"/>
            <a:ext cx="2279174" cy="1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228600" y="274638"/>
            <a:ext cx="7391400" cy="63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31"/>
          <p:cNvSpPr txBox="1"/>
          <p:nvPr>
            <p:ph idx="11" type="ftr"/>
          </p:nvPr>
        </p:nvSpPr>
        <p:spPr>
          <a:xfrm>
            <a:off x="2362200" y="6356350"/>
            <a:ext cx="480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31"/>
          <p:cNvGraphicFramePr/>
          <p:nvPr/>
        </p:nvGraphicFramePr>
        <p:xfrm>
          <a:off x="799950" y="157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4406000"/>
              </a:tblGrid>
              <a:tr h="489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900">
                          <a:solidFill>
                            <a:schemeClr val="dk1"/>
                          </a:solidFill>
                        </a:rPr>
                        <a:t>Activity Diagram 2: Creating a Prescription (Doctor)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Steps: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logs in to the system.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selects a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and views the appointment details.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creates a prescription with medication, dosage, and instructions.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stores the prescription.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confirms the prescription.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-3365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AutoNum type="arabicPeriod"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7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 sends the prescription confirmation and generates the PDF.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900" y="1145250"/>
            <a:ext cx="2707324" cy="3385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 rotWithShape="1">
          <a:blip r:embed="rId5">
            <a:alphaModFix/>
          </a:blip>
          <a:srcRect b="0" l="0" r="0" t="1941"/>
          <a:stretch/>
        </p:blipFill>
        <p:spPr>
          <a:xfrm>
            <a:off x="5671900" y="4530400"/>
            <a:ext cx="2707324" cy="17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Mini Project Review-1 Outlines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228600" y="1014413"/>
            <a:ext cx="8763000" cy="56149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idea of the Project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System Vs Proposed 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Project Objectives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Project Outcomes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and Hardware Requirements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Model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Phase</a:t>
            </a:r>
            <a:endParaRPr sz="2000"/>
          </a:p>
          <a:p>
            <a:pPr indent="-285750" lvl="1" marL="74295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Architectural Diagram [Modified]</a:t>
            </a:r>
            <a:endParaRPr sz="2000"/>
          </a:p>
          <a:p>
            <a:pPr indent="-285750" lvl="1" marL="74295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[UML Diagrams or Data Flow Diagrams] and ER-Diagrams ; It should be detailed diagrams</a:t>
            </a:r>
            <a:endParaRPr sz="2000"/>
          </a:p>
          <a:p>
            <a:pPr indent="-3429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Method s and Algorithms [ With example]</a:t>
            </a:r>
            <a:endParaRPr sz="2000"/>
          </a:p>
          <a:p>
            <a:pPr indent="-266700" lvl="0" marL="3429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124200" y="6356350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228600" y="274638"/>
            <a:ext cx="7391400" cy="63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ACTIVITY DIAGRAM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2"/>
          <p:cNvSpPr txBox="1"/>
          <p:nvPr>
            <p:ph idx="11" type="ftr"/>
          </p:nvPr>
        </p:nvSpPr>
        <p:spPr>
          <a:xfrm>
            <a:off x="2362200" y="6356350"/>
            <a:ext cx="4800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291" name="Google Shape;29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2" name="Google Shape;292;p32"/>
          <p:cNvGraphicFramePr/>
          <p:nvPr/>
        </p:nvGraphicFramePr>
        <p:xfrm>
          <a:off x="777300" y="173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4406000"/>
              </a:tblGrid>
              <a:tr h="4892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Activity Diagram 3: Generating Prescription PDF (Doctor &amp; System)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Steps: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Doctor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confirms the prescription details.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generates the PDF version of the prescription.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AutoNum type="arabicPeriod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System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saves the PDF and makes it available for the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Patient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to download or share.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93" name="Google Shape;2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3700" y="1255475"/>
            <a:ext cx="2830275" cy="510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PROPOSED METHOD AND ALGORITHMS</a:t>
            </a:r>
            <a:endParaRPr/>
          </a:p>
        </p:txBody>
      </p:sp>
      <p:sp>
        <p:nvSpPr>
          <p:cNvPr id="299" name="Google Shape;29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3"/>
          <p:cNvSpPr txBox="1"/>
          <p:nvPr>
            <p:ph idx="11" type="ftr"/>
          </p:nvPr>
        </p:nvSpPr>
        <p:spPr>
          <a:xfrm>
            <a:off x="2362200" y="6356350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299075" y="1137651"/>
            <a:ext cx="8552100" cy="52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0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02" name="Google Shape;30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3"/>
          <p:cNvGraphicFramePr/>
          <p:nvPr/>
        </p:nvGraphicFramePr>
        <p:xfrm>
          <a:off x="299075" y="127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4151875"/>
                <a:gridCol w="4151875"/>
              </a:tblGrid>
              <a:tr h="4994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300">
                          <a:solidFill>
                            <a:schemeClr val="dk1"/>
                          </a:solidFill>
                        </a:rPr>
                        <a:t>Proposed Methodology:</a:t>
                      </a:r>
                      <a:endParaRPr b="1" sz="2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38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system follows a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three-tier architecture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Frontend: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React.js with Tailwind CSS (User Interface)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Backend: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Node.js with Express.js (Business Logic)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Database: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MongoDB (Data Storage)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</a:rPr>
                        <a:t>Algorithms Used in the System:</a:t>
                      </a:r>
                      <a:endParaRPr b="1" sz="2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 1: User Authentication &amp; JWT Token Generation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 2: Appointment Booking with Conflict Resolution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 3: Doctor Prescription Generation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 4: Prescription PDF Generation using jsPDF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 5: AI Chatbot for Medicine Recommendations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36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  <a:p>
            <a:pPr indent="-514350" lvl="0" marL="51435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-514350" lvl="0" marL="514350" rtl="0" algn="ctr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/>
          <p:nvPr>
            <p:ph idx="11" type="ftr"/>
          </p:nvPr>
        </p:nvSpPr>
        <p:spPr>
          <a:xfrm>
            <a:off x="2438400" y="6356350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311" name="Google Shape;3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945" y="136525"/>
            <a:ext cx="9563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Main idea of the Project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4897"/>
              <a:buFont typeface="Arial"/>
              <a:buNone/>
            </a:pPr>
            <a:r>
              <a:rPr b="1" lang="en-US" sz="2450">
                <a:latin typeface="Arial"/>
                <a:ea typeface="Arial"/>
                <a:cs typeface="Arial"/>
                <a:sym typeface="Arial"/>
              </a:rPr>
              <a:t>RxAppoint</a:t>
            </a:r>
            <a:r>
              <a:rPr lang="en-US" sz="2450">
                <a:latin typeface="Arial"/>
                <a:ea typeface="Arial"/>
                <a:cs typeface="Arial"/>
                <a:sym typeface="Arial"/>
              </a:rPr>
              <a:t> aims to solve the challenges by integrating a </a:t>
            </a:r>
            <a:r>
              <a:rPr b="1" lang="en-US" sz="2450">
                <a:latin typeface="Arial"/>
                <a:ea typeface="Arial"/>
                <a:cs typeface="Arial"/>
                <a:sym typeface="Arial"/>
              </a:rPr>
              <a:t>customizable prescription maker</a:t>
            </a:r>
            <a:r>
              <a:rPr lang="en-US" sz="2450">
                <a:latin typeface="Arial"/>
                <a:ea typeface="Arial"/>
                <a:cs typeface="Arial"/>
                <a:sym typeface="Arial"/>
              </a:rPr>
              <a:t> into a doctor’s portal within an appointment booking system. The platform allows doctors to create </a:t>
            </a:r>
            <a:r>
              <a:rPr b="1" lang="en-US" sz="2450">
                <a:latin typeface="Arial"/>
                <a:ea typeface="Arial"/>
                <a:cs typeface="Arial"/>
                <a:sym typeface="Arial"/>
              </a:rPr>
              <a:t>digital prescriptions</a:t>
            </a:r>
            <a:r>
              <a:rPr lang="en-US" sz="2450">
                <a:latin typeface="Arial"/>
                <a:ea typeface="Arial"/>
                <a:cs typeface="Arial"/>
                <a:sym typeface="Arial"/>
              </a:rPr>
              <a:t> that adhere to </a:t>
            </a:r>
            <a:r>
              <a:rPr b="1" lang="en-US" sz="2450">
                <a:latin typeface="Arial"/>
                <a:ea typeface="Arial"/>
                <a:cs typeface="Arial"/>
                <a:sym typeface="Arial"/>
              </a:rPr>
              <a:t>hospital-specific templates</a:t>
            </a:r>
            <a:r>
              <a:rPr lang="en-US" sz="2450">
                <a:latin typeface="Arial"/>
                <a:ea typeface="Arial"/>
                <a:cs typeface="Arial"/>
                <a:sym typeface="Arial"/>
              </a:rPr>
              <a:t> while ensuring easy </a:t>
            </a:r>
            <a:r>
              <a:rPr b="1" lang="en-US" sz="2450">
                <a:latin typeface="Arial"/>
                <a:ea typeface="Arial"/>
                <a:cs typeface="Arial"/>
                <a:sym typeface="Arial"/>
              </a:rPr>
              <a:t>accessibility, automation, and AI-powered assistance</a:t>
            </a:r>
            <a:r>
              <a:rPr lang="en-US" sz="2450">
                <a:latin typeface="Arial"/>
                <a:ea typeface="Arial"/>
                <a:cs typeface="Arial"/>
                <a:sym typeface="Arial"/>
              </a:rPr>
              <a:t> for patients.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Key Highlights: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Customizable Prescription Templates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Each hospital can define its own format of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Prescription Recipt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ensuring compliance and consistency.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AI-Powered Chatbot Integration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Patients receive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automated reminders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for taking medications and can ask questions about prescriptions. Also get clarified of payment related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PDF Generation &amp; Sharing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Doctors and patients can 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export, print, and share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prescriptions in a structured format.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81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Cloud-Based Access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: Secure storage of prescriptions allows patients and doctors to access records anytime, anywhere.</a:t>
            </a:r>
            <a:endParaRPr sz="2800"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2209800" y="6356350"/>
            <a:ext cx="4038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Existing System Vs Proposed 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2362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125" y="1165150"/>
            <a:ext cx="7847824" cy="53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Proposed Project Objectives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★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Develop a Digital Prescription System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Enable doctors to create, store, and manage prescriptions electronically, eliminating paper-based errors.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★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Implement Customizable Hospital-Specific Templates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Allow each hospital to define and enforce its own prescription format for consistency and compliance.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★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Enhance Patient Accessibility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Provide patients with secure access to their prescriptions anytime via a web-based portal, with options to download PDFs or share digitally.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★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Integrate with Appointment Booking System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– Ensure prescriptions are automatically linked to patient appointments for seamless workflow management.</a:t>
            </a:r>
            <a:endParaRPr sz="2700"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28194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228600" y="274638"/>
            <a:ext cx="7391400" cy="63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Proposed Project Objectives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★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Enable AI-Assisted Features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– Implement an AI-powered chatbot to assist patients with medicine reminders, dosage suggestions, and common prescription queries.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★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Ensure Data Security &amp; Compliance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– Use cloud storage with role-based access control to protect patient prescription data from unauthorized access.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★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Facilitate Pharmacy Integration (Future Scope)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– Allow direct prescription sharing with pharmacies for easy medicine ordering and fulfillment.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★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Generate Automated Reports &amp; Insights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– Provide analytics for doctors and hospitals on prescription trends, patient medication adherence, and commonly prescribed drugs.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★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Overall Goal: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Enhance efficiency, accuracy, and accessibility in prescription management by leveraging technology in healthcare. 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28194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Proposed Project Outcomes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228600" y="1066800"/>
            <a:ext cx="8763000" cy="556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03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2819400" y="6356350"/>
            <a:ext cx="419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75" y="1671325"/>
            <a:ext cx="8605826" cy="43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Software and Hardware Requirements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228600" y="1066800"/>
            <a:ext cx="8763000" cy="573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8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6553200" y="6431688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idx="11" type="ftr"/>
          </p:nvPr>
        </p:nvSpPr>
        <p:spPr>
          <a:xfrm>
            <a:off x="2651875" y="6431700"/>
            <a:ext cx="434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0"/>
          <p:cNvGraphicFramePr/>
          <p:nvPr/>
        </p:nvGraphicFramePr>
        <p:xfrm>
          <a:off x="228600" y="106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4470400"/>
                <a:gridCol w="4292600"/>
              </a:tblGrid>
              <a:tr h="520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Software Requirements: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Frontend Technologies: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React.js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Tailwind CSS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Backend Technologies: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Node.js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Express.js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Database: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MongoDB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Authentication Mechanism: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JWT (JSON Web Token)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API Testing Tool: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Postman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PDF Generation: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jsPDF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AI Chatbot Integration (Future Scope):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TensorFlow.js / OpenAI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Version Control: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Git, GitHub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AutoNum type="arabicPeriod"/>
                      </a:pPr>
                      <a:r>
                        <a:rPr b="1" lang="en-US">
                          <a:solidFill>
                            <a:schemeClr val="dk1"/>
                          </a:solidFill>
                        </a:rPr>
                        <a:t>Deployment Platforms: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-31750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○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Render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Hardware Requirements: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Processor: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Intel Core i5 or higher (or equivalent)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RAM: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Minimum 8GB (16GB recommended for optimal performance)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Storage: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Minimum 100GB SSD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AutoNum type="arabicPeriod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Internet Connectivity: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Stable internet connection for cloud-based services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Server Requirements: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Cloud Hosting Providers: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AWS / DigitalOcean / Render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Server Configuration:</a:t>
                      </a:r>
                      <a:endParaRPr b="1"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 vCPUs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1" marL="914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○"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8GB RAM (scalable)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228600" y="274638"/>
            <a:ext cx="7391400" cy="6397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Model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228600" y="1066800"/>
            <a:ext cx="8763000" cy="5654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2590800" y="6356350"/>
            <a:ext cx="419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 MINI PROJECT REVIEW-1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9090" y="182880"/>
            <a:ext cx="956310" cy="7315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1"/>
          <p:cNvGraphicFramePr/>
          <p:nvPr/>
        </p:nvGraphicFramePr>
        <p:xfrm>
          <a:off x="325038" y="116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{1D8391CD-14E5-4C46-8D77-E8F76665E5DC}</a:tableStyleId>
              </a:tblPr>
              <a:tblGrid>
                <a:gridCol w="3977750"/>
                <a:gridCol w="4592375"/>
              </a:tblGrid>
              <a:tr h="4664725">
                <a:tc>
                  <a:txBody>
                    <a:bodyPr/>
                    <a:lstStyle/>
                    <a:p>
                      <a:pPr indent="-1651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User Registration andUser Registration and Login: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Patient/Doctor login credentials (username and password)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Authentication through JWT tokens for secure access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Redirection to respective patient/doctor dashboard upon successful authentication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Appointment Booking: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Patient selects a doctor and schedules an appointment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Appointment is created, linked to patient and doctor profiles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Appointment confirmation sent to both patient and doctor with relevant details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Doctor Prescription Creation: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Doctor selects a patient and reviews appointment details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Doctor fills out prescription details, including medicine, dosage, and instructions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-295275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Char char="●"/>
                      </a:pPr>
                      <a:r>
                        <a:rPr b="1" lang="en-US" sz="105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50">
                          <a:solidFill>
                            <a:schemeClr val="dk1"/>
                          </a:solidFill>
                        </a:rPr>
                        <a:t> Prescription is created and securely stored in the cloud for future reference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Prescription Customization: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Predefined hospital-specific prescription format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Automatically apply hospital’s template to the prescription format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Prescription displayed in the hospital’s custom format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AI Chatbot Interaction: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Patient queries regarding medicines, dosage, or related concerns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AI-powered chatbot analyzes patient data and provides responses or suggestions (e.g., dosage recommendations, medication reminders)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Real-time chatbot responses based on patient-specific data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Prescription PDF Generation &amp; Sharing: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Doctor confirms the prescription details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Generate a PDF version of the prescription using jsPDF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Downloadable PDF available for the patient, with options for sharing via email or WhatsApp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Data Storage and Security: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Input: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Prescription data, user credentials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Process: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Data is securely stored in MongoDB with role-based access control to ensure authorized access only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Output:</a:t>
                      </a: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All data is securely stored and accessible only to authorized users, ensuring privacy and compliance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