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5" r:id="rId3"/>
    <p:sldId id="276" r:id="rId4"/>
    <p:sldId id="257" r:id="rId5"/>
    <p:sldId id="269" r:id="rId6"/>
    <p:sldId id="270" r:id="rId7"/>
    <p:sldId id="259" r:id="rId8"/>
    <p:sldId id="268" r:id="rId9"/>
    <p:sldId id="286" r:id="rId10"/>
    <p:sldId id="283" r:id="rId11"/>
    <p:sldId id="295" r:id="rId12"/>
    <p:sldId id="294" r:id="rId13"/>
    <p:sldId id="290" r:id="rId14"/>
    <p:sldId id="296" r:id="rId15"/>
    <p:sldId id="297" r:id="rId16"/>
    <p:sldId id="28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stha, Subash" initials="SS" lastIdx="1" clrIdx="0">
    <p:extLst>
      <p:ext uri="{19B8F6BF-5375-455C-9EA6-DF929625EA0E}">
        <p15:presenceInfo xmlns:p15="http://schemas.microsoft.com/office/powerpoint/2012/main" userId="S::pp6466ks@go.minnstate.edu::3799b954-a878-43ef-8131-9f9ae91786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0EC64-2167-CA6D-B430-DCF0B56D2FE5}" v="1" dt="2019-11-21T18:18:04.519"/>
    <p1510:client id="{19E9CEF1-1EB6-4ACB-2DDD-EDA4CAE6D921}" v="2" dt="2019-11-21T18:31:57.470"/>
    <p1510:client id="{4599A9CC-9728-08E5-5888-F1C56C9C17A3}" v="138" dt="2019-11-20T23:52:33.155"/>
    <p1510:client id="{608BE7D6-D27E-7CD4-1FFA-A3DA8671FB41}" v="77" dt="2019-11-18T19:56:37.705"/>
    <p1510:client id="{6503BB41-2047-CD1B-0676-DC4C9D593A61}" v="22" dt="2019-11-17T22:26:50.017"/>
    <p1510:client id="{68E82BE1-65A6-D4C9-5CC7-BF3BAA4150DF}" v="3" dt="2019-11-21T18:19:05.010"/>
    <p1510:client id="{F70EBE72-079D-48BD-B3D5-69B8BD45925B}" v="337" dt="2019-11-18T20:02:4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a42ff4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a42ff4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42ff477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42ff477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42ff477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42ff477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2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42ff477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42ff477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93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42ff47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42ff477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42ff477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42ff477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42ff477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42ff477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42ff477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42ff477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59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42ff477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42ff477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44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42ff477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42ff477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42ff477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42ff477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34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42ff477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42ff477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32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04786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55" lvl="1" indent="-30478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4" lvl="5" indent="-30478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5" lvl="8" indent="-304786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78" lvl="0" indent="-34288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55" lvl="1" indent="-31748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32" lvl="2" indent="-317484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09" lvl="3" indent="-317484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86" lvl="4" indent="-31748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64" lvl="5" indent="-317484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40" lvl="6" indent="-317484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18" lvl="7" indent="-31748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95" lvl="8" indent="-317484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78" lvl="0" indent="-228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42884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55" lvl="1" indent="-317484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32" lvl="2" indent="-317484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09" lvl="3" indent="-317484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86" lvl="4" indent="-317484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64" lvl="5" indent="-317484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40" lvl="6" indent="-317484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18" lvl="7" indent="-317484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95" lvl="8" indent="-317484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4288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55" lvl="1" indent="-31748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32" lvl="2" indent="-317484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09" lvl="3" indent="-317484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86" lvl="4" indent="-31748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64" lvl="5" indent="-317484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40" lvl="6" indent="-317484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18" lvl="7" indent="-31748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95" lvl="8" indent="-317484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1748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55" lvl="1" indent="-30478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4" lvl="5" indent="-30478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5" lvl="8" indent="-304786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1748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55" lvl="1" indent="-30478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4" lvl="5" indent="-30478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5" lvl="8" indent="-304786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6" r:id="rId3"/>
    <p:sldLayoutId id="2147483667" r:id="rId4"/>
    <p:sldLayoutId id="2147483660" r:id="rId5"/>
    <p:sldLayoutId id="2147483661" r:id="rId6"/>
    <p:sldLayoutId id="2147483650" r:id="rId7"/>
    <p:sldLayoutId id="2147483651" r:id="rId8"/>
    <p:sldLayoutId id="2147483652" r:id="rId9"/>
    <p:sldLayoutId id="2147483668" r:id="rId10"/>
    <p:sldLayoutId id="2147483662" r:id="rId11"/>
    <p:sldLayoutId id="2147483653" r:id="rId12"/>
    <p:sldLayoutId id="2147483654" r:id="rId13"/>
    <p:sldLayoutId id="2147483669" r:id="rId14"/>
    <p:sldLayoutId id="2147483670" r:id="rId15"/>
    <p:sldLayoutId id="2147483671" r:id="rId16"/>
    <p:sldLayoutId id="2147483663" r:id="rId17"/>
    <p:sldLayoutId id="2147483664" r:id="rId18"/>
    <p:sldLayoutId id="2147483665" r:id="rId19"/>
    <p:sldLayoutId id="2147483655" r:id="rId20"/>
    <p:sldLayoutId id="2147483656" r:id="rId21"/>
    <p:sldLayoutId id="2147483657" r:id="rId22"/>
    <p:sldLayoutId id="2147483658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65826" y="1032938"/>
            <a:ext cx="592781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/>
            </a:br>
            <a:endParaRPr lang="en-US" sz="2800">
              <a:latin typeface="Times New Roman"/>
            </a:endParaRPr>
          </a:p>
          <a:p>
            <a:r>
              <a:rPr lang="en-US" sz="2800" b="1">
                <a:latin typeface="Times New Roman"/>
                <a:sym typeface="Times New Roman"/>
              </a:rPr>
              <a:t>Digital Content Management System</a:t>
            </a:r>
            <a:endParaRPr lang="en-US" sz="2800">
              <a:latin typeface="Times New Roman"/>
            </a:endParaRPr>
          </a:p>
          <a:p>
            <a:r>
              <a:rPr lang="en-US" sz="2800" b="1">
                <a:latin typeface="Times New Roman"/>
                <a:sym typeface="Times New Roman"/>
              </a:rPr>
              <a:t>Resource Management Module</a:t>
            </a:r>
            <a:endParaRPr lang="en-US" sz="2800">
              <a:latin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5700" y="1946458"/>
            <a:ext cx="769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chemeClr val="dk1"/>
                </a:solidFill>
                <a:latin typeface="Times New Roman"/>
                <a:sym typeface="Times New Roman"/>
              </a:rPr>
              <a:t>Devin Roering</a:t>
            </a:r>
            <a:endParaRPr lang="en-US" sz="2400">
              <a:solidFill>
                <a:schemeClr val="dk1"/>
              </a:solidFill>
              <a:latin typeface="Times New Roman"/>
            </a:endParaRPr>
          </a:p>
          <a:p>
            <a:r>
              <a:rPr lang="en-US" sz="2400">
                <a:solidFill>
                  <a:schemeClr val="dk1"/>
                </a:solidFill>
                <a:latin typeface="Times New Roman"/>
                <a:sym typeface="Times New Roman"/>
              </a:rPr>
              <a:t>Eric Young</a:t>
            </a:r>
            <a:endParaRPr lang="en" sz="2400">
              <a:solidFill>
                <a:schemeClr val="dk1"/>
              </a:solidFill>
              <a:latin typeface="Times New Roman"/>
            </a:endParaRPr>
          </a:p>
          <a:p>
            <a:r>
              <a:rPr lang="en-US" sz="2400">
                <a:solidFill>
                  <a:schemeClr val="dk1"/>
                </a:solidFill>
                <a:latin typeface="Times New Roman"/>
                <a:sym typeface="Times New Roman"/>
              </a:rPr>
              <a:t>Jessica Adamec</a:t>
            </a:r>
            <a:endParaRPr lang="en" sz="2400">
              <a:solidFill>
                <a:schemeClr val="dk1"/>
              </a:solidFill>
              <a:latin typeface="Times New Roman"/>
            </a:endParaRPr>
          </a:p>
          <a:p>
            <a:r>
              <a:rPr lang="en-US" sz="2400">
                <a:solidFill>
                  <a:schemeClr val="dk1"/>
                </a:solidFill>
                <a:latin typeface="Times New Roman"/>
                <a:sym typeface="Times New Roman"/>
              </a:rPr>
              <a:t>Bikash </a:t>
            </a:r>
            <a:r>
              <a:rPr lang="en-US" sz="2400" err="1">
                <a:solidFill>
                  <a:schemeClr val="dk1"/>
                </a:solidFill>
                <a:latin typeface="Times New Roman"/>
                <a:sym typeface="Times New Roman"/>
              </a:rPr>
              <a:t>Timalsina</a:t>
            </a:r>
            <a:endParaRPr lang="en" sz="2400">
              <a:solidFill>
                <a:schemeClr val="dk1"/>
              </a:solidFill>
              <a:latin typeface="Times New Roman"/>
            </a:endParaRPr>
          </a:p>
          <a:p>
            <a:r>
              <a:rPr lang="en-US" sz="2400">
                <a:solidFill>
                  <a:schemeClr val="dk1"/>
                </a:solidFill>
                <a:latin typeface="Times New Roman"/>
                <a:sym typeface="Times New Roman"/>
              </a:rPr>
              <a:t>Subash Shrestha</a:t>
            </a:r>
            <a:endParaRPr lang="en-US" sz="2400">
              <a:solidFill>
                <a:schemeClr val="dk1"/>
              </a:solidFill>
              <a:latin typeface="Times New Roman"/>
            </a:endParaRPr>
          </a:p>
          <a:p>
            <a:br>
              <a:rPr lang="en-US" b="1">
                <a:latin typeface="Times New Roman"/>
              </a:rPr>
            </a:br>
            <a:endParaRPr lang="en-US" sz="2400">
              <a:solidFill>
                <a:schemeClr val="dk1"/>
              </a:solidFill>
              <a:latin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47775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3"/>
          <p:cNvCxnSpPr>
            <a:endCxn id="62" idx="3"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B4E82-3895-4FE1-9E80-51582E2801C2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1 of 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25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5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5"/>
          <p:cNvCxnSpPr>
            <a:cxnSpLocks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67A85-C456-45D9-ACBC-FBE0FE9C11FF}"/>
              </a:ext>
            </a:extLst>
          </p:cNvPr>
          <p:cNvSpPr txBox="1"/>
          <p:nvPr/>
        </p:nvSpPr>
        <p:spPr>
          <a:xfrm>
            <a:off x="656051" y="409445"/>
            <a:ext cx="7886698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Scenario Name: Use Resources for a Project </a:t>
            </a:r>
          </a:p>
          <a:p>
            <a:r>
              <a:rPr lang="en-US" sz="1200"/>
              <a:t>Use-Case ID: UC-4</a:t>
            </a:r>
          </a:p>
          <a:p>
            <a:r>
              <a:rPr lang="en-US" sz="1200"/>
              <a:t>Actors: User</a:t>
            </a:r>
          </a:p>
          <a:p>
            <a:r>
              <a:rPr lang="en-US" sz="1200" b="1"/>
              <a:t>Summary: A user wants to use resources for a project.</a:t>
            </a:r>
            <a:r>
              <a:rPr lang="en-US" sz="1200"/>
              <a:t> </a:t>
            </a:r>
          </a:p>
          <a:p>
            <a:r>
              <a:rPr lang="en-US" sz="1200" b="1"/>
              <a:t>Precondition: </a:t>
            </a:r>
            <a:r>
              <a:rPr lang="en-US" sz="1200"/>
              <a:t>The user must first be authorized to use resources for a project and logged into the Digital Content Management System (DCMS). A project must already exist, else the user must be authorized to create a new project. A resource must have already been added (UC-1 or UC-2). A user must have already searched and viewed existing resources (UC-3). </a:t>
            </a:r>
          </a:p>
          <a:p>
            <a:r>
              <a:rPr lang="en-US" sz="1200" b="1"/>
              <a:t>Main Sequence:    </a:t>
            </a:r>
          </a:p>
          <a:p>
            <a:r>
              <a:rPr lang="en-US" sz="1200"/>
              <a:t>1. User selects the resource they wish to use for a project.     </a:t>
            </a:r>
          </a:p>
          <a:p>
            <a:r>
              <a:rPr lang="en-US" sz="1200"/>
              <a:t>2. User searches for the available project they wish to use the resources for.     </a:t>
            </a:r>
          </a:p>
          <a:p>
            <a:r>
              <a:rPr lang="en-US" sz="1200"/>
              <a:t>3. DCMS displays the available projects.     </a:t>
            </a:r>
          </a:p>
          <a:p>
            <a:r>
              <a:rPr lang="en-US" sz="1200"/>
              <a:t>4. User selects the project they wish to use the resources for.      </a:t>
            </a:r>
          </a:p>
          <a:p>
            <a:r>
              <a:rPr lang="en-US" sz="1200"/>
              <a:t>5. DCMS assigns the resources to the specific project.    </a:t>
            </a:r>
          </a:p>
          <a:p>
            <a:r>
              <a:rPr lang="en-US" sz="1200"/>
              <a:t>6. A record of the resource assignment is made. </a:t>
            </a:r>
          </a:p>
          <a:p>
            <a:r>
              <a:rPr lang="en-US" sz="1200" b="1"/>
              <a:t>Alternatives:</a:t>
            </a:r>
          </a:p>
          <a:p>
            <a:r>
              <a:rPr lang="en-US" sz="1200"/>
              <a:t>Step 2 A1. The user may create a new project if they are authorized to do so. This is handled by the Project Management Module. Once the new project is created, Skip to step 5.  </a:t>
            </a:r>
          </a:p>
          <a:p>
            <a:r>
              <a:rPr lang="en-US" sz="1200" b="1"/>
              <a:t>Exceptions:    </a:t>
            </a:r>
          </a:p>
          <a:p>
            <a:r>
              <a:rPr lang="en-US" sz="1200"/>
              <a:t>Step 1 E1. No resources are available. DCMS will inform the user that no resources are available.    </a:t>
            </a:r>
          </a:p>
          <a:p>
            <a:r>
              <a:rPr lang="en-US" sz="1200"/>
              <a:t>Step 3 E1. No project matches the user search. DCMS will inform the user that there was no match. </a:t>
            </a:r>
          </a:p>
          <a:p>
            <a:r>
              <a:rPr lang="en-US" sz="1200" b="1"/>
              <a:t>Postconditions: </a:t>
            </a:r>
            <a:r>
              <a:rPr lang="en-US" sz="1200"/>
              <a:t>The resources have been assigned to the project.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2DF40-6469-4EAD-ABF6-DEBEAE11439B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10 of 16</a:t>
            </a:r>
          </a:p>
        </p:txBody>
      </p:sp>
    </p:spTree>
    <p:extLst>
      <p:ext uri="{BB962C8B-B14F-4D97-AF65-F5344CB8AC3E}">
        <p14:creationId xmlns:p14="http://schemas.microsoft.com/office/powerpoint/2010/main" val="285634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47776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56" name="Google Shape;256;p25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5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5"/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60" name="Google Shape;260;p25"/>
          <p:cNvCxnSpPr>
            <a:endCxn id="258" idx="3"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" name="Google Shape;116;p16">
            <a:extLst>
              <a:ext uri="{FF2B5EF4-FFF2-40B4-BE49-F238E27FC236}">
                <a16:creationId xmlns:a16="http://schemas.microsoft.com/office/drawing/2014/main" id="{5D70DC0B-3540-4274-A298-E67C6BDFE6D6}"/>
              </a:ext>
            </a:extLst>
          </p:cNvPr>
          <p:cNvSpPr txBox="1"/>
          <p:nvPr/>
        </p:nvSpPr>
        <p:spPr>
          <a:xfrm>
            <a:off x="1864086" y="439768"/>
            <a:ext cx="6189900" cy="65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Logical View</a:t>
            </a: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– Upload a Resource: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D190B-191D-4411-857E-C907CB372BC0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11 of 16</a:t>
            </a:r>
          </a:p>
        </p:txBody>
      </p:sp>
      <p:pic>
        <p:nvPicPr>
          <p:cNvPr id="2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495205B-860E-4BB3-AB5A-95DE304B5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186" y="1334661"/>
            <a:ext cx="5156199" cy="32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7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E06E73-E211-49E9-97F3-6E0C79F1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2" y="1234624"/>
            <a:ext cx="7343261" cy="3303721"/>
          </a:xfrm>
          <a:prstGeom prst="rect">
            <a:avLst/>
          </a:prstGeom>
        </p:spPr>
      </p:pic>
      <p:cxnSp>
        <p:nvCxnSpPr>
          <p:cNvPr id="256" name="Google Shape;256;p25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5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5"/>
          <p:cNvCxnSpPr>
            <a:cxnSpLocks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E4ED4-E8EA-4A80-BF59-8FE1585FFCF4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Slide 12 of 16</a:t>
            </a:r>
          </a:p>
        </p:txBody>
      </p:sp>
      <p:sp>
        <p:nvSpPr>
          <p:cNvPr id="2" name="Google Shape;116;p16">
            <a:extLst>
              <a:ext uri="{FF2B5EF4-FFF2-40B4-BE49-F238E27FC236}">
                <a16:creationId xmlns:a16="http://schemas.microsoft.com/office/drawing/2014/main" id="{986FF90B-276F-45B5-AAEA-E8324E04BC46}"/>
              </a:ext>
            </a:extLst>
          </p:cNvPr>
          <p:cNvSpPr txBox="1"/>
          <p:nvPr/>
        </p:nvSpPr>
        <p:spPr>
          <a:xfrm>
            <a:off x="1111157" y="421626"/>
            <a:ext cx="7478042" cy="67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Development View - Package Diagram :</a:t>
            </a:r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5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5AB4E1F-ECF7-4C4D-8E87-D22F796D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79" y="860596"/>
            <a:ext cx="2743200" cy="3823028"/>
          </a:xfrm>
          <a:prstGeom prst="rect">
            <a:avLst/>
          </a:prstGeom>
        </p:spPr>
      </p:pic>
      <p:pic>
        <p:nvPicPr>
          <p:cNvPr id="253" name="Google Shape;253;p25"/>
          <p:cNvPicPr preferRelativeResize="0"/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247776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56" name="Google Shape;256;p25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5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5"/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60" name="Google Shape;260;p25"/>
          <p:cNvCxnSpPr>
            <a:endCxn id="258" idx="3"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DB32-C53D-45C3-B227-46182E69462A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Slide 13 of 16</a:t>
            </a:r>
          </a:p>
        </p:txBody>
      </p:sp>
      <p:sp>
        <p:nvSpPr>
          <p:cNvPr id="2" name="Google Shape;116;p16">
            <a:extLst>
              <a:ext uri="{FF2B5EF4-FFF2-40B4-BE49-F238E27FC236}">
                <a16:creationId xmlns:a16="http://schemas.microsoft.com/office/drawing/2014/main" id="{AA8458D7-6A79-41B4-B757-3292E623C52A}"/>
              </a:ext>
            </a:extLst>
          </p:cNvPr>
          <p:cNvSpPr txBox="1"/>
          <p:nvPr/>
        </p:nvSpPr>
        <p:spPr>
          <a:xfrm>
            <a:off x="1764299" y="412554"/>
            <a:ext cx="6189900" cy="65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View - Activity 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– Upload a Resource</a:t>
            </a: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en" sz="2400">
              <a:solidFill>
                <a:schemeClr val="dk1"/>
              </a:solidFill>
              <a:ea typeface="Times New Roman"/>
            </a:endParaRPr>
          </a:p>
          <a:p>
            <a:endParaRPr lang="en" sz="2400" b="1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076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98C1A1-8362-4A13-B323-6EBEB49FA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3" y="1465267"/>
            <a:ext cx="6124433" cy="2662003"/>
          </a:xfrm>
          <a:prstGeom prst="rect">
            <a:avLst/>
          </a:prstGeom>
        </p:spPr>
      </p:pic>
      <p:pic>
        <p:nvPicPr>
          <p:cNvPr id="253" name="Google Shape;253;p25"/>
          <p:cNvPicPr preferRelativeResize="0"/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247777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56" name="Google Shape;256;p25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5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5"/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60" name="Google Shape;260;p25"/>
          <p:cNvCxnSpPr>
            <a:cxnSpLocks/>
            <a:endCxn id="258" idx="3"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" name="Google Shape;116;p16">
            <a:extLst>
              <a:ext uri="{FF2B5EF4-FFF2-40B4-BE49-F238E27FC236}">
                <a16:creationId xmlns:a16="http://schemas.microsoft.com/office/drawing/2014/main" id="{5D70DC0B-3540-4274-A298-E67C6BDFE6D6}"/>
              </a:ext>
            </a:extLst>
          </p:cNvPr>
          <p:cNvSpPr txBox="1"/>
          <p:nvPr/>
        </p:nvSpPr>
        <p:spPr>
          <a:xfrm>
            <a:off x="1764300" y="285554"/>
            <a:ext cx="6189900" cy="65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endParaRPr lang="en" sz="2400" b="1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4063F-6DBD-4343-A896-725EBB5304C6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14 of 16</a:t>
            </a:r>
          </a:p>
        </p:txBody>
      </p:sp>
      <p:sp>
        <p:nvSpPr>
          <p:cNvPr id="6" name="Google Shape;116;p16">
            <a:extLst>
              <a:ext uri="{FF2B5EF4-FFF2-40B4-BE49-F238E27FC236}">
                <a16:creationId xmlns:a16="http://schemas.microsoft.com/office/drawing/2014/main" id="{B7410738-1585-414E-A63D-078EFCBA0482}"/>
              </a:ext>
            </a:extLst>
          </p:cNvPr>
          <p:cNvSpPr txBox="1"/>
          <p:nvPr/>
        </p:nvSpPr>
        <p:spPr>
          <a:xfrm>
            <a:off x="2018299" y="621196"/>
            <a:ext cx="6189900" cy="65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View - Deployment Diagram:</a:t>
            </a:r>
            <a:endParaRPr lang="en" sz="2400">
              <a:solidFill>
                <a:schemeClr val="dk1"/>
              </a:solidFill>
              <a:ea typeface="Times New Roman"/>
              <a:sym typeface="Times New Roman"/>
            </a:endParaRPr>
          </a:p>
          <a:p>
            <a:endParaRPr lang="en" sz="2400" b="1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endParaRPr lang="en" sz="2400" b="1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277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25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5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5"/>
          <p:cNvCxnSpPr>
            <a:cxnSpLocks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" name="Google Shape;116;p16">
            <a:extLst>
              <a:ext uri="{FF2B5EF4-FFF2-40B4-BE49-F238E27FC236}">
                <a16:creationId xmlns:a16="http://schemas.microsoft.com/office/drawing/2014/main" id="{5D70DC0B-3540-4274-A298-E67C6BDFE6D6}"/>
              </a:ext>
            </a:extLst>
          </p:cNvPr>
          <p:cNvSpPr txBox="1"/>
          <p:nvPr/>
        </p:nvSpPr>
        <p:spPr>
          <a:xfrm>
            <a:off x="1764300" y="285554"/>
            <a:ext cx="6189900" cy="65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View: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E01798-18EA-45A6-B834-6E05FC9E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9" y="1192801"/>
            <a:ext cx="7779542" cy="25346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9B038D-337A-46EB-9F77-CE861124192C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15 of 16</a:t>
            </a:r>
          </a:p>
        </p:txBody>
      </p:sp>
    </p:spTree>
    <p:extLst>
      <p:ext uri="{BB962C8B-B14F-4D97-AF65-F5344CB8AC3E}">
        <p14:creationId xmlns:p14="http://schemas.microsoft.com/office/powerpoint/2010/main" val="386626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47775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5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5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5"/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25"/>
          <p:cNvCxnSpPr>
            <a:endCxn id="258" idx="3"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3487050" y="2254925"/>
            <a:ext cx="2075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D365E-42CD-43ED-9758-50794EE1A82E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16 of 16</a:t>
            </a:r>
          </a:p>
        </p:txBody>
      </p:sp>
    </p:spTree>
    <p:extLst>
      <p:ext uri="{BB962C8B-B14F-4D97-AF65-F5344CB8AC3E}">
        <p14:creationId xmlns:p14="http://schemas.microsoft.com/office/powerpoint/2010/main" val="395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719AFEFE-5434-42B1-9B92-0708A5A4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2" y="1280085"/>
            <a:ext cx="5395317" cy="3378071"/>
          </a:xfrm>
          <a:prstGeom prst="rect">
            <a:avLst/>
          </a:prstGeom>
        </p:spPr>
      </p:pic>
      <p:sp>
        <p:nvSpPr>
          <p:cNvPr id="14" name="Google Shape;116;p16">
            <a:extLst>
              <a:ext uri="{FF2B5EF4-FFF2-40B4-BE49-F238E27FC236}">
                <a16:creationId xmlns:a16="http://schemas.microsoft.com/office/drawing/2014/main" id="{C3008163-7B57-490B-8657-B5D17C9A1270}"/>
              </a:ext>
            </a:extLst>
          </p:cNvPr>
          <p:cNvSpPr txBox="1"/>
          <p:nvPr/>
        </p:nvSpPr>
        <p:spPr>
          <a:xfrm>
            <a:off x="1979976" y="360169"/>
            <a:ext cx="6941315" cy="94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Of Overall </a:t>
            </a: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Content Management System</a:t>
            </a: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" name="Google Shape;106;p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476C5F4-19FB-4C19-AC5D-6937A5002159}"/>
              </a:ext>
            </a:extLst>
          </p:cNvPr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47775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6">
            <a:extLst>
              <a:ext uri="{FF2B5EF4-FFF2-40B4-BE49-F238E27FC236}">
                <a16:creationId xmlns:a16="http://schemas.microsoft.com/office/drawing/2014/main" id="{A178F01D-7833-4A31-B1A0-A9BB6434B1FB}"/>
              </a:ext>
            </a:extLst>
          </p:cNvPr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8;p16">
            <a:extLst>
              <a:ext uri="{FF2B5EF4-FFF2-40B4-BE49-F238E27FC236}">
                <a16:creationId xmlns:a16="http://schemas.microsoft.com/office/drawing/2014/main" id="{4D1C268B-B190-4DA2-B1A1-C33F42331652}"/>
              </a:ext>
            </a:extLst>
          </p:cNvPr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109;p16">
            <a:extLst>
              <a:ext uri="{FF2B5EF4-FFF2-40B4-BE49-F238E27FC236}">
                <a16:creationId xmlns:a16="http://schemas.microsoft.com/office/drawing/2014/main" id="{CBFEAB3B-5622-465C-BD3F-17AD47CC883F}"/>
              </a:ext>
            </a:extLst>
          </p:cNvPr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10;p16">
            <a:extLst>
              <a:ext uri="{FF2B5EF4-FFF2-40B4-BE49-F238E27FC236}">
                <a16:creationId xmlns:a16="http://schemas.microsoft.com/office/drawing/2014/main" id="{71C1D807-74F3-42F0-BE31-2A2B93936B94}"/>
              </a:ext>
            </a:extLst>
          </p:cNvPr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11;p16">
            <a:extLst>
              <a:ext uri="{FF2B5EF4-FFF2-40B4-BE49-F238E27FC236}">
                <a16:creationId xmlns:a16="http://schemas.microsoft.com/office/drawing/2014/main" id="{643B493E-1341-4844-A098-4A558757062D}"/>
              </a:ext>
            </a:extLst>
          </p:cNvPr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2;p16">
            <a:extLst>
              <a:ext uri="{FF2B5EF4-FFF2-40B4-BE49-F238E27FC236}">
                <a16:creationId xmlns:a16="http://schemas.microsoft.com/office/drawing/2014/main" id="{D34FD550-7CA0-4288-82AC-AA9B2F39E9DC}"/>
              </a:ext>
            </a:extLst>
          </p:cNvPr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3;p16">
            <a:extLst>
              <a:ext uri="{FF2B5EF4-FFF2-40B4-BE49-F238E27FC236}">
                <a16:creationId xmlns:a16="http://schemas.microsoft.com/office/drawing/2014/main" id="{E8108F12-1437-4C05-8BB6-A025F6139A26}"/>
              </a:ext>
            </a:extLst>
          </p:cNvPr>
          <p:cNvCxnSpPr/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4;p16">
            <a:extLst>
              <a:ext uri="{FF2B5EF4-FFF2-40B4-BE49-F238E27FC236}">
                <a16:creationId xmlns:a16="http://schemas.microsoft.com/office/drawing/2014/main" id="{D2DA9887-999C-4863-AFD4-97C60B55AF30}"/>
              </a:ext>
            </a:extLst>
          </p:cNvPr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15;p16">
            <a:extLst>
              <a:ext uri="{FF2B5EF4-FFF2-40B4-BE49-F238E27FC236}">
                <a16:creationId xmlns:a16="http://schemas.microsoft.com/office/drawing/2014/main" id="{9CB05BA0-34C9-42ED-B298-0312DBC3F192}"/>
              </a:ext>
            </a:extLst>
          </p:cNvPr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F030F-9AB3-470A-87EE-6A8C3E45F07B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2 of 16</a:t>
            </a:r>
          </a:p>
        </p:txBody>
      </p:sp>
    </p:spTree>
    <p:extLst>
      <p:ext uri="{BB962C8B-B14F-4D97-AF65-F5344CB8AC3E}">
        <p14:creationId xmlns:p14="http://schemas.microsoft.com/office/powerpoint/2010/main" val="245425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6;p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FB2F517-D991-4D26-9F96-F583B199149D}"/>
              </a:ext>
            </a:extLst>
          </p:cNvPr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47775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6">
            <a:extLst>
              <a:ext uri="{FF2B5EF4-FFF2-40B4-BE49-F238E27FC236}">
                <a16:creationId xmlns:a16="http://schemas.microsoft.com/office/drawing/2014/main" id="{C02940D8-0A2C-4420-81B6-B7F13C27B991}"/>
              </a:ext>
            </a:extLst>
          </p:cNvPr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8;p16">
            <a:extLst>
              <a:ext uri="{FF2B5EF4-FFF2-40B4-BE49-F238E27FC236}">
                <a16:creationId xmlns:a16="http://schemas.microsoft.com/office/drawing/2014/main" id="{E8EB0C60-DBC2-4DB8-9BDD-F981ACD20606}"/>
              </a:ext>
            </a:extLst>
          </p:cNvPr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109;p16">
            <a:extLst>
              <a:ext uri="{FF2B5EF4-FFF2-40B4-BE49-F238E27FC236}">
                <a16:creationId xmlns:a16="http://schemas.microsoft.com/office/drawing/2014/main" id="{9DE47A62-D73B-4D5D-A4C8-6C16B8DD56B9}"/>
              </a:ext>
            </a:extLst>
          </p:cNvPr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10;p16">
            <a:extLst>
              <a:ext uri="{FF2B5EF4-FFF2-40B4-BE49-F238E27FC236}">
                <a16:creationId xmlns:a16="http://schemas.microsoft.com/office/drawing/2014/main" id="{9AFB5216-6215-46AB-B8B0-E2FAD0D2F121}"/>
              </a:ext>
            </a:extLst>
          </p:cNvPr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11;p16">
            <a:extLst>
              <a:ext uri="{FF2B5EF4-FFF2-40B4-BE49-F238E27FC236}">
                <a16:creationId xmlns:a16="http://schemas.microsoft.com/office/drawing/2014/main" id="{89C9C1B6-FD48-4F2B-8F8E-C9A2258483BA}"/>
              </a:ext>
            </a:extLst>
          </p:cNvPr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2;p16">
            <a:extLst>
              <a:ext uri="{FF2B5EF4-FFF2-40B4-BE49-F238E27FC236}">
                <a16:creationId xmlns:a16="http://schemas.microsoft.com/office/drawing/2014/main" id="{2993C87B-D683-4EAD-8A49-46FDA4971048}"/>
              </a:ext>
            </a:extLst>
          </p:cNvPr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3;p16">
            <a:extLst>
              <a:ext uri="{FF2B5EF4-FFF2-40B4-BE49-F238E27FC236}">
                <a16:creationId xmlns:a16="http://schemas.microsoft.com/office/drawing/2014/main" id="{B3D32F77-72B2-4B85-95D8-EEFA61F7B463}"/>
              </a:ext>
            </a:extLst>
          </p:cNvPr>
          <p:cNvCxnSpPr/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4;p16">
            <a:extLst>
              <a:ext uri="{FF2B5EF4-FFF2-40B4-BE49-F238E27FC236}">
                <a16:creationId xmlns:a16="http://schemas.microsoft.com/office/drawing/2014/main" id="{F434978A-F366-42AA-9369-E8F6C3355387}"/>
              </a:ext>
            </a:extLst>
          </p:cNvPr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15;p16">
            <a:extLst>
              <a:ext uri="{FF2B5EF4-FFF2-40B4-BE49-F238E27FC236}">
                <a16:creationId xmlns:a16="http://schemas.microsoft.com/office/drawing/2014/main" id="{E845C527-5ABD-4ADE-8583-7A7D87FD7509}"/>
              </a:ext>
            </a:extLst>
          </p:cNvPr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6;p16">
            <a:extLst>
              <a:ext uri="{FF2B5EF4-FFF2-40B4-BE49-F238E27FC236}">
                <a16:creationId xmlns:a16="http://schemas.microsoft.com/office/drawing/2014/main" id="{EEC55292-0EEE-4C56-AC73-C6A01F845876}"/>
              </a:ext>
            </a:extLst>
          </p:cNvPr>
          <p:cNvSpPr txBox="1"/>
          <p:nvPr/>
        </p:nvSpPr>
        <p:spPr>
          <a:xfrm>
            <a:off x="1884724" y="377568"/>
            <a:ext cx="6360373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Of Resource Management Module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2F3A3-D14D-4C69-BBC5-4A6ECAA4183F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3 of 16</a:t>
            </a:r>
          </a:p>
        </p:txBody>
      </p:sp>
      <p:pic>
        <p:nvPicPr>
          <p:cNvPr id="17" name="Picture 17" descr="A picture containing bird, flower&#10;&#10;Description generated with very high confidence">
            <a:extLst>
              <a:ext uri="{FF2B5EF4-FFF2-40B4-BE49-F238E27FC236}">
                <a16:creationId xmlns:a16="http://schemas.microsoft.com/office/drawing/2014/main" id="{CDCE7391-535D-4F21-8F01-431A1DFC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44" y="1022829"/>
            <a:ext cx="5392055" cy="33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2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47775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4"/>
          <p:cNvCxnSpPr>
            <a:endCxn id="76" idx="3"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834175" y="395144"/>
            <a:ext cx="6209578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Management Module </a:t>
            </a: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331745" y="1524635"/>
            <a:ext cx="7658102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50000"/>
              </a:lnSpc>
              <a:buSzPts val="1400"/>
              <a:buChar char="-"/>
            </a:pPr>
            <a:r>
              <a:rPr lang="en-US"/>
              <a:t>Store, allocate, and monitor resources for users and projects.</a:t>
            </a:r>
          </a:p>
          <a:p>
            <a:pPr marL="457200" indent="-317500">
              <a:lnSpc>
                <a:spcPct val="150000"/>
              </a:lnSpc>
              <a:buSzPts val="1400"/>
              <a:buFont typeface="Arial,Sans-Serif"/>
              <a:buChar char="-"/>
            </a:pPr>
            <a:r>
              <a:rPr lang="en-US"/>
              <a:t>Define the Resource Administrator role for assigning and monitoring resources.  </a:t>
            </a:r>
          </a:p>
          <a:p>
            <a:pPr marL="457200" indent="-317500">
              <a:lnSpc>
                <a:spcPct val="150000"/>
              </a:lnSpc>
              <a:buSzPts val="1400"/>
              <a:buChar char="-"/>
            </a:pPr>
            <a:r>
              <a:rPr lang="en-US"/>
              <a:t>Resources include images, text, and other types of data files. </a:t>
            </a:r>
          </a:p>
          <a:p>
            <a:pPr marL="457200" indent="-317500">
              <a:lnSpc>
                <a:spcPct val="150000"/>
              </a:lnSpc>
              <a:buSzPts val="1400"/>
              <a:buChar char="-"/>
            </a:pPr>
            <a:r>
              <a:rPr lang="en-US"/>
              <a:t>Resources may be uploaded from users or generated by Amazon Web Services (AWS). </a:t>
            </a:r>
          </a:p>
          <a:p>
            <a:pPr marL="457200" indent="-317500">
              <a:lnSpc>
                <a:spcPct val="150000"/>
              </a:lnSpc>
              <a:buSzPts val="1400"/>
              <a:buChar char="-"/>
            </a:pP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4CBE7-BD42-42AB-AF22-4FDA26CD135D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4 of 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6;p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6500D5-7055-46AC-970A-8BDD0F0A0FF7}"/>
              </a:ext>
            </a:extLst>
          </p:cNvPr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47775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16">
            <a:extLst>
              <a:ext uri="{FF2B5EF4-FFF2-40B4-BE49-F238E27FC236}">
                <a16:creationId xmlns:a16="http://schemas.microsoft.com/office/drawing/2014/main" id="{9AC7006F-468D-4AB3-ACC0-8ACC7C895DE8}"/>
              </a:ext>
            </a:extLst>
          </p:cNvPr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8;p16">
            <a:extLst>
              <a:ext uri="{FF2B5EF4-FFF2-40B4-BE49-F238E27FC236}">
                <a16:creationId xmlns:a16="http://schemas.microsoft.com/office/drawing/2014/main" id="{56CB0B8C-E5E5-4268-9CD4-6DF881907194}"/>
              </a:ext>
            </a:extLst>
          </p:cNvPr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09;p16">
            <a:extLst>
              <a:ext uri="{FF2B5EF4-FFF2-40B4-BE49-F238E27FC236}">
                <a16:creationId xmlns:a16="http://schemas.microsoft.com/office/drawing/2014/main" id="{4B982969-DB2C-4FB6-A566-ADDFEA4F8B74}"/>
              </a:ext>
            </a:extLst>
          </p:cNvPr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0;p16">
            <a:extLst>
              <a:ext uri="{FF2B5EF4-FFF2-40B4-BE49-F238E27FC236}">
                <a16:creationId xmlns:a16="http://schemas.microsoft.com/office/drawing/2014/main" id="{9C179826-4788-4085-A78F-9CD3B4BFAFEB}"/>
              </a:ext>
            </a:extLst>
          </p:cNvPr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1;p16">
            <a:extLst>
              <a:ext uri="{FF2B5EF4-FFF2-40B4-BE49-F238E27FC236}">
                <a16:creationId xmlns:a16="http://schemas.microsoft.com/office/drawing/2014/main" id="{3EB061A7-A28C-497B-85D2-47181DA6AFCF}"/>
              </a:ext>
            </a:extLst>
          </p:cNvPr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;p16">
            <a:extLst>
              <a:ext uri="{FF2B5EF4-FFF2-40B4-BE49-F238E27FC236}">
                <a16:creationId xmlns:a16="http://schemas.microsoft.com/office/drawing/2014/main" id="{8BAB648F-1B69-4E96-9C96-85B52AA0C5AF}"/>
              </a:ext>
            </a:extLst>
          </p:cNvPr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13;p16">
            <a:extLst>
              <a:ext uri="{FF2B5EF4-FFF2-40B4-BE49-F238E27FC236}">
                <a16:creationId xmlns:a16="http://schemas.microsoft.com/office/drawing/2014/main" id="{69462C0F-149D-4828-9437-EAA2AC878A57}"/>
              </a:ext>
            </a:extLst>
          </p:cNvPr>
          <p:cNvCxnSpPr/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4;p16">
            <a:extLst>
              <a:ext uri="{FF2B5EF4-FFF2-40B4-BE49-F238E27FC236}">
                <a16:creationId xmlns:a16="http://schemas.microsoft.com/office/drawing/2014/main" id="{9DF74517-6713-4299-A54A-01C4F7CAB4AF}"/>
              </a:ext>
            </a:extLst>
          </p:cNvPr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5;p16">
            <a:extLst>
              <a:ext uri="{FF2B5EF4-FFF2-40B4-BE49-F238E27FC236}">
                <a16:creationId xmlns:a16="http://schemas.microsoft.com/office/drawing/2014/main" id="{911029BB-27F9-4263-AA95-1B178A57E95D}"/>
              </a:ext>
            </a:extLst>
          </p:cNvPr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6;p16">
            <a:extLst>
              <a:ext uri="{FF2B5EF4-FFF2-40B4-BE49-F238E27FC236}">
                <a16:creationId xmlns:a16="http://schemas.microsoft.com/office/drawing/2014/main" id="{E1B142A5-00D8-4233-8E55-D6DA1D7CE07B}"/>
              </a:ext>
            </a:extLst>
          </p:cNvPr>
          <p:cNvSpPr txBox="1"/>
          <p:nvPr/>
        </p:nvSpPr>
        <p:spPr>
          <a:xfrm>
            <a:off x="1884725" y="801098"/>
            <a:ext cx="6189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B2077-8B4E-4A82-BF64-B27FC327E22A}"/>
              </a:ext>
            </a:extLst>
          </p:cNvPr>
          <p:cNvSpPr txBox="1"/>
          <p:nvPr/>
        </p:nvSpPr>
        <p:spPr>
          <a:xfrm>
            <a:off x="1713659" y="1207263"/>
            <a:ext cx="5664329" cy="1421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har char="•"/>
            </a:pPr>
            <a:endParaRPr lang="en-US" sz="1200"/>
          </a:p>
          <a:p>
            <a:pPr marL="171450" indent="-171450">
              <a:buChar char="•"/>
            </a:pPr>
            <a:endParaRPr lang="en-US"/>
          </a:p>
          <a:p>
            <a:pPr marL="171450" indent="-1714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The Product shall store resources for users and/or projects. </a:t>
            </a:r>
          </a:p>
          <a:p>
            <a:pPr marL="171450" indent="-1714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The Product shall assign resources to users and/or projects.</a:t>
            </a:r>
          </a:p>
          <a:p>
            <a:pPr marL="171450" indent="-1714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The Product shall monitor resource usage.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D9B2C-B705-47C1-90AC-FE5A245D707D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5 of 16</a:t>
            </a:r>
          </a:p>
        </p:txBody>
      </p:sp>
    </p:spTree>
    <p:extLst>
      <p:ext uri="{BB962C8B-B14F-4D97-AF65-F5344CB8AC3E}">
        <p14:creationId xmlns:p14="http://schemas.microsoft.com/office/powerpoint/2010/main" val="30618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6;p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6500D5-7055-46AC-970A-8BDD0F0A0FF7}"/>
              </a:ext>
            </a:extLst>
          </p:cNvPr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47775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16">
            <a:extLst>
              <a:ext uri="{FF2B5EF4-FFF2-40B4-BE49-F238E27FC236}">
                <a16:creationId xmlns:a16="http://schemas.microsoft.com/office/drawing/2014/main" id="{9AC7006F-468D-4AB3-ACC0-8ACC7C895DE8}"/>
              </a:ext>
            </a:extLst>
          </p:cNvPr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8;p16">
            <a:extLst>
              <a:ext uri="{FF2B5EF4-FFF2-40B4-BE49-F238E27FC236}">
                <a16:creationId xmlns:a16="http://schemas.microsoft.com/office/drawing/2014/main" id="{56CB0B8C-E5E5-4268-9CD4-6DF881907194}"/>
              </a:ext>
            </a:extLst>
          </p:cNvPr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09;p16">
            <a:extLst>
              <a:ext uri="{FF2B5EF4-FFF2-40B4-BE49-F238E27FC236}">
                <a16:creationId xmlns:a16="http://schemas.microsoft.com/office/drawing/2014/main" id="{4B982969-DB2C-4FB6-A566-ADDFEA4F8B74}"/>
              </a:ext>
            </a:extLst>
          </p:cNvPr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0;p16">
            <a:extLst>
              <a:ext uri="{FF2B5EF4-FFF2-40B4-BE49-F238E27FC236}">
                <a16:creationId xmlns:a16="http://schemas.microsoft.com/office/drawing/2014/main" id="{9C179826-4788-4085-A78F-9CD3B4BFAFEB}"/>
              </a:ext>
            </a:extLst>
          </p:cNvPr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1;p16">
            <a:extLst>
              <a:ext uri="{FF2B5EF4-FFF2-40B4-BE49-F238E27FC236}">
                <a16:creationId xmlns:a16="http://schemas.microsoft.com/office/drawing/2014/main" id="{3EB061A7-A28C-497B-85D2-47181DA6AFCF}"/>
              </a:ext>
            </a:extLst>
          </p:cNvPr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;p16">
            <a:extLst>
              <a:ext uri="{FF2B5EF4-FFF2-40B4-BE49-F238E27FC236}">
                <a16:creationId xmlns:a16="http://schemas.microsoft.com/office/drawing/2014/main" id="{8BAB648F-1B69-4E96-9C96-85B52AA0C5AF}"/>
              </a:ext>
            </a:extLst>
          </p:cNvPr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13;p16">
            <a:extLst>
              <a:ext uri="{FF2B5EF4-FFF2-40B4-BE49-F238E27FC236}">
                <a16:creationId xmlns:a16="http://schemas.microsoft.com/office/drawing/2014/main" id="{69462C0F-149D-4828-9437-EAA2AC878A57}"/>
              </a:ext>
            </a:extLst>
          </p:cNvPr>
          <p:cNvCxnSpPr/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4;p16">
            <a:extLst>
              <a:ext uri="{FF2B5EF4-FFF2-40B4-BE49-F238E27FC236}">
                <a16:creationId xmlns:a16="http://schemas.microsoft.com/office/drawing/2014/main" id="{9DF74517-6713-4299-A54A-01C4F7CAB4AF}"/>
              </a:ext>
            </a:extLst>
          </p:cNvPr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5;p16">
            <a:extLst>
              <a:ext uri="{FF2B5EF4-FFF2-40B4-BE49-F238E27FC236}">
                <a16:creationId xmlns:a16="http://schemas.microsoft.com/office/drawing/2014/main" id="{911029BB-27F9-4263-AA95-1B178A57E95D}"/>
              </a:ext>
            </a:extLst>
          </p:cNvPr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6;p16">
            <a:extLst>
              <a:ext uri="{FF2B5EF4-FFF2-40B4-BE49-F238E27FC236}">
                <a16:creationId xmlns:a16="http://schemas.microsoft.com/office/drawing/2014/main" id="{E1B142A5-00D8-4233-8E55-D6DA1D7CE07B}"/>
              </a:ext>
            </a:extLst>
          </p:cNvPr>
          <p:cNvSpPr txBox="1"/>
          <p:nvPr/>
        </p:nvSpPr>
        <p:spPr>
          <a:xfrm>
            <a:off x="1882175" y="580436"/>
            <a:ext cx="6189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Requirements: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64367-0CD0-457B-8842-F6D352F22855}"/>
              </a:ext>
            </a:extLst>
          </p:cNvPr>
          <p:cNvSpPr txBox="1"/>
          <p:nvPr/>
        </p:nvSpPr>
        <p:spPr>
          <a:xfrm>
            <a:off x="2097503" y="1548457"/>
            <a:ext cx="6361321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Scalability:</a:t>
            </a:r>
          </a:p>
          <a:p>
            <a:pPr marL="171450" indent="-171450">
              <a:buChar char="•"/>
            </a:pPr>
            <a:r>
              <a:rPr lang="en-US"/>
              <a:t>The Product shall be able to support many users.</a:t>
            </a:r>
          </a:p>
          <a:p>
            <a:endParaRPr lang="en-US"/>
          </a:p>
          <a:p>
            <a:r>
              <a:rPr lang="en-US" b="1"/>
              <a:t>Security: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US"/>
              <a:t>The Product shall secure any transmission of private information.</a:t>
            </a:r>
          </a:p>
          <a:p>
            <a:endParaRPr lang="en-US"/>
          </a:p>
          <a:p>
            <a:r>
              <a:rPr lang="en-US" b="1"/>
              <a:t>Data Integrity: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US"/>
              <a:t>The Product shall interact with secure data held by AWS.</a:t>
            </a:r>
          </a:p>
          <a:p>
            <a:pPr marL="171450" indent="-171450">
              <a:buFont typeface="Arial"/>
              <a:buChar char="•"/>
            </a:pP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B86EE-4286-4A7E-8F00-178147FD2DA9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6 of 16</a:t>
            </a:r>
          </a:p>
        </p:txBody>
      </p:sp>
    </p:spTree>
    <p:extLst>
      <p:ext uri="{BB962C8B-B14F-4D97-AF65-F5344CB8AC3E}">
        <p14:creationId xmlns:p14="http://schemas.microsoft.com/office/powerpoint/2010/main" val="243741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73752" y="436050"/>
            <a:ext cx="1350650" cy="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81900" y="104038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29900" y="1564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6"/>
          <p:cNvSpPr/>
          <p:nvPr/>
        </p:nvSpPr>
        <p:spPr>
          <a:xfrm>
            <a:off x="7373063" y="3300150"/>
            <a:ext cx="1682400" cy="1641900"/>
          </a:xfrm>
          <a:prstGeom prst="ellipse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421075" y="3352500"/>
            <a:ext cx="1586400" cy="1537200"/>
          </a:xfrm>
          <a:prstGeom prst="ellipse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6"/>
          <p:cNvCxnSpPr>
            <a:endCxn id="111" idx="3"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6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764300" y="285554"/>
            <a:ext cx="6189900" cy="65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56ABB-C73B-43E5-B272-1690F19DEEC8}"/>
              </a:ext>
            </a:extLst>
          </p:cNvPr>
          <p:cNvSpPr txBox="1"/>
          <p:nvPr/>
        </p:nvSpPr>
        <p:spPr>
          <a:xfrm>
            <a:off x="1961080" y="1245099"/>
            <a:ext cx="54530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E4FA8498-B253-48F1-AB82-D0E292A98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280" y="918265"/>
            <a:ext cx="3338847" cy="37738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767B32-F4F2-499C-BF33-FF3CDB051618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7 of 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25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5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5"/>
          <p:cNvCxnSpPr>
            <a:cxnSpLocks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59494-F375-4557-82C3-E2D0B8D29DD6}"/>
              </a:ext>
            </a:extLst>
          </p:cNvPr>
          <p:cNvSpPr txBox="1"/>
          <p:nvPr/>
        </p:nvSpPr>
        <p:spPr>
          <a:xfrm>
            <a:off x="656052" y="409445"/>
            <a:ext cx="7902355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Scenario Name: Upload a Resource</a:t>
            </a:r>
          </a:p>
          <a:p>
            <a:r>
              <a:rPr lang="en-US" sz="1200"/>
              <a:t>Use-Case ID: UC-1 </a:t>
            </a:r>
          </a:p>
          <a:p>
            <a:r>
              <a:rPr lang="en-US" sz="1200"/>
              <a:t>Actors: User</a:t>
            </a:r>
          </a:p>
          <a:p>
            <a:r>
              <a:rPr lang="en-US" sz="1200" b="1"/>
              <a:t>Summary: A user wants to add their own resource to the Digital Content Management System (DCMS). </a:t>
            </a:r>
            <a:r>
              <a:rPr lang="en-US" sz="1200"/>
              <a:t> </a:t>
            </a:r>
          </a:p>
          <a:p>
            <a:r>
              <a:rPr lang="en-US" sz="1200" b="1"/>
              <a:t>Preconditions:  </a:t>
            </a:r>
            <a:r>
              <a:rPr lang="en-US" sz="1200"/>
              <a:t>The user must first be authorized to add resources and logged into the DCMS. </a:t>
            </a:r>
          </a:p>
          <a:p>
            <a:endParaRPr lang="en-US" sz="1200" b="1"/>
          </a:p>
          <a:p>
            <a:r>
              <a:rPr lang="en-US" sz="1200" b="1"/>
              <a:t>Main Sequence: </a:t>
            </a:r>
            <a:r>
              <a:rPr lang="en-US" sz="1200"/>
              <a:t>    </a:t>
            </a:r>
          </a:p>
          <a:p>
            <a:r>
              <a:rPr lang="en-US" sz="1200"/>
              <a:t>1. User navigates to the appropriate place to add resources. </a:t>
            </a:r>
            <a:endParaRPr lang="en-US"/>
          </a:p>
          <a:p>
            <a:r>
              <a:rPr lang="en-US" sz="1200"/>
              <a:t>2. User selects a resource file from their system to add to the DCMS.     </a:t>
            </a:r>
            <a:endParaRPr lang="en-US"/>
          </a:p>
          <a:p>
            <a:r>
              <a:rPr lang="en-US" sz="1200"/>
              <a:t>3. DCMS checks if there is enough storage space for the file.    </a:t>
            </a:r>
          </a:p>
          <a:p>
            <a:r>
              <a:rPr lang="en-US" sz="1200"/>
              <a:t>4. DCMS accepts file upload.    </a:t>
            </a:r>
          </a:p>
          <a:p>
            <a:r>
              <a:rPr lang="en-US" sz="1200"/>
              <a:t>5. A record of the file upload is recorded.  </a:t>
            </a:r>
          </a:p>
          <a:p>
            <a:r>
              <a:rPr lang="en-US" sz="1200" b="1"/>
              <a:t>Alternatives: </a:t>
            </a:r>
          </a:p>
          <a:p>
            <a:r>
              <a:rPr lang="en-US" sz="1200"/>
              <a:t>Step 1 A1. The user may select a resource from an existing project. This is a separate use case (UC-2). </a:t>
            </a:r>
          </a:p>
          <a:p>
            <a:r>
              <a:rPr lang="en-US" sz="1200"/>
              <a:t>Step 3 A1. If there is not enough storage space available, DCMS checks if the user is authorized to request additional storage. If the user is allowed to access additional storage, proceed to step 4 once the storage space has been created.    </a:t>
            </a:r>
          </a:p>
          <a:p>
            <a:r>
              <a:rPr lang="en-US" sz="1200" b="1"/>
              <a:t>Exceptions:     </a:t>
            </a:r>
          </a:p>
          <a:p>
            <a:r>
              <a:rPr lang="en-US" sz="1200"/>
              <a:t>Step 3 E1. No storage space is available for resources. If the user is not authorized to request more storage space, DCMS will notify the user that there is no more storage space available. </a:t>
            </a:r>
          </a:p>
          <a:p>
            <a:r>
              <a:rPr lang="en-US" sz="1200"/>
              <a:t>Step 5 E1. An error occurs during upload. DCMS will notify the user of the error. </a:t>
            </a:r>
          </a:p>
          <a:p>
            <a:r>
              <a:rPr lang="en-US" sz="1200" b="1"/>
              <a:t>Postconditions: </a:t>
            </a:r>
            <a:r>
              <a:rPr lang="en-US" sz="1200"/>
              <a:t>The resource has been added to the DCMS.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9D045-ABA0-4CB5-942F-B2685D67EF1D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8 of 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6"/>
          <p:cNvCxnSpPr/>
          <p:nvPr/>
        </p:nvCxnSpPr>
        <p:spPr>
          <a:xfrm>
            <a:off x="1517918" y="344488"/>
            <a:ext cx="7284600" cy="294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1585990" y="420688"/>
            <a:ext cx="7284600" cy="294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cxnSpLocks/>
          </p:cNvCxnSpPr>
          <p:nvPr/>
        </p:nvCxnSpPr>
        <p:spPr>
          <a:xfrm>
            <a:off x="297644" y="4700999"/>
            <a:ext cx="7321800" cy="60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238725" y="4685100"/>
            <a:ext cx="7289400" cy="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6"/>
          <p:cNvSpPr/>
          <p:nvPr/>
        </p:nvSpPr>
        <p:spPr>
          <a:xfrm>
            <a:off x="238725" y="4532850"/>
            <a:ext cx="314400" cy="304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56ABB-C73B-43E5-B272-1690F19DEEC8}"/>
              </a:ext>
            </a:extLst>
          </p:cNvPr>
          <p:cNvSpPr txBox="1"/>
          <p:nvPr/>
        </p:nvSpPr>
        <p:spPr>
          <a:xfrm>
            <a:off x="1961080" y="1245099"/>
            <a:ext cx="54530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A0D2E-A82F-45E2-B631-5106F2C2E8DA}"/>
              </a:ext>
            </a:extLst>
          </p:cNvPr>
          <p:cNvSpPr txBox="1"/>
          <p:nvPr/>
        </p:nvSpPr>
        <p:spPr>
          <a:xfrm>
            <a:off x="649975" y="406874"/>
            <a:ext cx="815112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Scenario Name: Add a Resource from a Project</a:t>
            </a:r>
            <a:endParaRPr lang="en-US" b="1"/>
          </a:p>
          <a:p>
            <a:r>
              <a:rPr lang="en-US" sz="1200"/>
              <a:t>Use-Case ID: UC-2 </a:t>
            </a:r>
            <a:endParaRPr lang="en-US"/>
          </a:p>
          <a:p>
            <a:r>
              <a:rPr lang="en-US" sz="1200"/>
              <a:t>Actors: User</a:t>
            </a:r>
            <a:endParaRPr lang="en-US"/>
          </a:p>
          <a:p>
            <a:r>
              <a:rPr lang="en-US" sz="1200" b="1"/>
              <a:t>Summary: A user wants to add a resource to the Digital Content Management System (DCMS) from an existing project. </a:t>
            </a:r>
            <a:endParaRPr lang="en-US" b="1"/>
          </a:p>
          <a:p>
            <a:r>
              <a:rPr lang="en-US" sz="1200" b="1"/>
              <a:t>Preconditions: </a:t>
            </a:r>
            <a:r>
              <a:rPr lang="en-US" sz="1200"/>
              <a:t> The user must first be authorized to add resources and logged into the DCMS. </a:t>
            </a:r>
            <a:endParaRPr lang="en-US"/>
          </a:p>
          <a:p>
            <a:r>
              <a:rPr lang="en-US" sz="1200"/>
              <a:t>The project resource must already exist.  </a:t>
            </a:r>
            <a:endParaRPr lang="en-US"/>
          </a:p>
          <a:p>
            <a:endParaRPr lang="en-US" sz="1200"/>
          </a:p>
          <a:p>
            <a:r>
              <a:rPr lang="en-US" sz="1200" b="1"/>
              <a:t>Main Sequence:    </a:t>
            </a:r>
            <a:r>
              <a:rPr lang="en-US" sz="1200"/>
              <a:t> </a:t>
            </a:r>
            <a:endParaRPr lang="en-US"/>
          </a:p>
          <a:p>
            <a:r>
              <a:rPr lang="en-US" sz="1200"/>
              <a:t>1. User navigates to the appropriate area to save resources. </a:t>
            </a:r>
            <a:endParaRPr lang="en-US"/>
          </a:p>
          <a:p>
            <a:r>
              <a:rPr lang="en-US" sz="1200"/>
              <a:t>2. User selects the resource file to add to the DCMS.</a:t>
            </a:r>
            <a:endParaRPr lang="en-US"/>
          </a:p>
          <a:p>
            <a:r>
              <a:rPr lang="en-US" sz="1200"/>
              <a:t>3. DCMS checks if there is enough storage space for the file.</a:t>
            </a:r>
            <a:endParaRPr lang="en-US"/>
          </a:p>
          <a:p>
            <a:r>
              <a:rPr lang="en-US" sz="1200"/>
              <a:t>4. DCMS accepts the file to save.</a:t>
            </a:r>
            <a:endParaRPr lang="en-US"/>
          </a:p>
          <a:p>
            <a:r>
              <a:rPr lang="en-US" sz="1200"/>
              <a:t>5. A record of the file save is recorded.</a:t>
            </a:r>
            <a:endParaRPr lang="en-US"/>
          </a:p>
          <a:p>
            <a:r>
              <a:rPr lang="en-US" sz="1200" b="1"/>
              <a:t>Alternatives:</a:t>
            </a:r>
            <a:r>
              <a:rPr lang="en-US" sz="1200"/>
              <a:t> </a:t>
            </a:r>
            <a:r>
              <a:rPr lang="en-US"/>
              <a:t> </a:t>
            </a:r>
            <a:r>
              <a:rPr lang="en-US" sz="1200"/>
              <a:t>  </a:t>
            </a:r>
            <a:endParaRPr lang="en-US"/>
          </a:p>
          <a:p>
            <a:r>
              <a:rPr lang="en-US" sz="1200"/>
              <a:t>Step 4 A1. If there is not enough storage space available, DCMS checks if the user is authorized to request additional storage. If the user is allowed to access additional storage, proceed to step 4 once the storage space has been created.  </a:t>
            </a:r>
            <a:endParaRPr lang="en-US"/>
          </a:p>
          <a:p>
            <a:r>
              <a:rPr lang="en-US" sz="1200" b="1"/>
              <a:t>Exceptions:</a:t>
            </a:r>
            <a:r>
              <a:rPr lang="en-US" sz="1200"/>
              <a:t>     </a:t>
            </a:r>
            <a:r>
              <a:rPr lang="en-US"/>
              <a:t> </a:t>
            </a:r>
          </a:p>
          <a:p>
            <a:r>
              <a:rPr lang="en-US" sz="1200"/>
              <a:t>Step 3 E1. No storage space is available for resources. If the user is not authorized to request more storage space, DCMS will notify the user that there is no more storage space available. </a:t>
            </a:r>
            <a:endParaRPr lang="en-US"/>
          </a:p>
          <a:p>
            <a:r>
              <a:rPr lang="en-US" sz="1200" b="1"/>
              <a:t>Postconditions:</a:t>
            </a:r>
            <a:r>
              <a:rPr lang="en-US" sz="1200"/>
              <a:t> The resource has been added to the DCMS.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BD6FF-2B53-42B7-9E6F-6C59B32BB536}"/>
              </a:ext>
            </a:extLst>
          </p:cNvPr>
          <p:cNvSpPr txBox="1"/>
          <p:nvPr/>
        </p:nvSpPr>
        <p:spPr>
          <a:xfrm>
            <a:off x="6560812" y="4761987"/>
            <a:ext cx="1304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9 of 16</a:t>
            </a:r>
          </a:p>
        </p:txBody>
      </p:sp>
    </p:spTree>
    <p:extLst>
      <p:ext uri="{BB962C8B-B14F-4D97-AF65-F5344CB8AC3E}">
        <p14:creationId xmlns:p14="http://schemas.microsoft.com/office/powerpoint/2010/main" val="10135267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  Digital Content Management System Resource Management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cp:revision>1</cp:revision>
  <dcterms:modified xsi:type="dcterms:W3CDTF">2019-11-21T19:01:01Z</dcterms:modified>
</cp:coreProperties>
</file>