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sldIdLst>
    <p:sldId id="256" r:id="rId3"/>
    <p:sldId id="257" r:id="rId4"/>
    <p:sldId id="272" r:id="rId5"/>
    <p:sldId id="273" r:id="rId6"/>
    <p:sldId id="275" r:id="rId7"/>
    <p:sldId id="276" r:id="rId8"/>
    <p:sldId id="258" r:id="rId9"/>
    <p:sldId id="259" r:id="rId10"/>
    <p:sldId id="260" r:id="rId11"/>
    <p:sldId id="261" r:id="rId12"/>
    <p:sldId id="262" r:id="rId13"/>
    <p:sldId id="263" r:id="rId14"/>
    <p:sldId id="266" r:id="rId15"/>
    <p:sldId id="265" r:id="rId16"/>
    <p:sldId id="274"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5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uday\Desktop\Update%20IT%20Ticket\my%20project.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uday\Desktop\Update%20IT%20Ticket\my%20project.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uday\Desktop\Update%20IT%20Ticket\my%20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day\Desktop\Update%20IT%20Ticket\my%20project.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uday\Desktop\Update%20IT%20Ticket\my%20projec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uday\Desktop\Update%20IT%20Ticket\my%20projec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uday\Desktop\Update%20IT%20Ticket\my%20project.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IT%20Tickets%20Analysis%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uday\Desktop\Update%20IT%20Ticket\my%20project.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uday\Desktop\Update%20IT%20Ticket\my%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uday\Desktop\Update%20IT%20Ticket\my%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project.xlsx]Dashboard!PivotTable41</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Numbers of Tickets by</a:t>
            </a:r>
            <a:r>
              <a:rPr lang="en-IN" b="1" baseline="0"/>
              <a:t> Year</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Dashboard!$H$78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Dashboard!$G$79:$G$84</c:f>
              <c:strCache>
                <c:ptCount val="5"/>
                <c:pt idx="0">
                  <c:v>2016</c:v>
                </c:pt>
                <c:pt idx="1">
                  <c:v>2017</c:v>
                </c:pt>
                <c:pt idx="2">
                  <c:v>2018</c:v>
                </c:pt>
                <c:pt idx="3">
                  <c:v>2019</c:v>
                </c:pt>
                <c:pt idx="4">
                  <c:v>2020</c:v>
                </c:pt>
              </c:strCache>
            </c:strRef>
          </c:cat>
          <c:val>
            <c:numRef>
              <c:f>Dashboard!$H$79:$H$84</c:f>
              <c:numCache>
                <c:formatCode>General</c:formatCode>
                <c:ptCount val="5"/>
                <c:pt idx="0">
                  <c:v>13051</c:v>
                </c:pt>
                <c:pt idx="1">
                  <c:v>14915</c:v>
                </c:pt>
                <c:pt idx="2">
                  <c:v>18954</c:v>
                </c:pt>
                <c:pt idx="3">
                  <c:v>21490</c:v>
                </c:pt>
                <c:pt idx="4">
                  <c:v>29088</c:v>
                </c:pt>
              </c:numCache>
            </c:numRef>
          </c:val>
          <c:extLst>
            <c:ext xmlns:c16="http://schemas.microsoft.com/office/drawing/2014/chart" uri="{C3380CC4-5D6E-409C-BE32-E72D297353CC}">
              <c16:uniqueId val="{00000000-7327-4595-9AFF-A27C4980C5A2}"/>
            </c:ext>
          </c:extLst>
        </c:ser>
        <c:dLbls>
          <c:showLegendKey val="0"/>
          <c:showVal val="0"/>
          <c:showCatName val="0"/>
          <c:showSerName val="0"/>
          <c:showPercent val="0"/>
          <c:showBubbleSize val="0"/>
        </c:dLbls>
        <c:gapWidth val="219"/>
        <c:axId val="2146548639"/>
        <c:axId val="2146547199"/>
      </c:barChart>
      <c:catAx>
        <c:axId val="2146548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547199"/>
        <c:crosses val="autoZero"/>
        <c:auto val="1"/>
        <c:lblAlgn val="ctr"/>
        <c:lblOffset val="100"/>
        <c:noMultiLvlLbl val="0"/>
      </c:catAx>
      <c:valAx>
        <c:axId val="2146547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Numbers</a:t>
                </a:r>
                <a:r>
                  <a:rPr lang="en-IN" baseline="0"/>
                  <a:t> of Tickets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548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a:t>
            </a:r>
            <a:r>
              <a:rPr lang="en-US" b="1" baseline="0"/>
              <a:t> Satisfaction Rate by Age Group</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Dashboard!$S$137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Dashboard!$R$138:$R$141</c:f>
              <c:strCache>
                <c:ptCount val="3"/>
                <c:pt idx="0">
                  <c:v>25-34</c:v>
                </c:pt>
                <c:pt idx="1">
                  <c:v>35-44</c:v>
                </c:pt>
                <c:pt idx="2">
                  <c:v>45-55</c:v>
                </c:pt>
              </c:strCache>
            </c:strRef>
          </c:cat>
          <c:val>
            <c:numRef>
              <c:f>Dashboard!$S$138:$S$141</c:f>
              <c:numCache>
                <c:formatCode>General</c:formatCode>
                <c:ptCount val="3"/>
                <c:pt idx="0">
                  <c:v>4.1503651627875229</c:v>
                </c:pt>
                <c:pt idx="1">
                  <c:v>4.0038618322248443</c:v>
                </c:pt>
                <c:pt idx="2">
                  <c:v>4.2421476883165017</c:v>
                </c:pt>
              </c:numCache>
            </c:numRef>
          </c:val>
          <c:extLst>
            <c:ext xmlns:c16="http://schemas.microsoft.com/office/drawing/2014/chart" uri="{C3380CC4-5D6E-409C-BE32-E72D297353CC}">
              <c16:uniqueId val="{00000000-C953-45F4-B6BF-482A200B8CE2}"/>
            </c:ext>
          </c:extLst>
        </c:ser>
        <c:dLbls>
          <c:showLegendKey val="0"/>
          <c:showVal val="0"/>
          <c:showCatName val="0"/>
          <c:showSerName val="0"/>
          <c:showPercent val="0"/>
          <c:showBubbleSize val="0"/>
        </c:dLbls>
        <c:gapWidth val="219"/>
        <c:overlap val="-27"/>
        <c:axId val="612275823"/>
        <c:axId val="616866495"/>
      </c:barChart>
      <c:catAx>
        <c:axId val="6122758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Age</a:t>
                </a:r>
                <a:r>
                  <a:rPr lang="en-IN" b="1" baseline="0"/>
                  <a:t> Group</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866495"/>
        <c:crosses val="autoZero"/>
        <c:auto val="1"/>
        <c:lblAlgn val="ctr"/>
        <c:lblOffset val="100"/>
        <c:noMultiLvlLbl val="0"/>
      </c:catAx>
      <c:valAx>
        <c:axId val="616866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Satisfacation</a:t>
                </a:r>
                <a:r>
                  <a:rPr lang="en-IN" b="1" baseline="0"/>
                  <a:t> Rate</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275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Resolution Time by Age Group</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Dashboard!$T$162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Dashboard!$S$163:$S$166</c:f>
              <c:strCache>
                <c:ptCount val="3"/>
                <c:pt idx="0">
                  <c:v>25-34</c:v>
                </c:pt>
                <c:pt idx="1">
                  <c:v>35-44</c:v>
                </c:pt>
                <c:pt idx="2">
                  <c:v>45-55</c:v>
                </c:pt>
              </c:strCache>
            </c:strRef>
          </c:cat>
          <c:val>
            <c:numRef>
              <c:f>Dashboard!$T$163:$T$166</c:f>
              <c:numCache>
                <c:formatCode>General</c:formatCode>
                <c:ptCount val="3"/>
                <c:pt idx="0">
                  <c:v>4.5020817691625146</c:v>
                </c:pt>
                <c:pt idx="1">
                  <c:v>4.7456554387470504</c:v>
                </c:pt>
                <c:pt idx="2">
                  <c:v>4.2068007041601039</c:v>
                </c:pt>
              </c:numCache>
            </c:numRef>
          </c:val>
          <c:extLst>
            <c:ext xmlns:c16="http://schemas.microsoft.com/office/drawing/2014/chart" uri="{C3380CC4-5D6E-409C-BE32-E72D297353CC}">
              <c16:uniqueId val="{00000000-34D3-451A-AF69-66F1E6FBD4A5}"/>
            </c:ext>
          </c:extLst>
        </c:ser>
        <c:dLbls>
          <c:showLegendKey val="0"/>
          <c:showVal val="0"/>
          <c:showCatName val="0"/>
          <c:showSerName val="0"/>
          <c:showPercent val="0"/>
          <c:showBubbleSize val="0"/>
        </c:dLbls>
        <c:gapWidth val="219"/>
        <c:overlap val="-27"/>
        <c:axId val="1315260143"/>
        <c:axId val="1315257263"/>
      </c:barChart>
      <c:catAx>
        <c:axId val="13152601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Age</a:t>
                </a:r>
                <a:r>
                  <a:rPr lang="en-IN" b="1" baseline="0" dirty="0"/>
                  <a:t> Group</a:t>
                </a:r>
                <a:endParaRPr lang="en-IN"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257263"/>
        <c:crosses val="autoZero"/>
        <c:auto val="1"/>
        <c:lblAlgn val="ctr"/>
        <c:lblOffset val="100"/>
        <c:noMultiLvlLbl val="0"/>
      </c:catAx>
      <c:valAx>
        <c:axId val="1315257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Resolution</a:t>
                </a:r>
                <a:r>
                  <a:rPr lang="en-IN" b="1" baseline="0" dirty="0"/>
                  <a:t> Time</a:t>
                </a:r>
                <a:endParaRPr lang="en-IN"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260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project.xlsx]Dashboard!PivotTable46</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Numbers</a:t>
            </a:r>
            <a:r>
              <a:rPr lang="en-IN" b="1" baseline="0"/>
              <a:t> Of Tickets by Satisfaction Type</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Dashboard!$T$56</c:f>
              <c:strCache>
                <c:ptCount val="1"/>
                <c:pt idx="0">
                  <c:v>Total</c:v>
                </c:pt>
              </c:strCache>
            </c:strRef>
          </c:tx>
          <c:dPt>
            <c:idx val="0"/>
            <c:bubble3D val="0"/>
            <c:explosion val="15"/>
            <c:spPr>
              <a:solidFill>
                <a:schemeClr val="accent1"/>
              </a:solidFill>
              <a:ln w="19050">
                <a:solidFill>
                  <a:schemeClr val="lt1"/>
                </a:solidFill>
              </a:ln>
              <a:effectLst/>
            </c:spPr>
            <c:extLst>
              <c:ext xmlns:c16="http://schemas.microsoft.com/office/drawing/2014/chart" uri="{C3380CC4-5D6E-409C-BE32-E72D297353CC}">
                <c16:uniqueId val="{00000001-E38E-4FAE-BBEF-229B84A2122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8E-4FAE-BBEF-229B84A21227}"/>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Dashboard!$S$57:$S$59</c:f>
              <c:strCache>
                <c:ptCount val="2"/>
                <c:pt idx="0">
                  <c:v>Not Positive</c:v>
                </c:pt>
                <c:pt idx="1">
                  <c:v>Positive</c:v>
                </c:pt>
              </c:strCache>
            </c:strRef>
          </c:cat>
          <c:val>
            <c:numRef>
              <c:f>Dashboard!$T$57:$T$59</c:f>
              <c:numCache>
                <c:formatCode>0.00%</c:formatCode>
                <c:ptCount val="2"/>
                <c:pt idx="0">
                  <c:v>0.19657839135161748</c:v>
                </c:pt>
                <c:pt idx="1">
                  <c:v>0.80342160864838252</c:v>
                </c:pt>
              </c:numCache>
            </c:numRef>
          </c:val>
          <c:extLst>
            <c:ext xmlns:c16="http://schemas.microsoft.com/office/drawing/2014/chart" uri="{C3380CC4-5D6E-409C-BE32-E72D297353CC}">
              <c16:uniqueId val="{00000004-E38E-4FAE-BBEF-229B84A2122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1771138031259465"/>
          <c:y val="0.25332394733897734"/>
          <c:w val="0.37140040577886951"/>
          <c:h val="0.4184825542562462"/>
        </c:manualLayout>
      </c:layout>
      <c:overlay val="0"/>
      <c:spPr>
        <a:noFill/>
        <a:ln>
          <a:noFill/>
        </a:ln>
        <a:effectLst/>
      </c:spPr>
      <c:txPr>
        <a:bodyPr rot="0" spcFirstLastPara="1" vertOverflow="ellipsis" vert="horz" wrap="square" anchor="ctr" anchorCtr="1"/>
        <a:lstStyle/>
        <a:p>
          <a:pPr>
            <a:defRPr sz="189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project.xlsx]Dashboard!PivotTable38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Number</a:t>
            </a:r>
            <a:r>
              <a:rPr lang="en-IN" b="1" baseline="0"/>
              <a:t> of Tickets by Severity Type</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Dashboard!$H$56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Dashboard!$G$57:$G$62</c:f>
              <c:strCache>
                <c:ptCount val="5"/>
                <c:pt idx="0">
                  <c:v> Major</c:v>
                </c:pt>
                <c:pt idx="1">
                  <c:v> Minor</c:v>
                </c:pt>
                <c:pt idx="2">
                  <c:v> Normal</c:v>
                </c:pt>
                <c:pt idx="3">
                  <c:v> Unclassified</c:v>
                </c:pt>
                <c:pt idx="4">
                  <c:v> Urgent</c:v>
                </c:pt>
              </c:strCache>
            </c:strRef>
          </c:cat>
          <c:val>
            <c:numRef>
              <c:f>Dashboard!$H$57:$H$62</c:f>
              <c:numCache>
                <c:formatCode>0.00%</c:formatCode>
                <c:ptCount val="5"/>
                <c:pt idx="0">
                  <c:v>4.9601017456768343E-2</c:v>
                </c:pt>
                <c:pt idx="1">
                  <c:v>2.315944942460358E-2</c:v>
                </c:pt>
                <c:pt idx="2">
                  <c:v>0.90931096022482516</c:v>
                </c:pt>
                <c:pt idx="3">
                  <c:v>3.6513569509118134E-3</c:v>
                </c:pt>
                <c:pt idx="4">
                  <c:v>1.4277215942891136E-2</c:v>
                </c:pt>
              </c:numCache>
            </c:numRef>
          </c:val>
          <c:extLst>
            <c:ext xmlns:c16="http://schemas.microsoft.com/office/drawing/2014/chart" uri="{C3380CC4-5D6E-409C-BE32-E72D297353CC}">
              <c16:uniqueId val="{00000000-0B09-4D7B-B91F-6E4805372C15}"/>
            </c:ext>
          </c:extLst>
        </c:ser>
        <c:dLbls>
          <c:showLegendKey val="0"/>
          <c:showVal val="0"/>
          <c:showCatName val="0"/>
          <c:showSerName val="0"/>
          <c:showPercent val="0"/>
          <c:showBubbleSize val="0"/>
        </c:dLbls>
        <c:gapWidth val="219"/>
        <c:overlap val="-27"/>
        <c:axId val="172528784"/>
        <c:axId val="172532144"/>
      </c:barChart>
      <c:catAx>
        <c:axId val="172528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Severity</a:t>
                </a:r>
                <a:r>
                  <a:rPr lang="en-IN" baseline="0"/>
                  <a:t> Type</a:t>
                </a:r>
              </a:p>
              <a:p>
                <a:pPr>
                  <a:defRPr/>
                </a:pP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32144"/>
        <c:crosses val="autoZero"/>
        <c:auto val="1"/>
        <c:lblAlgn val="ctr"/>
        <c:lblOffset val="100"/>
        <c:noMultiLvlLbl val="0"/>
      </c:catAx>
      <c:valAx>
        <c:axId val="172532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Percent</a:t>
                </a:r>
                <a:r>
                  <a:rPr lang="en-IN" baseline="0"/>
                  <a:t> of Tickets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2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project.xlsx]Dashboard!PivotTable44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Numbers</a:t>
            </a:r>
            <a:r>
              <a:rPr lang="en-IN" b="1" baseline="0"/>
              <a:t> of Tickets by Priority Type</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412410969452365"/>
          <c:y val="0.186740297389314"/>
          <c:w val="0.74639942018027527"/>
          <c:h val="0.63543913987004708"/>
        </c:manualLayout>
      </c:layout>
      <c:barChart>
        <c:barDir val="col"/>
        <c:grouping val="clustered"/>
        <c:varyColors val="0"/>
        <c:ser>
          <c:idx val="0"/>
          <c:order val="0"/>
          <c:tx>
            <c:strRef>
              <c:f>Dashboard!$S$78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Dashboard!$R$79:$R$83</c:f>
              <c:strCache>
                <c:ptCount val="4"/>
                <c:pt idx="0">
                  <c:v> High</c:v>
                </c:pt>
                <c:pt idx="1">
                  <c:v> Low</c:v>
                </c:pt>
                <c:pt idx="2">
                  <c:v> Medium</c:v>
                </c:pt>
                <c:pt idx="3">
                  <c:v> Unassigned</c:v>
                </c:pt>
              </c:strCache>
            </c:strRef>
          </c:cat>
          <c:val>
            <c:numRef>
              <c:f>Dashboard!$S$79:$S$83</c:f>
              <c:numCache>
                <c:formatCode>General</c:formatCode>
                <c:ptCount val="4"/>
                <c:pt idx="0">
                  <c:v>35549</c:v>
                </c:pt>
                <c:pt idx="1">
                  <c:v>16694</c:v>
                </c:pt>
                <c:pt idx="2">
                  <c:v>15845</c:v>
                </c:pt>
                <c:pt idx="3">
                  <c:v>29410</c:v>
                </c:pt>
              </c:numCache>
            </c:numRef>
          </c:val>
          <c:extLst>
            <c:ext xmlns:c16="http://schemas.microsoft.com/office/drawing/2014/chart" uri="{C3380CC4-5D6E-409C-BE32-E72D297353CC}">
              <c16:uniqueId val="{00000000-01DA-43BD-AC2C-B272E0CB8D89}"/>
            </c:ext>
          </c:extLst>
        </c:ser>
        <c:dLbls>
          <c:showLegendKey val="0"/>
          <c:showVal val="0"/>
          <c:showCatName val="0"/>
          <c:showSerName val="0"/>
          <c:showPercent val="0"/>
          <c:showBubbleSize val="0"/>
        </c:dLbls>
        <c:gapWidth val="219"/>
        <c:overlap val="-27"/>
        <c:axId val="540563648"/>
        <c:axId val="540564608"/>
      </c:barChart>
      <c:catAx>
        <c:axId val="540563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Priority</a:t>
                </a:r>
                <a:r>
                  <a:rPr lang="en-IN" b="1" baseline="0"/>
                  <a:t> Type</a:t>
                </a:r>
                <a:endParaRPr lang="en-IN" b="1"/>
              </a:p>
            </c:rich>
          </c:tx>
          <c:layout>
            <c:manualLayout>
              <c:xMode val="edge"/>
              <c:yMode val="edge"/>
              <c:x val="0.50972180648007981"/>
              <c:y val="0.902252425362012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564608"/>
        <c:crosses val="autoZero"/>
        <c:auto val="1"/>
        <c:lblAlgn val="ctr"/>
        <c:lblOffset val="100"/>
        <c:noMultiLvlLbl val="0"/>
      </c:catAx>
      <c:valAx>
        <c:axId val="540564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Number</a:t>
                </a:r>
                <a:r>
                  <a:rPr lang="en-IN" b="1" baseline="0"/>
                  <a:t> of Tickets</a:t>
                </a:r>
                <a:endParaRPr lang="en-IN" b="1"/>
              </a:p>
            </c:rich>
          </c:tx>
          <c:layout>
            <c:manualLayout>
              <c:xMode val="edge"/>
              <c:yMode val="edge"/>
              <c:x val="5.903044589036438E-2"/>
              <c:y val="0.281769843111938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563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project.xlsx]Dashboard!PivotTable35</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Percentage</a:t>
            </a:r>
            <a:r>
              <a:rPr lang="en-US" b="1" baseline="0"/>
              <a:t> of Tickets by Request Category</a:t>
            </a:r>
            <a:endParaRPr lang="en-US" b="1"/>
          </a:p>
        </c:rich>
      </c:tx>
      <c:layout>
        <c:manualLayout>
          <c:xMode val="edge"/>
          <c:yMode val="edge"/>
          <c:x val="0.22751574250537715"/>
          <c:y val="4.1179865605804514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57723576445163"/>
          <c:y val="9.3169394401616035E-2"/>
          <c:w val="0.75224640791589792"/>
          <c:h val="0.67742383641835358"/>
        </c:manualLayout>
      </c:layout>
      <c:barChart>
        <c:barDir val="col"/>
        <c:grouping val="clustered"/>
        <c:varyColors val="0"/>
        <c:ser>
          <c:idx val="0"/>
          <c:order val="0"/>
          <c:tx>
            <c:strRef>
              <c:f>Dashboard!$C$93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Dashboard!$B$94:$B$98</c:f>
              <c:strCache>
                <c:ptCount val="4"/>
                <c:pt idx="0">
                  <c:v>Hardware</c:v>
                </c:pt>
                <c:pt idx="1">
                  <c:v>Login Access</c:v>
                </c:pt>
                <c:pt idx="2">
                  <c:v>Software</c:v>
                </c:pt>
                <c:pt idx="3">
                  <c:v>System</c:v>
                </c:pt>
              </c:strCache>
            </c:strRef>
          </c:cat>
          <c:val>
            <c:numRef>
              <c:f>Dashboard!$C$94:$C$98</c:f>
              <c:numCache>
                <c:formatCode>0.00%</c:formatCode>
                <c:ptCount val="4"/>
                <c:pt idx="0">
                  <c:v>9.9827688773103038E-2</c:v>
                </c:pt>
                <c:pt idx="1">
                  <c:v>0.29942152659541732</c:v>
                </c:pt>
                <c:pt idx="2">
                  <c:v>0.20072206609366347</c:v>
                </c:pt>
                <c:pt idx="3">
                  <c:v>0.40002871853781619</c:v>
                </c:pt>
              </c:numCache>
            </c:numRef>
          </c:val>
          <c:extLst>
            <c:ext xmlns:c16="http://schemas.microsoft.com/office/drawing/2014/chart" uri="{C3380CC4-5D6E-409C-BE32-E72D297353CC}">
              <c16:uniqueId val="{00000000-A88F-451A-89B4-509253A28C1F}"/>
            </c:ext>
          </c:extLst>
        </c:ser>
        <c:dLbls>
          <c:showLegendKey val="0"/>
          <c:showVal val="0"/>
          <c:showCatName val="0"/>
          <c:showSerName val="0"/>
          <c:showPercent val="0"/>
          <c:showBubbleSize val="0"/>
        </c:dLbls>
        <c:gapWidth val="219"/>
        <c:overlap val="-27"/>
        <c:axId val="1517284272"/>
        <c:axId val="1517294352"/>
      </c:barChart>
      <c:catAx>
        <c:axId val="1517284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Request</a:t>
                </a:r>
                <a:r>
                  <a:rPr lang="en-IN" b="1" baseline="0"/>
                  <a:t> Category</a:t>
                </a:r>
              </a:p>
            </c:rich>
          </c:tx>
          <c:layout>
            <c:manualLayout>
              <c:xMode val="edge"/>
              <c:yMode val="edge"/>
              <c:x val="0.39657207516726628"/>
              <c:y val="0.876771653543307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294352"/>
        <c:crosses val="autoZero"/>
        <c:auto val="1"/>
        <c:lblAlgn val="ctr"/>
        <c:lblOffset val="100"/>
        <c:noMultiLvlLbl val="0"/>
      </c:catAx>
      <c:valAx>
        <c:axId val="15172943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Percentage</a:t>
                </a:r>
                <a:r>
                  <a:rPr lang="en-IN" b="1" baseline="0"/>
                  <a:t> of Tickets</a:t>
                </a:r>
                <a:endParaRPr lang="en-IN" b="1"/>
              </a:p>
            </c:rich>
          </c:tx>
          <c:layout>
            <c:manualLayout>
              <c:xMode val="edge"/>
              <c:yMode val="edge"/>
              <c:x val="4.8586125901533994E-2"/>
              <c:y val="0.191850187574720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28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(2).xlsx]Pivot Tables!PivotTable7</c:name>
    <c:fmtId val="1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Ticket by Issue Type</a:t>
            </a:r>
          </a:p>
        </c:rich>
      </c:tx>
      <c:layout>
        <c:manualLayout>
          <c:xMode val="edge"/>
          <c:yMode val="edge"/>
          <c:x val="0.2061996205764558"/>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a:noFill/>
          </a:ln>
          <a:effectLst>
            <a:outerShdw blurRad="57150" dist="19050" dir="5400000" algn="ctr" rotWithShape="0">
              <a:srgbClr val="000000">
                <a:alpha val="63000"/>
              </a:srgbClr>
            </a:outerShdw>
          </a:effectLst>
        </c:spPr>
      </c:pivotFmt>
    </c:pivotFmts>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project.xlsx]Dashboard!PivotTable39</c:name>
    <c:fmtId val="16"/>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IN" b="1"/>
              <a:t>Number</a:t>
            </a:r>
            <a:r>
              <a:rPr lang="en-IN" b="1" baseline="0"/>
              <a:t> of Ticket by Issue type</a:t>
            </a:r>
            <a:endParaRPr lang="en-IN" b="1"/>
          </a:p>
        </c:rich>
      </c:tx>
      <c:layout>
        <c:manualLayout>
          <c:xMode val="edge"/>
          <c:yMode val="edge"/>
          <c:x val="0.16195674794857343"/>
          <c:y val="2.746213145062763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Dashboard!$L$56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D5-4712-A0E6-52B29D572C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D5-4712-A0E6-52B29D572C09}"/>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Dashboard!$K$57:$K$59</c:f>
              <c:strCache>
                <c:ptCount val="2"/>
                <c:pt idx="0">
                  <c:v>IT Error</c:v>
                </c:pt>
                <c:pt idx="1">
                  <c:v>IT Request</c:v>
                </c:pt>
              </c:strCache>
            </c:strRef>
          </c:cat>
          <c:val>
            <c:numRef>
              <c:f>Dashboard!$L$57:$L$59</c:f>
              <c:numCache>
                <c:formatCode>General</c:formatCode>
                <c:ptCount val="2"/>
                <c:pt idx="0">
                  <c:v>24278</c:v>
                </c:pt>
                <c:pt idx="1">
                  <c:v>73220</c:v>
                </c:pt>
              </c:numCache>
            </c:numRef>
          </c:val>
          <c:extLst>
            <c:ext xmlns:c16="http://schemas.microsoft.com/office/drawing/2014/chart" uri="{C3380CC4-5D6E-409C-BE32-E72D297353CC}">
              <c16:uniqueId val="{00000004-4AD5-4712-A0E6-52B29D572C0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[my project.xlsx]Dashboard!PivotTable4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a:t>
            </a:r>
            <a:r>
              <a:rPr lang="en-US" b="1" baseline="0"/>
              <a:t> Resolution Time by Issue Type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Dashboard!$T$184</c:f>
              <c:strCache>
                <c:ptCount val="1"/>
                <c:pt idx="0">
                  <c:v>Total</c:v>
                </c:pt>
              </c:strCache>
            </c:strRef>
          </c:tx>
          <c:spPr>
            <a:solidFill>
              <a:srgbClr val="0875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Dashboard!$S$185:$S$187</c:f>
              <c:strCache>
                <c:ptCount val="2"/>
                <c:pt idx="0">
                  <c:v>IT Error</c:v>
                </c:pt>
                <c:pt idx="1">
                  <c:v>IT Request</c:v>
                </c:pt>
              </c:strCache>
            </c:strRef>
          </c:cat>
          <c:val>
            <c:numRef>
              <c:f>Dashboard!$T$185:$T$187</c:f>
              <c:numCache>
                <c:formatCode>General</c:formatCode>
                <c:ptCount val="2"/>
                <c:pt idx="0">
                  <c:v>3.1106763324820825</c:v>
                </c:pt>
                <c:pt idx="1">
                  <c:v>5.0314394974050805</c:v>
                </c:pt>
              </c:numCache>
            </c:numRef>
          </c:val>
          <c:extLst>
            <c:ext xmlns:c16="http://schemas.microsoft.com/office/drawing/2014/chart" uri="{C3380CC4-5D6E-409C-BE32-E72D297353CC}">
              <c16:uniqueId val="{00000000-C323-4534-A455-4FA987F4ACD0}"/>
            </c:ext>
          </c:extLst>
        </c:ser>
        <c:dLbls>
          <c:showLegendKey val="0"/>
          <c:showVal val="0"/>
          <c:showCatName val="0"/>
          <c:showSerName val="0"/>
          <c:showPercent val="0"/>
          <c:showBubbleSize val="0"/>
        </c:dLbls>
        <c:gapWidth val="219"/>
        <c:overlap val="-27"/>
        <c:axId val="1367631135"/>
        <c:axId val="1367631615"/>
      </c:barChart>
      <c:catAx>
        <c:axId val="13676311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Issue</a:t>
                </a:r>
                <a:r>
                  <a:rPr lang="en-IN" b="1" baseline="0"/>
                  <a:t> Type</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631615"/>
        <c:crosses val="autoZero"/>
        <c:auto val="1"/>
        <c:lblAlgn val="ctr"/>
        <c:lblOffset val="100"/>
        <c:noMultiLvlLbl val="0"/>
      </c:catAx>
      <c:valAx>
        <c:axId val="1367631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Resolution</a:t>
                </a:r>
                <a:r>
                  <a:rPr lang="en-IN" b="1" baseline="0"/>
                  <a:t> TIme</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631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[my project.xlsx]Dashboard!PivotTable40</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Average</a:t>
            </a:r>
            <a:r>
              <a:rPr lang="en-IN" b="1" baseline="0"/>
              <a:t> Resolution Time by Request Type(Quaterly)</a:t>
            </a:r>
            <a:endParaRPr lang="en-IN" b="1"/>
          </a:p>
        </c:rich>
      </c:tx>
      <c:layout>
        <c:manualLayout>
          <c:xMode val="edge"/>
          <c:yMode val="edge"/>
          <c:x val="0.19016646981038979"/>
          <c:y val="4.92829224286800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518416610563084"/>
          <c:y val="0.18519424202409482"/>
          <c:w val="0.63382533735327695"/>
          <c:h val="0.72102590437064928"/>
        </c:manualLayout>
      </c:layout>
      <c:barChart>
        <c:barDir val="bar"/>
        <c:grouping val="clustered"/>
        <c:varyColors val="0"/>
        <c:ser>
          <c:idx val="0"/>
          <c:order val="0"/>
          <c:tx>
            <c:strRef>
              <c:f>Dashboard!$P$56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Dashboard!$O$57:$O$77</c:f>
              <c:multiLvlStrCache>
                <c:ptCount val="16"/>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lvl>
                <c:lvl>
                  <c:pt idx="0">
                    <c:v>Hardware</c:v>
                  </c:pt>
                  <c:pt idx="4">
                    <c:v>Login Access</c:v>
                  </c:pt>
                  <c:pt idx="8">
                    <c:v>Software</c:v>
                  </c:pt>
                  <c:pt idx="12">
                    <c:v>System</c:v>
                  </c:pt>
                </c:lvl>
              </c:multiLvlStrCache>
            </c:multiLvlStrRef>
          </c:cat>
          <c:val>
            <c:numRef>
              <c:f>Dashboard!$P$57:$P$77</c:f>
              <c:numCache>
                <c:formatCode>General</c:formatCode>
                <c:ptCount val="16"/>
                <c:pt idx="0">
                  <c:v>7.7437185929648242</c:v>
                </c:pt>
                <c:pt idx="1">
                  <c:v>7.6847290640394093</c:v>
                </c:pt>
                <c:pt idx="2">
                  <c:v>7.5285714285714285</c:v>
                </c:pt>
                <c:pt idx="3">
                  <c:v>7.5481903212688088</c:v>
                </c:pt>
                <c:pt idx="4">
                  <c:v>0.30982295830953743</c:v>
                </c:pt>
                <c:pt idx="5">
                  <c:v>0.32385814819925485</c:v>
                </c:pt>
                <c:pt idx="6">
                  <c:v>0.31265239772419401</c:v>
                </c:pt>
                <c:pt idx="7">
                  <c:v>0.30899470899470899</c:v>
                </c:pt>
                <c:pt idx="8">
                  <c:v>5.2396186440677965</c:v>
                </c:pt>
                <c:pt idx="9">
                  <c:v>5.2590348861499896</c:v>
                </c:pt>
                <c:pt idx="10">
                  <c:v>5.1592673700975515</c:v>
                </c:pt>
                <c:pt idx="11">
                  <c:v>5.2978174603174599</c:v>
                </c:pt>
                <c:pt idx="12">
                  <c:v>6.6398099146776106</c:v>
                </c:pt>
                <c:pt idx="13">
                  <c:v>6.642100935347929</c:v>
                </c:pt>
                <c:pt idx="14">
                  <c:v>6.5821828076186639</c:v>
                </c:pt>
                <c:pt idx="15">
                  <c:v>6.600733326726786</c:v>
                </c:pt>
              </c:numCache>
            </c:numRef>
          </c:val>
          <c:extLst>
            <c:ext xmlns:c16="http://schemas.microsoft.com/office/drawing/2014/chart" uri="{C3380CC4-5D6E-409C-BE32-E72D297353CC}">
              <c16:uniqueId val="{00000000-FB2E-4EE5-AD8B-9C2242CF2375}"/>
            </c:ext>
          </c:extLst>
        </c:ser>
        <c:dLbls>
          <c:showLegendKey val="0"/>
          <c:showVal val="0"/>
          <c:showCatName val="0"/>
          <c:showSerName val="0"/>
          <c:showPercent val="0"/>
          <c:showBubbleSize val="0"/>
        </c:dLbls>
        <c:gapWidth val="182"/>
        <c:axId val="149739536"/>
        <c:axId val="149735216"/>
      </c:barChart>
      <c:catAx>
        <c:axId val="149739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35216"/>
        <c:crosses val="autoZero"/>
        <c:auto val="1"/>
        <c:lblAlgn val="ctr"/>
        <c:lblOffset val="100"/>
        <c:noMultiLvlLbl val="0"/>
      </c:catAx>
      <c:valAx>
        <c:axId val="149735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39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65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233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29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8729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52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4089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4333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801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074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5376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806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12/27/2024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95826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TICKET ANALYSIS</a:t>
            </a:r>
            <a:endParaRPr lang="en-IN" dirty="0"/>
          </a:p>
        </p:txBody>
      </p:sp>
      <p:sp>
        <p:nvSpPr>
          <p:cNvPr id="3" name="TextBox 2">
            <a:extLst>
              <a:ext uri="{FF2B5EF4-FFF2-40B4-BE49-F238E27FC236}">
                <a16:creationId xmlns:a16="http://schemas.microsoft.com/office/drawing/2014/main" id="{A44EBB88-6995-D82F-4246-6E85ED429FC1}"/>
              </a:ext>
            </a:extLst>
          </p:cNvPr>
          <p:cNvSpPr txBox="1"/>
          <p:nvPr/>
        </p:nvSpPr>
        <p:spPr>
          <a:xfrm>
            <a:off x="8269793" y="3607359"/>
            <a:ext cx="3818374" cy="369332"/>
          </a:xfrm>
          <a:prstGeom prst="rect">
            <a:avLst/>
          </a:prstGeom>
          <a:noFill/>
        </p:spPr>
        <p:txBody>
          <a:bodyPr wrap="square" rtlCol="0">
            <a:spAutoFit/>
          </a:bodyPr>
          <a:lstStyle/>
          <a:p>
            <a:r>
              <a:rPr lang="en-IN" dirty="0"/>
              <a:t>Uday Tamrakar</a:t>
            </a:r>
          </a:p>
        </p:txBody>
      </p:sp>
    </p:spTree>
    <p:extLst>
      <p:ext uri="{BB962C8B-B14F-4D97-AF65-F5344CB8AC3E}">
        <p14:creationId xmlns:p14="http://schemas.microsoft.com/office/powerpoint/2010/main" val="19734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544" y="124024"/>
            <a:ext cx="10058400" cy="1609344"/>
          </a:xfrm>
        </p:spPr>
        <p:txBody>
          <a:bodyPr>
            <a:normAutofit fontScale="90000"/>
          </a:bodyPr>
          <a:lstStyle/>
          <a:p>
            <a:r>
              <a:rPr lang="en-US" sz="4000" dirty="0"/>
              <a:t>Ticket by priority type</a:t>
            </a:r>
            <a:br>
              <a:rPr lang="en-US" sz="4000" dirty="0"/>
            </a:br>
            <a:br>
              <a:rPr lang="en-US" sz="4000" dirty="0"/>
            </a:br>
            <a:r>
              <a:rPr lang="en-US" sz="2200" dirty="0"/>
              <a:t>“</a:t>
            </a:r>
            <a:r>
              <a:rPr lang="en-US" sz="2000" dirty="0">
                <a:solidFill>
                  <a:schemeClr val="accent1"/>
                </a:solidFill>
              </a:rPr>
              <a:t>Most tickets are categorized as high or unassigned, indicating a need for better prioritization and resource allocation to address urgent issues and manage unassigned tickets more effectively.</a:t>
            </a:r>
            <a:r>
              <a:rPr lang="en-US" sz="2000" dirty="0">
                <a:solidFill>
                  <a:schemeClr val="tx1"/>
                </a:solidFill>
              </a:rPr>
              <a:t>"</a:t>
            </a:r>
            <a:endParaRPr lang="en-IN" sz="2000" dirty="0">
              <a:solidFill>
                <a:schemeClr val="tx1"/>
              </a:solidFill>
            </a:endParaRPr>
          </a:p>
        </p:txBody>
      </p:sp>
      <p:graphicFrame>
        <p:nvGraphicFramePr>
          <p:cNvPr id="4" name="Chart 3">
            <a:extLst>
              <a:ext uri="{FF2B5EF4-FFF2-40B4-BE49-F238E27FC236}">
                <a16:creationId xmlns:a16="http://schemas.microsoft.com/office/drawing/2014/main" id="{2E64B87E-486B-404E-EF12-6F4E879FCB01}"/>
              </a:ext>
            </a:extLst>
          </p:cNvPr>
          <p:cNvGraphicFramePr>
            <a:graphicFrameLocks/>
          </p:cNvGraphicFramePr>
          <p:nvPr>
            <p:extLst>
              <p:ext uri="{D42A27DB-BD31-4B8C-83A1-F6EECF244321}">
                <p14:modId xmlns:p14="http://schemas.microsoft.com/office/powerpoint/2010/main" val="3915008474"/>
              </p:ext>
            </p:extLst>
          </p:nvPr>
        </p:nvGraphicFramePr>
        <p:xfrm>
          <a:off x="889545" y="2251118"/>
          <a:ext cx="9811950" cy="4250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644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3" y="321972"/>
            <a:ext cx="10058400" cy="1609344"/>
          </a:xfrm>
        </p:spPr>
        <p:txBody>
          <a:bodyPr>
            <a:normAutofit fontScale="90000"/>
          </a:bodyPr>
          <a:lstStyle/>
          <a:p>
            <a:r>
              <a:rPr lang="en-US" sz="4000" dirty="0"/>
              <a:t>Ticket by request category</a:t>
            </a:r>
            <a:br>
              <a:rPr lang="en-US" sz="4000" dirty="0"/>
            </a:br>
            <a:br>
              <a:rPr lang="en-US" sz="4000" dirty="0"/>
            </a:br>
            <a:r>
              <a:rPr lang="en-US" sz="2200" dirty="0">
                <a:solidFill>
                  <a:schemeClr val="tx1"/>
                </a:solidFill>
              </a:rPr>
              <a:t>“</a:t>
            </a:r>
            <a:r>
              <a:rPr lang="en-US" sz="2200" dirty="0">
                <a:solidFill>
                  <a:schemeClr val="accent1"/>
                </a:solidFill>
              </a:rPr>
              <a:t>Most IT tickets are related to login access and system issues, highlighting potential gaps in user onboarding and system stability. To address this, we should enhance authentication processes and improve system reliability to reduce the frequency of these common issues.</a:t>
            </a:r>
            <a:r>
              <a:rPr lang="en-US" sz="2200" dirty="0">
                <a:solidFill>
                  <a:schemeClr val="tx1"/>
                </a:solidFill>
              </a:rPr>
              <a:t>"</a:t>
            </a:r>
            <a:endParaRPr lang="en-IN" sz="2200" dirty="0">
              <a:solidFill>
                <a:schemeClr val="tx1"/>
              </a:solidFill>
            </a:endParaRPr>
          </a:p>
        </p:txBody>
      </p:sp>
      <p:graphicFrame>
        <p:nvGraphicFramePr>
          <p:cNvPr id="4" name="Chart 3">
            <a:extLst>
              <a:ext uri="{FF2B5EF4-FFF2-40B4-BE49-F238E27FC236}">
                <a16:creationId xmlns:a16="http://schemas.microsoft.com/office/drawing/2014/main" id="{E42B1306-1F45-1492-1E18-7E93D0102219}"/>
              </a:ext>
            </a:extLst>
          </p:cNvPr>
          <p:cNvGraphicFramePr>
            <a:graphicFrameLocks/>
          </p:cNvGraphicFramePr>
          <p:nvPr>
            <p:extLst>
              <p:ext uri="{D42A27DB-BD31-4B8C-83A1-F6EECF244321}">
                <p14:modId xmlns:p14="http://schemas.microsoft.com/office/powerpoint/2010/main" val="620611131"/>
              </p:ext>
            </p:extLst>
          </p:nvPr>
        </p:nvGraphicFramePr>
        <p:xfrm>
          <a:off x="786513" y="2230262"/>
          <a:ext cx="9914982" cy="4180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122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4000" dirty="0"/>
              <a:t>TICKET BY ISSUE TYPE AND RESOLUTION TIME BY ISSUE TYPE</a:t>
            </a:r>
            <a:br>
              <a:rPr lang="en-US" sz="4000" dirty="0"/>
            </a:br>
            <a:br>
              <a:rPr lang="en-US" sz="4000" dirty="0"/>
            </a:br>
            <a:r>
              <a:rPr lang="en-US" sz="2200" dirty="0">
                <a:solidFill>
                  <a:schemeClr val="tx1"/>
                </a:solidFill>
              </a:rPr>
              <a:t>"</a:t>
            </a:r>
            <a:r>
              <a:rPr lang="en-US" sz="2200" dirty="0">
                <a:solidFill>
                  <a:schemeClr val="accent1"/>
                </a:solidFill>
              </a:rPr>
              <a:t>Ticket resolution is more frequent in the IT Request category, but the resolution time for these requests is also higher. This indicates a need to streamline the request handling process. Implementing more efficient workflows and automation tools could reduce resolution times and improve overall efficiency.</a:t>
            </a:r>
            <a:r>
              <a:rPr lang="en-US" sz="2200" dirty="0">
                <a:solidFill>
                  <a:schemeClr val="tx1"/>
                </a:solidFill>
              </a:rPr>
              <a:t>"</a:t>
            </a:r>
            <a:endParaRPr lang="en-IN" sz="2200" dirty="0">
              <a:solidFill>
                <a:schemeClr val="tx1"/>
              </a:solidFill>
            </a:endParaRPr>
          </a:p>
        </p:txBody>
      </p:sp>
      <p:graphicFrame>
        <p:nvGraphicFramePr>
          <p:cNvPr id="3" name="Chart 2"/>
          <p:cNvGraphicFramePr>
            <a:graphicFrameLocks/>
          </p:cNvGraphicFramePr>
          <p:nvPr>
            <p:extLst>
              <p:ext uri="{D42A27DB-BD31-4B8C-83A1-F6EECF244321}">
                <p14:modId xmlns:p14="http://schemas.microsoft.com/office/powerpoint/2010/main" val="3173587888"/>
              </p:ext>
            </p:extLst>
          </p:nvPr>
        </p:nvGraphicFramePr>
        <p:xfrm>
          <a:off x="850005" y="2331075"/>
          <a:ext cx="4443212" cy="4198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1D8C168-A860-49CA-2F18-C5EEB62BAF7D}"/>
              </a:ext>
            </a:extLst>
          </p:cNvPr>
          <p:cNvGraphicFramePr>
            <a:graphicFrameLocks/>
          </p:cNvGraphicFramePr>
          <p:nvPr>
            <p:extLst>
              <p:ext uri="{D42A27DB-BD31-4B8C-83A1-F6EECF244321}">
                <p14:modId xmlns:p14="http://schemas.microsoft.com/office/powerpoint/2010/main" val="112170847"/>
              </p:ext>
            </p:extLst>
          </p:nvPr>
        </p:nvGraphicFramePr>
        <p:xfrm>
          <a:off x="1270715" y="2425960"/>
          <a:ext cx="4022501" cy="41036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69046D5-ADE4-6BC4-AEE2-F7491D47A9BF}"/>
              </a:ext>
            </a:extLst>
          </p:cNvPr>
          <p:cNvGraphicFramePr>
            <a:graphicFrameLocks/>
          </p:cNvGraphicFramePr>
          <p:nvPr>
            <p:extLst>
              <p:ext uri="{D42A27DB-BD31-4B8C-83A1-F6EECF244321}">
                <p14:modId xmlns:p14="http://schemas.microsoft.com/office/powerpoint/2010/main" val="3220460365"/>
              </p:ext>
            </p:extLst>
          </p:nvPr>
        </p:nvGraphicFramePr>
        <p:xfrm>
          <a:off x="6095999" y="2612572"/>
          <a:ext cx="4825285" cy="32470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0972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27279"/>
            <a:ext cx="10058400" cy="1462912"/>
          </a:xfrm>
        </p:spPr>
        <p:txBody>
          <a:bodyPr>
            <a:normAutofit fontScale="90000"/>
          </a:bodyPr>
          <a:lstStyle/>
          <a:p>
            <a:r>
              <a:rPr lang="en-US" sz="4000" dirty="0"/>
              <a:t>RESOLUTION TIME BY REQUEST CATEGORY</a:t>
            </a:r>
            <a:br>
              <a:rPr lang="en-US" sz="4000" dirty="0"/>
            </a:br>
            <a:br>
              <a:rPr lang="en-US" sz="4000" dirty="0"/>
            </a:br>
            <a:r>
              <a:rPr lang="en-US" sz="2200" dirty="0">
                <a:solidFill>
                  <a:schemeClr val="tx1"/>
                </a:solidFill>
              </a:rPr>
              <a:t>“</a:t>
            </a:r>
            <a:r>
              <a:rPr lang="en-US" sz="2200" dirty="0">
                <a:solidFill>
                  <a:schemeClr val="accent1"/>
                </a:solidFill>
              </a:rPr>
              <a:t>Resolution times for hardware and system request categories are notably high, indicating potential inefficiencies in handling these issues. To address this, we should streamline processes for these requests, invest in specialized training for staff, and explore automation tools to expedite resolutions.</a:t>
            </a:r>
            <a:r>
              <a:rPr lang="en-US" sz="2200" dirty="0">
                <a:solidFill>
                  <a:schemeClr val="tx1"/>
                </a:solidFill>
              </a:rPr>
              <a:t>"</a:t>
            </a:r>
            <a:br>
              <a:rPr lang="en-US" sz="4000" dirty="0"/>
            </a:br>
            <a:br>
              <a:rPr lang="en-US" sz="4000" dirty="0"/>
            </a:br>
            <a:endParaRPr lang="en-IN" sz="4000" dirty="0"/>
          </a:p>
        </p:txBody>
      </p:sp>
      <p:graphicFrame>
        <p:nvGraphicFramePr>
          <p:cNvPr id="4" name="Chart 3">
            <a:extLst>
              <a:ext uri="{FF2B5EF4-FFF2-40B4-BE49-F238E27FC236}">
                <a16:creationId xmlns:a16="http://schemas.microsoft.com/office/drawing/2014/main" id="{F3D09A76-5547-A7F7-9AFA-288630FC6596}"/>
              </a:ext>
            </a:extLst>
          </p:cNvPr>
          <p:cNvGraphicFramePr>
            <a:graphicFrameLocks/>
          </p:cNvGraphicFramePr>
          <p:nvPr>
            <p:extLst>
              <p:ext uri="{D42A27DB-BD31-4B8C-83A1-F6EECF244321}">
                <p14:modId xmlns:p14="http://schemas.microsoft.com/office/powerpoint/2010/main" val="1568166469"/>
              </p:ext>
            </p:extLst>
          </p:nvPr>
        </p:nvGraphicFramePr>
        <p:xfrm>
          <a:off x="1166327" y="1955210"/>
          <a:ext cx="9554545" cy="4720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464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786" y="425003"/>
            <a:ext cx="10058400" cy="1609344"/>
          </a:xfrm>
        </p:spPr>
        <p:txBody>
          <a:bodyPr>
            <a:normAutofit fontScale="90000"/>
          </a:bodyPr>
          <a:lstStyle/>
          <a:p>
            <a:r>
              <a:rPr lang="en-US" sz="4000" dirty="0"/>
              <a:t>AVERAGE RESOLUTION TIME AND SATISFACTION RATE BY AGE GROUP.</a:t>
            </a:r>
            <a:br>
              <a:rPr lang="en-US" sz="4000" dirty="0"/>
            </a:br>
            <a:br>
              <a:rPr lang="en-US" sz="4000" dirty="0"/>
            </a:br>
            <a:r>
              <a:rPr lang="en-US" sz="2200" dirty="0"/>
              <a:t>"</a:t>
            </a:r>
            <a:r>
              <a:rPr lang="en-US" sz="2200" dirty="0">
                <a:solidFill>
                  <a:schemeClr val="accent1"/>
                </a:solidFill>
              </a:rPr>
              <a:t>The average resolution time and satisfaction rate for the 32-36 age group are below expectations. To address this, we should implement targeted training to improve their skills and provide additional resources or support to enhance their performance and customer satisfaction.</a:t>
            </a:r>
            <a:r>
              <a:rPr lang="en-US" sz="2200" dirty="0"/>
              <a:t>"</a:t>
            </a:r>
            <a:endParaRPr lang="en-IN" sz="2200" dirty="0"/>
          </a:p>
        </p:txBody>
      </p:sp>
      <p:graphicFrame>
        <p:nvGraphicFramePr>
          <p:cNvPr id="5" name="Chart 4">
            <a:extLst>
              <a:ext uri="{FF2B5EF4-FFF2-40B4-BE49-F238E27FC236}">
                <a16:creationId xmlns:a16="http://schemas.microsoft.com/office/drawing/2014/main" id="{D56EE9E4-9205-4E93-90CD-AF2668D55D5B}"/>
              </a:ext>
            </a:extLst>
          </p:cNvPr>
          <p:cNvGraphicFramePr>
            <a:graphicFrameLocks/>
          </p:cNvGraphicFramePr>
          <p:nvPr>
            <p:extLst>
              <p:ext uri="{D42A27DB-BD31-4B8C-83A1-F6EECF244321}">
                <p14:modId xmlns:p14="http://schemas.microsoft.com/office/powerpoint/2010/main" val="934490770"/>
              </p:ext>
            </p:extLst>
          </p:nvPr>
        </p:nvGraphicFramePr>
        <p:xfrm>
          <a:off x="6279503" y="2752531"/>
          <a:ext cx="4808374" cy="31677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5AFD236-E2BA-53F8-FD7C-EDDA50F6FCCF}"/>
              </a:ext>
            </a:extLst>
          </p:cNvPr>
          <p:cNvGraphicFramePr>
            <a:graphicFrameLocks/>
          </p:cNvGraphicFramePr>
          <p:nvPr>
            <p:extLst>
              <p:ext uri="{D42A27DB-BD31-4B8C-83A1-F6EECF244321}">
                <p14:modId xmlns:p14="http://schemas.microsoft.com/office/powerpoint/2010/main" val="4287115467"/>
              </p:ext>
            </p:extLst>
          </p:nvPr>
        </p:nvGraphicFramePr>
        <p:xfrm>
          <a:off x="863786" y="2752531"/>
          <a:ext cx="4572000" cy="31677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728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744583"/>
          </a:xfrm>
        </p:spPr>
        <p:txBody>
          <a:bodyPr>
            <a:normAutofit/>
          </a:bodyPr>
          <a:lstStyle/>
          <a:p>
            <a:r>
              <a:rPr lang="en-US" sz="3600" dirty="0"/>
              <a:t>dashboard</a:t>
            </a:r>
            <a:endParaRPr lang="en-IN" sz="3600" dirty="0"/>
          </a:p>
        </p:txBody>
      </p:sp>
      <p:pic>
        <p:nvPicPr>
          <p:cNvPr id="4" name="Picture 3" descr="A screenshot of a computer&#10;&#10;Description automatically generated">
            <a:extLst>
              <a:ext uri="{FF2B5EF4-FFF2-40B4-BE49-F238E27FC236}">
                <a16:creationId xmlns:a16="http://schemas.microsoft.com/office/drawing/2014/main" id="{2B6CEFC2-5A4A-7FA6-0AEA-07E4A5A879A8}"/>
              </a:ext>
            </a:extLst>
          </p:cNvPr>
          <p:cNvPicPr>
            <a:picLocks noChangeAspect="1"/>
          </p:cNvPicPr>
          <p:nvPr/>
        </p:nvPicPr>
        <p:blipFill>
          <a:blip r:embed="rId2"/>
          <a:stretch>
            <a:fillRect/>
          </a:stretch>
        </p:blipFill>
        <p:spPr>
          <a:xfrm>
            <a:off x="0" y="1016779"/>
            <a:ext cx="12192000" cy="4824441"/>
          </a:xfrm>
          <a:prstGeom prst="rect">
            <a:avLst/>
          </a:prstGeom>
        </p:spPr>
      </p:pic>
    </p:spTree>
    <p:extLst>
      <p:ext uri="{BB962C8B-B14F-4D97-AF65-F5344CB8AC3E}">
        <p14:creationId xmlns:p14="http://schemas.microsoft.com/office/powerpoint/2010/main" val="59069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34851"/>
            <a:ext cx="13318435" cy="6063198"/>
          </a:xfrm>
          <a:prstGeom prst="rect">
            <a:avLst/>
          </a:prstGeom>
          <a:noFill/>
        </p:spPr>
        <p:txBody>
          <a:bodyPr wrap="square" rtlCol="0">
            <a:spAutoFit/>
          </a:bodyPr>
          <a:lstStyle/>
          <a:p>
            <a:r>
              <a:rPr lang="en-US" sz="2800" dirty="0"/>
              <a:t>SUGGESTIONS:</a:t>
            </a:r>
          </a:p>
          <a:p>
            <a:endParaRPr lang="en-US" dirty="0"/>
          </a:p>
          <a:p>
            <a:endParaRPr lang="en-US" dirty="0"/>
          </a:p>
          <a:p>
            <a:endParaRPr lang="en-US" dirty="0"/>
          </a:p>
          <a:p>
            <a:pPr marL="342900" indent="-342900">
              <a:buAutoNum type="arabicPeriod"/>
            </a:pPr>
            <a:r>
              <a:rPr lang="en-US" dirty="0"/>
              <a:t>Increasing Ticket Volumes: Ticket volumes have consistently risen, signaling a higher demand on IT agents.</a:t>
            </a:r>
          </a:p>
          <a:p>
            <a:r>
              <a:rPr lang="en-US" dirty="0"/>
              <a:t> We need to enhance our ticket management system to improve efficiency and support.</a:t>
            </a:r>
          </a:p>
          <a:p>
            <a:endParaRPr lang="en-US" dirty="0"/>
          </a:p>
          <a:p>
            <a:pPr marL="342900" indent="-342900">
              <a:buAutoNum type="arabicPeriod" startAt="2"/>
            </a:pPr>
            <a:r>
              <a:rPr lang="en-US" dirty="0"/>
              <a:t>Tech Investment Benefits: Investing in advanced technology can boost ticket resolution times and employee </a:t>
            </a:r>
          </a:p>
          <a:p>
            <a:r>
              <a:rPr lang="en-US" dirty="0"/>
              <a:t>satisfaction. Effective implementation and training will help enhance these benefits further.</a:t>
            </a:r>
          </a:p>
          <a:p>
            <a:endParaRPr lang="en-US" dirty="0"/>
          </a:p>
          <a:p>
            <a:pPr marL="342900" indent="-342900">
              <a:buAutoNum type="arabicPeriod" startAt="3"/>
            </a:pPr>
            <a:r>
              <a:rPr lang="en-US" dirty="0"/>
              <a:t>Focus on Major Tickets: While most tickets are categorized as normal, we must prioritize the major category </a:t>
            </a:r>
          </a:p>
          <a:p>
            <a:r>
              <a:rPr lang="en-US" dirty="0"/>
              <a:t>due to its critical impact on operations, requiring focused attention and resources.</a:t>
            </a:r>
          </a:p>
          <a:p>
            <a:endParaRPr lang="en-US" dirty="0"/>
          </a:p>
          <a:p>
            <a:pPr marL="342900" indent="-342900">
              <a:buAutoNum type="arabicPeriod" startAt="4"/>
            </a:pPr>
            <a:r>
              <a:rPr lang="en-US" dirty="0"/>
              <a:t>High and Unassigned Tickets: Most tickets fall into high or unassigned categories, highlighting the need for </a:t>
            </a:r>
          </a:p>
          <a:p>
            <a:r>
              <a:rPr lang="en-US" dirty="0"/>
              <a:t>improved prioritization and resource allocation to manage these effectively.</a:t>
            </a:r>
          </a:p>
          <a:p>
            <a:endParaRPr lang="en-US" dirty="0"/>
          </a:p>
          <a:p>
            <a:pPr marL="342900" indent="-342900">
              <a:buAutoNum type="arabicPeriod" startAt="5"/>
            </a:pPr>
            <a:r>
              <a:rPr lang="en-US" dirty="0"/>
              <a:t>Common IT Issues: A significant number of tickets relate to login access and system issues, indicating </a:t>
            </a:r>
          </a:p>
          <a:p>
            <a:r>
              <a:rPr lang="en-US" dirty="0"/>
              <a:t>potential gaps in user onboarding and system stability. Enhancing authentication processes and system </a:t>
            </a:r>
          </a:p>
          <a:p>
            <a:r>
              <a:rPr lang="en-US" dirty="0"/>
              <a:t>reliability is essential.</a:t>
            </a:r>
          </a:p>
          <a:p>
            <a:endParaRPr lang="en-US" dirty="0"/>
          </a:p>
          <a:p>
            <a:endParaRPr lang="en-IN" dirty="0"/>
          </a:p>
        </p:txBody>
      </p:sp>
    </p:spTree>
    <p:extLst>
      <p:ext uri="{BB962C8B-B14F-4D97-AF65-F5344CB8AC3E}">
        <p14:creationId xmlns:p14="http://schemas.microsoft.com/office/powerpoint/2010/main" val="169021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962" y="862885"/>
            <a:ext cx="12080038" cy="4801314"/>
          </a:xfrm>
          <a:prstGeom prst="rect">
            <a:avLst/>
          </a:prstGeom>
          <a:noFill/>
        </p:spPr>
        <p:txBody>
          <a:bodyPr wrap="none" rtlCol="0">
            <a:spAutoFit/>
          </a:bodyPr>
          <a:lstStyle/>
          <a:p>
            <a:pPr marL="342900" indent="-342900">
              <a:buAutoNum type="arabicPeriod" startAt="6"/>
            </a:pPr>
            <a:r>
              <a:rPr lang="en-US" dirty="0"/>
              <a:t>IT Request Resolution Time: IT Request tickets are resolved frequently but take longer. Streamlining</a:t>
            </a:r>
          </a:p>
          <a:p>
            <a:r>
              <a:rPr lang="en-US" dirty="0"/>
              <a:t> workflows and implementing automation tools can reduce resolution times and improve efficiency.</a:t>
            </a:r>
          </a:p>
          <a:p>
            <a:endParaRPr lang="en-US" dirty="0"/>
          </a:p>
          <a:p>
            <a:pPr marL="342900" indent="-342900">
              <a:buAutoNum type="arabicPeriod" startAt="7"/>
            </a:pPr>
            <a:r>
              <a:rPr lang="en-US" dirty="0"/>
              <a:t>High Resolution Times: Resolution times for hardware and system requests are notably high. </a:t>
            </a:r>
          </a:p>
          <a:p>
            <a:r>
              <a:rPr lang="en-US" dirty="0"/>
              <a:t>Streamlining processes, investing in specialized training, and exploring automation tools can expedite </a:t>
            </a:r>
          </a:p>
          <a:p>
            <a:r>
              <a:rPr lang="en-US" dirty="0"/>
              <a:t>these resolutions.</a:t>
            </a:r>
          </a:p>
          <a:p>
            <a:endParaRPr lang="en-US" dirty="0"/>
          </a:p>
          <a:p>
            <a:pPr marL="342900" indent="-342900">
              <a:buAutoNum type="arabicPeriod" startAt="8"/>
            </a:pPr>
            <a:r>
              <a:rPr lang="en-US" dirty="0"/>
              <a:t>Age Group Performance Disparity: The 42-46 age group handles the majority of tickets, while the 32-36 age </a:t>
            </a:r>
          </a:p>
          <a:p>
            <a:r>
              <a:rPr lang="en-US" dirty="0"/>
              <a:t>group handles the least. Targeted training and support for the younger group can balance workload distribution.</a:t>
            </a:r>
          </a:p>
          <a:p>
            <a:endParaRPr lang="en-US" dirty="0"/>
          </a:p>
          <a:p>
            <a:pPr marL="342900" indent="-342900">
              <a:buAutoNum type="arabicPeriod" startAt="9"/>
            </a:pPr>
            <a:r>
              <a:rPr lang="en-US" dirty="0"/>
              <a:t>32-36 Age Group Challenges: The average resolution time and satisfaction rate for the 32-36 age group are </a:t>
            </a:r>
          </a:p>
          <a:p>
            <a:r>
              <a:rPr lang="en-US" dirty="0"/>
              <a:t>below expectations. Implementing targeted training and providing additional resources can enhance their </a:t>
            </a:r>
          </a:p>
          <a:p>
            <a:r>
              <a:rPr lang="en-US" dirty="0"/>
              <a:t>performance.</a:t>
            </a:r>
          </a:p>
          <a:p>
            <a:endParaRPr lang="en-US" dirty="0"/>
          </a:p>
          <a:p>
            <a:pPr marL="342900" indent="-342900">
              <a:buAutoNum type="arabicPeriod" startAt="10"/>
            </a:pPr>
            <a:r>
              <a:rPr lang="en-US" dirty="0"/>
              <a:t>Resource Allocation and Efficiency: Addressing high ticket volumes and improving resolution times </a:t>
            </a:r>
          </a:p>
          <a:p>
            <a:r>
              <a:rPr lang="en-US" dirty="0"/>
              <a:t>requires better prioritization, efficient workflows, and strategic resource allocation to enhance overall IT </a:t>
            </a:r>
          </a:p>
          <a:p>
            <a:r>
              <a:rPr lang="en-US" dirty="0"/>
              <a:t>support effectiveness.</a:t>
            </a:r>
            <a:endParaRPr lang="en-IN" dirty="0"/>
          </a:p>
        </p:txBody>
      </p:sp>
    </p:spTree>
    <p:extLst>
      <p:ext uri="{BB962C8B-B14F-4D97-AF65-F5344CB8AC3E}">
        <p14:creationId xmlns:p14="http://schemas.microsoft.com/office/powerpoint/2010/main" val="5579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84" y="373487"/>
            <a:ext cx="12110367" cy="3908762"/>
          </a:xfrm>
          <a:prstGeom prst="rect">
            <a:avLst/>
          </a:prstGeom>
          <a:noFill/>
        </p:spPr>
        <p:txBody>
          <a:bodyPr wrap="none" rtlCol="0">
            <a:spAutoFit/>
          </a:bodyPr>
          <a:lstStyle/>
          <a:p>
            <a:r>
              <a:rPr lang="en-US" sz="2800" dirty="0"/>
              <a:t>CONCLUSION</a:t>
            </a:r>
          </a:p>
          <a:p>
            <a:endParaRPr lang="en-US" dirty="0"/>
          </a:p>
          <a:p>
            <a:endParaRPr lang="en-US" dirty="0"/>
          </a:p>
          <a:p>
            <a:r>
              <a:rPr lang="en-US" dirty="0"/>
              <a:t>To enhance IT support, we should:</a:t>
            </a:r>
          </a:p>
          <a:p>
            <a:endParaRPr lang="en-US" dirty="0"/>
          </a:p>
          <a:p>
            <a:r>
              <a:rPr lang="en-US" dirty="0"/>
              <a:t>-    Boost Efficiency: Invest in advanced technology to streamline ticket management and reduce resolution times.</a:t>
            </a:r>
          </a:p>
          <a:p>
            <a:r>
              <a:rPr lang="en-US" dirty="0"/>
              <a:t>-    Prioritize Critical Issues: Focus on major ticket categories and improve system stability.</a:t>
            </a:r>
          </a:p>
          <a:p>
            <a:pPr marL="285750" indent="-285750">
              <a:buFontTx/>
              <a:buChar char="-"/>
            </a:pPr>
            <a:r>
              <a:rPr lang="en-US" dirty="0"/>
              <a:t>Optimize Resource Allocation: Improve prioritization and address high and unassigned ticket categories </a:t>
            </a:r>
          </a:p>
          <a:p>
            <a:r>
              <a:rPr lang="en-US" dirty="0"/>
              <a:t>effectively.</a:t>
            </a:r>
          </a:p>
          <a:p>
            <a:r>
              <a:rPr lang="en-US" dirty="0"/>
              <a:t>-    Enhance Training: Provide targeted training and support, especially for age groups with lower performance.</a:t>
            </a:r>
          </a:p>
          <a:p>
            <a:r>
              <a:rPr lang="en-US" dirty="0"/>
              <a:t>-    Balance Workloads: Distribute tasks more evenly to maximize team effectiveness and satisfaction.</a:t>
            </a:r>
          </a:p>
          <a:p>
            <a:endParaRPr lang="en-US" dirty="0"/>
          </a:p>
          <a:p>
            <a:r>
              <a:rPr lang="en-US" dirty="0"/>
              <a:t>These steps will improve performance, efficiency, and satisfaction, preparing us for future demands.</a:t>
            </a:r>
          </a:p>
        </p:txBody>
      </p:sp>
    </p:spTree>
    <p:extLst>
      <p:ext uri="{BB962C8B-B14F-4D97-AF65-F5344CB8AC3E}">
        <p14:creationId xmlns:p14="http://schemas.microsoft.com/office/powerpoint/2010/main" val="303263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r>
              <a:rPr lang="en-US" dirty="0"/>
              <a:t>You are tasked with analyzing the IT support ticket management system to understand the performance of IT agents, the efficiency of ticket resolution, and the satisfaction levels of employees. The objective is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lang="en-IN" dirty="0"/>
          </a:p>
        </p:txBody>
      </p:sp>
    </p:spTree>
    <p:extLst>
      <p:ext uri="{BB962C8B-B14F-4D97-AF65-F5344CB8AC3E}">
        <p14:creationId xmlns:p14="http://schemas.microsoft.com/office/powerpoint/2010/main" val="102361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168511"/>
            <a:ext cx="10058400" cy="1609344"/>
          </a:xfrm>
        </p:spPr>
        <p:txBody>
          <a:bodyPr>
            <a:normAutofit/>
          </a:bodyPr>
          <a:lstStyle/>
          <a:p>
            <a:r>
              <a:rPr lang="en-US" sz="3600" dirty="0"/>
              <a:t>Data of it tickets </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5" y="914401"/>
            <a:ext cx="11665131" cy="5839096"/>
          </a:xfrm>
        </p:spPr>
      </p:pic>
    </p:spTree>
    <p:extLst>
      <p:ext uri="{BB962C8B-B14F-4D97-AF65-F5344CB8AC3E}">
        <p14:creationId xmlns:p14="http://schemas.microsoft.com/office/powerpoint/2010/main" val="31941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3" y="0"/>
            <a:ext cx="10058400" cy="1166513"/>
          </a:xfrm>
        </p:spPr>
        <p:txBody>
          <a:bodyPr>
            <a:normAutofit/>
          </a:bodyPr>
          <a:lstStyle/>
          <a:p>
            <a:r>
              <a:rPr lang="en-US" sz="3600" dirty="0"/>
              <a:t>Data of it agents</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3" y="836023"/>
            <a:ext cx="11849317" cy="5891348"/>
          </a:xfrm>
        </p:spPr>
      </p:pic>
    </p:spTree>
    <p:extLst>
      <p:ext uri="{BB962C8B-B14F-4D97-AF65-F5344CB8AC3E}">
        <p14:creationId xmlns:p14="http://schemas.microsoft.com/office/powerpoint/2010/main" val="159443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of It tickets</a:t>
            </a:r>
            <a:endParaRPr lang="en-IN" sz="4000" dirty="0"/>
          </a:p>
        </p:txBody>
      </p:sp>
      <p:sp>
        <p:nvSpPr>
          <p:cNvPr id="3" name="Content Placeholder 2"/>
          <p:cNvSpPr>
            <a:spLocks noGrp="1"/>
          </p:cNvSpPr>
          <p:nvPr>
            <p:ph idx="1"/>
          </p:nvPr>
        </p:nvSpPr>
        <p:spPr/>
        <p:txBody>
          <a:bodyPr>
            <a:normAutofit fontScale="92500" lnSpcReduction="10000"/>
          </a:bodyPr>
          <a:lstStyle/>
          <a:p>
            <a:pPr marL="0" indent="0">
              <a:buNone/>
            </a:pPr>
            <a:r>
              <a:rPr lang="en-US" sz="1900" dirty="0"/>
              <a:t>The provided data sheets present two main sets of attributes related to tickets and IT agents:</a:t>
            </a:r>
          </a:p>
          <a:p>
            <a:r>
              <a:rPr lang="en-US" sz="1900" b="1" dirty="0"/>
              <a:t>Ticket Data Sheet (first image):</a:t>
            </a:r>
            <a:endParaRPr lang="en-US" sz="1900" dirty="0"/>
          </a:p>
          <a:p>
            <a:pPr marL="274320" lvl="1" indent="0">
              <a:buNone/>
            </a:pPr>
            <a:r>
              <a:rPr lang="en-US" sz="1900" b="1" dirty="0"/>
              <a:t>Ticket ID</a:t>
            </a:r>
            <a:r>
              <a:rPr lang="en-US" sz="1900" dirty="0"/>
              <a:t>: Unique identifier for each ticket.</a:t>
            </a:r>
          </a:p>
          <a:p>
            <a:pPr marL="274320" lvl="1" indent="0">
              <a:buNone/>
            </a:pPr>
            <a:r>
              <a:rPr lang="en-US" sz="1900" b="1" dirty="0"/>
              <a:t>Date</a:t>
            </a:r>
            <a:r>
              <a:rPr lang="en-US" sz="1900" dirty="0"/>
              <a:t>: Date the ticket was logged.</a:t>
            </a:r>
          </a:p>
          <a:p>
            <a:pPr marL="274320" lvl="1" indent="0">
              <a:buNone/>
            </a:pPr>
            <a:r>
              <a:rPr lang="en-US" sz="1900" b="1" dirty="0"/>
              <a:t>Employee ID &amp; Agent ID</a:t>
            </a:r>
            <a:r>
              <a:rPr lang="en-US" sz="1900" dirty="0"/>
              <a:t>: Identifiers for the employee raising the issue and the IT agent assigned.</a:t>
            </a:r>
          </a:p>
          <a:p>
            <a:pPr marL="274320" lvl="1" indent="0">
              <a:buNone/>
            </a:pPr>
            <a:r>
              <a:rPr lang="en-US" sz="1900" b="1" dirty="0"/>
              <a:t>Request Category</a:t>
            </a:r>
            <a:r>
              <a:rPr lang="en-US" sz="1900" dirty="0"/>
              <a:t>: Type of request (e.g., login access, system, software, hardware).</a:t>
            </a:r>
          </a:p>
          <a:p>
            <a:pPr marL="274320" lvl="1" indent="0">
              <a:buNone/>
            </a:pPr>
            <a:r>
              <a:rPr lang="en-US" sz="1900" b="1" dirty="0"/>
              <a:t>Issue Type</a:t>
            </a:r>
            <a:r>
              <a:rPr lang="en-US" sz="1900" dirty="0"/>
              <a:t>: IT-related issues (e.g., IT Error, IT Request).</a:t>
            </a:r>
          </a:p>
          <a:p>
            <a:pPr marL="274320" lvl="1" indent="0">
              <a:buNone/>
            </a:pPr>
            <a:r>
              <a:rPr lang="en-US" sz="1900" b="1" dirty="0"/>
              <a:t>Severity &amp; Priority Type</a:t>
            </a:r>
            <a:r>
              <a:rPr lang="en-US" sz="1900" dirty="0"/>
              <a:t>: Levels of urgency and priority.</a:t>
            </a:r>
          </a:p>
          <a:p>
            <a:pPr marL="274320" lvl="1" indent="0">
              <a:buNone/>
            </a:pPr>
            <a:r>
              <a:rPr lang="en-US" sz="1900" b="1" dirty="0"/>
              <a:t>Resolution Time (Days)</a:t>
            </a:r>
            <a:r>
              <a:rPr lang="en-US" sz="1900" dirty="0"/>
              <a:t>: Time taken to resolve.</a:t>
            </a:r>
          </a:p>
          <a:p>
            <a:pPr marL="274320" lvl="1" indent="0">
              <a:buNone/>
            </a:pPr>
            <a:r>
              <a:rPr lang="en-US" sz="1900" b="1" dirty="0"/>
              <a:t>Satisfaction Rate</a:t>
            </a:r>
            <a:r>
              <a:rPr lang="en-US" sz="1900" dirty="0"/>
              <a:t>: Employee satisfaction after issue resolution.</a:t>
            </a:r>
          </a:p>
          <a:p>
            <a:pPr marL="274320" lvl="1" indent="0">
              <a:buNone/>
            </a:pPr>
            <a:r>
              <a:rPr lang="en-US" sz="1900" b="1" dirty="0"/>
              <a:t>Age</a:t>
            </a:r>
            <a:r>
              <a:rPr lang="en-US" sz="1900" dirty="0"/>
              <a:t>: Employee age.</a:t>
            </a:r>
          </a:p>
          <a:p>
            <a:pPr marL="274320" lvl="1" indent="0">
              <a:buNone/>
            </a:pPr>
            <a:r>
              <a:rPr lang="en-US" sz="1900" b="1" dirty="0"/>
              <a:t>Full Name</a:t>
            </a:r>
            <a:r>
              <a:rPr lang="en-US" sz="1900" dirty="0"/>
              <a:t>: Employee’s full name.</a:t>
            </a:r>
          </a:p>
          <a:p>
            <a:endParaRPr lang="en-IN" dirty="0"/>
          </a:p>
        </p:txBody>
      </p:sp>
    </p:spTree>
    <p:extLst>
      <p:ext uri="{BB962C8B-B14F-4D97-AF65-F5344CB8AC3E}">
        <p14:creationId xmlns:p14="http://schemas.microsoft.com/office/powerpoint/2010/main" val="186590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of it AGENTS</a:t>
            </a:r>
            <a:endParaRPr lang="en-IN" sz="4000" dirty="0"/>
          </a:p>
        </p:txBody>
      </p:sp>
      <p:sp>
        <p:nvSpPr>
          <p:cNvPr id="3" name="Content Placeholder 2"/>
          <p:cNvSpPr>
            <a:spLocks noGrp="1"/>
          </p:cNvSpPr>
          <p:nvPr>
            <p:ph idx="1"/>
          </p:nvPr>
        </p:nvSpPr>
        <p:spPr>
          <a:xfrm>
            <a:off x="1069848" y="1638082"/>
            <a:ext cx="10058400" cy="4050792"/>
          </a:xfrm>
        </p:spPr>
        <p:txBody>
          <a:bodyPr/>
          <a:lstStyle/>
          <a:p>
            <a:pPr marL="0" indent="0">
              <a:buNone/>
            </a:pPr>
            <a:endParaRPr lang="en-US" sz="1800" dirty="0"/>
          </a:p>
          <a:p>
            <a:pPr marL="0" indent="0">
              <a:buNone/>
            </a:pPr>
            <a:r>
              <a:rPr lang="en-US" sz="1800" b="1" dirty="0"/>
              <a:t>Full Name</a:t>
            </a:r>
            <a:r>
              <a:rPr lang="en-US" sz="1800" dirty="0"/>
              <a:t>: Agent's full name.</a:t>
            </a:r>
          </a:p>
          <a:p>
            <a:pPr marL="0" indent="0">
              <a:buNone/>
            </a:pPr>
            <a:r>
              <a:rPr lang="en-US" sz="1800" b="1" dirty="0"/>
              <a:t>Email</a:t>
            </a:r>
            <a:r>
              <a:rPr lang="en-US" sz="1800" dirty="0"/>
              <a:t>: Email addresses of IT agents.</a:t>
            </a:r>
          </a:p>
          <a:p>
            <a:pPr marL="0" indent="0">
              <a:buNone/>
            </a:pPr>
            <a:r>
              <a:rPr lang="en-US" sz="1800" b="1" dirty="0"/>
              <a:t>Year/Month/Day of Birth (DOB)</a:t>
            </a:r>
            <a:r>
              <a:rPr lang="en-US" sz="1800" dirty="0"/>
              <a:t>: Details about the birth date of each agent.</a:t>
            </a:r>
          </a:p>
          <a:p>
            <a:pPr marL="0" indent="0">
              <a:buNone/>
            </a:pPr>
            <a:r>
              <a:rPr lang="en-US" sz="1800" b="1" dirty="0"/>
              <a:t>Age</a:t>
            </a:r>
            <a:r>
              <a:rPr lang="en-US" sz="1800" dirty="0"/>
              <a:t>: Current age of agents.</a:t>
            </a:r>
          </a:p>
          <a:p>
            <a:pPr marL="0" indent="0">
              <a:buNone/>
            </a:pPr>
            <a:r>
              <a:rPr lang="en-US" sz="1800" b="1" dirty="0"/>
              <a:t>Domain</a:t>
            </a:r>
            <a:r>
              <a:rPr lang="en-US" sz="1800" dirty="0"/>
              <a:t>: Company's email domain.</a:t>
            </a:r>
          </a:p>
          <a:p>
            <a:pPr marL="0" indent="0">
              <a:buNone/>
            </a:pPr>
            <a:r>
              <a:rPr lang="en-US" sz="1800" dirty="0"/>
              <a:t>Major factors in use are </a:t>
            </a:r>
            <a:r>
              <a:rPr lang="en-US" sz="1800" b="1" dirty="0"/>
              <a:t>Ticket ID</a:t>
            </a:r>
            <a:r>
              <a:rPr lang="en-US" sz="1800" dirty="0"/>
              <a:t>, </a:t>
            </a:r>
            <a:r>
              <a:rPr lang="en-US" sz="1800" b="1" dirty="0"/>
              <a:t>Request Category</a:t>
            </a:r>
            <a:r>
              <a:rPr lang="en-US" sz="1800" dirty="0"/>
              <a:t>, </a:t>
            </a:r>
            <a:r>
              <a:rPr lang="en-US" sz="1800" b="1" dirty="0"/>
              <a:t>Resolution Time</a:t>
            </a:r>
            <a:r>
              <a:rPr lang="en-US" sz="1800" dirty="0"/>
              <a:t>, and </a:t>
            </a:r>
            <a:r>
              <a:rPr lang="en-US" sz="1800" b="1" dirty="0"/>
              <a:t>Satisfaction Rate</a:t>
            </a:r>
            <a:r>
              <a:rPr lang="en-US" sz="1800" dirty="0"/>
              <a:t> from the ticket sheet, and </a:t>
            </a:r>
            <a:r>
              <a:rPr lang="en-US" sz="1800" b="1" dirty="0"/>
              <a:t>Full Name</a:t>
            </a:r>
            <a:r>
              <a:rPr lang="en-US" sz="1800" dirty="0"/>
              <a:t>, </a:t>
            </a:r>
            <a:r>
              <a:rPr lang="en-US" sz="1800" b="1" dirty="0"/>
              <a:t>Email</a:t>
            </a:r>
            <a:r>
              <a:rPr lang="en-US" sz="1800" dirty="0"/>
              <a:t>, and </a:t>
            </a:r>
            <a:r>
              <a:rPr lang="en-US" sz="1800" b="1" dirty="0"/>
              <a:t>Age</a:t>
            </a:r>
            <a:r>
              <a:rPr lang="en-US" sz="1800" dirty="0"/>
              <a:t> from the IT agent sheet. These factors seem central to the analysis of ticket handling and agent performance.</a:t>
            </a:r>
          </a:p>
          <a:p>
            <a:endParaRPr lang="en-IN" dirty="0"/>
          </a:p>
        </p:txBody>
      </p:sp>
    </p:spTree>
    <p:extLst>
      <p:ext uri="{BB962C8B-B14F-4D97-AF65-F5344CB8AC3E}">
        <p14:creationId xmlns:p14="http://schemas.microsoft.com/office/powerpoint/2010/main" val="417699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453" y="-128789"/>
            <a:ext cx="10058400" cy="2003824"/>
          </a:xfrm>
        </p:spPr>
        <p:txBody>
          <a:bodyPr>
            <a:normAutofit/>
          </a:bodyPr>
          <a:lstStyle/>
          <a:p>
            <a:r>
              <a:rPr lang="en-US" sz="4000" dirty="0"/>
              <a:t>Ticket volume </a:t>
            </a:r>
            <a:br>
              <a:rPr lang="en-US" sz="4000" dirty="0"/>
            </a:br>
            <a:br>
              <a:rPr lang="en-US" sz="2200" dirty="0"/>
            </a:br>
            <a:r>
              <a:rPr lang="en-US" sz="2200" dirty="0"/>
              <a:t>“ </a:t>
            </a:r>
            <a:r>
              <a:rPr lang="en-US" sz="2200" dirty="0">
                <a:solidFill>
                  <a:schemeClr val="accent1"/>
                </a:solidFill>
              </a:rPr>
              <a:t>Ticket volumes have consistently increased, indicating higher demand on our IT agents. To address this, we need to assess and enhance our current ticket management system for improved efficiency and support. </a:t>
            </a:r>
            <a:r>
              <a:rPr lang="en-US" sz="2000" dirty="0"/>
              <a:t>" </a:t>
            </a:r>
            <a:endParaRPr lang="en-IN" sz="2000" dirty="0"/>
          </a:p>
        </p:txBody>
      </p:sp>
      <p:graphicFrame>
        <p:nvGraphicFramePr>
          <p:cNvPr id="6" name="Chart 5">
            <a:extLst>
              <a:ext uri="{FF2B5EF4-FFF2-40B4-BE49-F238E27FC236}">
                <a16:creationId xmlns:a16="http://schemas.microsoft.com/office/drawing/2014/main" id="{FDD2006C-444E-AFD7-79E9-C8002F52B872}"/>
              </a:ext>
            </a:extLst>
          </p:cNvPr>
          <p:cNvGraphicFramePr>
            <a:graphicFrameLocks/>
          </p:cNvGraphicFramePr>
          <p:nvPr>
            <p:extLst>
              <p:ext uri="{D42A27DB-BD31-4B8C-83A1-F6EECF244321}">
                <p14:modId xmlns:p14="http://schemas.microsoft.com/office/powerpoint/2010/main" val="2357858104"/>
              </p:ext>
            </p:extLst>
          </p:nvPr>
        </p:nvGraphicFramePr>
        <p:xfrm>
          <a:off x="1095270" y="2241067"/>
          <a:ext cx="9646418" cy="4370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179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33" y="149781"/>
            <a:ext cx="10058400" cy="1609344"/>
          </a:xfrm>
        </p:spPr>
        <p:txBody>
          <a:bodyPr>
            <a:normAutofit fontScale="90000"/>
          </a:bodyPr>
          <a:lstStyle/>
          <a:p>
            <a:r>
              <a:rPr lang="en-US" sz="4000" dirty="0"/>
              <a:t>TICKET BY SATISFACTION RATE </a:t>
            </a:r>
            <a:br>
              <a:rPr lang="en-US" sz="4000" dirty="0"/>
            </a:br>
            <a:br>
              <a:rPr lang="en-US" sz="4000" dirty="0"/>
            </a:br>
            <a:r>
              <a:rPr lang="en-US" sz="2200" dirty="0">
                <a:solidFill>
                  <a:schemeClr val="tx1"/>
                </a:solidFill>
              </a:rPr>
              <a:t>“</a:t>
            </a:r>
            <a:r>
              <a:rPr lang="en-US" sz="2200" dirty="0">
                <a:solidFill>
                  <a:schemeClr val="accent1"/>
                </a:solidFill>
              </a:rPr>
              <a:t>Investing in advanced tech can boost ticket resolution times and employee satisfaction. With effective implementation and training, we can further enhance our already high satisfaction rates.</a:t>
            </a:r>
            <a:r>
              <a:rPr lang="en-US" sz="2200" dirty="0">
                <a:solidFill>
                  <a:schemeClr val="tx1"/>
                </a:solidFill>
              </a:rPr>
              <a:t>"</a:t>
            </a:r>
            <a:endParaRPr lang="en-IN" sz="2200" dirty="0">
              <a:solidFill>
                <a:schemeClr val="tx1"/>
              </a:solidFill>
            </a:endParaRPr>
          </a:p>
        </p:txBody>
      </p:sp>
      <p:graphicFrame>
        <p:nvGraphicFramePr>
          <p:cNvPr id="4" name="Chart 3">
            <a:extLst>
              <a:ext uri="{FF2B5EF4-FFF2-40B4-BE49-F238E27FC236}">
                <a16:creationId xmlns:a16="http://schemas.microsoft.com/office/drawing/2014/main" id="{2186FC55-BC8F-90C8-8239-66D4D00F5CFC}"/>
              </a:ext>
            </a:extLst>
          </p:cNvPr>
          <p:cNvGraphicFramePr>
            <a:graphicFrameLocks/>
          </p:cNvGraphicFramePr>
          <p:nvPr>
            <p:extLst>
              <p:ext uri="{D42A27DB-BD31-4B8C-83A1-F6EECF244321}">
                <p14:modId xmlns:p14="http://schemas.microsoft.com/office/powerpoint/2010/main" val="3125093058"/>
              </p:ext>
            </p:extLst>
          </p:nvPr>
        </p:nvGraphicFramePr>
        <p:xfrm>
          <a:off x="1125415" y="2220632"/>
          <a:ext cx="9194242" cy="3979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08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3" y="342964"/>
            <a:ext cx="10058400" cy="1609344"/>
          </a:xfrm>
        </p:spPr>
        <p:txBody>
          <a:bodyPr>
            <a:normAutofit fontScale="90000"/>
          </a:bodyPr>
          <a:lstStyle/>
          <a:p>
            <a:r>
              <a:rPr lang="en-US" sz="4000" dirty="0"/>
              <a:t>Ticket by severity type</a:t>
            </a:r>
            <a:br>
              <a:rPr lang="en-US" sz="4000" dirty="0"/>
            </a:br>
            <a:br>
              <a:rPr lang="en-US" sz="4000" dirty="0"/>
            </a:br>
            <a:r>
              <a:rPr lang="en-US" sz="2200" dirty="0">
                <a:solidFill>
                  <a:schemeClr val="tx1"/>
                </a:solidFill>
              </a:rPr>
              <a:t>"</a:t>
            </a:r>
            <a:r>
              <a:rPr lang="en-US" sz="2200" dirty="0">
                <a:solidFill>
                  <a:schemeClr val="accent1"/>
                </a:solidFill>
              </a:rPr>
              <a:t>While the majority of IT tickets fall into the normal category, we need to focus more on the major category, as it likely impacts critical operations and requires prioritized attention and resources.</a:t>
            </a:r>
            <a:r>
              <a:rPr lang="en-US" sz="2200" dirty="0">
                <a:solidFill>
                  <a:schemeClr val="tx1"/>
                </a:solidFill>
              </a:rPr>
              <a:t>"</a:t>
            </a:r>
            <a:endParaRPr lang="en-IN" sz="2200" dirty="0">
              <a:solidFill>
                <a:schemeClr val="tx1"/>
              </a:solidFill>
            </a:endParaRPr>
          </a:p>
        </p:txBody>
      </p:sp>
      <p:graphicFrame>
        <p:nvGraphicFramePr>
          <p:cNvPr id="4" name="Chart 3">
            <a:extLst>
              <a:ext uri="{FF2B5EF4-FFF2-40B4-BE49-F238E27FC236}">
                <a16:creationId xmlns:a16="http://schemas.microsoft.com/office/drawing/2014/main" id="{1396A129-ADB9-9719-2CD0-C411FAD9C329}"/>
              </a:ext>
            </a:extLst>
          </p:cNvPr>
          <p:cNvGraphicFramePr>
            <a:graphicFrameLocks/>
          </p:cNvGraphicFramePr>
          <p:nvPr>
            <p:extLst>
              <p:ext uri="{D42A27DB-BD31-4B8C-83A1-F6EECF244321}">
                <p14:modId xmlns:p14="http://schemas.microsoft.com/office/powerpoint/2010/main" val="815305535"/>
              </p:ext>
            </p:extLst>
          </p:nvPr>
        </p:nvGraphicFramePr>
        <p:xfrm>
          <a:off x="894303" y="2411865"/>
          <a:ext cx="9304773" cy="3808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9694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TM03090434[[fn=Wood Type]]</Template>
  <TotalTime>599</TotalTime>
  <Words>1258</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Rockwell</vt:lpstr>
      <vt:lpstr>Rockwell Condensed</vt:lpstr>
      <vt:lpstr>Wingdings</vt:lpstr>
      <vt:lpstr>Wood Type</vt:lpstr>
      <vt:lpstr>Office 2013 - 2022 Theme</vt:lpstr>
      <vt:lpstr>IT TICKET ANALYSIS</vt:lpstr>
      <vt:lpstr>Problem statement</vt:lpstr>
      <vt:lpstr>Data of it tickets </vt:lpstr>
      <vt:lpstr>Data of it agents</vt:lpstr>
      <vt:lpstr>Data of It tickets</vt:lpstr>
      <vt:lpstr>Data of it AGENTS</vt:lpstr>
      <vt:lpstr>Ticket volume   “ Ticket volumes have consistently increased, indicating higher demand on our IT agents. To address this, we need to assess and enhance our current ticket management system for improved efficiency and support. " </vt:lpstr>
      <vt:lpstr>TICKET BY SATISFACTION RATE   “Investing in advanced tech can boost ticket resolution times and employee satisfaction. With effective implementation and training, we can further enhance our already high satisfaction rates."</vt:lpstr>
      <vt:lpstr>Ticket by severity type  "While the majority of IT tickets fall into the normal category, we need to focus more on the major category, as it likely impacts critical operations and requires prioritized attention and resources."</vt:lpstr>
      <vt:lpstr>Ticket by priority type  “Most tickets are categorized as high or unassigned, indicating a need for better prioritization and resource allocation to address urgent issues and manage unassigned tickets more effectively."</vt:lpstr>
      <vt:lpstr>Ticket by request category  “Most IT tickets are related to login access and system issues, highlighting potential gaps in user onboarding and system stability. To address this, we should enhance authentication processes and improve system reliability to reduce the frequency of these common issues."</vt:lpstr>
      <vt:lpstr>TICKET BY ISSUE TYPE AND RESOLUTION TIME BY ISSUE TYPE  "Ticket resolution is more frequent in the IT Request category, but the resolution time for these requests is also higher. This indicates a need to streamline the request handling process. Implementing more efficient workflows and automation tools could reduce resolution times and improve overall efficiency."</vt:lpstr>
      <vt:lpstr>RESOLUTION TIME BY REQUEST CATEGORY  “Resolution times for hardware and system request categories are notably high, indicating potential inefficiencies in handling these issues. To address this, we should streamline processes for these requests, invest in specialized training for staff, and explore automation tools to expedite resolutions."  </vt:lpstr>
      <vt:lpstr>AVERAGE RESOLUTION TIME AND SATISFACTION RATE BY AGE GROUP.  "The average resolution time and satisfaction rate for the 32-36 age group are below expectations. To address this, we should implement targeted training to improve their skills and provide additional resources or support to enhance their performance and customer satisfaction."</vt:lpstr>
      <vt:lpstr>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TICKET ANALYSIS</dc:title>
  <dc:creator>Microsoft account</dc:creator>
  <cp:lastModifiedBy>uday tamrakar</cp:lastModifiedBy>
  <cp:revision>28</cp:revision>
  <dcterms:created xsi:type="dcterms:W3CDTF">2024-09-09T05:21:57Z</dcterms:created>
  <dcterms:modified xsi:type="dcterms:W3CDTF">2024-12-27T11:21:43Z</dcterms:modified>
</cp:coreProperties>
</file>