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1" r:id="rId1"/>
  </p:sldMasterIdLst>
  <p:notesMasterIdLst>
    <p:notesMasterId r:id="rId27"/>
  </p:notesMasterIdLst>
  <p:sldIdLst>
    <p:sldId id="303" r:id="rId2"/>
    <p:sldId id="257" r:id="rId3"/>
    <p:sldId id="304" r:id="rId4"/>
    <p:sldId id="260" r:id="rId5"/>
    <p:sldId id="261" r:id="rId6"/>
    <p:sldId id="27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81" r:id="rId21"/>
    <p:sldId id="297" r:id="rId22"/>
    <p:sldId id="298" r:id="rId23"/>
    <p:sldId id="299" r:id="rId24"/>
    <p:sldId id="302" r:id="rId25"/>
    <p:sldId id="272"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
      <p:font typeface="Wingdings 3" panose="050401020108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[Social_Media_Analysis.xlsx]Sheet2!PivotTable30</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posts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Sheet2!$B$18</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5B9B-421A-967E-D5453E0F6CAA}"/>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5B9B-421A-967E-D5453E0F6CAA}"/>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5B9B-421A-967E-D5453E0F6CAA}"/>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5B9B-421A-967E-D5453E0F6CAA}"/>
              </c:ext>
            </c:extLst>
          </c:dPt>
          <c:dLbls>
            <c:dLbl>
              <c:idx val="0"/>
              <c:layout>
                <c:manualLayout>
                  <c:x val="0.30525804406969892"/>
                  <c:y val="-2.5684117272595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B9B-421A-967E-D5453E0F6CAA}"/>
                </c:ext>
              </c:extLst>
            </c:dLbl>
            <c:dLbl>
              <c:idx val="1"/>
              <c:layout>
                <c:manualLayout>
                  <c:x val="0.10833333333333334"/>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B9B-421A-967E-D5453E0F6CAA}"/>
                </c:ext>
              </c:extLst>
            </c:dLbl>
            <c:dLbl>
              <c:idx val="2"/>
              <c:layout>
                <c:manualLayout>
                  <c:x val="-0.14444444444444446"/>
                  <c:y val="3.703703703703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B9B-421A-967E-D5453E0F6CAA}"/>
                </c:ext>
              </c:extLst>
            </c:dLbl>
            <c:dLbl>
              <c:idx val="3"/>
              <c:layout>
                <c:manualLayout>
                  <c:x val="-0.1361111111111111"/>
                  <c:y val="-8.796296296296296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B9B-421A-967E-D5453E0F6CAA}"/>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Sheet2!$A$19:$A$22</c:f>
              <c:strCache>
                <c:ptCount val="4"/>
                <c:pt idx="0">
                  <c:v>High Posts</c:v>
                </c:pt>
                <c:pt idx="1">
                  <c:v>Low Posts</c:v>
                </c:pt>
                <c:pt idx="2">
                  <c:v>Medium Posts</c:v>
                </c:pt>
                <c:pt idx="3">
                  <c:v>Zero Posts</c:v>
                </c:pt>
              </c:strCache>
            </c:strRef>
          </c:cat>
          <c:val>
            <c:numRef>
              <c:f>Sheet2!$B$19:$B$22</c:f>
              <c:numCache>
                <c:formatCode>0.00%</c:formatCode>
                <c:ptCount val="4"/>
                <c:pt idx="0">
                  <c:v>0.04</c:v>
                </c:pt>
                <c:pt idx="1">
                  <c:v>0.53</c:v>
                </c:pt>
                <c:pt idx="2">
                  <c:v>0.17</c:v>
                </c:pt>
                <c:pt idx="3">
                  <c:v>0.26</c:v>
                </c:pt>
              </c:numCache>
            </c:numRef>
          </c:val>
          <c:extLst>
            <c:ext xmlns:c16="http://schemas.microsoft.com/office/drawing/2014/chart" uri="{C3380CC4-5D6E-409C-BE32-E72D297353CC}">
              <c16:uniqueId val="{00000008-5B9B-421A-967E-D5453E0F6CA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Users</a:t>
            </a:r>
            <a:r>
              <a:rPr lang="en-US" b="1" baseline="0" dirty="0"/>
              <a:t> with Highest Weighted Score</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subjective!$D$173</c:f>
              <c:strCache>
                <c:ptCount val="1"/>
                <c:pt idx="0">
                  <c:v> weighted_score</c:v>
                </c:pt>
              </c:strCache>
            </c:strRef>
          </c:tx>
          <c:spPr>
            <a:solidFill>
              <a:schemeClr val="accent4"/>
            </a:solidFill>
            <a:ln>
              <a:noFill/>
            </a:ln>
            <a:effectLst/>
          </c:spPr>
          <c:invertIfNegative val="0"/>
          <c:cat>
            <c:strRef>
              <c:f>subjective!$A$174:$A$183</c:f>
              <c:strCache>
                <c:ptCount val="10"/>
                <c:pt idx="0">
                  <c:v>Kenton_Kirlin</c:v>
                </c:pt>
                <c:pt idx="1">
                  <c:v>Mariano_Koch3</c:v>
                </c:pt>
                <c:pt idx="2">
                  <c:v>Florence99</c:v>
                </c:pt>
                <c:pt idx="3">
                  <c:v>Donald.Fritsch</c:v>
                </c:pt>
                <c:pt idx="4">
                  <c:v>Jaime53</c:v>
                </c:pt>
                <c:pt idx="5">
                  <c:v>Aurelie71</c:v>
                </c:pt>
                <c:pt idx="6">
                  <c:v>Delfina_VonRueden68</c:v>
                </c:pt>
                <c:pt idx="7">
                  <c:v>Cesar93</c:v>
                </c:pt>
                <c:pt idx="8">
                  <c:v>Clint27</c:v>
                </c:pt>
                <c:pt idx="9">
                  <c:v>Eveline95</c:v>
                </c:pt>
              </c:strCache>
            </c:strRef>
          </c:cat>
          <c:val>
            <c:numRef>
              <c:f>subjective!$D$174:$D$183</c:f>
              <c:numCache>
                <c:formatCode>General</c:formatCode>
                <c:ptCount val="10"/>
                <c:pt idx="0">
                  <c:v>30.818180000000002</c:v>
                </c:pt>
                <c:pt idx="1">
                  <c:v>30.818180000000002</c:v>
                </c:pt>
                <c:pt idx="2">
                  <c:v>30.818180000000002</c:v>
                </c:pt>
                <c:pt idx="3">
                  <c:v>30.82178</c:v>
                </c:pt>
                <c:pt idx="4">
                  <c:v>30.829039999999999</c:v>
                </c:pt>
                <c:pt idx="5">
                  <c:v>30.829039999999999</c:v>
                </c:pt>
                <c:pt idx="6">
                  <c:v>30.832699999999999</c:v>
                </c:pt>
                <c:pt idx="7">
                  <c:v>30.836300000000001</c:v>
                </c:pt>
                <c:pt idx="8">
                  <c:v>30.839960000000001</c:v>
                </c:pt>
                <c:pt idx="9">
                  <c:v>30.84356</c:v>
                </c:pt>
              </c:numCache>
            </c:numRef>
          </c:val>
          <c:extLst>
            <c:ext xmlns:c16="http://schemas.microsoft.com/office/drawing/2014/chart" uri="{C3380CC4-5D6E-409C-BE32-E72D297353CC}">
              <c16:uniqueId val="{00000000-0ABF-4F83-832A-CE270797D084}"/>
            </c:ext>
          </c:extLst>
        </c:ser>
        <c:dLbls>
          <c:showLegendKey val="0"/>
          <c:showVal val="0"/>
          <c:showCatName val="0"/>
          <c:showSerName val="0"/>
          <c:showPercent val="0"/>
          <c:showBubbleSize val="0"/>
        </c:dLbls>
        <c:gapWidth val="182"/>
        <c:axId val="378168239"/>
        <c:axId val="378162959"/>
      </c:barChart>
      <c:catAx>
        <c:axId val="378168239"/>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8162959"/>
        <c:crosses val="autoZero"/>
        <c:auto val="1"/>
        <c:lblAlgn val="ctr"/>
        <c:lblOffset val="100"/>
        <c:noMultiLvlLbl val="0"/>
      </c:catAx>
      <c:valAx>
        <c:axId val="378162959"/>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Weighted</a:t>
                </a:r>
                <a:r>
                  <a:rPr lang="en-IN" b="1" baseline="0"/>
                  <a:t> Score</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7816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[Social_Media_Analysis.xlsx]Sheet2!PivotTable29</c:name>
    <c:fmtId val="12"/>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dirty="0">
                <a:solidFill>
                  <a:schemeClr val="tx1"/>
                </a:solidFill>
              </a:rPr>
              <a:t>Percent</a:t>
            </a:r>
            <a:r>
              <a:rPr lang="en-IN" baseline="0" dirty="0">
                <a:solidFill>
                  <a:schemeClr val="tx1"/>
                </a:solidFill>
              </a:rPr>
              <a:t> </a:t>
            </a:r>
            <a:r>
              <a:rPr lang="en-IN" dirty="0">
                <a:solidFill>
                  <a:schemeClr val="tx1"/>
                </a:solidFill>
              </a:rPr>
              <a:t>of user by  </a:t>
            </a:r>
            <a:r>
              <a:rPr lang="en-IN" dirty="0" err="1">
                <a:solidFill>
                  <a:schemeClr val="tx1"/>
                </a:solidFill>
              </a:rPr>
              <a:t>likes_segment</a:t>
            </a:r>
            <a:endParaRPr lang="en-IN"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IN"/>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Sheet2!$B$3</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F40E-4B83-A39A-E7882FD5487E}"/>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F40E-4B83-A39A-E7882FD5487E}"/>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F40E-4B83-A39A-E7882FD5487E}"/>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F40E-4B83-A39A-E7882FD5487E}"/>
              </c:ext>
            </c:extLst>
          </c:dPt>
          <c:dLbls>
            <c:dLbl>
              <c:idx val="0"/>
              <c:layout>
                <c:manualLayout>
                  <c:x val="0.20303756994404476"/>
                  <c:y val="-0.1024400080661423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40E-4B83-A39A-E7882FD5487E}"/>
                </c:ext>
              </c:extLst>
            </c:dLbl>
            <c:dLbl>
              <c:idx val="1"/>
              <c:layout>
                <c:manualLayout>
                  <c:x val="0.18611777244870786"/>
                  <c:y val="0.153660012099213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40E-4B83-A39A-E7882FD5487E}"/>
                </c:ext>
              </c:extLst>
            </c:dLbl>
            <c:dLbl>
              <c:idx val="2"/>
              <c:layout>
                <c:manualLayout>
                  <c:x val="-0.24110711430855319"/>
                  <c:y val="3.84150030248032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40E-4B83-A39A-E7882FD5487E}"/>
                </c:ext>
              </c:extLst>
            </c:dLbl>
            <c:dLbl>
              <c:idx val="3"/>
              <c:layout>
                <c:manualLayout>
                  <c:x val="-0.16496802557953638"/>
                  <c:y val="-0.13445251058681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40E-4B83-A39A-E7882FD5487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Sheet2!$A$4:$A$7</c:f>
              <c:strCache>
                <c:ptCount val="4"/>
                <c:pt idx="0">
                  <c:v>High Likes</c:v>
                </c:pt>
                <c:pt idx="1">
                  <c:v>Low Likes</c:v>
                </c:pt>
                <c:pt idx="2">
                  <c:v>Medium Likes</c:v>
                </c:pt>
                <c:pt idx="3">
                  <c:v>Zero Likes</c:v>
                </c:pt>
              </c:strCache>
            </c:strRef>
          </c:cat>
          <c:val>
            <c:numRef>
              <c:f>Sheet2!$B$4:$B$7</c:f>
              <c:numCache>
                <c:formatCode>0.00%</c:formatCode>
                <c:ptCount val="4"/>
                <c:pt idx="0">
                  <c:v>0.13</c:v>
                </c:pt>
                <c:pt idx="1">
                  <c:v>0.33</c:v>
                </c:pt>
                <c:pt idx="2">
                  <c:v>0.31</c:v>
                </c:pt>
                <c:pt idx="3">
                  <c:v>0.23</c:v>
                </c:pt>
              </c:numCache>
            </c:numRef>
          </c:val>
          <c:extLst>
            <c:ext xmlns:c16="http://schemas.microsoft.com/office/drawing/2014/chart" uri="{C3380CC4-5D6E-409C-BE32-E72D297353CC}">
              <c16:uniqueId val="{00000008-F40E-4B83-A39A-E7882FD5487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[Social_Media_Analysis.xlsx]Sheet2!PivotTable31</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comments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Sheet2!$B$28</c:f>
              <c:strCache>
                <c:ptCount val="1"/>
                <c:pt idx="0">
                  <c:v>Total</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2F3D-4ECB-A64A-EEA10F5B99D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F3D-4ECB-A64A-EEA10F5B99D1}"/>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2F3D-4ECB-A64A-EEA10F5B99D1}"/>
              </c:ext>
            </c:extLst>
          </c:dPt>
          <c:dLbls>
            <c:dLbl>
              <c:idx val="0"/>
              <c:layout>
                <c:manualLayout>
                  <c:x val="0.23049560351718626"/>
                  <c:y val="-7.693083282919943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F3D-4ECB-A64A-EEA10F5B99D1}"/>
                </c:ext>
              </c:extLst>
            </c:dLbl>
            <c:dLbl>
              <c:idx val="1"/>
              <c:layout>
                <c:manualLayout>
                  <c:x val="0.22500000000000001"/>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F3D-4ECB-A64A-EEA10F5B99D1}"/>
                </c:ext>
              </c:extLst>
            </c:dLbl>
            <c:dLbl>
              <c:idx val="2"/>
              <c:layout>
                <c:manualLayout>
                  <c:x val="-0.15000000000000002"/>
                  <c:y val="-7.87037037037037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F3D-4ECB-A64A-EEA10F5B99D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Sheet2!$A$29:$A$31</c:f>
              <c:strCache>
                <c:ptCount val="3"/>
                <c:pt idx="0">
                  <c:v>High Comments</c:v>
                </c:pt>
                <c:pt idx="1">
                  <c:v>Low Comments</c:v>
                </c:pt>
                <c:pt idx="2">
                  <c:v>Zero Comments</c:v>
                </c:pt>
              </c:strCache>
            </c:strRef>
          </c:cat>
          <c:val>
            <c:numRef>
              <c:f>Sheet2!$B$29:$B$31</c:f>
              <c:numCache>
                <c:formatCode>0.00%</c:formatCode>
                <c:ptCount val="3"/>
                <c:pt idx="0">
                  <c:v>0.13</c:v>
                </c:pt>
                <c:pt idx="1">
                  <c:v>0.64</c:v>
                </c:pt>
                <c:pt idx="2">
                  <c:v>0.23</c:v>
                </c:pt>
              </c:numCache>
            </c:numRef>
          </c:val>
          <c:extLst>
            <c:ext xmlns:c16="http://schemas.microsoft.com/office/drawing/2014/chart" uri="{C3380CC4-5D6E-409C-BE32-E72D297353CC}">
              <c16:uniqueId val="{00000006-2F3D-4ECB-A64A-EEA10F5B99D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[Social_Media_Analysis.xlsx]Pivot charts O!PivotTable1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Sum</a:t>
            </a:r>
            <a:r>
              <a:rPr lang="en-US" b="1" baseline="0"/>
              <a:t> of Count of Tags Used by Users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charts O'!$B$43</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charts O'!$A$44:$A$65</c:f>
              <c:strCache>
                <c:ptCount val="21"/>
                <c:pt idx="0">
                  <c:v>party</c:v>
                </c:pt>
                <c:pt idx="1">
                  <c:v>food</c:v>
                </c:pt>
                <c:pt idx="2">
                  <c:v>fashion</c:v>
                </c:pt>
                <c:pt idx="3">
                  <c:v>beauty</c:v>
                </c:pt>
                <c:pt idx="4">
                  <c:v>beach</c:v>
                </c:pt>
                <c:pt idx="5">
                  <c:v>concert</c:v>
                </c:pt>
                <c:pt idx="6">
                  <c:v>fun</c:v>
                </c:pt>
                <c:pt idx="7">
                  <c:v>smile</c:v>
                </c:pt>
                <c:pt idx="8">
                  <c:v>dreamy</c:v>
                </c:pt>
                <c:pt idx="9">
                  <c:v>photography</c:v>
                </c:pt>
                <c:pt idx="10">
                  <c:v>drunk</c:v>
                </c:pt>
                <c:pt idx="11">
                  <c:v>style</c:v>
                </c:pt>
                <c:pt idx="12">
                  <c:v>happy</c:v>
                </c:pt>
                <c:pt idx="13">
                  <c:v>delicious</c:v>
                </c:pt>
                <c:pt idx="14">
                  <c:v>sunrise</c:v>
                </c:pt>
                <c:pt idx="15">
                  <c:v>lol</c:v>
                </c:pt>
                <c:pt idx="16">
                  <c:v>sunset</c:v>
                </c:pt>
                <c:pt idx="17">
                  <c:v>stunning</c:v>
                </c:pt>
                <c:pt idx="18">
                  <c:v>hair</c:v>
                </c:pt>
                <c:pt idx="19">
                  <c:v>landscape</c:v>
                </c:pt>
                <c:pt idx="20">
                  <c:v>foodie</c:v>
                </c:pt>
              </c:strCache>
            </c:strRef>
          </c:cat>
          <c:val>
            <c:numRef>
              <c:f>'Pivot charts O'!$B$44:$B$65</c:f>
              <c:numCache>
                <c:formatCode>General</c:formatCode>
                <c:ptCount val="21"/>
                <c:pt idx="0">
                  <c:v>20</c:v>
                </c:pt>
                <c:pt idx="1">
                  <c:v>8</c:v>
                </c:pt>
                <c:pt idx="2">
                  <c:v>8</c:v>
                </c:pt>
                <c:pt idx="3">
                  <c:v>8</c:v>
                </c:pt>
                <c:pt idx="4">
                  <c:v>6</c:v>
                </c:pt>
                <c:pt idx="5">
                  <c:v>6</c:v>
                </c:pt>
                <c:pt idx="6">
                  <c:v>6</c:v>
                </c:pt>
                <c:pt idx="7">
                  <c:v>5</c:v>
                </c:pt>
                <c:pt idx="8">
                  <c:v>4</c:v>
                </c:pt>
                <c:pt idx="9">
                  <c:v>4</c:v>
                </c:pt>
                <c:pt idx="10">
                  <c:v>4</c:v>
                </c:pt>
                <c:pt idx="11">
                  <c:v>4</c:v>
                </c:pt>
                <c:pt idx="12">
                  <c:v>4</c:v>
                </c:pt>
                <c:pt idx="13">
                  <c:v>4</c:v>
                </c:pt>
                <c:pt idx="14">
                  <c:v>3</c:v>
                </c:pt>
                <c:pt idx="15">
                  <c:v>3</c:v>
                </c:pt>
                <c:pt idx="16">
                  <c:v>3</c:v>
                </c:pt>
                <c:pt idx="17">
                  <c:v>3</c:v>
                </c:pt>
                <c:pt idx="18">
                  <c:v>3</c:v>
                </c:pt>
                <c:pt idx="19">
                  <c:v>2</c:v>
                </c:pt>
                <c:pt idx="20">
                  <c:v>2</c:v>
                </c:pt>
              </c:numCache>
            </c:numRef>
          </c:val>
          <c:extLst>
            <c:ext xmlns:c16="http://schemas.microsoft.com/office/drawing/2014/chart" uri="{C3380CC4-5D6E-409C-BE32-E72D297353CC}">
              <c16:uniqueId val="{00000000-E0CA-4D41-A2BA-97D82FD7A9CC}"/>
            </c:ext>
          </c:extLst>
        </c:ser>
        <c:dLbls>
          <c:dLblPos val="outEnd"/>
          <c:showLegendKey val="0"/>
          <c:showVal val="1"/>
          <c:showCatName val="0"/>
          <c:showSerName val="0"/>
          <c:showPercent val="0"/>
          <c:showBubbleSize val="0"/>
        </c:dLbls>
        <c:gapWidth val="219"/>
        <c:axId val="1998328943"/>
        <c:axId val="1998334223"/>
      </c:barChart>
      <c:catAx>
        <c:axId val="1998328943"/>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98334223"/>
        <c:crosses val="autoZero"/>
        <c:auto val="1"/>
        <c:lblAlgn val="ctr"/>
        <c:lblOffset val="100"/>
        <c:noMultiLvlLbl val="0"/>
      </c:catAx>
      <c:valAx>
        <c:axId val="1998334223"/>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Sum of count of 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99832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a:t>
            </a:r>
            <a:r>
              <a:rPr lang="en-IN" b="1" baseline="0"/>
              <a:t> 5 Tags based on Engagement Rate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subjective!$C$55</c:f>
              <c:strCache>
                <c:ptCount val="1"/>
                <c:pt idx="0">
                  <c:v> engagement_rate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subjective!$A$56:$A$60</c:f>
              <c:strCache>
                <c:ptCount val="5"/>
                <c:pt idx="0">
                  <c:v>smile</c:v>
                </c:pt>
                <c:pt idx="1">
                  <c:v>beach</c:v>
                </c:pt>
                <c:pt idx="2">
                  <c:v>party</c:v>
                </c:pt>
                <c:pt idx="3">
                  <c:v>fun</c:v>
                </c:pt>
                <c:pt idx="4">
                  <c:v>food</c:v>
                </c:pt>
              </c:strCache>
            </c:strRef>
          </c:cat>
          <c:val>
            <c:numRef>
              <c:f>subjective!$C$56:$C$60</c:f>
              <c:numCache>
                <c:formatCode>General</c:formatCode>
                <c:ptCount val="5"/>
                <c:pt idx="0">
                  <c:v>11.81</c:v>
                </c:pt>
                <c:pt idx="1">
                  <c:v>8.3699999999999992</c:v>
                </c:pt>
                <c:pt idx="2">
                  <c:v>7.77</c:v>
                </c:pt>
                <c:pt idx="3">
                  <c:v>7.51</c:v>
                </c:pt>
                <c:pt idx="4">
                  <c:v>4.83</c:v>
                </c:pt>
              </c:numCache>
            </c:numRef>
          </c:val>
          <c:extLst>
            <c:ext xmlns:c16="http://schemas.microsoft.com/office/drawing/2014/chart" uri="{C3380CC4-5D6E-409C-BE32-E72D297353CC}">
              <c16:uniqueId val="{00000000-D664-4607-A269-D78E5C76AD40}"/>
            </c:ext>
          </c:extLst>
        </c:ser>
        <c:dLbls>
          <c:dLblPos val="outEnd"/>
          <c:showLegendKey val="0"/>
          <c:showVal val="1"/>
          <c:showCatName val="0"/>
          <c:showSerName val="0"/>
          <c:showPercent val="0"/>
          <c:showBubbleSize val="0"/>
        </c:dLbls>
        <c:gapWidth val="219"/>
        <c:overlap val="-27"/>
        <c:axId val="290740976"/>
        <c:axId val="290739536"/>
      </c:barChart>
      <c:catAx>
        <c:axId val="2907409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0739536"/>
        <c:crosses val="autoZero"/>
        <c:auto val="1"/>
        <c:lblAlgn val="ctr"/>
        <c:lblOffset val="100"/>
        <c:noMultiLvlLbl val="0"/>
      </c:catAx>
      <c:valAx>
        <c:axId val="290739536"/>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Engagement Rate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074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Most loyal Customers based on User Engagement</a:t>
            </a:r>
          </a:p>
        </c:rich>
      </c:tx>
      <c:layout>
        <c:manualLayout>
          <c:xMode val="edge"/>
          <c:yMode val="edge"/>
          <c:x val="0.19816666666666666"/>
          <c:y val="4.166666666666666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subjective!$F$6</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subjective!$B$7:$B$11</c:f>
              <c:strCache>
                <c:ptCount val="5"/>
                <c:pt idx="0">
                  <c:v>Josianne.Friesen</c:v>
                </c:pt>
                <c:pt idx="1">
                  <c:v>Elenor88</c:v>
                </c:pt>
                <c:pt idx="2">
                  <c:v>Karley_Bosco</c:v>
                </c:pt>
                <c:pt idx="3">
                  <c:v>Rick29</c:v>
                </c:pt>
                <c:pt idx="4">
                  <c:v>Keenan.Schamberger60</c:v>
                </c:pt>
              </c:strCache>
            </c:strRef>
          </c:cat>
          <c:val>
            <c:numRef>
              <c:f>subjective!$F$7:$F$11</c:f>
              <c:numCache>
                <c:formatCode>General</c:formatCode>
                <c:ptCount val="5"/>
                <c:pt idx="0">
                  <c:v>168</c:v>
                </c:pt>
                <c:pt idx="1">
                  <c:v>167</c:v>
                </c:pt>
                <c:pt idx="2">
                  <c:v>167</c:v>
                </c:pt>
                <c:pt idx="3">
                  <c:v>170</c:v>
                </c:pt>
                <c:pt idx="4">
                  <c:v>176</c:v>
                </c:pt>
              </c:numCache>
            </c:numRef>
          </c:val>
          <c:extLst>
            <c:ext xmlns:c16="http://schemas.microsoft.com/office/drawing/2014/chart" uri="{C3380CC4-5D6E-409C-BE32-E72D297353CC}">
              <c16:uniqueId val="{00000000-FEB0-4A2E-BEA8-6BB6F611744E}"/>
            </c:ext>
          </c:extLst>
        </c:ser>
        <c:dLbls>
          <c:dLblPos val="outEnd"/>
          <c:showLegendKey val="0"/>
          <c:showVal val="1"/>
          <c:showCatName val="0"/>
          <c:showSerName val="0"/>
          <c:showPercent val="0"/>
          <c:showBubbleSize val="0"/>
        </c:dLbls>
        <c:gapWidth val="182"/>
        <c:axId val="2075788575"/>
        <c:axId val="2075760735"/>
      </c:barChart>
      <c:catAx>
        <c:axId val="20757885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0735"/>
        <c:crosses val="autoZero"/>
        <c:auto val="1"/>
        <c:lblAlgn val="ctr"/>
        <c:lblOffset val="100"/>
        <c:noMultiLvlLbl val="0"/>
      </c:catAx>
      <c:valAx>
        <c:axId val="20757607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88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Users with Least Engagement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subjective!$F$17</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subjective!$B$18:$B$42</c:f>
              <c:strCache>
                <c:ptCount val="25"/>
                <c:pt idx="0">
                  <c:v>Kasandra_Homenick</c:v>
                </c:pt>
                <c:pt idx="1">
                  <c:v>Tierra.Trantow</c:v>
                </c:pt>
                <c:pt idx="2">
                  <c:v>Pearl7</c:v>
                </c:pt>
                <c:pt idx="3">
                  <c:v>David.Osinski47</c:v>
                </c:pt>
                <c:pt idx="4">
                  <c:v>Morgan.Kassulke</c:v>
                </c:pt>
                <c:pt idx="5">
                  <c:v>Linnea59</c:v>
                </c:pt>
                <c:pt idx="6">
                  <c:v>Franco_Keebler64</c:v>
                </c:pt>
                <c:pt idx="7">
                  <c:v>Hulda.Macejkovic</c:v>
                </c:pt>
                <c:pt idx="8">
                  <c:v>Darby_Herzog</c:v>
                </c:pt>
                <c:pt idx="9">
                  <c:v>Esther.Zulauf61</c:v>
                </c:pt>
                <c:pt idx="10">
                  <c:v>Bartholome.Bernhard</c:v>
                </c:pt>
                <c:pt idx="11">
                  <c:v>Jessyca_West</c:v>
                </c:pt>
                <c:pt idx="12">
                  <c:v>Esmeralda.Mraz57</c:v>
                </c:pt>
                <c:pt idx="13">
                  <c:v>Kenton_Kirlin</c:v>
                </c:pt>
                <c:pt idx="14">
                  <c:v>Mariano_Koch3</c:v>
                </c:pt>
                <c:pt idx="15">
                  <c:v>Florence99</c:v>
                </c:pt>
                <c:pt idx="16">
                  <c:v>Donald.Fritsch</c:v>
                </c:pt>
                <c:pt idx="17">
                  <c:v>Jaime53</c:v>
                </c:pt>
                <c:pt idx="18">
                  <c:v>Aurelie71</c:v>
                </c:pt>
                <c:pt idx="19">
                  <c:v>Delfina_VonRueden68</c:v>
                </c:pt>
                <c:pt idx="20">
                  <c:v>Cesar93</c:v>
                </c:pt>
                <c:pt idx="21">
                  <c:v>Clint27</c:v>
                </c:pt>
                <c:pt idx="22">
                  <c:v>Eveline95</c:v>
                </c:pt>
                <c:pt idx="23">
                  <c:v>Granville_Kutch</c:v>
                </c:pt>
                <c:pt idx="24">
                  <c:v>Odessa2</c:v>
                </c:pt>
              </c:strCache>
            </c:strRef>
          </c:cat>
          <c:val>
            <c:numRef>
              <c:f>subjective!$F$18:$F$42</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5</c:v>
                </c:pt>
                <c:pt idx="14">
                  <c:v>5</c:v>
                </c:pt>
                <c:pt idx="15">
                  <c:v>5</c:v>
                </c:pt>
                <c:pt idx="16">
                  <c:v>6</c:v>
                </c:pt>
                <c:pt idx="17">
                  <c:v>8</c:v>
                </c:pt>
                <c:pt idx="18">
                  <c:v>8</c:v>
                </c:pt>
                <c:pt idx="19">
                  <c:v>9</c:v>
                </c:pt>
                <c:pt idx="20">
                  <c:v>10</c:v>
                </c:pt>
                <c:pt idx="21">
                  <c:v>11</c:v>
                </c:pt>
                <c:pt idx="22">
                  <c:v>12</c:v>
                </c:pt>
                <c:pt idx="23">
                  <c:v>131</c:v>
                </c:pt>
                <c:pt idx="24">
                  <c:v>136</c:v>
                </c:pt>
              </c:numCache>
            </c:numRef>
          </c:val>
          <c:extLst>
            <c:ext xmlns:c16="http://schemas.microsoft.com/office/drawing/2014/chart" uri="{C3380CC4-5D6E-409C-BE32-E72D297353CC}">
              <c16:uniqueId val="{00000000-606D-4633-B50F-EEFD33165583}"/>
            </c:ext>
          </c:extLst>
        </c:ser>
        <c:dLbls>
          <c:dLblPos val="outEnd"/>
          <c:showLegendKey val="0"/>
          <c:showVal val="1"/>
          <c:showCatName val="0"/>
          <c:showSerName val="0"/>
          <c:showPercent val="0"/>
          <c:showBubbleSize val="0"/>
        </c:dLbls>
        <c:gapWidth val="182"/>
        <c:axId val="2075762175"/>
        <c:axId val="2075763135"/>
      </c:barChart>
      <c:catAx>
        <c:axId val="20757621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3135"/>
        <c:crosses val="autoZero"/>
        <c:auto val="1"/>
        <c:lblAlgn val="ctr"/>
        <c:lblOffset val="100"/>
        <c:noMultiLvlLbl val="0"/>
      </c:catAx>
      <c:valAx>
        <c:axId val="20757631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6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sysClr val="windowText" lastClr="000000">
                    <a:lumMod val="65000"/>
                    <a:lumOff val="35000"/>
                  </a:sysClr>
                </a:solidFill>
              </a:rPr>
              <a:t>Total posts, likes and comments on different hour of day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subjective!$H$115</c:f>
              <c:strCache>
                <c:ptCount val="1"/>
                <c:pt idx="0">
                  <c:v>Sum of  total_photos_posted</c:v>
                </c:pt>
              </c:strCache>
            </c:strRef>
          </c:tx>
          <c:spPr>
            <a:solidFill>
              <a:schemeClr val="accent2"/>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subjective!$H$116:$H$138</c:f>
              <c:numCache>
                <c:formatCode>General</c:formatCode>
                <c:ptCount val="22"/>
                <c:pt idx="0">
                  <c:v>24</c:v>
                </c:pt>
                <c:pt idx="1">
                  <c:v>22</c:v>
                </c:pt>
                <c:pt idx="2">
                  <c:v>20</c:v>
                </c:pt>
                <c:pt idx="3">
                  <c:v>20</c:v>
                </c:pt>
                <c:pt idx="4">
                  <c:v>18</c:v>
                </c:pt>
                <c:pt idx="5">
                  <c:v>16</c:v>
                </c:pt>
                <c:pt idx="6">
                  <c:v>14</c:v>
                </c:pt>
                <c:pt idx="7">
                  <c:v>14</c:v>
                </c:pt>
                <c:pt idx="8">
                  <c:v>13</c:v>
                </c:pt>
                <c:pt idx="9">
                  <c:v>13</c:v>
                </c:pt>
                <c:pt idx="10">
                  <c:v>12</c:v>
                </c:pt>
                <c:pt idx="11">
                  <c:v>10</c:v>
                </c:pt>
                <c:pt idx="12">
                  <c:v>9</c:v>
                </c:pt>
                <c:pt idx="13">
                  <c:v>9</c:v>
                </c:pt>
                <c:pt idx="14">
                  <c:v>8</c:v>
                </c:pt>
                <c:pt idx="15">
                  <c:v>8</c:v>
                </c:pt>
                <c:pt idx="16">
                  <c:v>7</c:v>
                </c:pt>
                <c:pt idx="17">
                  <c:v>6</c:v>
                </c:pt>
                <c:pt idx="18">
                  <c:v>6</c:v>
                </c:pt>
                <c:pt idx="19">
                  <c:v>5</c:v>
                </c:pt>
                <c:pt idx="20">
                  <c:v>2</c:v>
                </c:pt>
                <c:pt idx="21">
                  <c:v>1</c:v>
                </c:pt>
              </c:numCache>
            </c:numRef>
          </c:val>
          <c:extLst>
            <c:ext xmlns:c16="http://schemas.microsoft.com/office/drawing/2014/chart" uri="{C3380CC4-5D6E-409C-BE32-E72D297353CC}">
              <c16:uniqueId val="{00000000-6EE6-4A1F-BD4F-5E5505FE175D}"/>
            </c:ext>
          </c:extLst>
        </c:ser>
        <c:ser>
          <c:idx val="1"/>
          <c:order val="1"/>
          <c:tx>
            <c:strRef>
              <c:f>subjective!$I$115</c:f>
              <c:strCache>
                <c:ptCount val="1"/>
                <c:pt idx="0">
                  <c:v>Sum of  total_likes_received</c:v>
                </c:pt>
              </c:strCache>
            </c:strRef>
          </c:tx>
          <c:spPr>
            <a:solidFill>
              <a:schemeClr val="accent4"/>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subjective!$I$116:$I$138</c:f>
              <c:numCache>
                <c:formatCode>General</c:formatCode>
                <c:ptCount val="22"/>
                <c:pt idx="0">
                  <c:v>295</c:v>
                </c:pt>
                <c:pt idx="1">
                  <c:v>290</c:v>
                </c:pt>
                <c:pt idx="2">
                  <c:v>146</c:v>
                </c:pt>
                <c:pt idx="3">
                  <c:v>233</c:v>
                </c:pt>
                <c:pt idx="4">
                  <c:v>203</c:v>
                </c:pt>
                <c:pt idx="5">
                  <c:v>187</c:v>
                </c:pt>
                <c:pt idx="6">
                  <c:v>235</c:v>
                </c:pt>
                <c:pt idx="7">
                  <c:v>190</c:v>
                </c:pt>
                <c:pt idx="8">
                  <c:v>186</c:v>
                </c:pt>
                <c:pt idx="9">
                  <c:v>239</c:v>
                </c:pt>
                <c:pt idx="10">
                  <c:v>133</c:v>
                </c:pt>
                <c:pt idx="11">
                  <c:v>168</c:v>
                </c:pt>
                <c:pt idx="12">
                  <c:v>183</c:v>
                </c:pt>
                <c:pt idx="13">
                  <c:v>151</c:v>
                </c:pt>
                <c:pt idx="14">
                  <c:v>76</c:v>
                </c:pt>
                <c:pt idx="15">
                  <c:v>147</c:v>
                </c:pt>
                <c:pt idx="16">
                  <c:v>104</c:v>
                </c:pt>
                <c:pt idx="17">
                  <c:v>73</c:v>
                </c:pt>
                <c:pt idx="18">
                  <c:v>111</c:v>
                </c:pt>
                <c:pt idx="19">
                  <c:v>68</c:v>
                </c:pt>
                <c:pt idx="20">
                  <c:v>50</c:v>
                </c:pt>
                <c:pt idx="21">
                  <c:v>28</c:v>
                </c:pt>
              </c:numCache>
            </c:numRef>
          </c:val>
          <c:extLst>
            <c:ext xmlns:c16="http://schemas.microsoft.com/office/drawing/2014/chart" uri="{C3380CC4-5D6E-409C-BE32-E72D297353CC}">
              <c16:uniqueId val="{00000001-6EE6-4A1F-BD4F-5E5505FE175D}"/>
            </c:ext>
          </c:extLst>
        </c:ser>
        <c:ser>
          <c:idx val="2"/>
          <c:order val="2"/>
          <c:tx>
            <c:strRef>
              <c:f>subjective!$J$115</c:f>
              <c:strCache>
                <c:ptCount val="1"/>
                <c:pt idx="0">
                  <c:v>Sum of  total_comments_made</c:v>
                </c:pt>
              </c:strCache>
            </c:strRef>
          </c:tx>
          <c:spPr>
            <a:solidFill>
              <a:schemeClr val="accent6"/>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subjective!$J$116:$J$138</c:f>
              <c:numCache>
                <c:formatCode>General</c:formatCode>
                <c:ptCount val="22"/>
                <c:pt idx="0">
                  <c:v>697</c:v>
                </c:pt>
                <c:pt idx="1">
                  <c:v>634</c:v>
                </c:pt>
                <c:pt idx="2">
                  <c:v>589</c:v>
                </c:pt>
                <c:pt idx="3">
                  <c:v>570</c:v>
                </c:pt>
                <c:pt idx="4">
                  <c:v>545</c:v>
                </c:pt>
                <c:pt idx="5">
                  <c:v>459</c:v>
                </c:pt>
                <c:pt idx="6">
                  <c:v>414</c:v>
                </c:pt>
                <c:pt idx="7">
                  <c:v>404</c:v>
                </c:pt>
                <c:pt idx="8">
                  <c:v>383</c:v>
                </c:pt>
                <c:pt idx="9">
                  <c:v>374</c:v>
                </c:pt>
                <c:pt idx="10">
                  <c:v>360</c:v>
                </c:pt>
                <c:pt idx="11">
                  <c:v>286</c:v>
                </c:pt>
                <c:pt idx="12">
                  <c:v>262</c:v>
                </c:pt>
                <c:pt idx="13">
                  <c:v>256</c:v>
                </c:pt>
                <c:pt idx="14">
                  <c:v>242</c:v>
                </c:pt>
                <c:pt idx="15">
                  <c:v>218</c:v>
                </c:pt>
                <c:pt idx="16">
                  <c:v>205</c:v>
                </c:pt>
                <c:pt idx="17">
                  <c:v>174</c:v>
                </c:pt>
                <c:pt idx="18">
                  <c:v>168</c:v>
                </c:pt>
                <c:pt idx="19">
                  <c:v>151</c:v>
                </c:pt>
                <c:pt idx="20">
                  <c:v>62</c:v>
                </c:pt>
                <c:pt idx="21">
                  <c:v>35</c:v>
                </c:pt>
              </c:numCache>
            </c:numRef>
          </c:val>
          <c:extLst>
            <c:ext xmlns:c16="http://schemas.microsoft.com/office/drawing/2014/chart" uri="{C3380CC4-5D6E-409C-BE32-E72D297353CC}">
              <c16:uniqueId val="{00000002-6EE6-4A1F-BD4F-5E5505FE175D}"/>
            </c:ext>
          </c:extLst>
        </c:ser>
        <c:dLbls>
          <c:showLegendKey val="0"/>
          <c:showVal val="0"/>
          <c:showCatName val="0"/>
          <c:showSerName val="0"/>
          <c:showPercent val="0"/>
          <c:showBubbleSize val="0"/>
        </c:dLbls>
        <c:gapWidth val="219"/>
        <c:overlap val="100"/>
        <c:axId val="2047911295"/>
        <c:axId val="2047911775"/>
      </c:barChart>
      <c:catAx>
        <c:axId val="204791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7911775"/>
        <c:crosses val="autoZero"/>
        <c:auto val="1"/>
        <c:lblAlgn val="ctr"/>
        <c:lblOffset val="100"/>
        <c:noMultiLvlLbl val="0"/>
      </c:catAx>
      <c:valAx>
        <c:axId val="2047911775"/>
        <c:scaling>
          <c:orientation val="minMax"/>
        </c:scaling>
        <c:delete val="1"/>
        <c:axPos val="l"/>
        <c:numFmt formatCode="General" sourceLinked="1"/>
        <c:majorTickMark val="none"/>
        <c:minorTickMark val="none"/>
        <c:tickLblPos val="nextTo"/>
        <c:crossAx val="20479112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Total posts, likes and comments on different week day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subjective!$H$79</c:f>
              <c:strCache>
                <c:ptCount val="1"/>
                <c:pt idx="0">
                  <c:v>Sum of  total_photos_posted</c:v>
                </c:pt>
              </c:strCache>
            </c:strRef>
          </c:tx>
          <c:spPr>
            <a:solidFill>
              <a:schemeClr val="accent2"/>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subjective!$H$80:$H$87</c:f>
              <c:numCache>
                <c:formatCode>General</c:formatCode>
                <c:ptCount val="7"/>
                <c:pt idx="0">
                  <c:v>53</c:v>
                </c:pt>
                <c:pt idx="1">
                  <c:v>50</c:v>
                </c:pt>
                <c:pt idx="2">
                  <c:v>40</c:v>
                </c:pt>
                <c:pt idx="3">
                  <c:v>38</c:v>
                </c:pt>
                <c:pt idx="4">
                  <c:v>32</c:v>
                </c:pt>
                <c:pt idx="5">
                  <c:v>26</c:v>
                </c:pt>
                <c:pt idx="6">
                  <c:v>18</c:v>
                </c:pt>
              </c:numCache>
            </c:numRef>
          </c:val>
          <c:extLst>
            <c:ext xmlns:c16="http://schemas.microsoft.com/office/drawing/2014/chart" uri="{C3380CC4-5D6E-409C-BE32-E72D297353CC}">
              <c16:uniqueId val="{00000000-5F17-4BAA-BD19-9377388CAAA3}"/>
            </c:ext>
          </c:extLst>
        </c:ser>
        <c:ser>
          <c:idx val="1"/>
          <c:order val="1"/>
          <c:tx>
            <c:strRef>
              <c:f>subjective!$I$79</c:f>
              <c:strCache>
                <c:ptCount val="1"/>
                <c:pt idx="0">
                  <c:v>Sum of  total_likes_received</c:v>
                </c:pt>
              </c:strCache>
            </c:strRef>
          </c:tx>
          <c:spPr>
            <a:solidFill>
              <a:schemeClr val="accent4"/>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subjective!$I$80:$I$87</c:f>
              <c:numCache>
                <c:formatCode>General</c:formatCode>
                <c:ptCount val="7"/>
                <c:pt idx="0">
                  <c:v>569</c:v>
                </c:pt>
                <c:pt idx="1">
                  <c:v>673</c:v>
                </c:pt>
                <c:pt idx="2">
                  <c:v>544</c:v>
                </c:pt>
                <c:pt idx="3">
                  <c:v>457</c:v>
                </c:pt>
                <c:pt idx="4">
                  <c:v>519</c:v>
                </c:pt>
                <c:pt idx="5">
                  <c:v>385</c:v>
                </c:pt>
                <c:pt idx="6">
                  <c:v>349</c:v>
                </c:pt>
              </c:numCache>
            </c:numRef>
          </c:val>
          <c:extLst>
            <c:ext xmlns:c16="http://schemas.microsoft.com/office/drawing/2014/chart" uri="{C3380CC4-5D6E-409C-BE32-E72D297353CC}">
              <c16:uniqueId val="{00000001-5F17-4BAA-BD19-9377388CAAA3}"/>
            </c:ext>
          </c:extLst>
        </c:ser>
        <c:ser>
          <c:idx val="2"/>
          <c:order val="2"/>
          <c:tx>
            <c:strRef>
              <c:f>subjective!$J$79</c:f>
              <c:strCache>
                <c:ptCount val="1"/>
                <c:pt idx="0">
                  <c:v>Sum of  total_comments_made</c:v>
                </c:pt>
              </c:strCache>
            </c:strRef>
          </c:tx>
          <c:spPr>
            <a:solidFill>
              <a:schemeClr val="accent6"/>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subjective!$J$80:$J$87</c:f>
              <c:numCache>
                <c:formatCode>General</c:formatCode>
                <c:ptCount val="7"/>
                <c:pt idx="0">
                  <c:v>1594</c:v>
                </c:pt>
                <c:pt idx="1">
                  <c:v>1437</c:v>
                </c:pt>
                <c:pt idx="2">
                  <c:v>1176</c:v>
                </c:pt>
                <c:pt idx="3">
                  <c:v>1063</c:v>
                </c:pt>
                <c:pt idx="4">
                  <c:v>906</c:v>
                </c:pt>
                <c:pt idx="5">
                  <c:v>794</c:v>
                </c:pt>
                <c:pt idx="6">
                  <c:v>518</c:v>
                </c:pt>
              </c:numCache>
            </c:numRef>
          </c:val>
          <c:extLst>
            <c:ext xmlns:c16="http://schemas.microsoft.com/office/drawing/2014/chart" uri="{C3380CC4-5D6E-409C-BE32-E72D297353CC}">
              <c16:uniqueId val="{00000002-5F17-4BAA-BD19-9377388CAAA3}"/>
            </c:ext>
          </c:extLst>
        </c:ser>
        <c:dLbls>
          <c:showLegendKey val="0"/>
          <c:showVal val="0"/>
          <c:showCatName val="0"/>
          <c:showSerName val="0"/>
          <c:showPercent val="0"/>
          <c:showBubbleSize val="0"/>
        </c:dLbls>
        <c:gapWidth val="219"/>
        <c:overlap val="100"/>
        <c:axId val="1929805759"/>
        <c:axId val="1929806239"/>
      </c:barChart>
      <c:catAx>
        <c:axId val="19298057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9806239"/>
        <c:crosses val="autoZero"/>
        <c:auto val="1"/>
        <c:lblAlgn val="ctr"/>
        <c:lblOffset val="100"/>
        <c:noMultiLvlLbl val="0"/>
      </c:catAx>
      <c:valAx>
        <c:axId val="1929806239"/>
        <c:scaling>
          <c:orientation val="minMax"/>
        </c:scaling>
        <c:delete val="1"/>
        <c:axPos val="l"/>
        <c:numFmt formatCode="General" sourceLinked="1"/>
        <c:majorTickMark val="none"/>
        <c:minorTickMark val="none"/>
        <c:tickLblPos val="nextTo"/>
        <c:crossAx val="19298057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Interest Groups:</a:t>
          </a:r>
          <a:endParaRPr lang="en-IN"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D84D1A2-64A3-4EB7-B472-F37B5F767CC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Group users by similar tags to deliver more relevant ads.</a:t>
          </a:r>
        </a:p>
      </dgm:t>
    </dgm:pt>
    <dgm:pt modelId="{B6CE66A2-A0E0-47FC-A9B9-7514B8ABBFD7}" type="par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17AFDB18-39C0-4A58-B13D-3692A36107EC}">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Optimized Ads:</a:t>
          </a:r>
          <a:endParaRPr lang="en-IN"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36B64512-1F89-4777-9177-43E2160C627D}">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Use popular tags in ad messaging to make ads more engaging.</a:t>
          </a:r>
        </a:p>
      </dgm:t>
    </dgm:pt>
    <dgm:pt modelId="{59C0A6BB-E5C0-43C0-8860-A2697F5E37EA}" type="par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404446A4-92AE-45D3-9394-BB4697B4A9E8}">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Show ads that align with users’ </a:t>
          </a:r>
          <a:r>
            <a:rPr lang="en-IN" dirty="0" err="1">
              <a:latin typeface="Times New Roman" panose="02020603050405020304" pitchFamily="18" charset="0"/>
              <a:cs typeface="Times New Roman" panose="02020603050405020304" pitchFamily="18" charset="0"/>
            </a:rPr>
            <a:t>favorite</a:t>
          </a:r>
          <a:r>
            <a:rPr lang="en-IN" dirty="0">
              <a:latin typeface="Times New Roman" panose="02020603050405020304" pitchFamily="18" charset="0"/>
              <a:cs typeface="Times New Roman" panose="02020603050405020304" pitchFamily="18" charset="0"/>
            </a:rPr>
            <a:t> topics (e.g., food, fashion).</a:t>
          </a:r>
        </a:p>
      </dgm:t>
    </dgm:pt>
    <dgm:pt modelId="{94F71672-8F33-4C6D-96E5-422D396198A6}" type="sib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4AFCFD03-49E4-4174-A624-48ECFF3EF499}">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Targeted Ads:</a:t>
          </a:r>
          <a:endParaRPr lang="en-IN"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Creating Targeted Content:</a:t>
          </a:r>
          <a:endParaRPr lang="en-IN" sz="16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fun</a:t>
          </a:r>
          <a:r>
            <a:rPr lang="en-IN" sz="1600" dirty="0">
              <a:latin typeface="Times New Roman" panose="02020603050405020304" pitchFamily="18" charset="0"/>
              <a:cs typeface="Times New Roman" panose="02020603050405020304" pitchFamily="18" charset="0"/>
            </a:rPr>
            <a:t> (7.51%) will likely attract more interaction, boosting user engagement.</a:t>
          </a:r>
        </a:p>
      </dgm:t>
    </dgm:pt>
    <dgm:pt modelId="{B6CE66A2-A0E0-47FC-A9B9-7514B8ABBFD7}" type="par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Optimizing Ads: </a:t>
          </a:r>
          <a:endParaRPr lang="en-IN" sz="16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Incorporate high-engagement hashtags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gm:t>
    </dgm:pt>
    <dgm:pt modelId="{59C0A6BB-E5C0-43C0-8860-A2697F5E37EA}" type="par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Use high-engagement 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(11.81%), </a:t>
          </a:r>
          <a:r>
            <a:rPr lang="en-IN" sz="1600" b="1" dirty="0">
              <a:latin typeface="Times New Roman" panose="02020603050405020304" pitchFamily="18" charset="0"/>
              <a:cs typeface="Times New Roman" panose="02020603050405020304" pitchFamily="18" charset="0"/>
            </a:rPr>
            <a:t>beach</a:t>
          </a:r>
          <a:r>
            <a:rPr lang="en-IN" sz="1600" dirty="0">
              <a:latin typeface="Times New Roman" panose="02020603050405020304" pitchFamily="18" charset="0"/>
              <a:cs typeface="Times New Roman" panose="02020603050405020304" pitchFamily="18" charset="0"/>
            </a:rPr>
            <a:t> (8.37%),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gm:t>
    </dgm:pt>
    <dgm:pt modelId="{94F71672-8F33-4C6D-96E5-422D396198A6}" type="sib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Focusing on Popular Hashtags:</a:t>
          </a:r>
          <a:endParaRPr lang="en-IN" sz="16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6350">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Recognition:</a:t>
          </a:r>
          <a:endParaRPr lang="en-IN" sz="15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gm:t>
    </dgm:pt>
    <dgm:pt modelId="{B6CE66A2-A0E0-47FC-A9B9-7514B8ABBFD7}" type="par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7AFDB18-39C0-4A58-B13D-3692A36107EC}">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6B64512-1F89-4777-9177-43E2160C627D}">
      <dgm:prSet phldrT="[Text]" custT="1"/>
      <dgm:spPr>
        <a:solidFill>
          <a:srgbClr val="FFAB40">
            <a:alpha val="90000"/>
            <a:tint val="40000"/>
            <a:hueOff val="0"/>
            <a:satOff val="0"/>
            <a:lumOff val="0"/>
            <a:alphaOff val="0"/>
          </a:srgb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gm:spPr>
      <dgm:t>
        <a:bodyPr spcFirstLastPara="0" vert="horz" wrap="square" lIns="80010" tIns="80010" rIns="106680" bIns="120015" numCol="1" spcCol="1270" anchor="t" anchorCtr="0"/>
        <a:lstStyle/>
        <a:p>
          <a:pPr algn="ctr">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gm:t>
    </dgm:pt>
    <dgm:pt modelId="{59C0A6BB-E5C0-43C0-8860-A2697F5E37EA}" type="par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gm:t>
    </dgm:pt>
    <dgm:pt modelId="{94F71672-8F33-4C6D-96E5-422D396198A6}" type="sib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AFCFD03-49E4-4174-A624-48ECFF3EF499}">
      <dgm:prSet phldrT="[Text]" custT="1"/>
      <dgm:spPr>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Exclusive Access:</a:t>
          </a:r>
          <a:endParaRPr lang="en-IN" sz="15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E8887336-FE19-4B2B-A5E0-E6673D4BA816}">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5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gm:t>
    </dgm:pt>
    <dgm:pt modelId="{EE8F65BC-AF3E-4B29-A0EC-8CB477696659}" type="par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218C1463-1818-471D-B18D-6DF90B0B460A}">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5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gm:t>
    </dgm:pt>
    <dgm:pt modelId="{59D7DE1A-0E94-4D76-909A-2832535164B1}" type="par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a:xfrm>
          <a:off x="3494777" y="11122"/>
          <a:ext cx="1531045" cy="612418"/>
        </a:xfrm>
        <a:prstGeom prst="rect">
          <a:avLst/>
        </a:prstGeom>
      </dgm:spPr>
    </dgm:pt>
    <dgm:pt modelId="{F6F54D3B-BC10-450D-BC1B-49E9B186BDFE}" type="pres">
      <dgm:prSet presAssocID="{17AFDB18-39C0-4A58-B13D-3692A36107EC}" presName="desTx" presStyleLbl="alignAccFollowNode1" presStyleIdx="2" presStyleCnt="5">
        <dgm:presLayoutVars>
          <dgm:bulletEnabled val="1"/>
        </dgm:presLayoutVars>
      </dgm:prSet>
      <dgm:spPr>
        <a:xfrm>
          <a:off x="3494777" y="623541"/>
          <a:ext cx="1531045" cy="3156750"/>
        </a:xfrm>
        <a:prstGeom prst="rect">
          <a:avLst/>
        </a:prstGeom>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a:xfrm>
          <a:off x="5240169" y="11122"/>
          <a:ext cx="1531045" cy="612418"/>
        </a:xfrm>
        <a:prstGeom prst="rect">
          <a:avLst/>
        </a:prstGeom>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a:xfrm>
          <a:off x="6985560" y="11122"/>
          <a:ext cx="1531045" cy="612418"/>
        </a:xfrm>
        <a:prstGeom prst="rect">
          <a:avLst/>
        </a:prstGeom>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a:latin typeface="Times New Roman" panose="02020603050405020304" pitchFamily="18" charset="0"/>
              <a:cs typeface="Times New Roman" panose="02020603050405020304" pitchFamily="18" charset="0"/>
            </a:rPr>
            <a:t>Show them post based on their tags and most watch.</a:t>
          </a:r>
          <a:endParaRPr lang="en-IN" sz="1600" dirty="0">
            <a:latin typeface="Times New Roman" panose="02020603050405020304" pitchFamily="18" charset="0"/>
            <a:cs typeface="Times New Roman" panose="02020603050405020304" pitchFamily="18" charset="0"/>
          </a:endParaRP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Popular Posts:</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Personalized Posts:</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US" sz="1600" b="1" dirty="0">
              <a:latin typeface="Times New Roman" panose="02020603050405020304" pitchFamily="18" charset="0"/>
              <a:cs typeface="Times New Roman" panose="02020603050405020304" pitchFamily="18" charset="0"/>
            </a:rPr>
            <a:t>Benefits of Engagement</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High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Low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Tag-Based Segmentation</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9525" cap="flat" cmpd="sng" algn="ctr">
      <a:noFill/>
      <a:prstDash val="solid"/>
      <a:round/>
      <a:headEnd type="none" w="med" len="med"/>
      <a:tailEnd type="none" w="med" len="med"/>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Offer Mutual Benefits</a:t>
          </a:r>
          <a:r>
            <a:rPr lang="en-IN" sz="1600" dirty="0">
              <a:latin typeface="Times New Roman" panose="02020603050405020304" pitchFamily="18" charset="0"/>
              <a:cs typeface="Times New Roman" panose="02020603050405020304" pitchFamily="18" charset="0"/>
            </a:rPr>
            <a:t>:</a:t>
          </a: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Encourage Creative Freedom</a:t>
          </a:r>
          <a:r>
            <a:rPr lang="en-IN" sz="1600" dirty="0">
              <a:latin typeface="Times New Roman" panose="02020603050405020304" pitchFamily="18" charset="0"/>
              <a:cs typeface="Times New Roman" panose="02020603050405020304" pitchFamily="18" charset="0"/>
            </a:rPr>
            <a:t>: </a:t>
          </a: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Personalize Outreach</a:t>
          </a:r>
          <a:r>
            <a:rPr lang="en-IN" sz="1600" dirty="0">
              <a:latin typeface="Times New Roman" panose="02020603050405020304" pitchFamily="18" charset="0"/>
              <a:cs typeface="Times New Roman" panose="02020603050405020304" pitchFamily="18" charset="0"/>
            </a:rPr>
            <a:t>: </a:t>
          </a: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E8887336-FE19-4B2B-A5E0-E6673D4BA816}">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Maintain Communication</a:t>
          </a:r>
          <a:r>
            <a:rPr lang="en-IN" sz="16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Keep open lines for feedback and collaboration throughout the campaign.</a:t>
          </a:r>
        </a:p>
      </dgm:t>
    </dgm:pt>
    <dgm:pt modelId="{EE8F65BC-AF3E-4B29-A0EC-8CB477696659}" type="par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218C1463-1818-471D-B18D-6DF90B0B460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Evaluate and Appreciate</a:t>
          </a:r>
          <a:r>
            <a:rPr lang="en-IN" sz="16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gm:t>
    </dgm:pt>
    <dgm:pt modelId="{59D7DE1A-0E94-4D76-909A-2832535164B1}" type="par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5">
        <dgm:presLayoutVars>
          <dgm:bulletEnabled val="1"/>
        </dgm:presLayoutVars>
      </dgm:prSet>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D2A963-75EC-4ADB-AE07-E955D64719C8}"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E6B8D408-495B-4467-950B-F0EB6B0F3E87}">
      <dgm:prSet phldrT="[Text]" custT="1"/>
      <dgm:spPr>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r>
            <a:rPr lang="en-IN" sz="1400" b="1" dirty="0">
              <a:latin typeface="Times New Roman" panose="02020603050405020304" pitchFamily="18" charset="0"/>
              <a:cs typeface="Times New Roman" panose="02020603050405020304" pitchFamily="18" charset="0"/>
            </a:rPr>
            <a:t>Personalized Engagement</a:t>
          </a:r>
          <a:endParaRPr lang="en-IN" sz="1400" dirty="0">
            <a:latin typeface="Times New Roman" panose="02020603050405020304" pitchFamily="18" charset="0"/>
            <a:cs typeface="Times New Roman" panose="02020603050405020304" pitchFamily="18" charset="0"/>
          </a:endParaRPr>
        </a:p>
      </dgm:t>
    </dgm:pt>
    <dgm:pt modelId="{D7CCC40B-A33E-4124-8504-51F3FE5F2926}" type="par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841E5FDA-DC37-4BB8-BEC5-7EA3BCABD94F}" type="sib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0C74B109-7FBF-445B-85E3-721D106B024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dirty="0">
            <a:latin typeface="Times New Roman" panose="02020603050405020304" pitchFamily="18" charset="0"/>
            <a:cs typeface="Times New Roman" panose="02020603050405020304" pitchFamily="18" charset="0"/>
          </a:endParaRPr>
        </a:p>
      </dgm:t>
    </dgm:pt>
    <dgm:pt modelId="{90339B35-82BB-4A38-8DF6-55591EB44C3E}" type="par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CAC8F840-2996-49E2-A851-8539ED1176FE}" type="sib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218171F0-171A-4213-8F62-CA8E02A9B10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Optimized Content Strategy</a:t>
          </a:r>
          <a:endParaRPr lang="en-IN" sz="1400" dirty="0">
            <a:latin typeface="Times New Roman" panose="02020603050405020304" pitchFamily="18" charset="0"/>
            <a:cs typeface="Times New Roman" panose="02020603050405020304" pitchFamily="18" charset="0"/>
          </a:endParaRPr>
        </a:p>
      </dgm:t>
    </dgm:pt>
    <dgm:pt modelId="{15A0B6C3-E3D2-450D-B23D-B140FF91BEC7}" type="par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95A6B67A-DE2D-4710-BD7B-C390BCBBDFA1}" type="sib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86A7E642-BA86-46A8-AF8D-8D1749B4DE27}">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dirty="0">
            <a:latin typeface="Times New Roman" panose="02020603050405020304" pitchFamily="18" charset="0"/>
            <a:cs typeface="Times New Roman" panose="02020603050405020304" pitchFamily="18" charset="0"/>
          </a:endParaRPr>
        </a:p>
      </dgm:t>
    </dgm:pt>
    <dgm:pt modelId="{25CA3993-54B2-4499-967C-D68E8E77220A}" type="par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2FC8F6F3-00AA-4435-A189-644DD588C736}" type="sib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409DEC77-B9BF-4361-9232-DAA16C7EE41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cap="none" normalizeH="0" baseline="0">
              <a:ln/>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dgm:t>
    </dgm:pt>
    <dgm:pt modelId="{B5DD646E-0160-4632-A5FE-B7C1D0C3B34A}" type="par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4BFDD75F-CA6F-4DC8-BFF8-3D2013F1684F}" type="sib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6FB85B6B-42B3-4BBE-B769-80CBEB4E188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dirty="0">
            <a:latin typeface="Times New Roman" panose="02020603050405020304" pitchFamily="18" charset="0"/>
            <a:cs typeface="Times New Roman" panose="02020603050405020304" pitchFamily="18" charset="0"/>
          </a:endParaRPr>
        </a:p>
      </dgm:t>
    </dgm:pt>
    <dgm:pt modelId="{A0206BED-98BF-48DA-B0D4-387954A8B118}" type="par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2A5B8029-0F32-4FDC-A923-054E67CAF953}" type="sib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B2220462-F45D-4AE9-92FE-EA688172A27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dgm:t>
    </dgm:pt>
    <dgm:pt modelId="{8751F71F-F07B-4BB5-9984-14B9A75C2228}" type="par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EEAFD777-D41A-48DE-948B-39BA707CD4DE}" type="sib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C0456856-0EC1-48D3-BE87-45DEE307E23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dirty="0">
            <a:latin typeface="Times New Roman" panose="02020603050405020304" pitchFamily="18" charset="0"/>
            <a:cs typeface="Times New Roman" panose="02020603050405020304" pitchFamily="18" charset="0"/>
          </a:endParaRPr>
        </a:p>
      </dgm:t>
    </dgm:pt>
    <dgm:pt modelId="{E11DBA43-72DF-4DCF-815D-B029A0EB9FAF}" type="par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30DBB062-A381-4EE8-BFF9-CF339AAFD768}" type="sib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7602930D-47E9-44E0-A3A8-1A587CFDBAE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dirty="0">
            <a:latin typeface="Times New Roman" panose="02020603050405020304" pitchFamily="18" charset="0"/>
            <a:cs typeface="Times New Roman" panose="02020603050405020304" pitchFamily="18" charset="0"/>
          </a:endParaRPr>
        </a:p>
      </dgm:t>
    </dgm:pt>
    <dgm:pt modelId="{53640929-1A0D-4341-BDB1-B42B86B27B2A}" type="par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53BB0245-EE57-4FD6-8A4D-32AFF16BECD5}" type="sib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F3F0D821-698A-4B3E-B6E9-7A7390A26E7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dirty="0">
            <a:latin typeface="Times New Roman" panose="02020603050405020304" pitchFamily="18" charset="0"/>
            <a:cs typeface="Times New Roman" panose="02020603050405020304" pitchFamily="18" charset="0"/>
          </a:endParaRPr>
        </a:p>
      </dgm:t>
    </dgm:pt>
    <dgm:pt modelId="{D6785C86-6EB6-440F-8D1A-B96C1C6606ED}" type="par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C2F0D5CE-52A5-4D89-973F-B11F21B93364}" type="sib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51D1042C-17C2-435F-95B9-E7E8DAF2C7CB}" type="pres">
      <dgm:prSet presAssocID="{EAD2A963-75EC-4ADB-AE07-E955D64719C8}" presName="Name0" presStyleCnt="0">
        <dgm:presLayoutVars>
          <dgm:dir/>
          <dgm:animLvl val="lvl"/>
          <dgm:resizeHandles val="exact"/>
        </dgm:presLayoutVars>
      </dgm:prSet>
      <dgm:spPr/>
    </dgm:pt>
    <dgm:pt modelId="{8E725337-1FCB-42FE-85A1-40172F174D8E}" type="pres">
      <dgm:prSet presAssocID="{E6B8D408-495B-4467-950B-F0EB6B0F3E87}" presName="composite" presStyleCnt="0"/>
      <dgm:spPr/>
    </dgm:pt>
    <dgm:pt modelId="{728AE08B-32EC-495C-AFE2-2CF6169FFB4A}" type="pres">
      <dgm:prSet presAssocID="{E6B8D408-495B-4467-950B-F0EB6B0F3E87}" presName="parTx" presStyleLbl="alignNode1" presStyleIdx="0" presStyleCnt="5">
        <dgm:presLayoutVars>
          <dgm:chMax val="0"/>
          <dgm:chPref val="0"/>
          <dgm:bulletEnabled val="1"/>
        </dgm:presLayoutVars>
      </dgm:prSet>
      <dgm:spPr/>
    </dgm:pt>
    <dgm:pt modelId="{AF79D8E5-1224-452B-A2FB-F84742B48996}" type="pres">
      <dgm:prSet presAssocID="{E6B8D408-495B-4467-950B-F0EB6B0F3E87}" presName="desTx" presStyleLbl="alignAccFollowNode1" presStyleIdx="0" presStyleCnt="5">
        <dgm:presLayoutVars>
          <dgm:bulletEnabled val="1"/>
        </dgm:presLayoutVars>
      </dgm:prSet>
      <dgm:spPr/>
    </dgm:pt>
    <dgm:pt modelId="{B0008B40-9DA1-4539-ACB0-6FA5E3408452}" type="pres">
      <dgm:prSet presAssocID="{841E5FDA-DC37-4BB8-BEC5-7EA3BCABD94F}" presName="space" presStyleCnt="0"/>
      <dgm:spPr/>
    </dgm:pt>
    <dgm:pt modelId="{DC66ED78-E64A-49C0-BA59-DD6DB2A6F8D5}" type="pres">
      <dgm:prSet presAssocID="{218171F0-171A-4213-8F62-CA8E02A9B10D}" presName="composite" presStyleCnt="0"/>
      <dgm:spPr/>
    </dgm:pt>
    <dgm:pt modelId="{631C25D8-F177-440D-9A79-6CB645FABE17}" type="pres">
      <dgm:prSet presAssocID="{218171F0-171A-4213-8F62-CA8E02A9B10D}" presName="parTx" presStyleLbl="alignNode1" presStyleIdx="1" presStyleCnt="5">
        <dgm:presLayoutVars>
          <dgm:chMax val="0"/>
          <dgm:chPref val="0"/>
          <dgm:bulletEnabled val="1"/>
        </dgm:presLayoutVars>
      </dgm:prSet>
      <dgm:spPr/>
    </dgm:pt>
    <dgm:pt modelId="{7D35FC05-74DE-430F-A9C1-FC91820E1141}" type="pres">
      <dgm:prSet presAssocID="{218171F0-171A-4213-8F62-CA8E02A9B10D}" presName="desTx" presStyleLbl="alignAccFollowNode1" presStyleIdx="1" presStyleCnt="5">
        <dgm:presLayoutVars>
          <dgm:bulletEnabled val="1"/>
        </dgm:presLayoutVars>
      </dgm:prSet>
      <dgm:spPr/>
    </dgm:pt>
    <dgm:pt modelId="{4B5F299F-88DA-44BA-8DAD-33FF9FA7CA0C}" type="pres">
      <dgm:prSet presAssocID="{95A6B67A-DE2D-4710-BD7B-C390BCBBDFA1}" presName="space" presStyleCnt="0"/>
      <dgm:spPr/>
    </dgm:pt>
    <dgm:pt modelId="{CD03A802-A4EA-4A9D-8A36-9EF2947E895D}" type="pres">
      <dgm:prSet presAssocID="{409DEC77-B9BF-4361-9232-DAA16C7EE41C}" presName="composite" presStyleCnt="0"/>
      <dgm:spPr/>
    </dgm:pt>
    <dgm:pt modelId="{3495FCD2-0CF6-4C5D-BAD6-8570FDD7F975}" type="pres">
      <dgm:prSet presAssocID="{409DEC77-B9BF-4361-9232-DAA16C7EE41C}" presName="parTx" presStyleLbl="alignNode1" presStyleIdx="2" presStyleCnt="5">
        <dgm:presLayoutVars>
          <dgm:chMax val="0"/>
          <dgm:chPref val="0"/>
          <dgm:bulletEnabled val="1"/>
        </dgm:presLayoutVars>
      </dgm:prSet>
      <dgm:spPr/>
    </dgm:pt>
    <dgm:pt modelId="{E6A91A7D-52D5-4BE5-B107-59A035EA4D24}" type="pres">
      <dgm:prSet presAssocID="{409DEC77-B9BF-4361-9232-DAA16C7EE41C}" presName="desTx" presStyleLbl="alignAccFollowNode1" presStyleIdx="2" presStyleCnt="5">
        <dgm:presLayoutVars>
          <dgm:bulletEnabled val="1"/>
        </dgm:presLayoutVars>
      </dgm:prSet>
      <dgm:spPr/>
    </dgm:pt>
    <dgm:pt modelId="{9767FB7A-F5AF-482E-8889-055131F630AF}" type="pres">
      <dgm:prSet presAssocID="{4BFDD75F-CA6F-4DC8-BFF8-3D2013F1684F}" presName="space" presStyleCnt="0"/>
      <dgm:spPr/>
    </dgm:pt>
    <dgm:pt modelId="{38C3840C-9F3D-476F-86F9-884521ADD064}" type="pres">
      <dgm:prSet presAssocID="{B2220462-F45D-4AE9-92FE-EA688172A272}" presName="composite" presStyleCnt="0"/>
      <dgm:spPr/>
    </dgm:pt>
    <dgm:pt modelId="{93513404-FA9A-4332-9FE7-16BC775FE39B}" type="pres">
      <dgm:prSet presAssocID="{B2220462-F45D-4AE9-92FE-EA688172A272}" presName="parTx" presStyleLbl="alignNode1" presStyleIdx="3" presStyleCnt="5">
        <dgm:presLayoutVars>
          <dgm:chMax val="0"/>
          <dgm:chPref val="0"/>
          <dgm:bulletEnabled val="1"/>
        </dgm:presLayoutVars>
      </dgm:prSet>
      <dgm:spPr/>
    </dgm:pt>
    <dgm:pt modelId="{377FF565-E709-4F35-AFDD-C9340AA167A4}" type="pres">
      <dgm:prSet presAssocID="{B2220462-F45D-4AE9-92FE-EA688172A272}" presName="desTx" presStyleLbl="alignAccFollowNode1" presStyleIdx="3" presStyleCnt="5">
        <dgm:presLayoutVars>
          <dgm:bulletEnabled val="1"/>
        </dgm:presLayoutVars>
      </dgm:prSet>
      <dgm:spPr/>
    </dgm:pt>
    <dgm:pt modelId="{4E4229A4-6630-4A95-A6C5-BCE351122F23}" type="pres">
      <dgm:prSet presAssocID="{EEAFD777-D41A-48DE-948B-39BA707CD4DE}" presName="space" presStyleCnt="0"/>
      <dgm:spPr/>
    </dgm:pt>
    <dgm:pt modelId="{D9880AA3-B955-4030-BC72-FEB44DCFB4E0}" type="pres">
      <dgm:prSet presAssocID="{7602930D-47E9-44E0-A3A8-1A587CFDBAE2}" presName="composite" presStyleCnt="0"/>
      <dgm:spPr/>
    </dgm:pt>
    <dgm:pt modelId="{58C77416-B79D-4A72-A377-823663C9D556}" type="pres">
      <dgm:prSet presAssocID="{7602930D-47E9-44E0-A3A8-1A587CFDBAE2}" presName="parTx" presStyleLbl="alignNode1" presStyleIdx="4" presStyleCnt="5">
        <dgm:presLayoutVars>
          <dgm:chMax val="0"/>
          <dgm:chPref val="0"/>
          <dgm:bulletEnabled val="1"/>
        </dgm:presLayoutVars>
      </dgm:prSet>
      <dgm:spPr/>
    </dgm:pt>
    <dgm:pt modelId="{64AAF971-BA05-415F-A934-135857D30EDF}" type="pres">
      <dgm:prSet presAssocID="{7602930D-47E9-44E0-A3A8-1A587CFDBAE2}" presName="desTx" presStyleLbl="alignAccFollowNode1" presStyleIdx="4" presStyleCnt="5">
        <dgm:presLayoutVars>
          <dgm:bulletEnabled val="1"/>
        </dgm:presLayoutVars>
      </dgm:prSet>
      <dgm:spPr/>
    </dgm:pt>
  </dgm:ptLst>
  <dgm:cxnLst>
    <dgm:cxn modelId="{D161810D-6735-4FB3-8D6A-FFBC74D665E5}" srcId="{409DEC77-B9BF-4361-9232-DAA16C7EE41C}" destId="{6FB85B6B-42B3-4BBE-B769-80CBEB4E188A}" srcOrd="0" destOrd="0" parTransId="{A0206BED-98BF-48DA-B0D4-387954A8B118}" sibTransId="{2A5B8029-0F32-4FDC-A923-054E67CAF953}"/>
    <dgm:cxn modelId="{32AE391B-6658-4891-9CA5-0A86869ECCCE}" type="presOf" srcId="{F3F0D821-698A-4B3E-B6E9-7A7390A26E7A}" destId="{64AAF971-BA05-415F-A934-135857D30EDF}" srcOrd="0" destOrd="0" presId="urn:microsoft.com/office/officeart/2005/8/layout/hList1"/>
    <dgm:cxn modelId="{B2294523-EB23-4BB7-BA9A-6B6D88630D10}" type="presOf" srcId="{B2220462-F45D-4AE9-92FE-EA688172A272}" destId="{93513404-FA9A-4332-9FE7-16BC775FE39B}" srcOrd="0" destOrd="0" presId="urn:microsoft.com/office/officeart/2005/8/layout/hList1"/>
    <dgm:cxn modelId="{9A4C412D-1BA8-4A96-A16E-57F78A16CB86}" type="presOf" srcId="{218171F0-171A-4213-8F62-CA8E02A9B10D}" destId="{631C25D8-F177-440D-9A79-6CB645FABE17}" srcOrd="0" destOrd="0" presId="urn:microsoft.com/office/officeart/2005/8/layout/hList1"/>
    <dgm:cxn modelId="{6B2D902F-EAEC-4093-A95F-0B43C550A16C}" type="presOf" srcId="{7602930D-47E9-44E0-A3A8-1A587CFDBAE2}" destId="{58C77416-B79D-4A72-A377-823663C9D556}" srcOrd="0" destOrd="0" presId="urn:microsoft.com/office/officeart/2005/8/layout/hList1"/>
    <dgm:cxn modelId="{EEB24B63-C00D-433A-A0B6-CA15EF115D1F}" type="presOf" srcId="{6FB85B6B-42B3-4BBE-B769-80CBEB4E188A}" destId="{E6A91A7D-52D5-4BE5-B107-59A035EA4D24}" srcOrd="0" destOrd="0" presId="urn:microsoft.com/office/officeart/2005/8/layout/hList1"/>
    <dgm:cxn modelId="{FD73A049-D48C-4205-9989-FD30C5536A19}" srcId="{EAD2A963-75EC-4ADB-AE07-E955D64719C8}" destId="{218171F0-171A-4213-8F62-CA8E02A9B10D}" srcOrd="1" destOrd="0" parTransId="{15A0B6C3-E3D2-450D-B23D-B140FF91BEC7}" sibTransId="{95A6B67A-DE2D-4710-BD7B-C390BCBBDFA1}"/>
    <dgm:cxn modelId="{88512E4A-B335-4942-B471-CF30C75D3105}" srcId="{218171F0-171A-4213-8F62-CA8E02A9B10D}" destId="{86A7E642-BA86-46A8-AF8D-8D1749B4DE27}" srcOrd="0" destOrd="0" parTransId="{25CA3993-54B2-4499-967C-D68E8E77220A}" sibTransId="{2FC8F6F3-00AA-4435-A189-644DD588C736}"/>
    <dgm:cxn modelId="{D34D3D4E-745C-4DE1-BB0D-5FAF454CC24D}" srcId="{E6B8D408-495B-4467-950B-F0EB6B0F3E87}" destId="{0C74B109-7FBF-445B-85E3-721D106B0241}" srcOrd="0" destOrd="0" parTransId="{90339B35-82BB-4A38-8DF6-55591EB44C3E}" sibTransId="{CAC8F840-2996-49E2-A851-8539ED1176FE}"/>
    <dgm:cxn modelId="{EB856876-336F-4EFE-A4F9-8B205ED0B6A8}" srcId="{EAD2A963-75EC-4ADB-AE07-E955D64719C8}" destId="{409DEC77-B9BF-4361-9232-DAA16C7EE41C}" srcOrd="2" destOrd="0" parTransId="{B5DD646E-0160-4632-A5FE-B7C1D0C3B34A}" sibTransId="{4BFDD75F-CA6F-4DC8-BFF8-3D2013F1684F}"/>
    <dgm:cxn modelId="{8E209080-8C10-48FC-B1B0-C04CC5A06BF1}" type="presOf" srcId="{86A7E642-BA86-46A8-AF8D-8D1749B4DE27}" destId="{7D35FC05-74DE-430F-A9C1-FC91820E1141}" srcOrd="0" destOrd="0" presId="urn:microsoft.com/office/officeart/2005/8/layout/hList1"/>
    <dgm:cxn modelId="{CC8C879F-0D8A-463F-8CE0-1351DF51C870}" srcId="{EAD2A963-75EC-4ADB-AE07-E955D64719C8}" destId="{7602930D-47E9-44E0-A3A8-1A587CFDBAE2}" srcOrd="4" destOrd="0" parTransId="{53640929-1A0D-4341-BDB1-B42B86B27B2A}" sibTransId="{53BB0245-EE57-4FD6-8A4D-32AFF16BECD5}"/>
    <dgm:cxn modelId="{1E4909A3-4994-4A3C-9C87-55564DBC86F1}" type="presOf" srcId="{EAD2A963-75EC-4ADB-AE07-E955D64719C8}" destId="{51D1042C-17C2-435F-95B9-E7E8DAF2C7CB}" srcOrd="0" destOrd="0" presId="urn:microsoft.com/office/officeart/2005/8/layout/hList1"/>
    <dgm:cxn modelId="{32384EA6-496E-49D4-913A-F2EA0CE56B2F}" type="presOf" srcId="{C0456856-0EC1-48D3-BE87-45DEE307E23B}" destId="{377FF565-E709-4F35-AFDD-C9340AA167A4}" srcOrd="0" destOrd="0" presId="urn:microsoft.com/office/officeart/2005/8/layout/hList1"/>
    <dgm:cxn modelId="{B896BDA6-F81C-494A-9D6B-788D851D294E}" srcId="{B2220462-F45D-4AE9-92FE-EA688172A272}" destId="{C0456856-0EC1-48D3-BE87-45DEE307E23B}" srcOrd="0" destOrd="0" parTransId="{E11DBA43-72DF-4DCF-815D-B029A0EB9FAF}" sibTransId="{30DBB062-A381-4EE8-BFF9-CF339AAFD768}"/>
    <dgm:cxn modelId="{3F3617A8-43B4-4394-ACC8-226062B918C5}" srcId="{EAD2A963-75EC-4ADB-AE07-E955D64719C8}" destId="{B2220462-F45D-4AE9-92FE-EA688172A272}" srcOrd="3" destOrd="0" parTransId="{8751F71F-F07B-4BB5-9984-14B9A75C2228}" sibTransId="{EEAFD777-D41A-48DE-948B-39BA707CD4DE}"/>
    <dgm:cxn modelId="{3A013DD9-D737-4C14-B804-9B9685CC4542}" type="presOf" srcId="{E6B8D408-495B-4467-950B-F0EB6B0F3E87}" destId="{728AE08B-32EC-495C-AFE2-2CF6169FFB4A}" srcOrd="0" destOrd="0" presId="urn:microsoft.com/office/officeart/2005/8/layout/hList1"/>
    <dgm:cxn modelId="{7997BDDB-B584-4BB3-BC54-8EF55CBF0891}" type="presOf" srcId="{409DEC77-B9BF-4361-9232-DAA16C7EE41C}" destId="{3495FCD2-0CF6-4C5D-BAD6-8570FDD7F975}" srcOrd="0" destOrd="0" presId="urn:microsoft.com/office/officeart/2005/8/layout/hList1"/>
    <dgm:cxn modelId="{FC619DE4-8DA0-46E0-9DF5-EA832C0E80C6}" type="presOf" srcId="{0C74B109-7FBF-445B-85E3-721D106B0241}" destId="{AF79D8E5-1224-452B-A2FB-F84742B48996}" srcOrd="0" destOrd="0" presId="urn:microsoft.com/office/officeart/2005/8/layout/hList1"/>
    <dgm:cxn modelId="{D2C223EE-B892-454B-B811-7840E90BBD46}" srcId="{7602930D-47E9-44E0-A3A8-1A587CFDBAE2}" destId="{F3F0D821-698A-4B3E-B6E9-7A7390A26E7A}" srcOrd="0" destOrd="0" parTransId="{D6785C86-6EB6-440F-8D1A-B96C1C6606ED}" sibTransId="{C2F0D5CE-52A5-4D89-973F-B11F21B93364}"/>
    <dgm:cxn modelId="{9E0DAFFC-1E4C-440B-B800-F06F5C69CA93}" srcId="{EAD2A963-75EC-4ADB-AE07-E955D64719C8}" destId="{E6B8D408-495B-4467-950B-F0EB6B0F3E87}" srcOrd="0" destOrd="0" parTransId="{D7CCC40B-A33E-4124-8504-51F3FE5F2926}" sibTransId="{841E5FDA-DC37-4BB8-BEC5-7EA3BCABD94F}"/>
    <dgm:cxn modelId="{A7A301FC-9780-4DC2-A445-0C7E8064C654}" type="presParOf" srcId="{51D1042C-17C2-435F-95B9-E7E8DAF2C7CB}" destId="{8E725337-1FCB-42FE-85A1-40172F174D8E}" srcOrd="0" destOrd="0" presId="urn:microsoft.com/office/officeart/2005/8/layout/hList1"/>
    <dgm:cxn modelId="{38C0A3A9-7FEF-42DA-85F6-37F71C8B5911}" type="presParOf" srcId="{8E725337-1FCB-42FE-85A1-40172F174D8E}" destId="{728AE08B-32EC-495C-AFE2-2CF6169FFB4A}" srcOrd="0" destOrd="0" presId="urn:microsoft.com/office/officeart/2005/8/layout/hList1"/>
    <dgm:cxn modelId="{6C1F1F7E-EC82-41E0-BCAA-4D866B66EE22}" type="presParOf" srcId="{8E725337-1FCB-42FE-85A1-40172F174D8E}" destId="{AF79D8E5-1224-452B-A2FB-F84742B48996}" srcOrd="1" destOrd="0" presId="urn:microsoft.com/office/officeart/2005/8/layout/hList1"/>
    <dgm:cxn modelId="{FB9FBC1E-7C3B-4F68-939B-340CCACF8CC6}" type="presParOf" srcId="{51D1042C-17C2-435F-95B9-E7E8DAF2C7CB}" destId="{B0008B40-9DA1-4539-ACB0-6FA5E3408452}" srcOrd="1" destOrd="0" presId="urn:microsoft.com/office/officeart/2005/8/layout/hList1"/>
    <dgm:cxn modelId="{75D3FE78-D507-4149-B21D-C6DCECA91266}" type="presParOf" srcId="{51D1042C-17C2-435F-95B9-E7E8DAF2C7CB}" destId="{DC66ED78-E64A-49C0-BA59-DD6DB2A6F8D5}" srcOrd="2" destOrd="0" presId="urn:microsoft.com/office/officeart/2005/8/layout/hList1"/>
    <dgm:cxn modelId="{B9088296-A9B2-4509-90A2-11C7E7D22991}" type="presParOf" srcId="{DC66ED78-E64A-49C0-BA59-DD6DB2A6F8D5}" destId="{631C25D8-F177-440D-9A79-6CB645FABE17}" srcOrd="0" destOrd="0" presId="urn:microsoft.com/office/officeart/2005/8/layout/hList1"/>
    <dgm:cxn modelId="{C8678BFB-2BBB-40EE-BBD2-EDAC07A43DCA}" type="presParOf" srcId="{DC66ED78-E64A-49C0-BA59-DD6DB2A6F8D5}" destId="{7D35FC05-74DE-430F-A9C1-FC91820E1141}" srcOrd="1" destOrd="0" presId="urn:microsoft.com/office/officeart/2005/8/layout/hList1"/>
    <dgm:cxn modelId="{AA7DBD08-0D9F-4E9F-A2BF-5F30679ABB1D}" type="presParOf" srcId="{51D1042C-17C2-435F-95B9-E7E8DAF2C7CB}" destId="{4B5F299F-88DA-44BA-8DAD-33FF9FA7CA0C}" srcOrd="3" destOrd="0" presId="urn:microsoft.com/office/officeart/2005/8/layout/hList1"/>
    <dgm:cxn modelId="{94CF89BC-B509-4A2B-BDCA-38DBEE499672}" type="presParOf" srcId="{51D1042C-17C2-435F-95B9-E7E8DAF2C7CB}" destId="{CD03A802-A4EA-4A9D-8A36-9EF2947E895D}" srcOrd="4" destOrd="0" presId="urn:microsoft.com/office/officeart/2005/8/layout/hList1"/>
    <dgm:cxn modelId="{9E70A3EC-13C4-4B25-9E2A-5E34B741C399}" type="presParOf" srcId="{CD03A802-A4EA-4A9D-8A36-9EF2947E895D}" destId="{3495FCD2-0CF6-4C5D-BAD6-8570FDD7F975}" srcOrd="0" destOrd="0" presId="urn:microsoft.com/office/officeart/2005/8/layout/hList1"/>
    <dgm:cxn modelId="{F2B4131A-7EA4-4CBC-930C-1712631BB83D}" type="presParOf" srcId="{CD03A802-A4EA-4A9D-8A36-9EF2947E895D}" destId="{E6A91A7D-52D5-4BE5-B107-59A035EA4D24}" srcOrd="1" destOrd="0" presId="urn:microsoft.com/office/officeart/2005/8/layout/hList1"/>
    <dgm:cxn modelId="{59532FB8-C034-4485-BCF3-9F87B6E05351}" type="presParOf" srcId="{51D1042C-17C2-435F-95B9-E7E8DAF2C7CB}" destId="{9767FB7A-F5AF-482E-8889-055131F630AF}" srcOrd="5" destOrd="0" presId="urn:microsoft.com/office/officeart/2005/8/layout/hList1"/>
    <dgm:cxn modelId="{144DF6CB-9F51-4691-9FBB-143F53D904B4}" type="presParOf" srcId="{51D1042C-17C2-435F-95B9-E7E8DAF2C7CB}" destId="{38C3840C-9F3D-476F-86F9-884521ADD064}" srcOrd="6" destOrd="0" presId="urn:microsoft.com/office/officeart/2005/8/layout/hList1"/>
    <dgm:cxn modelId="{E7263A9E-C9D1-4BAB-91E6-0D203F0AEFFE}" type="presParOf" srcId="{38C3840C-9F3D-476F-86F9-884521ADD064}" destId="{93513404-FA9A-4332-9FE7-16BC775FE39B}" srcOrd="0" destOrd="0" presId="urn:microsoft.com/office/officeart/2005/8/layout/hList1"/>
    <dgm:cxn modelId="{B378B3FE-5A37-4EEB-A8CB-95CBFCC9774A}" type="presParOf" srcId="{38C3840C-9F3D-476F-86F9-884521ADD064}" destId="{377FF565-E709-4F35-AFDD-C9340AA167A4}" srcOrd="1" destOrd="0" presId="urn:microsoft.com/office/officeart/2005/8/layout/hList1"/>
    <dgm:cxn modelId="{B5046A7A-86E3-4D0D-9B58-9A1FADC85A4B}" type="presParOf" srcId="{51D1042C-17C2-435F-95B9-E7E8DAF2C7CB}" destId="{4E4229A4-6630-4A95-A6C5-BCE351122F23}" srcOrd="7" destOrd="0" presId="urn:microsoft.com/office/officeart/2005/8/layout/hList1"/>
    <dgm:cxn modelId="{C6289327-0A4E-4E3D-B2D1-52D0BB866F57}" type="presParOf" srcId="{51D1042C-17C2-435F-95B9-E7E8DAF2C7CB}" destId="{D9880AA3-B955-4030-BC72-FEB44DCFB4E0}" srcOrd="8" destOrd="0" presId="urn:microsoft.com/office/officeart/2005/8/layout/hList1"/>
    <dgm:cxn modelId="{D3D8A95D-3151-4D25-8672-BBA868C82A96}" type="presParOf" srcId="{D9880AA3-B955-4030-BC72-FEB44DCFB4E0}" destId="{58C77416-B79D-4A72-A377-823663C9D556}" srcOrd="0" destOrd="0" presId="urn:microsoft.com/office/officeart/2005/8/layout/hList1"/>
    <dgm:cxn modelId="{EF295709-E3BD-40A1-946E-250233A181BB}" type="presParOf" srcId="{D9880AA3-B955-4030-BC72-FEB44DCFB4E0}" destId="{64AAF971-BA05-415F-A934-135857D30EDF}" srcOrd="1" destOrd="0" presId="urn:microsoft.com/office/officeart/2005/8/layout/hList1"/>
  </dgm:cxnLst>
  <dgm:bg>
    <a:noFill/>
  </dgm:bg>
  <dgm:whole>
    <a:ln>
      <a:solidFill>
        <a:schemeClr val="lt1">
          <a:hueOff val="0"/>
          <a:satOff val="0"/>
          <a:lumOff val="0"/>
        </a:schemeClr>
      </a:solid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009" y="113045"/>
          <a:ext cx="1959378" cy="69286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Targeted Ads:</a:t>
          </a:r>
          <a:endParaRPr lang="en-IN" sz="2000" kern="1200" dirty="0">
            <a:latin typeface="Times New Roman" panose="02020603050405020304" pitchFamily="18" charset="0"/>
            <a:cs typeface="Times New Roman" panose="02020603050405020304" pitchFamily="18" charset="0"/>
          </a:endParaRPr>
        </a:p>
      </dsp:txBody>
      <dsp:txXfrm>
        <a:off x="2009" y="113045"/>
        <a:ext cx="1959378" cy="692860"/>
      </dsp:txXfrm>
    </dsp:sp>
    <dsp:sp modelId="{B3385E12-04B9-4CCD-B365-47EC2D9FDFB1}">
      <dsp:nvSpPr>
        <dsp:cNvPr id="0" name=""/>
        <dsp:cNvSpPr/>
      </dsp:nvSpPr>
      <dsp:spPr>
        <a:xfrm>
          <a:off x="2009" y="805905"/>
          <a:ext cx="1959378" cy="186659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Show ads that align with users’ </a:t>
          </a:r>
          <a:r>
            <a:rPr lang="en-IN" sz="2000" kern="1200" dirty="0" err="1">
              <a:latin typeface="Times New Roman" panose="02020603050405020304" pitchFamily="18" charset="0"/>
              <a:cs typeface="Times New Roman" panose="02020603050405020304" pitchFamily="18" charset="0"/>
            </a:rPr>
            <a:t>favorite</a:t>
          </a:r>
          <a:r>
            <a:rPr lang="en-IN" sz="2000" kern="1200" dirty="0">
              <a:latin typeface="Times New Roman" panose="02020603050405020304" pitchFamily="18" charset="0"/>
              <a:cs typeface="Times New Roman" panose="02020603050405020304" pitchFamily="18" charset="0"/>
            </a:rPr>
            <a:t> topics (e.g., food, fashion).</a:t>
          </a:r>
        </a:p>
      </dsp:txBody>
      <dsp:txXfrm>
        <a:off x="2009" y="805905"/>
        <a:ext cx="1959378" cy="1866599"/>
      </dsp:txXfrm>
    </dsp:sp>
    <dsp:sp modelId="{DC02C4C0-892B-48C9-9993-C7D4DDABB8E0}">
      <dsp:nvSpPr>
        <dsp:cNvPr id="0" name=""/>
        <dsp:cNvSpPr/>
      </dsp:nvSpPr>
      <dsp:spPr>
        <a:xfrm>
          <a:off x="2235701" y="113045"/>
          <a:ext cx="1959378" cy="69286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Interest Groups:</a:t>
          </a:r>
          <a:endParaRPr lang="en-IN" sz="2000" kern="1200" dirty="0">
            <a:latin typeface="Times New Roman" panose="02020603050405020304" pitchFamily="18" charset="0"/>
            <a:cs typeface="Times New Roman" panose="02020603050405020304" pitchFamily="18" charset="0"/>
          </a:endParaRPr>
        </a:p>
      </dsp:txBody>
      <dsp:txXfrm>
        <a:off x="2235701" y="113045"/>
        <a:ext cx="1959378" cy="692860"/>
      </dsp:txXfrm>
    </dsp:sp>
    <dsp:sp modelId="{37E97E86-3DCB-4755-B872-ADCE8F850800}">
      <dsp:nvSpPr>
        <dsp:cNvPr id="0" name=""/>
        <dsp:cNvSpPr/>
      </dsp:nvSpPr>
      <dsp:spPr>
        <a:xfrm>
          <a:off x="2235701" y="805905"/>
          <a:ext cx="1959378" cy="186659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Group users by similar tags to deliver more relevant ads.</a:t>
          </a:r>
        </a:p>
      </dsp:txBody>
      <dsp:txXfrm>
        <a:off x="2235701" y="805905"/>
        <a:ext cx="1959378" cy="1866599"/>
      </dsp:txXfrm>
    </dsp:sp>
    <dsp:sp modelId="{B0628831-6700-420D-B957-5A17911ED2B8}">
      <dsp:nvSpPr>
        <dsp:cNvPr id="0" name=""/>
        <dsp:cNvSpPr/>
      </dsp:nvSpPr>
      <dsp:spPr>
        <a:xfrm>
          <a:off x="4469392" y="113045"/>
          <a:ext cx="1959378" cy="69286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Optimized Ads:</a:t>
          </a:r>
          <a:endParaRPr lang="en-IN" sz="2000" kern="1200" dirty="0">
            <a:latin typeface="Times New Roman" panose="02020603050405020304" pitchFamily="18" charset="0"/>
            <a:cs typeface="Times New Roman" panose="02020603050405020304" pitchFamily="18" charset="0"/>
          </a:endParaRPr>
        </a:p>
      </dsp:txBody>
      <dsp:txXfrm>
        <a:off x="4469392" y="113045"/>
        <a:ext cx="1959378" cy="692860"/>
      </dsp:txXfrm>
    </dsp:sp>
    <dsp:sp modelId="{F6F54D3B-BC10-450D-BC1B-49E9B186BDFE}">
      <dsp:nvSpPr>
        <dsp:cNvPr id="0" name=""/>
        <dsp:cNvSpPr/>
      </dsp:nvSpPr>
      <dsp:spPr>
        <a:xfrm>
          <a:off x="4469392" y="805905"/>
          <a:ext cx="1959378" cy="186659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Use popular tags in ad messaging to make ads more engaging.</a:t>
          </a:r>
        </a:p>
      </dsp:txBody>
      <dsp:txXfrm>
        <a:off x="4469392" y="805905"/>
        <a:ext cx="1959378" cy="1866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146" y="14645"/>
          <a:ext cx="2092944" cy="6624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Focusing on Popular Hashtags:</a:t>
          </a:r>
          <a:endParaRPr lang="en-IN" sz="1600" kern="1200" dirty="0">
            <a:latin typeface="Times New Roman" panose="02020603050405020304" pitchFamily="18" charset="0"/>
            <a:cs typeface="Times New Roman" panose="02020603050405020304" pitchFamily="18" charset="0"/>
          </a:endParaRPr>
        </a:p>
      </dsp:txBody>
      <dsp:txXfrm>
        <a:off x="2146" y="14645"/>
        <a:ext cx="2092944" cy="662400"/>
      </dsp:txXfrm>
    </dsp:sp>
    <dsp:sp modelId="{B3385E12-04B9-4CCD-B365-47EC2D9FDFB1}">
      <dsp:nvSpPr>
        <dsp:cNvPr id="0" name=""/>
        <dsp:cNvSpPr/>
      </dsp:nvSpPr>
      <dsp:spPr>
        <a:xfrm>
          <a:off x="2146" y="677045"/>
          <a:ext cx="2092944" cy="2750318"/>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Use high-engagement 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(11.81%), </a:t>
          </a:r>
          <a:r>
            <a:rPr lang="en-IN" sz="1600" b="1" kern="1200" dirty="0">
              <a:latin typeface="Times New Roman" panose="02020603050405020304" pitchFamily="18" charset="0"/>
              <a:cs typeface="Times New Roman" panose="02020603050405020304" pitchFamily="18" charset="0"/>
            </a:rPr>
            <a:t>beach</a:t>
          </a:r>
          <a:r>
            <a:rPr lang="en-IN" sz="1600" kern="1200" dirty="0">
              <a:latin typeface="Times New Roman" panose="02020603050405020304" pitchFamily="18" charset="0"/>
              <a:cs typeface="Times New Roman" panose="02020603050405020304" pitchFamily="18" charset="0"/>
            </a:rPr>
            <a:t> (8.37%),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sp:txBody>
      <dsp:txXfrm>
        <a:off x="2146" y="677045"/>
        <a:ext cx="2092944" cy="2750318"/>
      </dsp:txXfrm>
    </dsp:sp>
    <dsp:sp modelId="{DC02C4C0-892B-48C9-9993-C7D4DDABB8E0}">
      <dsp:nvSpPr>
        <dsp:cNvPr id="0" name=""/>
        <dsp:cNvSpPr/>
      </dsp:nvSpPr>
      <dsp:spPr>
        <a:xfrm>
          <a:off x="2388103" y="14645"/>
          <a:ext cx="2092944" cy="6624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Creating Targeted Content:</a:t>
          </a:r>
          <a:endParaRPr lang="en-IN" sz="1600" kern="1200" dirty="0">
            <a:latin typeface="Times New Roman" panose="02020603050405020304" pitchFamily="18" charset="0"/>
            <a:cs typeface="Times New Roman" panose="02020603050405020304" pitchFamily="18" charset="0"/>
          </a:endParaRPr>
        </a:p>
      </dsp:txBody>
      <dsp:txXfrm>
        <a:off x="2388103" y="14645"/>
        <a:ext cx="2092944" cy="662400"/>
      </dsp:txXfrm>
    </dsp:sp>
    <dsp:sp modelId="{37E97E86-3DCB-4755-B872-ADCE8F850800}">
      <dsp:nvSpPr>
        <dsp:cNvPr id="0" name=""/>
        <dsp:cNvSpPr/>
      </dsp:nvSpPr>
      <dsp:spPr>
        <a:xfrm>
          <a:off x="2388103" y="677045"/>
          <a:ext cx="2092944" cy="2750318"/>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or </a:t>
          </a:r>
          <a:r>
            <a:rPr lang="en-IN" sz="1600" b="1" kern="1200" dirty="0">
              <a:latin typeface="Times New Roman" panose="02020603050405020304" pitchFamily="18" charset="0"/>
              <a:cs typeface="Times New Roman" panose="02020603050405020304" pitchFamily="18" charset="0"/>
            </a:rPr>
            <a:t>fun</a:t>
          </a:r>
          <a:r>
            <a:rPr lang="en-IN" sz="1600" kern="1200" dirty="0">
              <a:latin typeface="Times New Roman" panose="02020603050405020304" pitchFamily="18" charset="0"/>
              <a:cs typeface="Times New Roman" panose="02020603050405020304" pitchFamily="18" charset="0"/>
            </a:rPr>
            <a:t> (7.51%) will likely attract more interaction, boosting user engagement.</a:t>
          </a:r>
        </a:p>
      </dsp:txBody>
      <dsp:txXfrm>
        <a:off x="2388103" y="677045"/>
        <a:ext cx="2092944" cy="2750318"/>
      </dsp:txXfrm>
    </dsp:sp>
    <dsp:sp modelId="{B0628831-6700-420D-B957-5A17911ED2B8}">
      <dsp:nvSpPr>
        <dsp:cNvPr id="0" name=""/>
        <dsp:cNvSpPr/>
      </dsp:nvSpPr>
      <dsp:spPr>
        <a:xfrm>
          <a:off x="4774060" y="14645"/>
          <a:ext cx="2092944" cy="6624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Optimizing Ads: </a:t>
          </a:r>
          <a:endParaRPr lang="en-IN" sz="1600" kern="1200" dirty="0">
            <a:latin typeface="Times New Roman" panose="02020603050405020304" pitchFamily="18" charset="0"/>
            <a:cs typeface="Times New Roman" panose="02020603050405020304" pitchFamily="18" charset="0"/>
          </a:endParaRPr>
        </a:p>
      </dsp:txBody>
      <dsp:txXfrm>
        <a:off x="4774060" y="14645"/>
        <a:ext cx="2092944" cy="662400"/>
      </dsp:txXfrm>
    </dsp:sp>
    <dsp:sp modelId="{F6F54D3B-BC10-450D-BC1B-49E9B186BDFE}">
      <dsp:nvSpPr>
        <dsp:cNvPr id="0" name=""/>
        <dsp:cNvSpPr/>
      </dsp:nvSpPr>
      <dsp:spPr>
        <a:xfrm>
          <a:off x="4774060" y="677045"/>
          <a:ext cx="2092944" cy="2750318"/>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Incorporate high-engagement hashtags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sp:txBody>
      <dsp:txXfrm>
        <a:off x="4774060" y="677045"/>
        <a:ext cx="2092944" cy="2750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11122"/>
          <a:ext cx="1531045" cy="612418"/>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Exclusive Access:</a:t>
          </a:r>
          <a:endParaRPr lang="en-IN" sz="1500" kern="1200" dirty="0">
            <a:latin typeface="Times New Roman" panose="02020603050405020304" pitchFamily="18" charset="0"/>
            <a:cs typeface="Times New Roman" panose="02020603050405020304" pitchFamily="18" charset="0"/>
          </a:endParaRPr>
        </a:p>
      </dsp:txBody>
      <dsp:txXfrm>
        <a:off x="3994" y="11122"/>
        <a:ext cx="1531045" cy="612418"/>
      </dsp:txXfrm>
    </dsp:sp>
    <dsp:sp modelId="{B3385E12-04B9-4CCD-B365-47EC2D9FDFB1}">
      <dsp:nvSpPr>
        <dsp:cNvPr id="0" name=""/>
        <dsp:cNvSpPr/>
      </dsp:nvSpPr>
      <dsp:spPr>
        <a:xfrm>
          <a:off x="3994" y="623541"/>
          <a:ext cx="1531045" cy="315675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sp:txBody>
      <dsp:txXfrm>
        <a:off x="3994" y="623541"/>
        <a:ext cx="1531045" cy="3156750"/>
      </dsp:txXfrm>
    </dsp:sp>
    <dsp:sp modelId="{DC02C4C0-892B-48C9-9993-C7D4DDABB8E0}">
      <dsp:nvSpPr>
        <dsp:cNvPr id="0" name=""/>
        <dsp:cNvSpPr/>
      </dsp:nvSpPr>
      <dsp:spPr>
        <a:xfrm>
          <a:off x="1749385" y="11122"/>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Recognition:</a:t>
          </a:r>
          <a:endParaRPr lang="en-IN" sz="1500" kern="1200" dirty="0">
            <a:latin typeface="Times New Roman" panose="02020603050405020304" pitchFamily="18" charset="0"/>
            <a:cs typeface="Times New Roman" panose="02020603050405020304" pitchFamily="18" charset="0"/>
          </a:endParaRPr>
        </a:p>
      </dsp:txBody>
      <dsp:txXfrm>
        <a:off x="1749385" y="11122"/>
        <a:ext cx="1531045" cy="612418"/>
      </dsp:txXfrm>
    </dsp:sp>
    <dsp:sp modelId="{37E97E86-3DCB-4755-B872-ADCE8F850800}">
      <dsp:nvSpPr>
        <dsp:cNvPr id="0" name=""/>
        <dsp:cNvSpPr/>
      </dsp:nvSpPr>
      <dsp:spPr>
        <a:xfrm>
          <a:off x="1749385" y="623541"/>
          <a:ext cx="1531045" cy="315675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sp:txBody>
      <dsp:txXfrm>
        <a:off x="1749385" y="623541"/>
        <a:ext cx="1531045" cy="3156750"/>
      </dsp:txXfrm>
    </dsp:sp>
    <dsp:sp modelId="{B0628831-6700-420D-B957-5A17911ED2B8}">
      <dsp:nvSpPr>
        <dsp:cNvPr id="0" name=""/>
        <dsp:cNvSpPr/>
      </dsp:nvSpPr>
      <dsp:spPr>
        <a:xfrm>
          <a:off x="3494777"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sp:txBody>
      <dsp:txXfrm>
        <a:off x="3494777" y="11122"/>
        <a:ext cx="1531045" cy="612418"/>
      </dsp:txXfrm>
    </dsp:sp>
    <dsp:sp modelId="{F6F54D3B-BC10-450D-BC1B-49E9B186BDFE}">
      <dsp:nvSpPr>
        <dsp:cNvPr id="0" name=""/>
        <dsp:cNvSpPr/>
      </dsp:nvSpPr>
      <dsp:spPr>
        <a:xfrm>
          <a:off x="3494777" y="623541"/>
          <a:ext cx="1531045" cy="3156750"/>
        </a:xfrm>
        <a:prstGeom prst="rect">
          <a:avLst/>
        </a:prstGeom>
        <a:solidFill>
          <a:srgbClr val="FFAB40">
            <a:alpha val="90000"/>
            <a:tint val="40000"/>
            <a:hueOff val="0"/>
            <a:satOff val="0"/>
            <a:lumOff val="0"/>
            <a:alphaOff val="0"/>
          </a:srgb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sp:txBody>
      <dsp:txXfrm>
        <a:off x="3494777" y="623541"/>
        <a:ext cx="1531045" cy="3156750"/>
      </dsp:txXfrm>
    </dsp:sp>
    <dsp:sp modelId="{76627EF5-DF5D-4A03-927A-6FD2AA1CA214}">
      <dsp:nvSpPr>
        <dsp:cNvPr id="0" name=""/>
        <dsp:cNvSpPr/>
      </dsp:nvSpPr>
      <dsp:spPr>
        <a:xfrm>
          <a:off x="5240169"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sp:txBody>
      <dsp:txXfrm>
        <a:off x="5240169" y="11122"/>
        <a:ext cx="1531045" cy="612418"/>
      </dsp:txXfrm>
    </dsp:sp>
    <dsp:sp modelId="{DF6C1E75-5E60-4F3A-8541-AADE2F760811}">
      <dsp:nvSpPr>
        <dsp:cNvPr id="0" name=""/>
        <dsp:cNvSpPr/>
      </dsp:nvSpPr>
      <dsp:spPr>
        <a:xfrm>
          <a:off x="5240169" y="623541"/>
          <a:ext cx="1531045" cy="315675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mj-lt"/>
            <a:buNone/>
          </a:pPr>
          <a:r>
            <a:rPr lang="en-IN" sz="1500" kern="12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sp:txBody>
      <dsp:txXfrm>
        <a:off x="5240169" y="623541"/>
        <a:ext cx="1531045" cy="3156750"/>
      </dsp:txXfrm>
    </dsp:sp>
    <dsp:sp modelId="{50B8C2D1-ECB3-43A6-BBCC-0E8CD64C83B0}">
      <dsp:nvSpPr>
        <dsp:cNvPr id="0" name=""/>
        <dsp:cNvSpPr/>
      </dsp:nvSpPr>
      <dsp:spPr>
        <a:xfrm>
          <a:off x="6985560"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sp:txBody>
      <dsp:txXfrm>
        <a:off x="6985560" y="11122"/>
        <a:ext cx="1531045" cy="612418"/>
      </dsp:txXfrm>
    </dsp:sp>
    <dsp:sp modelId="{DE7D14EE-D5A4-466E-A39E-3D996BCA438B}">
      <dsp:nvSpPr>
        <dsp:cNvPr id="0" name=""/>
        <dsp:cNvSpPr/>
      </dsp:nvSpPr>
      <dsp:spPr>
        <a:xfrm>
          <a:off x="6985560" y="623541"/>
          <a:ext cx="1531045" cy="315675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sp:txBody>
      <dsp:txXfrm>
        <a:off x="6985560" y="623541"/>
        <a:ext cx="1531045" cy="3156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3661"/>
          <a:ext cx="2156529" cy="7200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Popular Posts:</a:t>
          </a:r>
          <a:endParaRPr lang="en-IN" sz="1600" b="1" kern="1200" dirty="0">
            <a:latin typeface="Times New Roman" panose="02020603050405020304" pitchFamily="18" charset="0"/>
            <a:cs typeface="Times New Roman" panose="02020603050405020304" pitchFamily="18" charset="0"/>
          </a:endParaRPr>
        </a:p>
      </dsp:txBody>
      <dsp:txXfrm>
        <a:off x="2211" y="3661"/>
        <a:ext cx="2156529" cy="720000"/>
      </dsp:txXfrm>
    </dsp:sp>
    <dsp:sp modelId="{B3385E12-04B9-4CCD-B365-47EC2D9FDFB1}">
      <dsp:nvSpPr>
        <dsp:cNvPr id="0" name=""/>
        <dsp:cNvSpPr/>
      </dsp:nvSpPr>
      <dsp:spPr>
        <a:xfrm>
          <a:off x="2211" y="723661"/>
          <a:ext cx="2156529" cy="2573437"/>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sp:txBody>
      <dsp:txXfrm>
        <a:off x="2211" y="723661"/>
        <a:ext cx="2156529" cy="2573437"/>
      </dsp:txXfrm>
    </dsp:sp>
    <dsp:sp modelId="{DC02C4C0-892B-48C9-9993-C7D4DDABB8E0}">
      <dsp:nvSpPr>
        <dsp:cNvPr id="0" name=""/>
        <dsp:cNvSpPr/>
      </dsp:nvSpPr>
      <dsp:spPr>
        <a:xfrm>
          <a:off x="2460655" y="3661"/>
          <a:ext cx="2156529" cy="7200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Personalized Posts:</a:t>
          </a:r>
          <a:endParaRPr lang="en-IN" sz="1600" b="1" kern="1200" dirty="0">
            <a:latin typeface="Times New Roman" panose="02020603050405020304" pitchFamily="18" charset="0"/>
            <a:cs typeface="Times New Roman" panose="02020603050405020304" pitchFamily="18" charset="0"/>
          </a:endParaRPr>
        </a:p>
      </dsp:txBody>
      <dsp:txXfrm>
        <a:off x="2460655" y="3661"/>
        <a:ext cx="2156529" cy="720000"/>
      </dsp:txXfrm>
    </dsp:sp>
    <dsp:sp modelId="{37E97E86-3DCB-4755-B872-ADCE8F850800}">
      <dsp:nvSpPr>
        <dsp:cNvPr id="0" name=""/>
        <dsp:cNvSpPr/>
      </dsp:nvSpPr>
      <dsp:spPr>
        <a:xfrm>
          <a:off x="2460655" y="723661"/>
          <a:ext cx="2156529" cy="2573437"/>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a:latin typeface="Times New Roman" panose="02020603050405020304" pitchFamily="18" charset="0"/>
              <a:cs typeface="Times New Roman" panose="02020603050405020304" pitchFamily="18" charset="0"/>
            </a:rPr>
            <a:t>Show them post based on their tags and most watch.</a:t>
          </a:r>
          <a:endParaRPr lang="en-IN" sz="1600" kern="1200" dirty="0">
            <a:latin typeface="Times New Roman" panose="02020603050405020304" pitchFamily="18" charset="0"/>
            <a:cs typeface="Times New Roman" panose="02020603050405020304" pitchFamily="18" charset="0"/>
          </a:endParaRPr>
        </a:p>
      </dsp:txBody>
      <dsp:txXfrm>
        <a:off x="2460655" y="723661"/>
        <a:ext cx="2156529" cy="2573437"/>
      </dsp:txXfrm>
    </dsp:sp>
    <dsp:sp modelId="{B0628831-6700-420D-B957-5A17911ED2B8}">
      <dsp:nvSpPr>
        <dsp:cNvPr id="0" name=""/>
        <dsp:cNvSpPr/>
      </dsp:nvSpPr>
      <dsp:spPr>
        <a:xfrm>
          <a:off x="4919099" y="3661"/>
          <a:ext cx="2156529" cy="720000"/>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Benefits of Engagement</a:t>
          </a:r>
          <a:endParaRPr lang="en-IN" sz="1600" b="1" kern="1200" dirty="0">
            <a:latin typeface="Times New Roman" panose="02020603050405020304" pitchFamily="18" charset="0"/>
            <a:cs typeface="Times New Roman" panose="02020603050405020304" pitchFamily="18" charset="0"/>
          </a:endParaRPr>
        </a:p>
      </dsp:txBody>
      <dsp:txXfrm>
        <a:off x="4919099" y="3661"/>
        <a:ext cx="2156529" cy="720000"/>
      </dsp:txXfrm>
    </dsp:sp>
    <dsp:sp modelId="{F6F54D3B-BC10-450D-BC1B-49E9B186BDFE}">
      <dsp:nvSpPr>
        <dsp:cNvPr id="0" name=""/>
        <dsp:cNvSpPr/>
      </dsp:nvSpPr>
      <dsp:spPr>
        <a:xfrm>
          <a:off x="4919099" y="723661"/>
          <a:ext cx="2156529" cy="2573437"/>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sp:txBody>
      <dsp:txXfrm>
        <a:off x="4919099" y="723661"/>
        <a:ext cx="2156529" cy="2573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19050"/>
          <a:ext cx="2156529" cy="862611"/>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hemeClr val="tx1"/>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High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211" y="19050"/>
        <a:ext cx="2156529" cy="862611"/>
      </dsp:txXfrm>
    </dsp:sp>
    <dsp:sp modelId="{B3385E12-04B9-4CCD-B365-47EC2D9FDFB1}">
      <dsp:nvSpPr>
        <dsp:cNvPr id="0" name=""/>
        <dsp:cNvSpPr/>
      </dsp:nvSpPr>
      <dsp:spPr>
        <a:xfrm>
          <a:off x="2211" y="881662"/>
          <a:ext cx="2156529" cy="245951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sp:txBody>
      <dsp:txXfrm>
        <a:off x="2211" y="881662"/>
        <a:ext cx="2156529" cy="2459519"/>
      </dsp:txXfrm>
    </dsp:sp>
    <dsp:sp modelId="{DC02C4C0-892B-48C9-9993-C7D4DDABB8E0}">
      <dsp:nvSpPr>
        <dsp:cNvPr id="0" name=""/>
        <dsp:cNvSpPr/>
      </dsp:nvSpPr>
      <dsp:spPr>
        <a:xfrm>
          <a:off x="2460655" y="19050"/>
          <a:ext cx="2156529" cy="862611"/>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Low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460655" y="19050"/>
        <a:ext cx="2156529" cy="862611"/>
      </dsp:txXfrm>
    </dsp:sp>
    <dsp:sp modelId="{37E97E86-3DCB-4755-B872-ADCE8F850800}">
      <dsp:nvSpPr>
        <dsp:cNvPr id="0" name=""/>
        <dsp:cNvSpPr/>
      </dsp:nvSpPr>
      <dsp:spPr>
        <a:xfrm>
          <a:off x="2460655" y="881662"/>
          <a:ext cx="2156529" cy="245951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sp:txBody>
      <dsp:txXfrm>
        <a:off x="2460655" y="881662"/>
        <a:ext cx="2156529" cy="2459519"/>
      </dsp:txXfrm>
    </dsp:sp>
    <dsp:sp modelId="{B0628831-6700-420D-B957-5A17911ED2B8}">
      <dsp:nvSpPr>
        <dsp:cNvPr id="0" name=""/>
        <dsp:cNvSpPr/>
      </dsp:nvSpPr>
      <dsp:spPr>
        <a:xfrm>
          <a:off x="4919099" y="19050"/>
          <a:ext cx="2156529" cy="862611"/>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Tag-Based Segmentation</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4919099" y="19050"/>
        <a:ext cx="2156529" cy="862611"/>
      </dsp:txXfrm>
    </dsp:sp>
    <dsp:sp modelId="{F6F54D3B-BC10-450D-BC1B-49E9B186BDFE}">
      <dsp:nvSpPr>
        <dsp:cNvPr id="0" name=""/>
        <dsp:cNvSpPr/>
      </dsp:nvSpPr>
      <dsp:spPr>
        <a:xfrm>
          <a:off x="4919099" y="881662"/>
          <a:ext cx="2156529" cy="2459519"/>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sp:txBody>
      <dsp:txXfrm>
        <a:off x="4919099" y="881662"/>
        <a:ext cx="2156529" cy="2459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51613"/>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hemeClr val="tx1"/>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Personalize Outreach</a:t>
          </a:r>
          <a:r>
            <a:rPr lang="en-IN" sz="1600" kern="1200" dirty="0">
              <a:latin typeface="Times New Roman" panose="02020603050405020304" pitchFamily="18" charset="0"/>
              <a:cs typeface="Times New Roman" panose="02020603050405020304" pitchFamily="18" charset="0"/>
            </a:rPr>
            <a:t>: </a:t>
          </a:r>
        </a:p>
      </dsp:txBody>
      <dsp:txXfrm>
        <a:off x="3994" y="51613"/>
        <a:ext cx="1531045" cy="612418"/>
      </dsp:txXfrm>
    </dsp:sp>
    <dsp:sp modelId="{B3385E12-04B9-4CCD-B365-47EC2D9FDFB1}">
      <dsp:nvSpPr>
        <dsp:cNvPr id="0" name=""/>
        <dsp:cNvSpPr/>
      </dsp:nvSpPr>
      <dsp:spPr>
        <a:xfrm>
          <a:off x="3994" y="664031"/>
          <a:ext cx="1531045" cy="298656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sp:txBody>
      <dsp:txXfrm>
        <a:off x="3994" y="664031"/>
        <a:ext cx="1531045" cy="2986560"/>
      </dsp:txXfrm>
    </dsp:sp>
    <dsp:sp modelId="{DC02C4C0-892B-48C9-9993-C7D4DDABB8E0}">
      <dsp:nvSpPr>
        <dsp:cNvPr id="0" name=""/>
        <dsp:cNvSpPr/>
      </dsp:nvSpPr>
      <dsp:spPr>
        <a:xfrm>
          <a:off x="1749385" y="51613"/>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Offer Mutual Benefits</a:t>
          </a:r>
          <a:r>
            <a:rPr lang="en-IN" sz="1600" kern="1200" dirty="0">
              <a:latin typeface="Times New Roman" panose="02020603050405020304" pitchFamily="18" charset="0"/>
              <a:cs typeface="Times New Roman" panose="02020603050405020304" pitchFamily="18" charset="0"/>
            </a:rPr>
            <a:t>:</a:t>
          </a:r>
        </a:p>
      </dsp:txBody>
      <dsp:txXfrm>
        <a:off x="1749385" y="51613"/>
        <a:ext cx="1531045" cy="612418"/>
      </dsp:txXfrm>
    </dsp:sp>
    <dsp:sp modelId="{37E97E86-3DCB-4755-B872-ADCE8F850800}">
      <dsp:nvSpPr>
        <dsp:cNvPr id="0" name=""/>
        <dsp:cNvSpPr/>
      </dsp:nvSpPr>
      <dsp:spPr>
        <a:xfrm>
          <a:off x="1749385" y="664031"/>
          <a:ext cx="1531045" cy="298656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sp:txBody>
      <dsp:txXfrm>
        <a:off x="1749385" y="664031"/>
        <a:ext cx="1531045" cy="2986560"/>
      </dsp:txXfrm>
    </dsp:sp>
    <dsp:sp modelId="{B0628831-6700-420D-B957-5A17911ED2B8}">
      <dsp:nvSpPr>
        <dsp:cNvPr id="0" name=""/>
        <dsp:cNvSpPr/>
      </dsp:nvSpPr>
      <dsp:spPr>
        <a:xfrm>
          <a:off x="3494777" y="51613"/>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Encourage Creative Freedom</a:t>
          </a:r>
          <a:r>
            <a:rPr lang="en-IN" sz="1600" kern="1200" dirty="0">
              <a:latin typeface="Times New Roman" panose="02020603050405020304" pitchFamily="18" charset="0"/>
              <a:cs typeface="Times New Roman" panose="02020603050405020304" pitchFamily="18" charset="0"/>
            </a:rPr>
            <a:t>: </a:t>
          </a:r>
        </a:p>
      </dsp:txBody>
      <dsp:txXfrm>
        <a:off x="3494777" y="51613"/>
        <a:ext cx="1531045" cy="612418"/>
      </dsp:txXfrm>
    </dsp:sp>
    <dsp:sp modelId="{F6F54D3B-BC10-450D-BC1B-49E9B186BDFE}">
      <dsp:nvSpPr>
        <dsp:cNvPr id="0" name=""/>
        <dsp:cNvSpPr/>
      </dsp:nvSpPr>
      <dsp:spPr>
        <a:xfrm>
          <a:off x="3494777" y="664031"/>
          <a:ext cx="1531045" cy="298656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sp:txBody>
      <dsp:txXfrm>
        <a:off x="3494777" y="664031"/>
        <a:ext cx="1531045" cy="2986560"/>
      </dsp:txXfrm>
    </dsp:sp>
    <dsp:sp modelId="{76627EF5-DF5D-4A03-927A-6FD2AA1CA214}">
      <dsp:nvSpPr>
        <dsp:cNvPr id="0" name=""/>
        <dsp:cNvSpPr/>
      </dsp:nvSpPr>
      <dsp:spPr>
        <a:xfrm>
          <a:off x="5240169" y="51613"/>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Maintain Communication</a:t>
          </a:r>
          <a:r>
            <a:rPr lang="en-IN" sz="1600" kern="1200" dirty="0">
              <a:latin typeface="Times New Roman" panose="02020603050405020304" pitchFamily="18" charset="0"/>
              <a:cs typeface="Times New Roman" panose="02020603050405020304" pitchFamily="18" charset="0"/>
            </a:rPr>
            <a:t>: </a:t>
          </a:r>
        </a:p>
      </dsp:txBody>
      <dsp:txXfrm>
        <a:off x="5240169" y="51613"/>
        <a:ext cx="1531045" cy="612418"/>
      </dsp:txXfrm>
    </dsp:sp>
    <dsp:sp modelId="{DF6C1E75-5E60-4F3A-8541-AADE2F760811}">
      <dsp:nvSpPr>
        <dsp:cNvPr id="0" name=""/>
        <dsp:cNvSpPr/>
      </dsp:nvSpPr>
      <dsp:spPr>
        <a:xfrm>
          <a:off x="5240169" y="664031"/>
          <a:ext cx="1531045" cy="298656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Keep open lines for feedback and collaboration throughout the campaign.</a:t>
          </a:r>
        </a:p>
      </dsp:txBody>
      <dsp:txXfrm>
        <a:off x="5240169" y="664031"/>
        <a:ext cx="1531045" cy="2986560"/>
      </dsp:txXfrm>
    </dsp:sp>
    <dsp:sp modelId="{50B8C2D1-ECB3-43A6-BBCC-0E8CD64C83B0}">
      <dsp:nvSpPr>
        <dsp:cNvPr id="0" name=""/>
        <dsp:cNvSpPr/>
      </dsp:nvSpPr>
      <dsp:spPr>
        <a:xfrm>
          <a:off x="6985560" y="51613"/>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Evaluate and Appreciate</a:t>
          </a:r>
          <a:r>
            <a:rPr lang="en-IN" sz="1600" kern="1200" dirty="0">
              <a:latin typeface="Times New Roman" panose="02020603050405020304" pitchFamily="18" charset="0"/>
              <a:cs typeface="Times New Roman" panose="02020603050405020304" pitchFamily="18" charset="0"/>
            </a:rPr>
            <a:t>: </a:t>
          </a:r>
        </a:p>
      </dsp:txBody>
      <dsp:txXfrm>
        <a:off x="6985560" y="51613"/>
        <a:ext cx="1531045" cy="612418"/>
      </dsp:txXfrm>
    </dsp:sp>
    <dsp:sp modelId="{DE7D14EE-D5A4-466E-A39E-3D996BCA438B}">
      <dsp:nvSpPr>
        <dsp:cNvPr id="0" name=""/>
        <dsp:cNvSpPr/>
      </dsp:nvSpPr>
      <dsp:spPr>
        <a:xfrm>
          <a:off x="6985560" y="664031"/>
          <a:ext cx="1531045" cy="298656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sp:txBody>
      <dsp:txXfrm>
        <a:off x="6985560" y="664031"/>
        <a:ext cx="1531045" cy="29865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AE08B-32EC-495C-AFE2-2CF6169FFB4A}">
      <dsp:nvSpPr>
        <dsp:cNvPr id="0" name=""/>
        <dsp:cNvSpPr/>
      </dsp:nvSpPr>
      <dsp:spPr>
        <a:xfrm>
          <a:off x="3994" y="20507"/>
          <a:ext cx="1531045" cy="612418"/>
        </a:xfrm>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Personalized Engagement</a:t>
          </a:r>
          <a:endParaRPr lang="en-IN" sz="1400" kern="1200" dirty="0">
            <a:latin typeface="Times New Roman" panose="02020603050405020304" pitchFamily="18" charset="0"/>
            <a:cs typeface="Times New Roman" panose="02020603050405020304" pitchFamily="18" charset="0"/>
          </a:endParaRPr>
        </a:p>
      </dsp:txBody>
      <dsp:txXfrm>
        <a:off x="3994" y="20507"/>
        <a:ext cx="1531045" cy="612418"/>
      </dsp:txXfrm>
    </dsp:sp>
    <dsp:sp modelId="{AF79D8E5-1224-452B-A2FB-F84742B48996}">
      <dsp:nvSpPr>
        <dsp:cNvPr id="0" name=""/>
        <dsp:cNvSpPr/>
      </dsp:nvSpPr>
      <dsp:spPr>
        <a:xfrm>
          <a:off x="3994" y="632925"/>
          <a:ext cx="1531045" cy="281088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kern="1200" dirty="0">
            <a:latin typeface="Times New Roman" panose="02020603050405020304" pitchFamily="18" charset="0"/>
            <a:cs typeface="Times New Roman" panose="02020603050405020304" pitchFamily="18" charset="0"/>
          </a:endParaRPr>
        </a:p>
      </dsp:txBody>
      <dsp:txXfrm>
        <a:off x="3994" y="632925"/>
        <a:ext cx="1531045" cy="2810880"/>
      </dsp:txXfrm>
    </dsp:sp>
    <dsp:sp modelId="{631C25D8-F177-440D-9A79-6CB645FABE17}">
      <dsp:nvSpPr>
        <dsp:cNvPr id="0" name=""/>
        <dsp:cNvSpPr/>
      </dsp:nvSpPr>
      <dsp:spPr>
        <a:xfrm>
          <a:off x="1749385" y="20507"/>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Optimized Content Strategy</a:t>
          </a:r>
          <a:endParaRPr lang="en-IN" sz="1400" kern="1200" dirty="0">
            <a:latin typeface="Times New Roman" panose="02020603050405020304" pitchFamily="18" charset="0"/>
            <a:cs typeface="Times New Roman" panose="02020603050405020304" pitchFamily="18" charset="0"/>
          </a:endParaRPr>
        </a:p>
      </dsp:txBody>
      <dsp:txXfrm>
        <a:off x="1749385" y="20507"/>
        <a:ext cx="1531045" cy="612418"/>
      </dsp:txXfrm>
    </dsp:sp>
    <dsp:sp modelId="{7D35FC05-74DE-430F-A9C1-FC91820E1141}">
      <dsp:nvSpPr>
        <dsp:cNvPr id="0" name=""/>
        <dsp:cNvSpPr/>
      </dsp:nvSpPr>
      <dsp:spPr>
        <a:xfrm>
          <a:off x="1749385" y="632925"/>
          <a:ext cx="1531045" cy="281088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kern="1200" dirty="0">
            <a:latin typeface="Times New Roman" panose="02020603050405020304" pitchFamily="18" charset="0"/>
            <a:cs typeface="Times New Roman" panose="02020603050405020304" pitchFamily="18" charset="0"/>
          </a:endParaRPr>
        </a:p>
      </dsp:txBody>
      <dsp:txXfrm>
        <a:off x="1749385" y="632925"/>
        <a:ext cx="1531045" cy="2810880"/>
      </dsp:txXfrm>
    </dsp:sp>
    <dsp:sp modelId="{3495FCD2-0CF6-4C5D-BAD6-8570FDD7F975}">
      <dsp:nvSpPr>
        <dsp:cNvPr id="0" name=""/>
        <dsp:cNvSpPr/>
      </dsp:nvSpPr>
      <dsp:spPr>
        <a:xfrm>
          <a:off x="3494776" y="20507"/>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kern="1200" cap="none" normalizeH="0" baseline="0">
              <a:ln/>
              <a:effectLst/>
              <a:latin typeface="Times New Roman" panose="02020603050405020304" pitchFamily="18" charset="0"/>
              <a:cs typeface="Times New Roman" panose="02020603050405020304" pitchFamily="18" charset="0"/>
            </a:rPr>
            <a:t>:</a:t>
          </a:r>
          <a:endParaRPr lang="en-IN" sz="1400" kern="1200" dirty="0">
            <a:latin typeface="Times New Roman" panose="02020603050405020304" pitchFamily="18" charset="0"/>
            <a:cs typeface="Times New Roman" panose="02020603050405020304" pitchFamily="18" charset="0"/>
          </a:endParaRPr>
        </a:p>
      </dsp:txBody>
      <dsp:txXfrm>
        <a:off x="3494776" y="20507"/>
        <a:ext cx="1531045" cy="612418"/>
      </dsp:txXfrm>
    </dsp:sp>
    <dsp:sp modelId="{E6A91A7D-52D5-4BE5-B107-59A035EA4D24}">
      <dsp:nvSpPr>
        <dsp:cNvPr id="0" name=""/>
        <dsp:cNvSpPr/>
      </dsp:nvSpPr>
      <dsp:spPr>
        <a:xfrm>
          <a:off x="3494776" y="632925"/>
          <a:ext cx="1531045" cy="281088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kern="1200" dirty="0">
            <a:latin typeface="Times New Roman" panose="02020603050405020304" pitchFamily="18" charset="0"/>
            <a:cs typeface="Times New Roman" panose="02020603050405020304" pitchFamily="18" charset="0"/>
          </a:endParaRPr>
        </a:p>
      </dsp:txBody>
      <dsp:txXfrm>
        <a:off x="3494776" y="632925"/>
        <a:ext cx="1531045" cy="2810880"/>
      </dsp:txXfrm>
    </dsp:sp>
    <dsp:sp modelId="{93513404-FA9A-4332-9FE7-16BC775FE39B}">
      <dsp:nvSpPr>
        <dsp:cNvPr id="0" name=""/>
        <dsp:cNvSpPr/>
      </dsp:nvSpPr>
      <dsp:spPr>
        <a:xfrm>
          <a:off x="5240168" y="20507"/>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 </a:t>
          </a:r>
          <a:endParaRPr lang="en-IN" sz="1400" kern="1200" dirty="0">
            <a:latin typeface="Times New Roman" panose="02020603050405020304" pitchFamily="18" charset="0"/>
            <a:cs typeface="Times New Roman" panose="02020603050405020304" pitchFamily="18" charset="0"/>
          </a:endParaRPr>
        </a:p>
      </dsp:txBody>
      <dsp:txXfrm>
        <a:off x="5240168" y="20507"/>
        <a:ext cx="1531045" cy="612418"/>
      </dsp:txXfrm>
    </dsp:sp>
    <dsp:sp modelId="{377FF565-E709-4F35-AFDD-C9340AA167A4}">
      <dsp:nvSpPr>
        <dsp:cNvPr id="0" name=""/>
        <dsp:cNvSpPr/>
      </dsp:nvSpPr>
      <dsp:spPr>
        <a:xfrm>
          <a:off x="5240168" y="632925"/>
          <a:ext cx="1531045" cy="281088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kern="1200" dirty="0">
            <a:latin typeface="Times New Roman" panose="02020603050405020304" pitchFamily="18" charset="0"/>
            <a:cs typeface="Times New Roman" panose="02020603050405020304" pitchFamily="18" charset="0"/>
          </a:endParaRPr>
        </a:p>
      </dsp:txBody>
      <dsp:txXfrm>
        <a:off x="5240168" y="632925"/>
        <a:ext cx="1531045" cy="2810880"/>
      </dsp:txXfrm>
    </dsp:sp>
    <dsp:sp modelId="{58C77416-B79D-4A72-A377-823663C9D556}">
      <dsp:nvSpPr>
        <dsp:cNvPr id="0" name=""/>
        <dsp:cNvSpPr/>
      </dsp:nvSpPr>
      <dsp:spPr>
        <a:xfrm>
          <a:off x="6985559" y="20507"/>
          <a:ext cx="1531045" cy="612418"/>
        </a:xfr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kern="1200" dirty="0">
            <a:latin typeface="Times New Roman" panose="02020603050405020304" pitchFamily="18" charset="0"/>
            <a:cs typeface="Times New Roman" panose="02020603050405020304" pitchFamily="18" charset="0"/>
          </a:endParaRPr>
        </a:p>
      </dsp:txBody>
      <dsp:txXfrm>
        <a:off x="6985559" y="20507"/>
        <a:ext cx="1531045" cy="612418"/>
      </dsp:txXfrm>
    </dsp:sp>
    <dsp:sp modelId="{64AAF971-BA05-415F-A934-135857D30EDF}">
      <dsp:nvSpPr>
        <dsp:cNvPr id="0" name=""/>
        <dsp:cNvSpPr/>
      </dsp:nvSpPr>
      <dsp:spPr>
        <a:xfrm>
          <a:off x="6985559" y="632925"/>
          <a:ext cx="1531045" cy="2810880"/>
        </a:xfrm>
        <a:solidFill>
          <a:schemeClr val="accent4">
            <a:alpha val="90000"/>
            <a:tint val="40000"/>
            <a:hueOff val="0"/>
            <a:satOff val="0"/>
            <a:lumOff val="0"/>
            <a:alphaOff val="0"/>
          </a:schemeClr>
        </a:solidFill>
        <a:ln w="25400" cap="rnd" cmpd="sng" algn="ctr">
          <a:solidFill>
            <a:scrgbClr r="0" g="0" b="0"/>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kern="1200" dirty="0">
            <a:latin typeface="Times New Roman" panose="02020603050405020304" pitchFamily="18" charset="0"/>
            <a:cs typeface="Times New Roman" panose="02020603050405020304" pitchFamily="18" charset="0"/>
          </a:endParaRPr>
        </a:p>
      </dsp:txBody>
      <dsp:txXfrm>
        <a:off x="6985559" y="632925"/>
        <a:ext cx="1531045"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c71b12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c71b125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e67c7d5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e67c7d5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e67c7d5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67c7d5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c71b125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c71b125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41921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38012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511219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625563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10913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4694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491210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70579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8036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90696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577311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58298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9662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64583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53062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77207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8220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2/12/2025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327089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wSXXQboFYXgJXxccj4i-cKfIX5QtdPwH/view?usp=drive_link"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F178-5E32-F8A3-5841-FF46E99C8207}"/>
              </a:ext>
            </a:extLst>
          </p:cNvPr>
          <p:cNvSpPr>
            <a:spLocks noGrp="1"/>
          </p:cNvSpPr>
          <p:nvPr>
            <p:ph type="title"/>
          </p:nvPr>
        </p:nvSpPr>
        <p:spPr>
          <a:xfrm>
            <a:off x="408878" y="706836"/>
            <a:ext cx="8008755" cy="1102687"/>
          </a:xfrm>
        </p:spPr>
        <p:txBody>
          <a:bodyPr vert="horz" lIns="91440" tIns="45720" rIns="91440" bIns="45720" rtlCol="0" anchor="ctr">
            <a:normAutofit/>
          </a:bodyPr>
          <a:lstStyle/>
          <a:p>
            <a:pPr defTabSz="914400"/>
            <a:r>
              <a:rPr lang="en-US" sz="5000" spc="100" dirty="0"/>
              <a:t>Social Media Analysis</a:t>
            </a:r>
          </a:p>
        </p:txBody>
      </p:sp>
      <p:sp>
        <p:nvSpPr>
          <p:cNvPr id="4" name="TextBox 3">
            <a:extLst>
              <a:ext uri="{FF2B5EF4-FFF2-40B4-BE49-F238E27FC236}">
                <a16:creationId xmlns:a16="http://schemas.microsoft.com/office/drawing/2014/main" id="{6D16287C-A4F6-616C-9928-5123AE980845}"/>
              </a:ext>
            </a:extLst>
          </p:cNvPr>
          <p:cNvSpPr txBox="1"/>
          <p:nvPr/>
        </p:nvSpPr>
        <p:spPr>
          <a:xfrm>
            <a:off x="483220" y="2080413"/>
            <a:ext cx="7934414" cy="23557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t>Made By- Uday Tamrakar</a:t>
            </a:r>
          </a:p>
          <a:p>
            <a:pPr defTabSz="914400">
              <a:lnSpc>
                <a:spcPct val="90000"/>
              </a:lnSpc>
              <a:spcAft>
                <a:spcPts val="600"/>
              </a:spcAft>
              <a:buClr>
                <a:schemeClr val="accent1"/>
              </a:buClr>
            </a:pPr>
            <a:endParaRPr lang="en-US" dirty="0"/>
          </a:p>
        </p:txBody>
      </p:sp>
    </p:spTree>
    <p:extLst>
      <p:ext uri="{BB962C8B-B14F-4D97-AF65-F5344CB8AC3E}">
        <p14:creationId xmlns:p14="http://schemas.microsoft.com/office/powerpoint/2010/main" val="36942520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0F7CB4-066A-F2F2-BF86-B83DA5971055}"/>
              </a:ext>
            </a:extLst>
          </p:cNvPr>
          <p:cNvSpPr>
            <a:spLocks noGrp="1"/>
          </p:cNvSpPr>
          <p:nvPr>
            <p:ph type="body" idx="1"/>
          </p:nvPr>
        </p:nvSpPr>
        <p:spPr>
          <a:xfrm>
            <a:off x="311700" y="539751"/>
            <a:ext cx="8520600" cy="805830"/>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Creating more personalized and engaging campaigns by</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0FF5EEB-DC49-A0A9-85B8-01BA748633B6}"/>
              </a:ext>
            </a:extLst>
          </p:cNvPr>
          <p:cNvGraphicFramePr/>
          <p:nvPr>
            <p:extLst>
              <p:ext uri="{D42A27DB-BD31-4B8C-83A1-F6EECF244321}">
                <p14:modId xmlns:p14="http://schemas.microsoft.com/office/powerpoint/2010/main" val="2571300273"/>
              </p:ext>
            </p:extLst>
          </p:nvPr>
        </p:nvGraphicFramePr>
        <p:xfrm>
          <a:off x="1394085" y="1509130"/>
          <a:ext cx="6430781" cy="2785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0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731E-C380-FBF4-EA2D-EEE5522945F5}"/>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Content Strategy and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E87BC2F-8478-A93A-849B-2B6CE91870E4}"/>
              </a:ext>
            </a:extLst>
          </p:cNvPr>
          <p:cNvSpPr>
            <a:spLocks noGrp="1"/>
          </p:cNvSpPr>
          <p:nvPr>
            <p:ph type="body" idx="1"/>
          </p:nvPr>
        </p:nvSpPr>
        <p:spPr>
          <a:xfrm>
            <a:off x="311700" y="1479395"/>
            <a:ext cx="3762212" cy="3089480"/>
          </a:xfrm>
        </p:spPr>
        <p:txBody>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shows the Top 5 hashtags that highest Engagement Rate.</a:t>
            </a:r>
          </a:p>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highest engagement rates mean the posts with these hashtags are getting a higher number of likes and comments than the other post.</a:t>
            </a:r>
          </a:p>
          <a:p>
            <a:pPr algn="just"/>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39630C0-7437-BA1E-D83C-CDAAA0B66CD4}"/>
              </a:ext>
            </a:extLst>
          </p:cNvPr>
          <p:cNvGraphicFramePr/>
          <p:nvPr>
            <p:extLst>
              <p:ext uri="{D42A27DB-BD31-4B8C-83A1-F6EECF244321}">
                <p14:modId xmlns:p14="http://schemas.microsoft.com/office/powerpoint/2010/main" val="4248967768"/>
              </p:ext>
            </p:extLst>
          </p:nvPr>
        </p:nvGraphicFramePr>
        <p:xfrm>
          <a:off x="4408448" y="1570851"/>
          <a:ext cx="4055327" cy="2569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61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B0519C-B153-4175-35D8-0B38FF3F4FCE}"/>
              </a:ext>
            </a:extLst>
          </p:cNvPr>
          <p:cNvSpPr>
            <a:spLocks noGrp="1"/>
          </p:cNvSpPr>
          <p:nvPr>
            <p:ph type="body" idx="1"/>
          </p:nvPr>
        </p:nvSpPr>
        <p:spPr>
          <a:xfrm>
            <a:off x="311700" y="602348"/>
            <a:ext cx="8520600" cy="639154"/>
          </a:xfrm>
        </p:spPr>
        <p:txBody>
          <a:bodyPr>
            <a:normAutofit/>
          </a:bodyPr>
          <a:lstStyle/>
          <a:p>
            <a:pPr marL="114300" indent="0">
              <a:buNone/>
            </a:pPr>
            <a:r>
              <a:rPr lang="en-US" sz="2200" b="1" dirty="0">
                <a:solidFill>
                  <a:schemeClr val="tx1"/>
                </a:solidFill>
                <a:latin typeface="Times New Roman" panose="02020603050405020304" pitchFamily="18" charset="0"/>
                <a:cs typeface="Times New Roman" panose="02020603050405020304" pitchFamily="18" charset="0"/>
              </a:rPr>
              <a:t>How the above chart can guide content strategy and ad campaigns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C0EBF87-0948-C8DB-B293-F690A5B5A587}"/>
              </a:ext>
            </a:extLst>
          </p:cNvPr>
          <p:cNvGraphicFramePr/>
          <p:nvPr>
            <p:extLst>
              <p:ext uri="{D42A27DB-BD31-4B8C-83A1-F6EECF244321}">
                <p14:modId xmlns:p14="http://schemas.microsoft.com/office/powerpoint/2010/main" val="1070230383"/>
              </p:ext>
            </p:extLst>
          </p:nvPr>
        </p:nvGraphicFramePr>
        <p:xfrm>
          <a:off x="1137424" y="1450572"/>
          <a:ext cx="6869152" cy="344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58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C350-2C7D-875A-66F0-91D5E47559AC}"/>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Rewarding most Loyal Users</a:t>
            </a:r>
          </a:p>
        </p:txBody>
      </p:sp>
      <p:sp>
        <p:nvSpPr>
          <p:cNvPr id="3" name="Text Placeholder 2">
            <a:extLst>
              <a:ext uri="{FF2B5EF4-FFF2-40B4-BE49-F238E27FC236}">
                <a16:creationId xmlns:a16="http://schemas.microsoft.com/office/drawing/2014/main" id="{ED997499-9575-DDA0-A184-0C8FC9EDBD50}"/>
              </a:ext>
            </a:extLst>
          </p:cNvPr>
          <p:cNvSpPr>
            <a:spLocks noGrp="1"/>
          </p:cNvSpPr>
          <p:nvPr>
            <p:ph type="body" idx="1"/>
          </p:nvPr>
        </p:nvSpPr>
        <p:spPr>
          <a:xfrm>
            <a:off x="311700" y="1152475"/>
            <a:ext cx="3628398" cy="3546000"/>
          </a:xfrm>
        </p:spPr>
        <p:txBody>
          <a:bodyPr>
            <a:normAutofit fontScale="92500"/>
          </a:bodyPr>
          <a:lstStyle/>
          <a:p>
            <a:pPr marL="571500" indent="-457200" algn="just">
              <a:buFont typeface="+mj-lt"/>
              <a:buAutoNum type="arabicPeriod"/>
            </a:pPr>
            <a:r>
              <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user engagement and activity levels, the users listed in the chart would be considered the most loyal or valuable users as they have the highest engagement among all the users.  </a:t>
            </a:r>
          </a:p>
          <a:p>
            <a:pPr marL="571500" indent="-457200" algn="just">
              <a:buFont typeface="+mj-lt"/>
              <a:buAutoNum type="arabicPeriod"/>
            </a:pPr>
            <a:r>
              <a:rPr lang="en-IN" sz="19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Accounts with 0 posts are excluded in this list as possibility of them being fake is high and these accounts can have high user activity.</a:t>
            </a:r>
            <a:endPar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p>
        </p:txBody>
      </p:sp>
      <p:graphicFrame>
        <p:nvGraphicFramePr>
          <p:cNvPr id="4" name="Chart 3">
            <a:extLst>
              <a:ext uri="{FF2B5EF4-FFF2-40B4-BE49-F238E27FC236}">
                <a16:creationId xmlns:a16="http://schemas.microsoft.com/office/drawing/2014/main" id="{A7D9D4A2-DD97-90C6-68A4-429A8FA8C8AA}"/>
              </a:ext>
            </a:extLst>
          </p:cNvPr>
          <p:cNvGraphicFramePr/>
          <p:nvPr>
            <p:extLst>
              <p:ext uri="{D42A27DB-BD31-4B8C-83A1-F6EECF244321}">
                <p14:modId xmlns:p14="http://schemas.microsoft.com/office/powerpoint/2010/main" val="507195023"/>
              </p:ext>
            </p:extLst>
          </p:nvPr>
        </p:nvGraphicFramePr>
        <p:xfrm>
          <a:off x="4571999" y="1427357"/>
          <a:ext cx="4260301" cy="2869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54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D5D944C-24B1-AFEE-740F-98F421A72CA3}"/>
              </a:ext>
            </a:extLst>
          </p:cNvPr>
          <p:cNvSpPr>
            <a:spLocks noGrp="1"/>
          </p:cNvSpPr>
          <p:nvPr>
            <p:ph type="body" idx="1"/>
          </p:nvPr>
        </p:nvSpPr>
        <p:spPr>
          <a:xfrm>
            <a:off x="311700" y="429961"/>
            <a:ext cx="8520600" cy="639154"/>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kind of rewards can be granted to the users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74692116-71F2-BEE9-29AF-90BF9C5870C2}"/>
              </a:ext>
            </a:extLst>
          </p:cNvPr>
          <p:cNvGraphicFramePr/>
          <p:nvPr>
            <p:extLst>
              <p:ext uri="{D42A27DB-BD31-4B8C-83A1-F6EECF244321}">
                <p14:modId xmlns:p14="http://schemas.microsoft.com/office/powerpoint/2010/main" val="1598383705"/>
              </p:ext>
            </p:extLst>
          </p:nvPr>
        </p:nvGraphicFramePr>
        <p:xfrm>
          <a:off x="311700" y="1241502"/>
          <a:ext cx="8520600" cy="3791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5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3CA9-551B-8D70-177B-2B292256B01A}"/>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Strategies for Inactive Users</a:t>
            </a:r>
          </a:p>
        </p:txBody>
      </p:sp>
      <p:sp>
        <p:nvSpPr>
          <p:cNvPr id="3" name="Text Placeholder 2">
            <a:extLst>
              <a:ext uri="{FF2B5EF4-FFF2-40B4-BE49-F238E27FC236}">
                <a16:creationId xmlns:a16="http://schemas.microsoft.com/office/drawing/2014/main" id="{DA8D5FE4-1200-FFCB-2B0B-FC559E66E142}"/>
              </a:ext>
            </a:extLst>
          </p:cNvPr>
          <p:cNvSpPr>
            <a:spLocks noGrp="1"/>
          </p:cNvSpPr>
          <p:nvPr>
            <p:ph type="body" idx="1"/>
          </p:nvPr>
        </p:nvSpPr>
        <p:spPr>
          <a:xfrm>
            <a:off x="311700" y="2036955"/>
            <a:ext cx="3814251" cy="1234069"/>
          </a:xfrm>
        </p:spPr>
        <p:txBody>
          <a:bodyPr/>
          <a:lstStyle/>
          <a:p>
            <a:pPr marL="114300" indent="0" algn="just">
              <a:buNone/>
            </a:pPr>
            <a:r>
              <a:rPr lang="en-US" dirty="0">
                <a:solidFill>
                  <a:schemeClr val="tx1"/>
                </a:solidFill>
                <a:latin typeface="Times New Roman" panose="02020603050405020304" pitchFamily="18" charset="0"/>
                <a:cs typeface="Times New Roman" panose="02020603050405020304" pitchFamily="18" charset="0"/>
              </a:rPr>
              <a:t>The chart here show the users who have no engagement or very less engagement.</a:t>
            </a:r>
          </a:p>
          <a:p>
            <a:endParaRPr lang="en-IN" dirty="0">
              <a:solidFill>
                <a:schemeClr val="tx1"/>
              </a:solidFill>
            </a:endParaRPr>
          </a:p>
        </p:txBody>
      </p:sp>
      <p:graphicFrame>
        <p:nvGraphicFramePr>
          <p:cNvPr id="4" name="Chart 3">
            <a:extLst>
              <a:ext uri="{FF2B5EF4-FFF2-40B4-BE49-F238E27FC236}">
                <a16:creationId xmlns:a16="http://schemas.microsoft.com/office/drawing/2014/main" id="{30F10611-E5F9-9410-B7B6-BB4E0663F40A}"/>
              </a:ext>
            </a:extLst>
          </p:cNvPr>
          <p:cNvGraphicFramePr/>
          <p:nvPr>
            <p:extLst>
              <p:ext uri="{D42A27DB-BD31-4B8C-83A1-F6EECF244321}">
                <p14:modId xmlns:p14="http://schemas.microsoft.com/office/powerpoint/2010/main" val="2575069347"/>
              </p:ext>
            </p:extLst>
          </p:nvPr>
        </p:nvGraphicFramePr>
        <p:xfrm>
          <a:off x="4646341" y="1017725"/>
          <a:ext cx="4185959" cy="3775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5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522E23EF-DB8B-BCD8-252A-53BF593748AB}"/>
              </a:ext>
            </a:extLst>
          </p:cNvPr>
          <p:cNvSpPr>
            <a:spLocks noGrp="1"/>
          </p:cNvSpPr>
          <p:nvPr>
            <p:ph type="body" idx="1"/>
          </p:nvPr>
        </p:nvSpPr>
        <p:spPr>
          <a:xfrm>
            <a:off x="311700" y="453483"/>
            <a:ext cx="8520600" cy="788019"/>
          </a:xfrm>
        </p:spPr>
        <p:txBody>
          <a:bodyPr>
            <a:no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can be done </a:t>
            </a:r>
            <a:r>
              <a:rPr lang="en-IN" sz="2200" b="1" dirty="0">
                <a:solidFill>
                  <a:schemeClr val="tx1"/>
                </a:solidFill>
                <a:latin typeface="Times New Roman" panose="02020603050405020304" pitchFamily="18" charset="0"/>
                <a:cs typeface="Times New Roman" panose="02020603050405020304" pitchFamily="18" charset="0"/>
              </a:rPr>
              <a:t>to re-engage and encourage users to start posting or engaging again</a:t>
            </a:r>
          </a:p>
        </p:txBody>
      </p:sp>
      <p:graphicFrame>
        <p:nvGraphicFramePr>
          <p:cNvPr id="5" name="Diagram 4">
            <a:extLst>
              <a:ext uri="{FF2B5EF4-FFF2-40B4-BE49-F238E27FC236}">
                <a16:creationId xmlns:a16="http://schemas.microsoft.com/office/drawing/2014/main" id="{9203E7B1-4B5B-7922-0858-BCC0080AB638}"/>
              </a:ext>
            </a:extLst>
          </p:cNvPr>
          <p:cNvGraphicFramePr/>
          <p:nvPr>
            <p:extLst>
              <p:ext uri="{D42A27DB-BD31-4B8C-83A1-F6EECF244321}">
                <p14:modId xmlns:p14="http://schemas.microsoft.com/office/powerpoint/2010/main" val="2612873874"/>
              </p:ext>
            </p:extLst>
          </p:nvPr>
        </p:nvGraphicFramePr>
        <p:xfrm>
          <a:off x="1033079" y="1464527"/>
          <a:ext cx="7077841" cy="330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25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1B3A-64BA-24E2-9690-2D8164411039}"/>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27D538-BD31-E4AA-A297-DCD36D050B7F}"/>
              </a:ext>
            </a:extLst>
          </p:cNvPr>
          <p:cNvSpPr>
            <a:spLocks noGrp="1"/>
          </p:cNvSpPr>
          <p:nvPr>
            <p:ph type="body" idx="1"/>
          </p:nvPr>
        </p:nvSpPr>
        <p:spPr>
          <a:xfrm>
            <a:off x="311700" y="1561171"/>
            <a:ext cx="3970368" cy="3007704"/>
          </a:xfrm>
        </p:spPr>
        <p:txBody>
          <a:bodyPr>
            <a:normAutofit/>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Peak Engagement Times:</a:t>
            </a:r>
          </a:p>
          <a:p>
            <a:pPr marL="9969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Afternoon (11 AM to 12 PM) and evening (4 PM to 7 PM, 9 PM and 11 PM) are high engagement periods for photos, likes, and comments.</a:t>
            </a:r>
          </a:p>
          <a:p>
            <a:pPr marL="482600" algn="just">
              <a:buFont typeface="+mj-lt"/>
              <a:buAutoNum type="arabicPeriod"/>
            </a:pPr>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Late-Night Activity:</a:t>
            </a:r>
          </a:p>
          <a:p>
            <a:pPr marL="10223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Strong engagement from 1 AM to 3 AM.</a:t>
            </a:r>
          </a:p>
          <a:p>
            <a:pPr marL="1022350" lvl="1" indent="-400050">
              <a:buFont typeface="+mj-lt"/>
              <a:buAutoNum type="romanLcPeriod"/>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Chart 3">
            <a:extLst>
              <a:ext uri="{FF2B5EF4-FFF2-40B4-BE49-F238E27FC236}">
                <a16:creationId xmlns:a16="http://schemas.microsoft.com/office/drawing/2014/main" id="{F6AA80D7-CD46-F803-A7E3-F562CD9D1347}"/>
              </a:ext>
            </a:extLst>
          </p:cNvPr>
          <p:cNvGraphicFramePr/>
          <p:nvPr>
            <p:extLst>
              <p:ext uri="{D42A27DB-BD31-4B8C-83A1-F6EECF244321}">
                <p14:modId xmlns:p14="http://schemas.microsoft.com/office/powerpoint/2010/main" val="28854172"/>
              </p:ext>
            </p:extLst>
          </p:nvPr>
        </p:nvGraphicFramePr>
        <p:xfrm>
          <a:off x="4442545" y="1750538"/>
          <a:ext cx="4389755" cy="2628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12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E22BF6-36C4-BC5E-9BC5-72ACEF3FC8F4}"/>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5B2D860-B947-0A23-71B1-D1F335F134B9}"/>
              </a:ext>
            </a:extLst>
          </p:cNvPr>
          <p:cNvSpPr>
            <a:spLocks noGrp="1"/>
          </p:cNvSpPr>
          <p:nvPr>
            <p:ph type="body" idx="1"/>
          </p:nvPr>
        </p:nvSpPr>
        <p:spPr>
          <a:xfrm>
            <a:off x="311700" y="1613211"/>
            <a:ext cx="3940632" cy="2955664"/>
          </a:xfrm>
        </p:spPr>
        <p:txBody>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Day of the Week Trends:</a:t>
            </a:r>
          </a:p>
          <a:p>
            <a:pPr marL="996950" lvl="1" indent="-400050" algn="just">
              <a:buFont typeface="+mj-lt"/>
              <a:buAutoNum type="romanLcPeriod"/>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activity on Tuesday and Thursday, with sustained engagement on Sunday and Monday. There is a dip on Friday and Wednesday.</a:t>
            </a:r>
            <a:endParaRPr lang="en-IN"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23A5DC1C-0376-15DB-D359-C6DB75A412FB}"/>
              </a:ext>
            </a:extLst>
          </p:cNvPr>
          <p:cNvGraphicFramePr/>
          <p:nvPr>
            <p:extLst>
              <p:ext uri="{D42A27DB-BD31-4B8C-83A1-F6EECF244321}">
                <p14:modId xmlns:p14="http://schemas.microsoft.com/office/powerpoint/2010/main" val="2085222102"/>
              </p:ext>
            </p:extLst>
          </p:nvPr>
        </p:nvGraphicFramePr>
        <p:xfrm>
          <a:off x="4644622" y="1734308"/>
          <a:ext cx="4187678" cy="2631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11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AB6C6-1304-01F9-8784-621AC45D1F5D}"/>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D03415-9343-4D61-C868-E0589FA47FC3}"/>
              </a:ext>
            </a:extLst>
          </p:cNvPr>
          <p:cNvSpPr>
            <a:spLocks noGrp="1"/>
          </p:cNvSpPr>
          <p:nvPr>
            <p:ph type="body" idx="1"/>
          </p:nvPr>
        </p:nvSpPr>
        <p:spPr>
          <a:xfrm>
            <a:off x="311700" y="1382751"/>
            <a:ext cx="8520600" cy="572700"/>
          </a:xfrm>
        </p:spPr>
        <p:txBody>
          <a:bodyPr>
            <a:normAutofit/>
          </a:bodyPr>
          <a:lstStyle/>
          <a:p>
            <a:pPr marL="114300" indent="0" algn="ctr">
              <a:buNone/>
            </a:pPr>
            <a:r>
              <a:rPr lang="en-IN" sz="1900" b="1" dirty="0">
                <a:solidFill>
                  <a:schemeClr val="tx1"/>
                </a:solidFill>
                <a:latin typeface="Times New Roman" panose="02020603050405020304" pitchFamily="18" charset="0"/>
                <a:cs typeface="Times New Roman" panose="02020603050405020304" pitchFamily="18" charset="0"/>
              </a:rPr>
              <a:t>Marketing Insights:</a:t>
            </a:r>
          </a:p>
        </p:txBody>
      </p:sp>
      <p:grpSp>
        <p:nvGrpSpPr>
          <p:cNvPr id="6" name="Group 5">
            <a:extLst>
              <a:ext uri="{FF2B5EF4-FFF2-40B4-BE49-F238E27FC236}">
                <a16:creationId xmlns:a16="http://schemas.microsoft.com/office/drawing/2014/main" id="{665CB895-4479-58A1-844B-0BACA842A56C}"/>
              </a:ext>
            </a:extLst>
          </p:cNvPr>
          <p:cNvGrpSpPr/>
          <p:nvPr/>
        </p:nvGrpSpPr>
        <p:grpSpPr>
          <a:xfrm>
            <a:off x="1033079" y="1955450"/>
            <a:ext cx="7077841" cy="2444812"/>
            <a:chOff x="1033079" y="2126165"/>
            <a:chExt cx="7077841" cy="2639123"/>
          </a:xfrm>
          <a:noFill/>
        </p:grpSpPr>
        <p:sp>
          <p:nvSpPr>
            <p:cNvPr id="7" name="Rectangle 6">
              <a:extLst>
                <a:ext uri="{FF2B5EF4-FFF2-40B4-BE49-F238E27FC236}">
                  <a16:creationId xmlns:a16="http://schemas.microsoft.com/office/drawing/2014/main" id="{4A39D392-2DE1-B268-D07E-510764A60A70}"/>
                </a:ext>
              </a:extLst>
            </p:cNvPr>
            <p:cNvSpPr/>
            <p:nvPr/>
          </p:nvSpPr>
          <p:spPr>
            <a:xfrm>
              <a:off x="1033079" y="2126166"/>
              <a:ext cx="7077841" cy="2639122"/>
            </a:xfrm>
            <a:custGeom>
              <a:avLst/>
              <a:gdLst>
                <a:gd name="connsiteX0" fmla="*/ 0 w 7077841"/>
                <a:gd name="connsiteY0" fmla="*/ 0 h 2639122"/>
                <a:gd name="connsiteX1" fmla="*/ 660598 w 7077841"/>
                <a:gd name="connsiteY1" fmla="*/ 0 h 2639122"/>
                <a:gd name="connsiteX2" fmla="*/ 1250419 w 7077841"/>
                <a:gd name="connsiteY2" fmla="*/ 0 h 2639122"/>
                <a:gd name="connsiteX3" fmla="*/ 1911017 w 7077841"/>
                <a:gd name="connsiteY3" fmla="*/ 0 h 2639122"/>
                <a:gd name="connsiteX4" fmla="*/ 2500837 w 7077841"/>
                <a:gd name="connsiteY4" fmla="*/ 0 h 2639122"/>
                <a:gd name="connsiteX5" fmla="*/ 3161436 w 7077841"/>
                <a:gd name="connsiteY5" fmla="*/ 0 h 2639122"/>
                <a:gd name="connsiteX6" fmla="*/ 3751256 w 7077841"/>
                <a:gd name="connsiteY6" fmla="*/ 0 h 2639122"/>
                <a:gd name="connsiteX7" fmla="*/ 4411854 w 7077841"/>
                <a:gd name="connsiteY7" fmla="*/ 0 h 2639122"/>
                <a:gd name="connsiteX8" fmla="*/ 4860117 w 7077841"/>
                <a:gd name="connsiteY8" fmla="*/ 0 h 2639122"/>
                <a:gd name="connsiteX9" fmla="*/ 5591494 w 7077841"/>
                <a:gd name="connsiteY9" fmla="*/ 0 h 2639122"/>
                <a:gd name="connsiteX10" fmla="*/ 6181314 w 7077841"/>
                <a:gd name="connsiteY10" fmla="*/ 0 h 2639122"/>
                <a:gd name="connsiteX11" fmla="*/ 7077841 w 7077841"/>
                <a:gd name="connsiteY11" fmla="*/ 0 h 2639122"/>
                <a:gd name="connsiteX12" fmla="*/ 7077841 w 7077841"/>
                <a:gd name="connsiteY12" fmla="*/ 501433 h 2639122"/>
                <a:gd name="connsiteX13" fmla="*/ 7077841 w 7077841"/>
                <a:gd name="connsiteY13" fmla="*/ 1082040 h 2639122"/>
                <a:gd name="connsiteX14" fmla="*/ 7077841 w 7077841"/>
                <a:gd name="connsiteY14" fmla="*/ 1583473 h 2639122"/>
                <a:gd name="connsiteX15" fmla="*/ 7077841 w 7077841"/>
                <a:gd name="connsiteY15" fmla="*/ 2164080 h 2639122"/>
                <a:gd name="connsiteX16" fmla="*/ 7077841 w 7077841"/>
                <a:gd name="connsiteY16" fmla="*/ 2639122 h 2639122"/>
                <a:gd name="connsiteX17" fmla="*/ 6488021 w 7077841"/>
                <a:gd name="connsiteY17" fmla="*/ 2639122 h 2639122"/>
                <a:gd name="connsiteX18" fmla="*/ 6039758 w 7077841"/>
                <a:gd name="connsiteY18" fmla="*/ 2639122 h 2639122"/>
                <a:gd name="connsiteX19" fmla="*/ 5308381 w 7077841"/>
                <a:gd name="connsiteY19" fmla="*/ 2639122 h 2639122"/>
                <a:gd name="connsiteX20" fmla="*/ 4718561 w 7077841"/>
                <a:gd name="connsiteY20" fmla="*/ 2639122 h 2639122"/>
                <a:gd name="connsiteX21" fmla="*/ 4199519 w 7077841"/>
                <a:gd name="connsiteY21" fmla="*/ 2639122 h 2639122"/>
                <a:gd name="connsiteX22" fmla="*/ 3680477 w 7077841"/>
                <a:gd name="connsiteY22" fmla="*/ 2639122 h 2639122"/>
                <a:gd name="connsiteX23" fmla="*/ 3019879 w 7077841"/>
                <a:gd name="connsiteY23" fmla="*/ 2639122 h 2639122"/>
                <a:gd name="connsiteX24" fmla="*/ 2288502 w 7077841"/>
                <a:gd name="connsiteY24" fmla="*/ 2639122 h 2639122"/>
                <a:gd name="connsiteX25" fmla="*/ 1698682 w 7077841"/>
                <a:gd name="connsiteY25" fmla="*/ 2639122 h 2639122"/>
                <a:gd name="connsiteX26" fmla="*/ 1108862 w 7077841"/>
                <a:gd name="connsiteY26" fmla="*/ 2639122 h 2639122"/>
                <a:gd name="connsiteX27" fmla="*/ 0 w 7077841"/>
                <a:gd name="connsiteY27" fmla="*/ 2639122 h 2639122"/>
                <a:gd name="connsiteX28" fmla="*/ 0 w 7077841"/>
                <a:gd name="connsiteY28" fmla="*/ 2084906 h 2639122"/>
                <a:gd name="connsiteX29" fmla="*/ 0 w 7077841"/>
                <a:gd name="connsiteY29" fmla="*/ 1636256 h 2639122"/>
                <a:gd name="connsiteX30" fmla="*/ 0 w 7077841"/>
                <a:gd name="connsiteY30" fmla="*/ 1082040 h 2639122"/>
                <a:gd name="connsiteX31" fmla="*/ 0 w 7077841"/>
                <a:gd name="connsiteY31" fmla="*/ 606998 h 2639122"/>
                <a:gd name="connsiteX32" fmla="*/ 0 w 7077841"/>
                <a:gd name="connsiteY32" fmla="*/ 0 h 263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77841" h="2639122" fill="none" extrusionOk="0">
                  <a:moveTo>
                    <a:pt x="0" y="0"/>
                  </a:moveTo>
                  <a:cubicBezTo>
                    <a:pt x="225482" y="-77389"/>
                    <a:pt x="464405" y="69215"/>
                    <a:pt x="660598" y="0"/>
                  </a:cubicBezTo>
                  <a:cubicBezTo>
                    <a:pt x="856791" y="-69215"/>
                    <a:pt x="1100689" y="34806"/>
                    <a:pt x="1250419" y="0"/>
                  </a:cubicBezTo>
                  <a:cubicBezTo>
                    <a:pt x="1400149" y="-34806"/>
                    <a:pt x="1691508" y="51570"/>
                    <a:pt x="1911017" y="0"/>
                  </a:cubicBezTo>
                  <a:cubicBezTo>
                    <a:pt x="2130526" y="-51570"/>
                    <a:pt x="2248888" y="57127"/>
                    <a:pt x="2500837" y="0"/>
                  </a:cubicBezTo>
                  <a:cubicBezTo>
                    <a:pt x="2752786" y="-57127"/>
                    <a:pt x="2906294" y="579"/>
                    <a:pt x="3161436" y="0"/>
                  </a:cubicBezTo>
                  <a:cubicBezTo>
                    <a:pt x="3416578" y="-579"/>
                    <a:pt x="3622606" y="29081"/>
                    <a:pt x="3751256" y="0"/>
                  </a:cubicBezTo>
                  <a:cubicBezTo>
                    <a:pt x="3879906" y="-29081"/>
                    <a:pt x="4117728" y="60475"/>
                    <a:pt x="4411854" y="0"/>
                  </a:cubicBezTo>
                  <a:cubicBezTo>
                    <a:pt x="4705980" y="-60475"/>
                    <a:pt x="4694445" y="43973"/>
                    <a:pt x="4860117" y="0"/>
                  </a:cubicBezTo>
                  <a:cubicBezTo>
                    <a:pt x="5025789" y="-43973"/>
                    <a:pt x="5352924" y="17025"/>
                    <a:pt x="5591494" y="0"/>
                  </a:cubicBezTo>
                  <a:cubicBezTo>
                    <a:pt x="5830064" y="-17025"/>
                    <a:pt x="5908526" y="67607"/>
                    <a:pt x="6181314" y="0"/>
                  </a:cubicBezTo>
                  <a:cubicBezTo>
                    <a:pt x="6454102" y="-67607"/>
                    <a:pt x="6725451" y="69032"/>
                    <a:pt x="7077841" y="0"/>
                  </a:cubicBezTo>
                  <a:cubicBezTo>
                    <a:pt x="7130965" y="112201"/>
                    <a:pt x="7019066" y="304293"/>
                    <a:pt x="7077841" y="501433"/>
                  </a:cubicBezTo>
                  <a:cubicBezTo>
                    <a:pt x="7136616" y="698573"/>
                    <a:pt x="7040092" y="814759"/>
                    <a:pt x="7077841" y="1082040"/>
                  </a:cubicBezTo>
                  <a:cubicBezTo>
                    <a:pt x="7115590" y="1349321"/>
                    <a:pt x="7055933" y="1344615"/>
                    <a:pt x="7077841" y="1583473"/>
                  </a:cubicBezTo>
                  <a:cubicBezTo>
                    <a:pt x="7099749" y="1822331"/>
                    <a:pt x="7037229" y="1987917"/>
                    <a:pt x="7077841" y="2164080"/>
                  </a:cubicBezTo>
                  <a:cubicBezTo>
                    <a:pt x="7118453" y="2340243"/>
                    <a:pt x="7034501" y="2493045"/>
                    <a:pt x="7077841" y="2639122"/>
                  </a:cubicBezTo>
                  <a:cubicBezTo>
                    <a:pt x="6837641" y="2693199"/>
                    <a:pt x="6682070" y="2626899"/>
                    <a:pt x="6488021" y="2639122"/>
                  </a:cubicBezTo>
                  <a:cubicBezTo>
                    <a:pt x="6293972" y="2651345"/>
                    <a:pt x="6138489" y="2612914"/>
                    <a:pt x="6039758" y="2639122"/>
                  </a:cubicBezTo>
                  <a:cubicBezTo>
                    <a:pt x="5941027" y="2665330"/>
                    <a:pt x="5616761" y="2594396"/>
                    <a:pt x="5308381" y="2639122"/>
                  </a:cubicBezTo>
                  <a:cubicBezTo>
                    <a:pt x="5000001" y="2683848"/>
                    <a:pt x="4851242" y="2583467"/>
                    <a:pt x="4718561" y="2639122"/>
                  </a:cubicBezTo>
                  <a:cubicBezTo>
                    <a:pt x="4585880" y="2694777"/>
                    <a:pt x="4356067" y="2598097"/>
                    <a:pt x="4199519" y="2639122"/>
                  </a:cubicBezTo>
                  <a:cubicBezTo>
                    <a:pt x="4042971" y="2680147"/>
                    <a:pt x="3929521" y="2604660"/>
                    <a:pt x="3680477" y="2639122"/>
                  </a:cubicBezTo>
                  <a:cubicBezTo>
                    <a:pt x="3431433" y="2673584"/>
                    <a:pt x="3168956" y="2571230"/>
                    <a:pt x="3019879" y="2639122"/>
                  </a:cubicBezTo>
                  <a:cubicBezTo>
                    <a:pt x="2870802" y="2707014"/>
                    <a:pt x="2471728" y="2566670"/>
                    <a:pt x="2288502" y="2639122"/>
                  </a:cubicBezTo>
                  <a:cubicBezTo>
                    <a:pt x="2105276" y="2711574"/>
                    <a:pt x="1941918" y="2604059"/>
                    <a:pt x="1698682" y="2639122"/>
                  </a:cubicBezTo>
                  <a:cubicBezTo>
                    <a:pt x="1455446" y="2674185"/>
                    <a:pt x="1328511" y="2636217"/>
                    <a:pt x="1108862" y="2639122"/>
                  </a:cubicBezTo>
                  <a:cubicBezTo>
                    <a:pt x="889213" y="2642027"/>
                    <a:pt x="277705" y="2520961"/>
                    <a:pt x="0" y="2639122"/>
                  </a:cubicBezTo>
                  <a:cubicBezTo>
                    <a:pt x="-13126" y="2419033"/>
                    <a:pt x="2738" y="2273949"/>
                    <a:pt x="0" y="2084906"/>
                  </a:cubicBezTo>
                  <a:cubicBezTo>
                    <a:pt x="-2738" y="1895863"/>
                    <a:pt x="15663" y="1841149"/>
                    <a:pt x="0" y="1636256"/>
                  </a:cubicBezTo>
                  <a:cubicBezTo>
                    <a:pt x="-15663" y="1431363"/>
                    <a:pt x="43503" y="1275756"/>
                    <a:pt x="0" y="1082040"/>
                  </a:cubicBezTo>
                  <a:cubicBezTo>
                    <a:pt x="-43503" y="888324"/>
                    <a:pt x="46378" y="729810"/>
                    <a:pt x="0" y="606998"/>
                  </a:cubicBezTo>
                  <a:cubicBezTo>
                    <a:pt x="-46378" y="484186"/>
                    <a:pt x="44170" y="221252"/>
                    <a:pt x="0" y="0"/>
                  </a:cubicBezTo>
                  <a:close/>
                </a:path>
                <a:path w="7077841" h="2639122" stroke="0" extrusionOk="0">
                  <a:moveTo>
                    <a:pt x="0" y="0"/>
                  </a:moveTo>
                  <a:cubicBezTo>
                    <a:pt x="184706" y="-20518"/>
                    <a:pt x="387092" y="60710"/>
                    <a:pt x="589820" y="0"/>
                  </a:cubicBezTo>
                  <a:cubicBezTo>
                    <a:pt x="792548" y="-60710"/>
                    <a:pt x="838423" y="4875"/>
                    <a:pt x="967305" y="0"/>
                  </a:cubicBezTo>
                  <a:cubicBezTo>
                    <a:pt x="1096187" y="-4875"/>
                    <a:pt x="1297653" y="47309"/>
                    <a:pt x="1557125" y="0"/>
                  </a:cubicBezTo>
                  <a:cubicBezTo>
                    <a:pt x="1816597" y="-47309"/>
                    <a:pt x="1842521" y="19922"/>
                    <a:pt x="2005388" y="0"/>
                  </a:cubicBezTo>
                  <a:cubicBezTo>
                    <a:pt x="2168255" y="-19922"/>
                    <a:pt x="2320686" y="9412"/>
                    <a:pt x="2453652" y="0"/>
                  </a:cubicBezTo>
                  <a:cubicBezTo>
                    <a:pt x="2586618" y="-9412"/>
                    <a:pt x="2905908" y="14771"/>
                    <a:pt x="3043472" y="0"/>
                  </a:cubicBezTo>
                  <a:cubicBezTo>
                    <a:pt x="3181036" y="-14771"/>
                    <a:pt x="3339452" y="23974"/>
                    <a:pt x="3420956" y="0"/>
                  </a:cubicBezTo>
                  <a:cubicBezTo>
                    <a:pt x="3502460" y="-23974"/>
                    <a:pt x="3879971" y="22560"/>
                    <a:pt x="4152333" y="0"/>
                  </a:cubicBezTo>
                  <a:cubicBezTo>
                    <a:pt x="4424695" y="-22560"/>
                    <a:pt x="4465888" y="28908"/>
                    <a:pt x="4671375" y="0"/>
                  </a:cubicBezTo>
                  <a:cubicBezTo>
                    <a:pt x="4876862" y="-28908"/>
                    <a:pt x="5016779" y="8859"/>
                    <a:pt x="5261195" y="0"/>
                  </a:cubicBezTo>
                  <a:cubicBezTo>
                    <a:pt x="5505611" y="-8859"/>
                    <a:pt x="5749869" y="5165"/>
                    <a:pt x="5992572" y="0"/>
                  </a:cubicBezTo>
                  <a:cubicBezTo>
                    <a:pt x="6235275" y="-5165"/>
                    <a:pt x="6549271" y="25854"/>
                    <a:pt x="7077841" y="0"/>
                  </a:cubicBezTo>
                  <a:cubicBezTo>
                    <a:pt x="7130043" y="176769"/>
                    <a:pt x="7037677" y="349168"/>
                    <a:pt x="7077841" y="448651"/>
                  </a:cubicBezTo>
                  <a:cubicBezTo>
                    <a:pt x="7118005" y="548134"/>
                    <a:pt x="7060862" y="793643"/>
                    <a:pt x="7077841" y="1002866"/>
                  </a:cubicBezTo>
                  <a:cubicBezTo>
                    <a:pt x="7094820" y="1212090"/>
                    <a:pt x="7076025" y="1372399"/>
                    <a:pt x="7077841" y="1530691"/>
                  </a:cubicBezTo>
                  <a:cubicBezTo>
                    <a:pt x="7079657" y="1688984"/>
                    <a:pt x="7029539" y="1895396"/>
                    <a:pt x="7077841" y="2032124"/>
                  </a:cubicBezTo>
                  <a:cubicBezTo>
                    <a:pt x="7126143" y="2168852"/>
                    <a:pt x="7021446" y="2460134"/>
                    <a:pt x="7077841" y="2639122"/>
                  </a:cubicBezTo>
                  <a:cubicBezTo>
                    <a:pt x="6943038" y="2677924"/>
                    <a:pt x="6869582" y="2602584"/>
                    <a:pt x="6700356" y="2639122"/>
                  </a:cubicBezTo>
                  <a:cubicBezTo>
                    <a:pt x="6531131" y="2675660"/>
                    <a:pt x="6335554" y="2615785"/>
                    <a:pt x="6181314" y="2639122"/>
                  </a:cubicBezTo>
                  <a:cubicBezTo>
                    <a:pt x="6027074" y="2662459"/>
                    <a:pt x="5802220" y="2622399"/>
                    <a:pt x="5591494" y="2639122"/>
                  </a:cubicBezTo>
                  <a:cubicBezTo>
                    <a:pt x="5380768" y="2655845"/>
                    <a:pt x="5198945" y="2636577"/>
                    <a:pt x="5001674" y="2639122"/>
                  </a:cubicBezTo>
                  <a:cubicBezTo>
                    <a:pt x="4804403" y="2641667"/>
                    <a:pt x="4641017" y="2611285"/>
                    <a:pt x="4482633" y="2639122"/>
                  </a:cubicBezTo>
                  <a:cubicBezTo>
                    <a:pt x="4324249" y="2666959"/>
                    <a:pt x="4041451" y="2631662"/>
                    <a:pt x="3892813" y="2639122"/>
                  </a:cubicBezTo>
                  <a:cubicBezTo>
                    <a:pt x="3744175" y="2646582"/>
                    <a:pt x="3497792" y="2573028"/>
                    <a:pt x="3302992" y="2639122"/>
                  </a:cubicBezTo>
                  <a:cubicBezTo>
                    <a:pt x="3108192" y="2705216"/>
                    <a:pt x="3066965" y="2620967"/>
                    <a:pt x="2854729" y="2639122"/>
                  </a:cubicBezTo>
                  <a:cubicBezTo>
                    <a:pt x="2642493" y="2657277"/>
                    <a:pt x="2598638" y="2620087"/>
                    <a:pt x="2477244" y="2639122"/>
                  </a:cubicBezTo>
                  <a:cubicBezTo>
                    <a:pt x="2355851" y="2658157"/>
                    <a:pt x="2214910" y="2617963"/>
                    <a:pt x="1958203" y="2639122"/>
                  </a:cubicBezTo>
                  <a:cubicBezTo>
                    <a:pt x="1701496" y="2660281"/>
                    <a:pt x="1620485" y="2599421"/>
                    <a:pt x="1368383" y="2639122"/>
                  </a:cubicBezTo>
                  <a:cubicBezTo>
                    <a:pt x="1116281" y="2678823"/>
                    <a:pt x="1141259" y="2609122"/>
                    <a:pt x="990898" y="2639122"/>
                  </a:cubicBezTo>
                  <a:cubicBezTo>
                    <a:pt x="840537" y="2669122"/>
                    <a:pt x="238712" y="2592854"/>
                    <a:pt x="0" y="2639122"/>
                  </a:cubicBezTo>
                  <a:cubicBezTo>
                    <a:pt x="-29511" y="2354580"/>
                    <a:pt x="908" y="2339282"/>
                    <a:pt x="0" y="2058515"/>
                  </a:cubicBezTo>
                  <a:cubicBezTo>
                    <a:pt x="-908" y="1777748"/>
                    <a:pt x="423" y="1695678"/>
                    <a:pt x="0" y="1504300"/>
                  </a:cubicBezTo>
                  <a:cubicBezTo>
                    <a:pt x="-423" y="1312922"/>
                    <a:pt x="21907" y="1153433"/>
                    <a:pt x="0" y="923693"/>
                  </a:cubicBezTo>
                  <a:cubicBezTo>
                    <a:pt x="-21907" y="693953"/>
                    <a:pt x="58494" y="329963"/>
                    <a:pt x="0" y="0"/>
                  </a:cubicBezTo>
                  <a:close/>
                </a:path>
              </a:pathLst>
            </a:custGeom>
            <a:grpFill/>
            <a:ln>
              <a:noFill/>
              <a:extLst>
                <a:ext uri="{C807C97D-BFC1-408E-A445-0C87EB9F89A2}">
                  <ask:lineSketchStyleProps xmlns:ask="http://schemas.microsoft.com/office/drawing/2018/sketchyshapes" sd="3741319984">
                    <a:prstGeom prst="rect">
                      <a:avLst/>
                    </a:prstGeom>
                    <ask:type>
                      <ask:lineSketchScribble/>
                    </ask:type>
                  </ask:lineSketchStyleProps>
                </a:ext>
              </a:extLst>
            </a:ln>
          </p:spPr>
          <p:txBody>
            <a:bodyPr/>
            <a:lstStyle/>
            <a:p>
              <a:endParaRPr lang="en-IN"/>
            </a:p>
          </p:txBody>
        </p:sp>
        <p:sp>
          <p:nvSpPr>
            <p:cNvPr id="8" name="Freeform: Shape 7">
              <a:extLst>
                <a:ext uri="{FF2B5EF4-FFF2-40B4-BE49-F238E27FC236}">
                  <a16:creationId xmlns:a16="http://schemas.microsoft.com/office/drawing/2014/main" id="{40F01F00-EF69-8C2E-6B88-940EFD297181}"/>
                </a:ext>
              </a:extLst>
            </p:cNvPr>
            <p:cNvSpPr/>
            <p:nvPr/>
          </p:nvSpPr>
          <p:spPr>
            <a:xfrm>
              <a:off x="1035290" y="2126165"/>
              <a:ext cx="2156529" cy="2639121"/>
            </a:xfrm>
            <a:custGeom>
              <a:avLst/>
              <a:gdLst>
                <a:gd name="connsiteX0" fmla="*/ 0 w 2156529"/>
                <a:gd name="connsiteY0" fmla="*/ 0 h 2639121"/>
                <a:gd name="connsiteX1" fmla="*/ 517567 w 2156529"/>
                <a:gd name="connsiteY1" fmla="*/ 0 h 2639121"/>
                <a:gd name="connsiteX2" fmla="*/ 1056699 w 2156529"/>
                <a:gd name="connsiteY2" fmla="*/ 0 h 2639121"/>
                <a:gd name="connsiteX3" fmla="*/ 1595831 w 2156529"/>
                <a:gd name="connsiteY3" fmla="*/ 0 h 2639121"/>
                <a:gd name="connsiteX4" fmla="*/ 2156529 w 2156529"/>
                <a:gd name="connsiteY4" fmla="*/ 0 h 2639121"/>
                <a:gd name="connsiteX5" fmla="*/ 2156529 w 2156529"/>
                <a:gd name="connsiteY5" fmla="*/ 475042 h 2639121"/>
                <a:gd name="connsiteX6" fmla="*/ 2156529 w 2156529"/>
                <a:gd name="connsiteY6" fmla="*/ 1029257 h 2639121"/>
                <a:gd name="connsiteX7" fmla="*/ 2156529 w 2156529"/>
                <a:gd name="connsiteY7" fmla="*/ 1609864 h 2639121"/>
                <a:gd name="connsiteX8" fmla="*/ 2156529 w 2156529"/>
                <a:gd name="connsiteY8" fmla="*/ 2111297 h 2639121"/>
                <a:gd name="connsiteX9" fmla="*/ 2156529 w 2156529"/>
                <a:gd name="connsiteY9" fmla="*/ 2639121 h 2639121"/>
                <a:gd name="connsiteX10" fmla="*/ 1617397 w 2156529"/>
                <a:gd name="connsiteY10" fmla="*/ 2639121 h 2639121"/>
                <a:gd name="connsiteX11" fmla="*/ 1078265 w 2156529"/>
                <a:gd name="connsiteY11" fmla="*/ 2639121 h 2639121"/>
                <a:gd name="connsiteX12" fmla="*/ 496002 w 2156529"/>
                <a:gd name="connsiteY12" fmla="*/ 2639121 h 2639121"/>
                <a:gd name="connsiteX13" fmla="*/ 0 w 2156529"/>
                <a:gd name="connsiteY13" fmla="*/ 2639121 h 2639121"/>
                <a:gd name="connsiteX14" fmla="*/ 0 w 2156529"/>
                <a:gd name="connsiteY14" fmla="*/ 2164079 h 2639121"/>
                <a:gd name="connsiteX15" fmla="*/ 0 w 2156529"/>
                <a:gd name="connsiteY15" fmla="*/ 1636255 h 2639121"/>
                <a:gd name="connsiteX16" fmla="*/ 0 w 2156529"/>
                <a:gd name="connsiteY16" fmla="*/ 1055648 h 2639121"/>
                <a:gd name="connsiteX17" fmla="*/ 0 w 2156529"/>
                <a:gd name="connsiteY17" fmla="*/ 501433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8095" y="-60293"/>
                    <a:pt x="368859" y="33246"/>
                    <a:pt x="517567" y="0"/>
                  </a:cubicBezTo>
                  <a:cubicBezTo>
                    <a:pt x="666275" y="-33246"/>
                    <a:pt x="852207" y="1840"/>
                    <a:pt x="1056699" y="0"/>
                  </a:cubicBezTo>
                  <a:cubicBezTo>
                    <a:pt x="1261191" y="-1840"/>
                    <a:pt x="1427071" y="52716"/>
                    <a:pt x="1595831" y="0"/>
                  </a:cubicBezTo>
                  <a:cubicBezTo>
                    <a:pt x="1764591" y="-52716"/>
                    <a:pt x="1954779" y="1315"/>
                    <a:pt x="2156529" y="0"/>
                  </a:cubicBezTo>
                  <a:cubicBezTo>
                    <a:pt x="2183779" y="190933"/>
                    <a:pt x="2147158" y="250947"/>
                    <a:pt x="2156529" y="475042"/>
                  </a:cubicBezTo>
                  <a:cubicBezTo>
                    <a:pt x="2165900" y="699137"/>
                    <a:pt x="2128605" y="791076"/>
                    <a:pt x="2156529" y="1029257"/>
                  </a:cubicBezTo>
                  <a:cubicBezTo>
                    <a:pt x="2184453" y="1267439"/>
                    <a:pt x="2088951" y="1326891"/>
                    <a:pt x="2156529" y="1609864"/>
                  </a:cubicBezTo>
                  <a:cubicBezTo>
                    <a:pt x="2224107" y="1892837"/>
                    <a:pt x="2096635" y="1906832"/>
                    <a:pt x="2156529" y="2111297"/>
                  </a:cubicBezTo>
                  <a:cubicBezTo>
                    <a:pt x="2216423" y="2315762"/>
                    <a:pt x="2117630" y="2409523"/>
                    <a:pt x="2156529" y="2639121"/>
                  </a:cubicBezTo>
                  <a:cubicBezTo>
                    <a:pt x="1966241" y="2676796"/>
                    <a:pt x="1768811" y="2588556"/>
                    <a:pt x="1617397" y="2639121"/>
                  </a:cubicBezTo>
                  <a:cubicBezTo>
                    <a:pt x="1465983" y="2689686"/>
                    <a:pt x="1325512" y="2632277"/>
                    <a:pt x="1078265" y="2639121"/>
                  </a:cubicBezTo>
                  <a:cubicBezTo>
                    <a:pt x="831018" y="2645965"/>
                    <a:pt x="642296" y="2573390"/>
                    <a:pt x="496002" y="2639121"/>
                  </a:cubicBezTo>
                  <a:cubicBezTo>
                    <a:pt x="349708" y="2704852"/>
                    <a:pt x="149566" y="2595451"/>
                    <a:pt x="0" y="2639121"/>
                  </a:cubicBezTo>
                  <a:cubicBezTo>
                    <a:pt x="-4963" y="2485650"/>
                    <a:pt x="39700" y="2268587"/>
                    <a:pt x="0" y="2164079"/>
                  </a:cubicBezTo>
                  <a:cubicBezTo>
                    <a:pt x="-39700" y="2059571"/>
                    <a:pt x="60313" y="1777463"/>
                    <a:pt x="0" y="1636255"/>
                  </a:cubicBezTo>
                  <a:cubicBezTo>
                    <a:pt x="-60313" y="1495047"/>
                    <a:pt x="17905" y="1213884"/>
                    <a:pt x="0" y="1055648"/>
                  </a:cubicBezTo>
                  <a:cubicBezTo>
                    <a:pt x="-17905" y="897412"/>
                    <a:pt x="588" y="702638"/>
                    <a:pt x="0" y="501433"/>
                  </a:cubicBezTo>
                  <a:cubicBezTo>
                    <a:pt x="-588" y="300228"/>
                    <a:pt x="24646" y="223111"/>
                    <a:pt x="0" y="0"/>
                  </a:cubicBezTo>
                  <a:close/>
                </a:path>
                <a:path w="2156529" h="2639121" stroke="0" extrusionOk="0">
                  <a:moveTo>
                    <a:pt x="0" y="0"/>
                  </a:moveTo>
                  <a:cubicBezTo>
                    <a:pt x="251646" y="-2559"/>
                    <a:pt x="316667" y="21087"/>
                    <a:pt x="517567" y="0"/>
                  </a:cubicBezTo>
                  <a:cubicBezTo>
                    <a:pt x="718467" y="-21087"/>
                    <a:pt x="810435" y="3208"/>
                    <a:pt x="1056699" y="0"/>
                  </a:cubicBezTo>
                  <a:cubicBezTo>
                    <a:pt x="1302963" y="-3208"/>
                    <a:pt x="1452338" y="25091"/>
                    <a:pt x="1638962" y="0"/>
                  </a:cubicBezTo>
                  <a:cubicBezTo>
                    <a:pt x="1825586" y="-25091"/>
                    <a:pt x="1902954" y="3508"/>
                    <a:pt x="2156529" y="0"/>
                  </a:cubicBezTo>
                  <a:cubicBezTo>
                    <a:pt x="2210608" y="148284"/>
                    <a:pt x="2091410" y="298970"/>
                    <a:pt x="2156529" y="580607"/>
                  </a:cubicBezTo>
                  <a:cubicBezTo>
                    <a:pt x="2221648" y="862244"/>
                    <a:pt x="2121960" y="846012"/>
                    <a:pt x="2156529" y="1108431"/>
                  </a:cubicBezTo>
                  <a:cubicBezTo>
                    <a:pt x="2191098" y="1370850"/>
                    <a:pt x="2127793" y="1523597"/>
                    <a:pt x="2156529" y="1636255"/>
                  </a:cubicBezTo>
                  <a:cubicBezTo>
                    <a:pt x="2185265" y="1748913"/>
                    <a:pt x="2127111" y="1906293"/>
                    <a:pt x="2156529" y="2137688"/>
                  </a:cubicBezTo>
                  <a:cubicBezTo>
                    <a:pt x="2185947" y="2369083"/>
                    <a:pt x="2105781" y="2452745"/>
                    <a:pt x="2156529" y="2639121"/>
                  </a:cubicBezTo>
                  <a:cubicBezTo>
                    <a:pt x="1953913" y="2678638"/>
                    <a:pt x="1866982" y="2615056"/>
                    <a:pt x="1682093" y="2639121"/>
                  </a:cubicBezTo>
                  <a:cubicBezTo>
                    <a:pt x="1497204" y="2663186"/>
                    <a:pt x="1265155" y="2628686"/>
                    <a:pt x="1142960" y="2639121"/>
                  </a:cubicBezTo>
                  <a:cubicBezTo>
                    <a:pt x="1020765" y="2649556"/>
                    <a:pt x="854698" y="2596496"/>
                    <a:pt x="646959" y="2639121"/>
                  </a:cubicBezTo>
                  <a:cubicBezTo>
                    <a:pt x="439220" y="2681746"/>
                    <a:pt x="219570" y="2566157"/>
                    <a:pt x="0" y="2639121"/>
                  </a:cubicBezTo>
                  <a:cubicBezTo>
                    <a:pt x="-56226" y="2468378"/>
                    <a:pt x="25060" y="2362911"/>
                    <a:pt x="0" y="2111297"/>
                  </a:cubicBezTo>
                  <a:cubicBezTo>
                    <a:pt x="-25060" y="1859683"/>
                    <a:pt x="40278" y="1780238"/>
                    <a:pt x="0" y="1583473"/>
                  </a:cubicBezTo>
                  <a:cubicBezTo>
                    <a:pt x="-40278" y="1386708"/>
                    <a:pt x="32950" y="1243709"/>
                    <a:pt x="0" y="1002866"/>
                  </a:cubicBezTo>
                  <a:cubicBezTo>
                    <a:pt x="-32950" y="762023"/>
                    <a:pt x="41053" y="740890"/>
                    <a:pt x="0" y="527824"/>
                  </a:cubicBezTo>
                  <a:cubicBezTo>
                    <a:pt x="-41053" y="314758"/>
                    <a:pt x="48559" y="210445"/>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67881437">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kern="1200" dirty="0">
                  <a:solidFill>
                    <a:schemeClr val="tx1"/>
                  </a:solidFill>
                  <a:latin typeface="Times New Roman" panose="02020603050405020304" pitchFamily="18" charset="0"/>
                  <a:cs typeface="Times New Roman" panose="02020603050405020304" pitchFamily="18" charset="0"/>
                </a:rPr>
                <a:t>Schedule campaigns for peak times, particularly in the afternoon and evening on high-engagement days (Tuesday, Thursday, Sunday).</a:t>
              </a:r>
            </a:p>
          </p:txBody>
        </p:sp>
        <p:sp>
          <p:nvSpPr>
            <p:cNvPr id="10" name="Freeform: Shape 9">
              <a:extLst>
                <a:ext uri="{FF2B5EF4-FFF2-40B4-BE49-F238E27FC236}">
                  <a16:creationId xmlns:a16="http://schemas.microsoft.com/office/drawing/2014/main" id="{CCC1ACE6-63FB-9B33-E82F-7099EF88BFFA}"/>
                </a:ext>
              </a:extLst>
            </p:cNvPr>
            <p:cNvSpPr/>
            <p:nvPr/>
          </p:nvSpPr>
          <p:spPr>
            <a:xfrm>
              <a:off x="3493734" y="2126167"/>
              <a:ext cx="2156529" cy="2639121"/>
            </a:xfrm>
            <a:custGeom>
              <a:avLst/>
              <a:gdLst>
                <a:gd name="connsiteX0" fmla="*/ 0 w 2156529"/>
                <a:gd name="connsiteY0" fmla="*/ 0 h 2639121"/>
                <a:gd name="connsiteX1" fmla="*/ 539132 w 2156529"/>
                <a:gd name="connsiteY1" fmla="*/ 0 h 2639121"/>
                <a:gd name="connsiteX2" fmla="*/ 1099830 w 2156529"/>
                <a:gd name="connsiteY2" fmla="*/ 0 h 2639121"/>
                <a:gd name="connsiteX3" fmla="*/ 1660527 w 2156529"/>
                <a:gd name="connsiteY3" fmla="*/ 0 h 2639121"/>
                <a:gd name="connsiteX4" fmla="*/ 2156529 w 2156529"/>
                <a:gd name="connsiteY4" fmla="*/ 0 h 2639121"/>
                <a:gd name="connsiteX5" fmla="*/ 2156529 w 2156529"/>
                <a:gd name="connsiteY5" fmla="*/ 475042 h 2639121"/>
                <a:gd name="connsiteX6" fmla="*/ 2156529 w 2156529"/>
                <a:gd name="connsiteY6" fmla="*/ 1002866 h 2639121"/>
                <a:gd name="connsiteX7" fmla="*/ 2156529 w 2156529"/>
                <a:gd name="connsiteY7" fmla="*/ 1451517 h 2639121"/>
                <a:gd name="connsiteX8" fmla="*/ 2156529 w 2156529"/>
                <a:gd name="connsiteY8" fmla="*/ 2032123 h 2639121"/>
                <a:gd name="connsiteX9" fmla="*/ 2156529 w 2156529"/>
                <a:gd name="connsiteY9" fmla="*/ 2639121 h 2639121"/>
                <a:gd name="connsiteX10" fmla="*/ 1574266 w 2156529"/>
                <a:gd name="connsiteY10" fmla="*/ 2639121 h 2639121"/>
                <a:gd name="connsiteX11" fmla="*/ 1035134 w 2156529"/>
                <a:gd name="connsiteY11" fmla="*/ 2639121 h 2639121"/>
                <a:gd name="connsiteX12" fmla="*/ 517567 w 2156529"/>
                <a:gd name="connsiteY12" fmla="*/ 2639121 h 2639121"/>
                <a:gd name="connsiteX13" fmla="*/ 0 w 2156529"/>
                <a:gd name="connsiteY13" fmla="*/ 2639121 h 2639121"/>
                <a:gd name="connsiteX14" fmla="*/ 0 w 2156529"/>
                <a:gd name="connsiteY14" fmla="*/ 2190470 h 2639121"/>
                <a:gd name="connsiteX15" fmla="*/ 0 w 2156529"/>
                <a:gd name="connsiteY15" fmla="*/ 1741820 h 2639121"/>
                <a:gd name="connsiteX16" fmla="*/ 0 w 2156529"/>
                <a:gd name="connsiteY16" fmla="*/ 1187604 h 2639121"/>
                <a:gd name="connsiteX17" fmla="*/ 0 w 2156529"/>
                <a:gd name="connsiteY17" fmla="*/ 686171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0774" y="-20659"/>
                    <a:pt x="406992" y="19988"/>
                    <a:pt x="539132" y="0"/>
                  </a:cubicBezTo>
                  <a:cubicBezTo>
                    <a:pt x="671272" y="-19988"/>
                    <a:pt x="898558" y="41553"/>
                    <a:pt x="1099830" y="0"/>
                  </a:cubicBezTo>
                  <a:cubicBezTo>
                    <a:pt x="1301102" y="-41553"/>
                    <a:pt x="1490641" y="58184"/>
                    <a:pt x="1660527" y="0"/>
                  </a:cubicBezTo>
                  <a:cubicBezTo>
                    <a:pt x="1830413" y="-58184"/>
                    <a:pt x="1931211" y="3685"/>
                    <a:pt x="2156529" y="0"/>
                  </a:cubicBezTo>
                  <a:cubicBezTo>
                    <a:pt x="2194092" y="165068"/>
                    <a:pt x="2107571" y="344806"/>
                    <a:pt x="2156529" y="475042"/>
                  </a:cubicBezTo>
                  <a:cubicBezTo>
                    <a:pt x="2205487" y="605278"/>
                    <a:pt x="2120073" y="800081"/>
                    <a:pt x="2156529" y="1002866"/>
                  </a:cubicBezTo>
                  <a:cubicBezTo>
                    <a:pt x="2192985" y="1205651"/>
                    <a:pt x="2139437" y="1255820"/>
                    <a:pt x="2156529" y="1451517"/>
                  </a:cubicBezTo>
                  <a:cubicBezTo>
                    <a:pt x="2173621" y="1647214"/>
                    <a:pt x="2140581" y="1751228"/>
                    <a:pt x="2156529" y="2032123"/>
                  </a:cubicBezTo>
                  <a:cubicBezTo>
                    <a:pt x="2172477" y="2313018"/>
                    <a:pt x="2116686" y="2481800"/>
                    <a:pt x="2156529" y="2639121"/>
                  </a:cubicBezTo>
                  <a:cubicBezTo>
                    <a:pt x="1886874" y="2703109"/>
                    <a:pt x="1825252" y="2580806"/>
                    <a:pt x="1574266" y="2639121"/>
                  </a:cubicBezTo>
                  <a:cubicBezTo>
                    <a:pt x="1323280" y="2697436"/>
                    <a:pt x="1236993" y="2591688"/>
                    <a:pt x="1035134" y="2639121"/>
                  </a:cubicBezTo>
                  <a:cubicBezTo>
                    <a:pt x="833275" y="2686554"/>
                    <a:pt x="647981" y="2606597"/>
                    <a:pt x="517567" y="2639121"/>
                  </a:cubicBezTo>
                  <a:cubicBezTo>
                    <a:pt x="387153" y="2671645"/>
                    <a:pt x="254130" y="2583199"/>
                    <a:pt x="0" y="2639121"/>
                  </a:cubicBezTo>
                  <a:cubicBezTo>
                    <a:pt x="-5722" y="2440079"/>
                    <a:pt x="45790" y="2388215"/>
                    <a:pt x="0" y="2190470"/>
                  </a:cubicBezTo>
                  <a:cubicBezTo>
                    <a:pt x="-45790" y="1992725"/>
                    <a:pt x="4445" y="1916038"/>
                    <a:pt x="0" y="1741820"/>
                  </a:cubicBezTo>
                  <a:cubicBezTo>
                    <a:pt x="-4445" y="1567602"/>
                    <a:pt x="13458" y="1383025"/>
                    <a:pt x="0" y="1187604"/>
                  </a:cubicBezTo>
                  <a:cubicBezTo>
                    <a:pt x="-13458" y="992183"/>
                    <a:pt x="44716" y="934743"/>
                    <a:pt x="0" y="686171"/>
                  </a:cubicBezTo>
                  <a:cubicBezTo>
                    <a:pt x="-44716" y="437599"/>
                    <a:pt x="7685" y="221192"/>
                    <a:pt x="0" y="0"/>
                  </a:cubicBezTo>
                  <a:close/>
                </a:path>
                <a:path w="2156529" h="2639121" stroke="0" extrusionOk="0">
                  <a:moveTo>
                    <a:pt x="0" y="0"/>
                  </a:moveTo>
                  <a:cubicBezTo>
                    <a:pt x="200725" y="-35685"/>
                    <a:pt x="337185" y="68891"/>
                    <a:pt x="582263" y="0"/>
                  </a:cubicBezTo>
                  <a:cubicBezTo>
                    <a:pt x="827341" y="-68891"/>
                    <a:pt x="897676" y="49559"/>
                    <a:pt x="1121395" y="0"/>
                  </a:cubicBezTo>
                  <a:cubicBezTo>
                    <a:pt x="1345114" y="-49559"/>
                    <a:pt x="1788309" y="113364"/>
                    <a:pt x="2156529" y="0"/>
                  </a:cubicBezTo>
                  <a:cubicBezTo>
                    <a:pt x="2189969" y="177295"/>
                    <a:pt x="2133619" y="268368"/>
                    <a:pt x="2156529" y="475042"/>
                  </a:cubicBezTo>
                  <a:cubicBezTo>
                    <a:pt x="2179439" y="681716"/>
                    <a:pt x="2143666" y="806703"/>
                    <a:pt x="2156529" y="923692"/>
                  </a:cubicBezTo>
                  <a:cubicBezTo>
                    <a:pt x="2169392" y="1040681"/>
                    <a:pt x="2135723" y="1312496"/>
                    <a:pt x="2156529" y="1451517"/>
                  </a:cubicBezTo>
                  <a:cubicBezTo>
                    <a:pt x="2177335" y="1590538"/>
                    <a:pt x="2114369" y="1822543"/>
                    <a:pt x="2156529" y="2005732"/>
                  </a:cubicBezTo>
                  <a:cubicBezTo>
                    <a:pt x="2198689" y="2188921"/>
                    <a:pt x="2132503" y="2381931"/>
                    <a:pt x="2156529" y="2639121"/>
                  </a:cubicBezTo>
                  <a:cubicBezTo>
                    <a:pt x="1966669" y="2658299"/>
                    <a:pt x="1844161" y="2583447"/>
                    <a:pt x="1638962" y="2639121"/>
                  </a:cubicBezTo>
                  <a:cubicBezTo>
                    <a:pt x="1433763" y="2694795"/>
                    <a:pt x="1308362" y="2634195"/>
                    <a:pt x="1121395" y="2639121"/>
                  </a:cubicBezTo>
                  <a:cubicBezTo>
                    <a:pt x="934428" y="2644047"/>
                    <a:pt x="797859" y="2613147"/>
                    <a:pt x="560698" y="2639121"/>
                  </a:cubicBezTo>
                  <a:cubicBezTo>
                    <a:pt x="323537" y="2665095"/>
                    <a:pt x="254289" y="2608669"/>
                    <a:pt x="0" y="2639121"/>
                  </a:cubicBezTo>
                  <a:cubicBezTo>
                    <a:pt x="-7087" y="2513922"/>
                    <a:pt x="20568" y="2263516"/>
                    <a:pt x="0" y="2137688"/>
                  </a:cubicBezTo>
                  <a:cubicBezTo>
                    <a:pt x="-20568" y="2011860"/>
                    <a:pt x="38271" y="1876524"/>
                    <a:pt x="0" y="1662646"/>
                  </a:cubicBezTo>
                  <a:cubicBezTo>
                    <a:pt x="-38271" y="1448768"/>
                    <a:pt x="39381" y="1405676"/>
                    <a:pt x="0" y="1187604"/>
                  </a:cubicBezTo>
                  <a:cubicBezTo>
                    <a:pt x="-39381" y="969532"/>
                    <a:pt x="34446" y="785078"/>
                    <a:pt x="0" y="659780"/>
                  </a:cubicBezTo>
                  <a:cubicBezTo>
                    <a:pt x="-34446" y="534482"/>
                    <a:pt x="19907" y="260561"/>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71951014">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solidFill>
                    <a:schemeClr val="tx1"/>
                  </a:solidFill>
                  <a:latin typeface="Times New Roman" panose="02020603050405020304" pitchFamily="18" charset="0"/>
                  <a:cs typeface="Times New Roman" panose="02020603050405020304" pitchFamily="18" charset="0"/>
                </a:rPr>
                <a:t>Use late-night activity windows with promotions or interactive content, especially early in the week and late on Wednesday.</a:t>
              </a:r>
            </a:p>
          </p:txBody>
        </p:sp>
        <p:sp>
          <p:nvSpPr>
            <p:cNvPr id="12" name="Freeform: Shape 11">
              <a:extLst>
                <a:ext uri="{FF2B5EF4-FFF2-40B4-BE49-F238E27FC236}">
                  <a16:creationId xmlns:a16="http://schemas.microsoft.com/office/drawing/2014/main" id="{D439417D-881A-78F7-C120-33AFA2412E29}"/>
                </a:ext>
              </a:extLst>
            </p:cNvPr>
            <p:cNvSpPr/>
            <p:nvPr/>
          </p:nvSpPr>
          <p:spPr>
            <a:xfrm>
              <a:off x="5952178" y="2126165"/>
              <a:ext cx="2156529" cy="2639121"/>
            </a:xfrm>
            <a:custGeom>
              <a:avLst/>
              <a:gdLst>
                <a:gd name="connsiteX0" fmla="*/ 0 w 2156529"/>
                <a:gd name="connsiteY0" fmla="*/ 0 h 2639121"/>
                <a:gd name="connsiteX1" fmla="*/ 474436 w 2156529"/>
                <a:gd name="connsiteY1" fmla="*/ 0 h 2639121"/>
                <a:gd name="connsiteX2" fmla="*/ 1035134 w 2156529"/>
                <a:gd name="connsiteY2" fmla="*/ 0 h 2639121"/>
                <a:gd name="connsiteX3" fmla="*/ 1574266 w 2156529"/>
                <a:gd name="connsiteY3" fmla="*/ 0 h 2639121"/>
                <a:gd name="connsiteX4" fmla="*/ 2156529 w 2156529"/>
                <a:gd name="connsiteY4" fmla="*/ 0 h 2639121"/>
                <a:gd name="connsiteX5" fmla="*/ 2156529 w 2156529"/>
                <a:gd name="connsiteY5" fmla="*/ 554215 h 2639121"/>
                <a:gd name="connsiteX6" fmla="*/ 2156529 w 2156529"/>
                <a:gd name="connsiteY6" fmla="*/ 1108431 h 2639121"/>
                <a:gd name="connsiteX7" fmla="*/ 2156529 w 2156529"/>
                <a:gd name="connsiteY7" fmla="*/ 1609864 h 2639121"/>
                <a:gd name="connsiteX8" fmla="*/ 2156529 w 2156529"/>
                <a:gd name="connsiteY8" fmla="*/ 2639121 h 2639121"/>
                <a:gd name="connsiteX9" fmla="*/ 1617397 w 2156529"/>
                <a:gd name="connsiteY9" fmla="*/ 2639121 h 2639121"/>
                <a:gd name="connsiteX10" fmla="*/ 1142960 w 2156529"/>
                <a:gd name="connsiteY10" fmla="*/ 2639121 h 2639121"/>
                <a:gd name="connsiteX11" fmla="*/ 625393 w 2156529"/>
                <a:gd name="connsiteY11" fmla="*/ 2639121 h 2639121"/>
                <a:gd name="connsiteX12" fmla="*/ 0 w 2156529"/>
                <a:gd name="connsiteY12" fmla="*/ 2639121 h 2639121"/>
                <a:gd name="connsiteX13" fmla="*/ 0 w 2156529"/>
                <a:gd name="connsiteY13" fmla="*/ 2137688 h 2639121"/>
                <a:gd name="connsiteX14" fmla="*/ 0 w 2156529"/>
                <a:gd name="connsiteY14" fmla="*/ 1583473 h 2639121"/>
                <a:gd name="connsiteX15" fmla="*/ 0 w 2156529"/>
                <a:gd name="connsiteY15" fmla="*/ 1002866 h 2639121"/>
                <a:gd name="connsiteX16" fmla="*/ 0 w 2156529"/>
                <a:gd name="connsiteY16" fmla="*/ 501433 h 2639121"/>
                <a:gd name="connsiteX17" fmla="*/ 0 w 2156529"/>
                <a:gd name="connsiteY17"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56529" h="2639121" fill="none" extrusionOk="0">
                  <a:moveTo>
                    <a:pt x="0" y="0"/>
                  </a:moveTo>
                  <a:cubicBezTo>
                    <a:pt x="213654" y="-10574"/>
                    <a:pt x="375299" y="31294"/>
                    <a:pt x="474436" y="0"/>
                  </a:cubicBezTo>
                  <a:cubicBezTo>
                    <a:pt x="573573" y="-31294"/>
                    <a:pt x="852785" y="428"/>
                    <a:pt x="1035134" y="0"/>
                  </a:cubicBezTo>
                  <a:cubicBezTo>
                    <a:pt x="1217483" y="-428"/>
                    <a:pt x="1397304" y="30059"/>
                    <a:pt x="1574266" y="0"/>
                  </a:cubicBezTo>
                  <a:cubicBezTo>
                    <a:pt x="1751228" y="-30059"/>
                    <a:pt x="1943734" y="66319"/>
                    <a:pt x="2156529" y="0"/>
                  </a:cubicBezTo>
                  <a:cubicBezTo>
                    <a:pt x="2194926" y="132649"/>
                    <a:pt x="2150556" y="288375"/>
                    <a:pt x="2156529" y="554215"/>
                  </a:cubicBezTo>
                  <a:cubicBezTo>
                    <a:pt x="2162502" y="820055"/>
                    <a:pt x="2123799" y="877302"/>
                    <a:pt x="2156529" y="1108431"/>
                  </a:cubicBezTo>
                  <a:cubicBezTo>
                    <a:pt x="2189259" y="1339560"/>
                    <a:pt x="2099014" y="1428807"/>
                    <a:pt x="2156529" y="1609864"/>
                  </a:cubicBezTo>
                  <a:cubicBezTo>
                    <a:pt x="2214044" y="1790921"/>
                    <a:pt x="2100186" y="2205256"/>
                    <a:pt x="2156529" y="2639121"/>
                  </a:cubicBezTo>
                  <a:cubicBezTo>
                    <a:pt x="2044772" y="2684010"/>
                    <a:pt x="1817350" y="2598330"/>
                    <a:pt x="1617397" y="2639121"/>
                  </a:cubicBezTo>
                  <a:cubicBezTo>
                    <a:pt x="1417444" y="2679912"/>
                    <a:pt x="1374252" y="2612643"/>
                    <a:pt x="1142960" y="2639121"/>
                  </a:cubicBezTo>
                  <a:cubicBezTo>
                    <a:pt x="911668" y="2665599"/>
                    <a:pt x="802019" y="2622742"/>
                    <a:pt x="625393" y="2639121"/>
                  </a:cubicBezTo>
                  <a:cubicBezTo>
                    <a:pt x="448767" y="2655500"/>
                    <a:pt x="268674" y="2569871"/>
                    <a:pt x="0" y="2639121"/>
                  </a:cubicBezTo>
                  <a:cubicBezTo>
                    <a:pt x="-20616" y="2420996"/>
                    <a:pt x="40557" y="2299887"/>
                    <a:pt x="0" y="2137688"/>
                  </a:cubicBezTo>
                  <a:cubicBezTo>
                    <a:pt x="-40557" y="1975489"/>
                    <a:pt x="43199" y="1814254"/>
                    <a:pt x="0" y="1583473"/>
                  </a:cubicBezTo>
                  <a:cubicBezTo>
                    <a:pt x="-43199" y="1352693"/>
                    <a:pt x="47870" y="1283727"/>
                    <a:pt x="0" y="1002866"/>
                  </a:cubicBezTo>
                  <a:cubicBezTo>
                    <a:pt x="-47870" y="722005"/>
                    <a:pt x="23029" y="726823"/>
                    <a:pt x="0" y="501433"/>
                  </a:cubicBezTo>
                  <a:cubicBezTo>
                    <a:pt x="-23029" y="276043"/>
                    <a:pt x="48422" y="172806"/>
                    <a:pt x="0" y="0"/>
                  </a:cubicBezTo>
                  <a:close/>
                </a:path>
                <a:path w="2156529" h="2639121" stroke="0" extrusionOk="0">
                  <a:moveTo>
                    <a:pt x="0" y="0"/>
                  </a:moveTo>
                  <a:cubicBezTo>
                    <a:pt x="246664" y="-42779"/>
                    <a:pt x="358112" y="26757"/>
                    <a:pt x="539132" y="0"/>
                  </a:cubicBezTo>
                  <a:cubicBezTo>
                    <a:pt x="720152" y="-26757"/>
                    <a:pt x="924114" y="22545"/>
                    <a:pt x="1035134" y="0"/>
                  </a:cubicBezTo>
                  <a:cubicBezTo>
                    <a:pt x="1146154" y="-22545"/>
                    <a:pt x="1361628" y="35715"/>
                    <a:pt x="1509570" y="0"/>
                  </a:cubicBezTo>
                  <a:cubicBezTo>
                    <a:pt x="1657512" y="-35715"/>
                    <a:pt x="1908185" y="49864"/>
                    <a:pt x="2156529" y="0"/>
                  </a:cubicBezTo>
                  <a:cubicBezTo>
                    <a:pt x="2188268" y="219121"/>
                    <a:pt x="2151516" y="337079"/>
                    <a:pt x="2156529" y="527824"/>
                  </a:cubicBezTo>
                  <a:cubicBezTo>
                    <a:pt x="2161542" y="718569"/>
                    <a:pt x="2106792" y="871080"/>
                    <a:pt x="2156529" y="1108431"/>
                  </a:cubicBezTo>
                  <a:cubicBezTo>
                    <a:pt x="2206266" y="1345782"/>
                    <a:pt x="2155233" y="1465192"/>
                    <a:pt x="2156529" y="1636255"/>
                  </a:cubicBezTo>
                  <a:cubicBezTo>
                    <a:pt x="2157825" y="1807318"/>
                    <a:pt x="2104221" y="1949147"/>
                    <a:pt x="2156529" y="2137688"/>
                  </a:cubicBezTo>
                  <a:cubicBezTo>
                    <a:pt x="2208837" y="2326229"/>
                    <a:pt x="2142012" y="2441330"/>
                    <a:pt x="2156529" y="2639121"/>
                  </a:cubicBezTo>
                  <a:cubicBezTo>
                    <a:pt x="1937618" y="2671937"/>
                    <a:pt x="1888231" y="2611176"/>
                    <a:pt x="1638962" y="2639121"/>
                  </a:cubicBezTo>
                  <a:cubicBezTo>
                    <a:pt x="1389693" y="2667066"/>
                    <a:pt x="1243044" y="2635905"/>
                    <a:pt x="1078265" y="2639121"/>
                  </a:cubicBezTo>
                  <a:cubicBezTo>
                    <a:pt x="913486" y="2642337"/>
                    <a:pt x="621588" y="2604339"/>
                    <a:pt x="496002" y="2639121"/>
                  </a:cubicBezTo>
                  <a:cubicBezTo>
                    <a:pt x="370416" y="2673903"/>
                    <a:pt x="152116" y="2607369"/>
                    <a:pt x="0" y="2639121"/>
                  </a:cubicBezTo>
                  <a:cubicBezTo>
                    <a:pt x="-24311" y="2444484"/>
                    <a:pt x="44730" y="2334093"/>
                    <a:pt x="0" y="2190470"/>
                  </a:cubicBezTo>
                  <a:cubicBezTo>
                    <a:pt x="-44730" y="2046847"/>
                    <a:pt x="50229" y="1845252"/>
                    <a:pt x="0" y="1609864"/>
                  </a:cubicBezTo>
                  <a:cubicBezTo>
                    <a:pt x="-50229" y="1374476"/>
                    <a:pt x="48367" y="1343751"/>
                    <a:pt x="0" y="1108431"/>
                  </a:cubicBezTo>
                  <a:cubicBezTo>
                    <a:pt x="-48367" y="873111"/>
                    <a:pt x="51434" y="700889"/>
                    <a:pt x="0" y="554215"/>
                  </a:cubicBezTo>
                  <a:cubicBezTo>
                    <a:pt x="-51434" y="407541"/>
                    <a:pt x="19412" y="268238"/>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638082348">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Use weekend engagement (Saturday and Sunday) for brand awareness campaigns or targeted ads.</a:t>
              </a:r>
            </a:p>
          </p:txBody>
        </p:sp>
      </p:grpSp>
    </p:spTree>
    <p:extLst>
      <p:ext uri="{BB962C8B-B14F-4D97-AF65-F5344CB8AC3E}">
        <p14:creationId xmlns:p14="http://schemas.microsoft.com/office/powerpoint/2010/main" val="127541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60" name="Google Shape;60;p14"/>
          <p:cNvSpPr txBox="1"/>
          <p:nvPr/>
        </p:nvSpPr>
        <p:spPr>
          <a:xfrm>
            <a:off x="768096" y="438912"/>
            <a:ext cx="4550113" cy="1124712"/>
          </a:xfrm>
          <a:prstGeom prst="rect">
            <a:avLst/>
          </a:prstGeom>
        </p:spPr>
        <p:txBody>
          <a:bodyPr spcFirstLastPara="1" vert="horz" lIns="91440" tIns="45720" rIns="91440" bIns="45720" rtlCol="0" anchor="ctr" anchorCtr="0">
            <a:normAutofit/>
          </a:bodyPr>
          <a:lstStyle/>
          <a:p>
            <a:pPr marL="0" marR="0" lvl="0" indent="0" defTabSz="914400">
              <a:lnSpc>
                <a:spcPct val="80000"/>
              </a:lnSpc>
              <a:spcBef>
                <a:spcPct val="0"/>
              </a:spcBef>
              <a:spcAft>
                <a:spcPts val="600"/>
              </a:spcAft>
              <a:buClr>
                <a:srgbClr val="000000"/>
              </a:buClr>
              <a:buSzPts val="2400"/>
            </a:pPr>
            <a:r>
              <a:rPr lang="en-US" sz="5000" b="1" i="0" u="none" strike="noStrike" cap="all" spc="100">
                <a:solidFill>
                  <a:schemeClr val="tx1">
                    <a:lumMod val="95000"/>
                    <a:lumOff val="5000"/>
                  </a:schemeClr>
                </a:solidFill>
                <a:latin typeface="+mj-lt"/>
                <a:ea typeface="+mj-ea"/>
                <a:cs typeface="+mj-cs"/>
                <a:sym typeface="Lato"/>
              </a:rPr>
              <a:t>Agenda</a:t>
            </a:r>
          </a:p>
        </p:txBody>
      </p:sp>
      <p:sp>
        <p:nvSpPr>
          <p:cNvPr id="3" name="Google Shape;59;p14">
            <a:extLst>
              <a:ext uri="{FF2B5EF4-FFF2-40B4-BE49-F238E27FC236}">
                <a16:creationId xmlns:a16="http://schemas.microsoft.com/office/drawing/2014/main" id="{DE84D5B2-9A19-55AC-4CC4-714E3EABB7DA}"/>
              </a:ext>
            </a:extLst>
          </p:cNvPr>
          <p:cNvSpPr txBox="1"/>
          <p:nvPr/>
        </p:nvSpPr>
        <p:spPr>
          <a:xfrm>
            <a:off x="768096" y="1714500"/>
            <a:ext cx="4550113" cy="3017520"/>
          </a:xfrm>
          <a:prstGeom prst="rect">
            <a:avLst/>
          </a:prstGeom>
        </p:spPr>
        <p:txBody>
          <a:bodyPr spcFirstLastPara="1" vert="horz" lIns="45720" tIns="45720" rIns="45720" bIns="45720" rtlCol="0" anchorCtr="0">
            <a:normAutofit/>
          </a:bodyPr>
          <a:lstStyle/>
          <a:p>
            <a:pPr marL="457200" marR="0" lvl="0" indent="-342900" defTabSz="914400">
              <a:lnSpc>
                <a:spcPct val="90000"/>
              </a:lnSpc>
              <a:spcBef>
                <a:spcPts val="0"/>
              </a:spcBef>
              <a:spcAft>
                <a:spcPts val="600"/>
              </a:spcAft>
              <a:buClr>
                <a:schemeClr val="accent1"/>
              </a:buClr>
              <a:buSzPts val="1800"/>
              <a:buFont typeface="Lato"/>
              <a:buChar char="❏"/>
            </a:pPr>
            <a:r>
              <a:rPr lang="en-US" b="0" i="0" u="none" strike="noStrike" cap="none">
                <a:sym typeface="Lato"/>
              </a:rPr>
              <a:t>Problem Statement</a:t>
            </a:r>
          </a:p>
          <a:p>
            <a:pPr marL="457200" marR="0" lvl="0" indent="0" defTabSz="914400">
              <a:lnSpc>
                <a:spcPct val="90000"/>
              </a:lnSpc>
              <a:spcBef>
                <a:spcPts val="0"/>
              </a:spcBef>
              <a:spcAft>
                <a:spcPts val="600"/>
              </a:spcAft>
              <a:buClr>
                <a:schemeClr val="accent1"/>
              </a:buClr>
              <a:buSzPts val="1800"/>
              <a:buFont typeface="Arial"/>
              <a:buNone/>
            </a:pPr>
            <a:endParaRPr lang="en-US" b="0" i="0" u="none" strike="noStrike" cap="none">
              <a:sym typeface="Lato"/>
            </a:endParaRPr>
          </a:p>
          <a:p>
            <a:pPr marL="457200" marR="0" lvl="0" indent="-342900" defTabSz="914400">
              <a:lnSpc>
                <a:spcPct val="90000"/>
              </a:lnSpc>
              <a:spcBef>
                <a:spcPts val="0"/>
              </a:spcBef>
              <a:spcAft>
                <a:spcPts val="600"/>
              </a:spcAft>
              <a:buClr>
                <a:schemeClr val="accent1"/>
              </a:buClr>
              <a:buSzPts val="1800"/>
              <a:buFont typeface="Lato"/>
              <a:buChar char="❏"/>
            </a:pPr>
            <a:r>
              <a:rPr lang="en-US" b="0" i="0" u="none" strike="noStrike" cap="none">
                <a:sym typeface="Lato"/>
              </a:rPr>
              <a:t>Data Description</a:t>
            </a:r>
          </a:p>
          <a:p>
            <a:pPr marL="457200" marR="0" lvl="0" indent="0" defTabSz="914400">
              <a:lnSpc>
                <a:spcPct val="90000"/>
              </a:lnSpc>
              <a:spcBef>
                <a:spcPts val="0"/>
              </a:spcBef>
              <a:spcAft>
                <a:spcPts val="600"/>
              </a:spcAft>
              <a:buClr>
                <a:schemeClr val="accent1"/>
              </a:buClr>
              <a:buSzPts val="1800"/>
              <a:buFont typeface="Arial"/>
              <a:buNone/>
            </a:pPr>
            <a:endParaRPr lang="en-US" b="0" i="0" u="none" strike="noStrike" cap="none">
              <a:sym typeface="Lato"/>
            </a:endParaRPr>
          </a:p>
          <a:p>
            <a:pPr marL="457200" marR="0" lvl="0" indent="-342900" defTabSz="914400">
              <a:lnSpc>
                <a:spcPct val="90000"/>
              </a:lnSpc>
              <a:spcBef>
                <a:spcPts val="0"/>
              </a:spcBef>
              <a:spcAft>
                <a:spcPts val="600"/>
              </a:spcAft>
              <a:buClr>
                <a:schemeClr val="accent1"/>
              </a:buClr>
              <a:buSzPts val="1800"/>
              <a:buFont typeface="Lato"/>
              <a:buChar char="❏"/>
            </a:pPr>
            <a:r>
              <a:rPr lang="en-US" b="0" i="0" u="none" strike="noStrike" cap="none">
                <a:sym typeface="Lato"/>
              </a:rPr>
              <a:t>Objective Key Metrics and Visualizations</a:t>
            </a:r>
          </a:p>
          <a:p>
            <a:pPr marL="457200" marR="0" lvl="0" indent="0" defTabSz="914400">
              <a:lnSpc>
                <a:spcPct val="90000"/>
              </a:lnSpc>
              <a:spcBef>
                <a:spcPts val="0"/>
              </a:spcBef>
              <a:spcAft>
                <a:spcPts val="600"/>
              </a:spcAft>
              <a:buClr>
                <a:schemeClr val="accent1"/>
              </a:buClr>
              <a:buSzPts val="1800"/>
              <a:buFont typeface="Arial"/>
              <a:buNone/>
            </a:pPr>
            <a:endParaRPr lang="en-US" b="0" i="0" u="none" strike="noStrike" cap="none">
              <a:sym typeface="Lato"/>
            </a:endParaRPr>
          </a:p>
          <a:p>
            <a:pPr marL="457200" marR="0" lvl="0" indent="-342900" defTabSz="914400">
              <a:lnSpc>
                <a:spcPct val="90000"/>
              </a:lnSpc>
              <a:spcBef>
                <a:spcPts val="0"/>
              </a:spcBef>
              <a:spcAft>
                <a:spcPts val="600"/>
              </a:spcAft>
              <a:buClr>
                <a:schemeClr val="accent1"/>
              </a:buClr>
              <a:buSzPts val="1800"/>
              <a:buFont typeface="Lato"/>
              <a:buChar char="❏"/>
            </a:pPr>
            <a:r>
              <a:rPr lang="en-US" b="0" i="0" u="none" strike="noStrike" cap="none">
                <a:sym typeface="Lato"/>
              </a:rPr>
              <a:t>Subjective Question for Insights</a:t>
            </a:r>
          </a:p>
        </p:txBody>
      </p:sp>
      <p:pic>
        <p:nvPicPr>
          <p:cNvPr id="62" name="Picture 61" descr="Pen placed on top of a signature line">
            <a:extLst>
              <a:ext uri="{FF2B5EF4-FFF2-40B4-BE49-F238E27FC236}">
                <a16:creationId xmlns:a16="http://schemas.microsoft.com/office/drawing/2014/main" id="{9AFBB582-20EA-B282-EFE7-5874E0977113}"/>
              </a:ext>
            </a:extLst>
          </p:cNvPr>
          <p:cNvPicPr>
            <a:picLocks noChangeAspect="1"/>
          </p:cNvPicPr>
          <p:nvPr/>
        </p:nvPicPr>
        <p:blipFill>
          <a:blip r:embed="rId3"/>
          <a:srcRect l="52367" r="2474"/>
          <a:stretch/>
        </p:blipFill>
        <p:spPr>
          <a:xfrm>
            <a:off x="5664199" y="10"/>
            <a:ext cx="3479800" cy="51434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2FB0-DEB5-F65B-C17F-2CE5D6877DF1}"/>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Segmenting user base for targeted marketing campaigns or personalized recommendations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6A9A00-147A-2F1E-396B-9448C7857D88}"/>
              </a:ext>
            </a:extLst>
          </p:cNvPr>
          <p:cNvSpPr>
            <a:spLocks noGrp="1"/>
          </p:cNvSpPr>
          <p:nvPr>
            <p:ph type="body" idx="1"/>
          </p:nvPr>
        </p:nvSpPr>
        <p:spPr>
          <a:xfrm>
            <a:off x="311700" y="3508917"/>
            <a:ext cx="8520600" cy="1367882"/>
          </a:xfrm>
        </p:spPr>
        <p:txBody>
          <a:bodyPr>
            <a:noAutofit/>
          </a:bodyPr>
          <a:lstStyle/>
          <a:p>
            <a:pPr algn="just"/>
            <a:r>
              <a:rPr lang="en-IN" sz="1600" dirty="0">
                <a:solidFill>
                  <a:schemeClr val="tx1"/>
                </a:solidFill>
                <a:latin typeface="Times New Roman" panose="02020603050405020304" pitchFamily="18" charset="0"/>
                <a:cs typeface="Times New Roman" panose="02020603050405020304" pitchFamily="18" charset="0"/>
              </a:rPr>
              <a:t>The above table is a snippet of our data that shows users with engagement, tags count and tags used with engagement segment.</a:t>
            </a:r>
          </a:p>
          <a:p>
            <a:pPr algn="just"/>
            <a:r>
              <a:rPr lang="en-IN" sz="1600" dirty="0">
                <a:solidFill>
                  <a:schemeClr val="tx1"/>
                </a:solidFill>
                <a:latin typeface="Times New Roman" panose="02020603050405020304" pitchFamily="18" charset="0"/>
                <a:cs typeface="Times New Roman" panose="02020603050405020304" pitchFamily="18" charset="0"/>
              </a:rPr>
              <a:t>This will help us identify tags used in the highest and lowest engagements.</a:t>
            </a:r>
          </a:p>
          <a:p>
            <a:pPr algn="just"/>
            <a:r>
              <a:rPr lang="en-IN" sz="1600" dirty="0">
                <a:solidFill>
                  <a:schemeClr val="tx1"/>
                </a:solidFill>
                <a:latin typeface="Times New Roman" panose="02020603050405020304" pitchFamily="18" charset="0"/>
                <a:cs typeface="Times New Roman" panose="02020603050405020304" pitchFamily="18" charset="0"/>
              </a:rPr>
              <a:t>We have also segmented the user base on the engagement (High, Moderate and low). This will be helpful for targeted marketing campaigns or personalised recommendations.</a:t>
            </a:r>
          </a:p>
        </p:txBody>
      </p:sp>
      <p:pic>
        <p:nvPicPr>
          <p:cNvPr id="4" name="Picture 3">
            <a:extLst>
              <a:ext uri="{FF2B5EF4-FFF2-40B4-BE49-F238E27FC236}">
                <a16:creationId xmlns:a16="http://schemas.microsoft.com/office/drawing/2014/main" id="{217D5465-1F7D-2EE2-37C9-4D59DB0B7961}"/>
              </a:ext>
            </a:extLst>
          </p:cNvPr>
          <p:cNvPicPr>
            <a:picLocks noChangeAspect="1"/>
          </p:cNvPicPr>
          <p:nvPr/>
        </p:nvPicPr>
        <p:blipFill>
          <a:blip r:embed="rId2"/>
          <a:srcRect b="50490"/>
          <a:stretch/>
        </p:blipFill>
        <p:spPr>
          <a:xfrm>
            <a:off x="807478" y="1382000"/>
            <a:ext cx="7529044" cy="1130743"/>
          </a:xfrm>
          <a:prstGeom prst="rect">
            <a:avLst/>
          </a:prstGeom>
        </p:spPr>
      </p:pic>
      <p:pic>
        <p:nvPicPr>
          <p:cNvPr id="5" name="Picture 4">
            <a:extLst>
              <a:ext uri="{FF2B5EF4-FFF2-40B4-BE49-F238E27FC236}">
                <a16:creationId xmlns:a16="http://schemas.microsoft.com/office/drawing/2014/main" id="{43F2A39A-A9E7-AAAC-E294-B9C02C3FE14E}"/>
              </a:ext>
            </a:extLst>
          </p:cNvPr>
          <p:cNvPicPr>
            <a:picLocks noChangeAspect="1"/>
          </p:cNvPicPr>
          <p:nvPr/>
        </p:nvPicPr>
        <p:blipFill>
          <a:blip r:embed="rId3"/>
          <a:srcRect b="61984"/>
          <a:stretch/>
        </p:blipFill>
        <p:spPr>
          <a:xfrm>
            <a:off x="807478" y="2597912"/>
            <a:ext cx="7529044" cy="750023"/>
          </a:xfrm>
          <a:prstGeom prst="rect">
            <a:avLst/>
          </a:prstGeom>
        </p:spPr>
      </p:pic>
    </p:spTree>
    <p:extLst>
      <p:ext uri="{BB962C8B-B14F-4D97-AF65-F5344CB8AC3E}">
        <p14:creationId xmlns:p14="http://schemas.microsoft.com/office/powerpoint/2010/main" val="31580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226D5DD-E9C4-00D2-5F93-2D54BEB8AA9C}"/>
              </a:ext>
            </a:extLst>
          </p:cNvPr>
          <p:cNvSpPr txBox="1">
            <a:spLocks/>
          </p:cNvSpPr>
          <p:nvPr/>
        </p:nvSpPr>
        <p:spPr>
          <a:xfrm>
            <a:off x="311700" y="453483"/>
            <a:ext cx="8520600" cy="788019"/>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Font typeface="Arial"/>
              <a:buNone/>
            </a:pPr>
            <a:r>
              <a:rPr lang="en-IN" sz="2200" b="1" dirty="0">
                <a:solidFill>
                  <a:schemeClr val="tx1"/>
                </a:solidFill>
                <a:latin typeface="Times New Roman" panose="02020603050405020304" pitchFamily="18" charset="0"/>
                <a:cs typeface="Times New Roman" panose="02020603050405020304" pitchFamily="18" charset="0"/>
              </a:rPr>
              <a:t>How to segmentation for targeted marketing campaign and personalized recommendations based on user </a:t>
            </a:r>
            <a:r>
              <a:rPr lang="en-IN" sz="2200" b="1" dirty="0" err="1">
                <a:solidFill>
                  <a:schemeClr val="tx1"/>
                </a:solidFill>
                <a:latin typeface="Times New Roman" panose="02020603050405020304" pitchFamily="18" charset="0"/>
                <a:cs typeface="Times New Roman" panose="02020603050405020304" pitchFamily="18" charset="0"/>
              </a:rPr>
              <a:t>behavior</a:t>
            </a:r>
            <a:r>
              <a:rPr lang="en-IN" sz="2200" b="1" dirty="0">
                <a:solidFill>
                  <a:schemeClr val="tx1"/>
                </a:solidFill>
                <a:latin typeface="Times New Roman" panose="02020603050405020304" pitchFamily="18" charset="0"/>
                <a:cs typeface="Times New Roman" panose="02020603050405020304" pitchFamily="18" charset="0"/>
              </a:rPr>
              <a:t> and engagement rates</a:t>
            </a:r>
          </a:p>
        </p:txBody>
      </p:sp>
      <p:graphicFrame>
        <p:nvGraphicFramePr>
          <p:cNvPr id="5" name="Diagram 4">
            <a:extLst>
              <a:ext uri="{FF2B5EF4-FFF2-40B4-BE49-F238E27FC236}">
                <a16:creationId xmlns:a16="http://schemas.microsoft.com/office/drawing/2014/main" id="{2C2B7AB1-571E-C30D-08E9-5E45E8C8CF99}"/>
              </a:ext>
            </a:extLst>
          </p:cNvPr>
          <p:cNvGraphicFramePr/>
          <p:nvPr>
            <p:extLst>
              <p:ext uri="{D42A27DB-BD31-4B8C-83A1-F6EECF244321}">
                <p14:modId xmlns:p14="http://schemas.microsoft.com/office/powerpoint/2010/main" val="3066161226"/>
              </p:ext>
            </p:extLst>
          </p:nvPr>
        </p:nvGraphicFramePr>
        <p:xfrm>
          <a:off x="1033079" y="1405055"/>
          <a:ext cx="7077841" cy="336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94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48B3-01F0-0B68-9F87-FC2165395768}"/>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Ideal Candidate for Influencer Marketing based on Engagement Rate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537186-E13D-BA1B-7BAA-5730DB80A4B4}"/>
              </a:ext>
            </a:extLst>
          </p:cNvPr>
          <p:cNvSpPr>
            <a:spLocks noGrp="1"/>
          </p:cNvSpPr>
          <p:nvPr>
            <p:ph type="body" idx="1"/>
          </p:nvPr>
        </p:nvSpPr>
        <p:spPr>
          <a:xfrm>
            <a:off x="311699" y="1564424"/>
            <a:ext cx="3717607" cy="3004450"/>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chart shows ideal candidate for influencer marketing.</a:t>
            </a:r>
          </a:p>
          <a:p>
            <a:pPr algn="just"/>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Weighted Score is calculated adding 60 % engagement rate and 40 % followers.</a:t>
            </a:r>
          </a:p>
          <a:p>
            <a:pPr algn="just"/>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users shown on the chart have the highest weighted scores.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40F327C9-8D70-832D-1E84-7927E9B6FF8D}"/>
              </a:ext>
            </a:extLst>
          </p:cNvPr>
          <p:cNvGraphicFramePr>
            <a:graphicFrameLocks/>
          </p:cNvGraphicFramePr>
          <p:nvPr>
            <p:extLst>
              <p:ext uri="{D42A27DB-BD31-4B8C-83A1-F6EECF244321}">
                <p14:modId xmlns:p14="http://schemas.microsoft.com/office/powerpoint/2010/main" val="1936788338"/>
              </p:ext>
            </p:extLst>
          </p:nvPr>
        </p:nvGraphicFramePr>
        <p:xfrm>
          <a:off x="4690945" y="1564424"/>
          <a:ext cx="3653883" cy="287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89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AFAE0-DCF3-0ADD-E697-0AD859663E47}"/>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How to approach and collaborate with these ideal candidates </a:t>
            </a:r>
            <a:endParaRPr lang="en-IN"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554BA345-231A-93B4-ED45-124E2EAFE059}"/>
              </a:ext>
            </a:extLst>
          </p:cNvPr>
          <p:cNvGraphicFramePr/>
          <p:nvPr>
            <p:extLst>
              <p:ext uri="{D42A27DB-BD31-4B8C-83A1-F6EECF244321}">
                <p14:modId xmlns:p14="http://schemas.microsoft.com/office/powerpoint/2010/main" val="3899253044"/>
              </p:ext>
            </p:extLst>
          </p:nvPr>
        </p:nvGraphicFramePr>
        <p:xfrm>
          <a:off x="311700" y="1182028"/>
          <a:ext cx="8520600" cy="3702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86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A0A7-57F5-CC24-0332-4CD90545E447}"/>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F7802CD-DEEA-4023-EFEB-5851DEDA6521}"/>
              </a:ext>
            </a:extLst>
          </p:cNvPr>
          <p:cNvGraphicFramePr/>
          <p:nvPr>
            <p:extLst>
              <p:ext uri="{D42A27DB-BD31-4B8C-83A1-F6EECF244321}">
                <p14:modId xmlns:p14="http://schemas.microsoft.com/office/powerpoint/2010/main" val="3125354943"/>
              </p:ext>
            </p:extLst>
          </p:nvPr>
        </p:nvGraphicFramePr>
        <p:xfrm>
          <a:off x="311701" y="1182029"/>
          <a:ext cx="8520599" cy="346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25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DD5E-FAFF-4FB8-DEB1-2472A632FAAF}"/>
              </a:ext>
            </a:extLst>
          </p:cNvPr>
          <p:cNvSpPr>
            <a:spLocks noGrp="1"/>
          </p:cNvSpPr>
          <p:nvPr>
            <p:ph type="title"/>
          </p:nvPr>
        </p:nvSpPr>
        <p:spPr>
          <a:xfrm>
            <a:off x="768096" y="438912"/>
            <a:ext cx="6013704" cy="1124712"/>
          </a:xfrm>
        </p:spPr>
        <p:txBody>
          <a:bodyPr vert="horz" lIns="91440" tIns="45720" rIns="91440" bIns="45720" rtlCol="0" anchor="ctr">
            <a:normAutofit/>
          </a:bodyPr>
          <a:lstStyle/>
          <a:p>
            <a:pPr defTabSz="914400">
              <a:spcBef>
                <a:spcPct val="0"/>
              </a:spcBef>
            </a:pPr>
            <a:r>
              <a:rPr lang="en-US" sz="5000" spc="100"/>
              <a:t>Problem Statement</a:t>
            </a:r>
          </a:p>
        </p:txBody>
      </p:sp>
      <p:sp>
        <p:nvSpPr>
          <p:cNvPr id="3" name="Text Placeholder 2">
            <a:extLst>
              <a:ext uri="{FF2B5EF4-FFF2-40B4-BE49-F238E27FC236}">
                <a16:creationId xmlns:a16="http://schemas.microsoft.com/office/drawing/2014/main" id="{39B3E95C-3021-AD7F-339B-4E9376615458}"/>
              </a:ext>
            </a:extLst>
          </p:cNvPr>
          <p:cNvSpPr>
            <a:spLocks noGrp="1"/>
          </p:cNvSpPr>
          <p:nvPr>
            <p:ph type="body" idx="1"/>
          </p:nvPr>
        </p:nvSpPr>
        <p:spPr>
          <a:xfrm>
            <a:off x="768096" y="1714500"/>
            <a:ext cx="6013703" cy="3017520"/>
          </a:xfrm>
        </p:spPr>
        <p:txBody>
          <a:bodyPr vert="horz" lIns="45720" tIns="45720" rIns="45720" bIns="45720" rtlCol="0">
            <a:normAutofit/>
          </a:bodyPr>
          <a:lstStyle/>
          <a:p>
            <a:pPr marL="114300" indent="0" defTabSz="914400">
              <a:spcAft>
                <a:spcPts val="600"/>
              </a:spcAft>
              <a:buNone/>
            </a:pPr>
            <a:r>
              <a:rPr lang="en-US"/>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a:p>
            <a:pPr marL="114300" indent="0" defTabSz="914400">
              <a:spcAft>
                <a:spcPts val="600"/>
              </a:spcAft>
              <a:buNone/>
            </a:pPr>
            <a:endParaRPr lang="en-US"/>
          </a:p>
        </p:txBody>
      </p:sp>
    </p:spTree>
    <p:extLst>
      <p:ext uri="{BB962C8B-B14F-4D97-AF65-F5344CB8AC3E}">
        <p14:creationId xmlns:p14="http://schemas.microsoft.com/office/powerpoint/2010/main" val="427319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500" b="1" dirty="0">
                <a:latin typeface="Times New Roman" panose="02020603050405020304" pitchFamily="18" charset="0"/>
                <a:ea typeface="Calibri" panose="020F0502020204030204" pitchFamily="34" charset="0"/>
                <a:cs typeface="Times New Roman" panose="02020603050405020304" pitchFamily="18" charset="0"/>
              </a:rPr>
              <a:t>Database schema</a:t>
            </a:r>
            <a:endParaRPr sz="25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9" name="Google Shape;79;p17"/>
          <p:cNvPicPr preferRelativeResize="0"/>
          <p:nvPr/>
        </p:nvPicPr>
        <p:blipFill>
          <a:blip r:embed="rId3">
            <a:alphaModFix/>
          </a:blip>
          <a:stretch>
            <a:fillRect/>
          </a:stretch>
        </p:blipFill>
        <p:spPr>
          <a:xfrm>
            <a:off x="1811475" y="1017725"/>
            <a:ext cx="5205401" cy="403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comments_id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comment_text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text content of a given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photo_id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photo</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created_at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date of interaction in the form like, photos, tags</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the follower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tag_id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tag</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image_url</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link to the image posted on the platform</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username : username chosen by the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5" name="Google Shape;85;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description</a:t>
            </a:r>
            <a:endParaRPr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
        <p:nvSpPr>
          <p:cNvPr id="86" name="Google Shape;86;p18"/>
          <p:cNvSpPr txBox="1"/>
          <p:nvPr/>
        </p:nvSpPr>
        <p:spPr>
          <a:xfrm>
            <a:off x="3072000" y="43380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solidFill>
                  <a:schemeClr val="tx1"/>
                </a:solidFill>
              </a:rPr>
              <a:t>Data Link: </a:t>
            </a:r>
            <a:r>
              <a:rPr lang="en-GB" sz="1800" b="1" u="sng" dirty="0">
                <a:solidFill>
                  <a:schemeClr val="hlink"/>
                </a:solidFill>
                <a:hlinkClick r:id="rId3"/>
              </a:rPr>
              <a:t>Link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C321-7E22-950F-3A54-89601F8C2A3F}"/>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p>
        </p:txBody>
      </p:sp>
      <p:sp>
        <p:nvSpPr>
          <p:cNvPr id="3" name="Text Placeholder 2">
            <a:extLst>
              <a:ext uri="{FF2B5EF4-FFF2-40B4-BE49-F238E27FC236}">
                <a16:creationId xmlns:a16="http://schemas.microsoft.com/office/drawing/2014/main" id="{BD1651AE-A09C-CDD8-95A0-48975FD87491}"/>
              </a:ext>
            </a:extLst>
          </p:cNvPr>
          <p:cNvSpPr>
            <a:spLocks noGrp="1"/>
          </p:cNvSpPr>
          <p:nvPr>
            <p:ph type="body" idx="1"/>
          </p:nvPr>
        </p:nvSpPr>
        <p:spPr>
          <a:xfrm>
            <a:off x="311700" y="1241503"/>
            <a:ext cx="3494583" cy="3327372"/>
          </a:xfrm>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User activity consists of – posts, likes and comments.</a:t>
            </a:r>
          </a:p>
          <a:p>
            <a:pPr algn="just"/>
            <a:r>
              <a:rPr lang="en-IN" dirty="0">
                <a:solidFill>
                  <a:schemeClr val="tx1"/>
                </a:solidFill>
                <a:latin typeface="Times New Roman" panose="02020603050405020304" pitchFamily="18" charset="0"/>
                <a:cs typeface="Times New Roman" panose="02020603050405020304" pitchFamily="18" charset="0"/>
              </a:rPr>
              <a:t>The given charts show the distribution of user posts in terms of percentage of whole.</a:t>
            </a:r>
          </a:p>
          <a:p>
            <a:pPr algn="just"/>
            <a:r>
              <a:rPr lang="en-IN" dirty="0">
                <a:solidFill>
                  <a:schemeClr val="tx1"/>
                </a:solidFill>
                <a:latin typeface="Times New Roman" panose="02020603050405020304" pitchFamily="18" charset="0"/>
                <a:cs typeface="Times New Roman" panose="02020603050405020304" pitchFamily="18" charset="0"/>
              </a:rPr>
              <a:t>The distribution is as follows – </a:t>
            </a:r>
          </a:p>
          <a:p>
            <a:pPr marL="114300" indent="0" algn="just">
              <a:buNone/>
            </a:pPr>
            <a:r>
              <a:rPr lang="en-IN" dirty="0">
                <a:solidFill>
                  <a:schemeClr val="tx1"/>
                </a:solidFill>
                <a:latin typeface="Times New Roman" panose="02020603050405020304" pitchFamily="18" charset="0"/>
                <a:cs typeface="Times New Roman" panose="02020603050405020304" pitchFamily="18" charset="0"/>
              </a:rPr>
              <a:t>Low posts &gt; Zero posts &gt; Medium posts &gt; High posts</a:t>
            </a:r>
          </a:p>
        </p:txBody>
      </p:sp>
      <p:graphicFrame>
        <p:nvGraphicFramePr>
          <p:cNvPr id="4" name="Chart 3">
            <a:extLst>
              <a:ext uri="{FF2B5EF4-FFF2-40B4-BE49-F238E27FC236}">
                <a16:creationId xmlns:a16="http://schemas.microsoft.com/office/drawing/2014/main" id="{F9BC0F80-19AF-5CAA-C424-587E3E05AB6B}"/>
              </a:ext>
            </a:extLst>
          </p:cNvPr>
          <p:cNvGraphicFramePr>
            <a:graphicFrameLocks/>
          </p:cNvGraphicFramePr>
          <p:nvPr>
            <p:extLst>
              <p:ext uri="{D42A27DB-BD31-4B8C-83A1-F6EECF244321}">
                <p14:modId xmlns:p14="http://schemas.microsoft.com/office/powerpoint/2010/main" val="3044836145"/>
              </p:ext>
            </p:extLst>
          </p:nvPr>
        </p:nvGraphicFramePr>
        <p:xfrm>
          <a:off x="5010614" y="1464527"/>
          <a:ext cx="3330497" cy="2334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90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6A86-49FF-376B-A318-0D74D117F77E}"/>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147983-0071-02A8-736B-DECCC7B71B01}"/>
              </a:ext>
            </a:extLst>
          </p:cNvPr>
          <p:cNvSpPr>
            <a:spLocks noGrp="1"/>
          </p:cNvSpPr>
          <p:nvPr>
            <p:ph type="body" idx="1"/>
          </p:nvPr>
        </p:nvSpPr>
        <p:spPr>
          <a:xfrm>
            <a:off x="311700" y="1741968"/>
            <a:ext cx="3784515" cy="2317076"/>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likes.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likes &gt; Medium likes &gt; Zero likes &gt; High likes</a:t>
            </a:r>
          </a:p>
        </p:txBody>
      </p:sp>
      <p:graphicFrame>
        <p:nvGraphicFramePr>
          <p:cNvPr id="4" name="Chart 3">
            <a:extLst>
              <a:ext uri="{FF2B5EF4-FFF2-40B4-BE49-F238E27FC236}">
                <a16:creationId xmlns:a16="http://schemas.microsoft.com/office/drawing/2014/main" id="{50B42060-B7AF-81EA-B68D-D08057AD085B}"/>
              </a:ext>
            </a:extLst>
          </p:cNvPr>
          <p:cNvGraphicFramePr>
            <a:graphicFrameLocks/>
          </p:cNvGraphicFramePr>
          <p:nvPr>
            <p:extLst>
              <p:ext uri="{D42A27DB-BD31-4B8C-83A1-F6EECF244321}">
                <p14:modId xmlns:p14="http://schemas.microsoft.com/office/powerpoint/2010/main" val="3802446365"/>
              </p:ext>
            </p:extLst>
          </p:nvPr>
        </p:nvGraphicFramePr>
        <p:xfrm>
          <a:off x="5047788" y="1579950"/>
          <a:ext cx="3375100" cy="2575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357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8A4E-C557-0EE1-6B60-7F5F2FC0A171}"/>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0968F7-2BCB-274C-B9A9-5DCCFC7DFA8A}"/>
              </a:ext>
            </a:extLst>
          </p:cNvPr>
          <p:cNvSpPr>
            <a:spLocks noGrp="1"/>
          </p:cNvSpPr>
          <p:nvPr>
            <p:ph type="body" idx="1"/>
          </p:nvPr>
        </p:nvSpPr>
        <p:spPr>
          <a:xfrm>
            <a:off x="311700" y="1661726"/>
            <a:ext cx="3784515" cy="2505125"/>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comments.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comments &gt; Zero comments &gt; Hight comments</a:t>
            </a:r>
          </a:p>
        </p:txBody>
      </p:sp>
      <p:graphicFrame>
        <p:nvGraphicFramePr>
          <p:cNvPr id="5" name="Chart 4">
            <a:extLst>
              <a:ext uri="{FF2B5EF4-FFF2-40B4-BE49-F238E27FC236}">
                <a16:creationId xmlns:a16="http://schemas.microsoft.com/office/drawing/2014/main" id="{161BC482-16E9-190B-2B84-5CF60C056813}"/>
              </a:ext>
            </a:extLst>
          </p:cNvPr>
          <p:cNvGraphicFramePr>
            <a:graphicFrameLocks/>
          </p:cNvGraphicFramePr>
          <p:nvPr>
            <p:extLst>
              <p:ext uri="{D42A27DB-BD31-4B8C-83A1-F6EECF244321}">
                <p14:modId xmlns:p14="http://schemas.microsoft.com/office/powerpoint/2010/main" val="1106718835"/>
              </p:ext>
            </p:extLst>
          </p:nvPr>
        </p:nvGraphicFramePr>
        <p:xfrm>
          <a:off x="5151863" y="1587384"/>
          <a:ext cx="3233356" cy="2586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57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6DD8-B280-F924-32AF-F760FA421816}"/>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Personalized and Engaging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9D8370D-46D1-5FC3-766C-F71EA6BFE9FB}"/>
              </a:ext>
            </a:extLst>
          </p:cNvPr>
          <p:cNvSpPr>
            <a:spLocks noGrp="1"/>
          </p:cNvSpPr>
          <p:nvPr>
            <p:ph type="body" idx="1"/>
          </p:nvPr>
        </p:nvSpPr>
        <p:spPr>
          <a:xfrm>
            <a:off x="237893" y="1405054"/>
            <a:ext cx="3843453" cy="3575823"/>
          </a:xfrm>
        </p:spPr>
        <p:txBody>
          <a:bodyPr>
            <a:normAutofit/>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above shows the sum of count of tags used by users.</a:t>
            </a:r>
          </a:p>
          <a:p>
            <a:pPr algn="just">
              <a:buFont typeface="+mj-lt"/>
              <a:buAutoNum type="arabicPeriod"/>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Observations – </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Party is the mostly used tags by the users.</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popular</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tags include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fashion</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beauty</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least used tags are foodie and landscape.</a:t>
            </a:r>
          </a:p>
          <a:p>
            <a:pPr marL="800100" lvl="1" indent="-342900" algn="just">
              <a:lnSpc>
                <a:spcPct val="107000"/>
              </a:lnSpc>
              <a:spcAft>
                <a:spcPts val="800"/>
              </a:spcAft>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 and foodie are similar tags but food is used more than foodie. This can help us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tags that are popular among the users</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aphicFrame>
        <p:nvGraphicFramePr>
          <p:cNvPr id="4" name="Chart 3">
            <a:extLst>
              <a:ext uri="{FF2B5EF4-FFF2-40B4-BE49-F238E27FC236}">
                <a16:creationId xmlns:a16="http://schemas.microsoft.com/office/drawing/2014/main" id="{8B6B7A72-38A9-04C8-5E19-19943A5717EA}"/>
              </a:ext>
            </a:extLst>
          </p:cNvPr>
          <p:cNvGraphicFramePr/>
          <p:nvPr>
            <p:extLst>
              <p:ext uri="{D42A27DB-BD31-4B8C-83A1-F6EECF244321}">
                <p14:modId xmlns:p14="http://schemas.microsoft.com/office/powerpoint/2010/main" val="1932692203"/>
              </p:ext>
            </p:extLst>
          </p:nvPr>
        </p:nvGraphicFramePr>
        <p:xfrm>
          <a:off x="4386146" y="1405054"/>
          <a:ext cx="4446154" cy="3575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2256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811</TotalTime>
  <Words>1699</Words>
  <Application>Microsoft Office PowerPoint</Application>
  <PresentationFormat>On-screen Show (16:9)</PresentationFormat>
  <Paragraphs>155</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Trebuchet MS</vt:lpstr>
      <vt:lpstr>Wingdings 3</vt:lpstr>
      <vt:lpstr>Lato</vt:lpstr>
      <vt:lpstr>Times New Roman</vt:lpstr>
      <vt:lpstr>Arial</vt:lpstr>
      <vt:lpstr>Facet</vt:lpstr>
      <vt:lpstr>Social Media Analysis</vt:lpstr>
      <vt:lpstr>PowerPoint Presentation</vt:lpstr>
      <vt:lpstr>Problem Statement</vt:lpstr>
      <vt:lpstr>Database schema</vt:lpstr>
      <vt:lpstr>PowerPoint Presentation</vt:lpstr>
      <vt:lpstr>Distribution of User Activity</vt:lpstr>
      <vt:lpstr>Distribution of User Activity</vt:lpstr>
      <vt:lpstr>Distribution of User Activity</vt:lpstr>
      <vt:lpstr>Hashtags for Personalized and Engaging Ad Campaigns</vt:lpstr>
      <vt:lpstr>PowerPoint Presentation</vt:lpstr>
      <vt:lpstr>Hashtags for Content Strategy and Ad Campaigns</vt:lpstr>
      <vt:lpstr>PowerPoint Presentation</vt:lpstr>
      <vt:lpstr>Rewarding most Loyal Users</vt:lpstr>
      <vt:lpstr>PowerPoint Presentation</vt:lpstr>
      <vt:lpstr>Strategies for Inactive Users</vt:lpstr>
      <vt:lpstr>PowerPoint Presentation</vt:lpstr>
      <vt:lpstr>Posting, Like and Comment Time for Targeted Marketing Campaign </vt:lpstr>
      <vt:lpstr>Posting, Like and Comment Time for Targeted Marketing Campaign </vt:lpstr>
      <vt:lpstr>Posting, Like and Comment Time for Targeted Marketing Campaign </vt:lpstr>
      <vt:lpstr>Segmenting user base for targeted marketing campaigns or personalized recommendations</vt:lpstr>
      <vt:lpstr>PowerPoint Presentation</vt:lpstr>
      <vt:lpstr>Ideal Candidate for Influencer Marketing based on Engagement Rate </vt:lpstr>
      <vt:lpstr>How to approach and collaborate with these ideal candidates </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uday tamrakar</cp:lastModifiedBy>
  <cp:revision>46</cp:revision>
  <dcterms:modified xsi:type="dcterms:W3CDTF">2025-02-12T10:57:04Z</dcterms:modified>
</cp:coreProperties>
</file>