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8" r:id="rId3"/>
    <p:sldId id="259" r:id="rId4"/>
    <p:sldId id="264" r:id="rId5"/>
    <p:sldId id="265" r:id="rId6"/>
    <p:sldId id="266" r:id="rId7"/>
    <p:sldId id="267" r:id="rId8"/>
    <p:sldId id="268" r:id="rId9"/>
    <p:sldId id="270" r:id="rId10"/>
    <p:sldId id="271" r:id="rId11"/>
    <p:sldId id="272" r:id="rId12"/>
    <p:sldId id="273" r:id="rId13"/>
    <p:sldId id="274" r:id="rId14"/>
    <p:sldId id="275" r:id="rId15"/>
    <p:sldId id="276" r:id="rId16"/>
    <p:sldId id="277" r:id="rId17"/>
    <p:sldId id="256" r:id="rId18"/>
    <p:sldId id="257" r:id="rId19"/>
    <p:sldId id="262" r:id="rId20"/>
    <p:sldId id="278" r:id="rId21"/>
    <p:sldId id="279" r:id="rId22"/>
    <p:sldId id="260" r:id="rId23"/>
    <p:sldId id="280" r:id="rId24"/>
    <p:sldId id="261"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6" d="100"/>
          <a:sy n="116" d="100"/>
        </p:scale>
        <p:origin x="39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552C11-5FA0-4F40-92B5-201381EE734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CE148-DD0C-4B58-B929-FF97D760FF60}" type="slidenum">
              <a:rPr lang="en-US" smtClean="0"/>
              <a:t>‹#›</a:t>
            </a:fld>
            <a:endParaRPr lang="en-US"/>
          </a:p>
        </p:txBody>
      </p:sp>
    </p:spTree>
    <p:extLst>
      <p:ext uri="{BB962C8B-B14F-4D97-AF65-F5344CB8AC3E}">
        <p14:creationId xmlns:p14="http://schemas.microsoft.com/office/powerpoint/2010/main" val="352740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52C11-5FA0-4F40-92B5-201381EE734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CE148-DD0C-4B58-B929-FF97D760FF60}" type="slidenum">
              <a:rPr lang="en-US" smtClean="0"/>
              <a:t>‹#›</a:t>
            </a:fld>
            <a:endParaRPr lang="en-US"/>
          </a:p>
        </p:txBody>
      </p:sp>
    </p:spTree>
    <p:extLst>
      <p:ext uri="{BB962C8B-B14F-4D97-AF65-F5344CB8AC3E}">
        <p14:creationId xmlns:p14="http://schemas.microsoft.com/office/powerpoint/2010/main" val="114395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52C11-5FA0-4F40-92B5-201381EE734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CE148-DD0C-4B58-B929-FF97D760FF60}" type="slidenum">
              <a:rPr lang="en-US" smtClean="0"/>
              <a:t>‹#›</a:t>
            </a:fld>
            <a:endParaRPr lang="en-US"/>
          </a:p>
        </p:txBody>
      </p:sp>
    </p:spTree>
    <p:extLst>
      <p:ext uri="{BB962C8B-B14F-4D97-AF65-F5344CB8AC3E}">
        <p14:creationId xmlns:p14="http://schemas.microsoft.com/office/powerpoint/2010/main" val="310528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552C11-5FA0-4F40-92B5-201381EE734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CE148-DD0C-4B58-B929-FF97D760FF60}" type="slidenum">
              <a:rPr lang="en-US" smtClean="0"/>
              <a:t>‹#›</a:t>
            </a:fld>
            <a:endParaRPr lang="en-US"/>
          </a:p>
        </p:txBody>
      </p:sp>
    </p:spTree>
    <p:extLst>
      <p:ext uri="{BB962C8B-B14F-4D97-AF65-F5344CB8AC3E}">
        <p14:creationId xmlns:p14="http://schemas.microsoft.com/office/powerpoint/2010/main" val="98354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52C11-5FA0-4F40-92B5-201381EE7340}" type="datetimeFigureOut">
              <a:rPr lang="en-US" smtClean="0"/>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CE148-DD0C-4B58-B929-FF97D760FF60}" type="slidenum">
              <a:rPr lang="en-US" smtClean="0"/>
              <a:t>‹#›</a:t>
            </a:fld>
            <a:endParaRPr lang="en-US"/>
          </a:p>
        </p:txBody>
      </p:sp>
    </p:spTree>
    <p:extLst>
      <p:ext uri="{BB962C8B-B14F-4D97-AF65-F5344CB8AC3E}">
        <p14:creationId xmlns:p14="http://schemas.microsoft.com/office/powerpoint/2010/main" val="2643855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552C11-5FA0-4F40-92B5-201381EE734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CE148-DD0C-4B58-B929-FF97D760FF60}" type="slidenum">
              <a:rPr lang="en-US" smtClean="0"/>
              <a:t>‹#›</a:t>
            </a:fld>
            <a:endParaRPr lang="en-US"/>
          </a:p>
        </p:txBody>
      </p:sp>
    </p:spTree>
    <p:extLst>
      <p:ext uri="{BB962C8B-B14F-4D97-AF65-F5344CB8AC3E}">
        <p14:creationId xmlns:p14="http://schemas.microsoft.com/office/powerpoint/2010/main" val="138111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552C11-5FA0-4F40-92B5-201381EE7340}" type="datetimeFigureOut">
              <a:rPr lang="en-US" smtClean="0"/>
              <a:t>7/24/2023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0CE148-DD0C-4B58-B929-FF97D760FF60}" type="slidenum">
              <a:rPr lang="en-US" smtClean="0"/>
              <a:t>‹#›</a:t>
            </a:fld>
            <a:endParaRPr lang="en-US"/>
          </a:p>
        </p:txBody>
      </p:sp>
    </p:spTree>
    <p:extLst>
      <p:ext uri="{BB962C8B-B14F-4D97-AF65-F5344CB8AC3E}">
        <p14:creationId xmlns:p14="http://schemas.microsoft.com/office/powerpoint/2010/main" val="22533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552C11-5FA0-4F40-92B5-201381EE7340}" type="datetimeFigureOut">
              <a:rPr lang="en-US" smtClean="0"/>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0CE148-DD0C-4B58-B929-FF97D760FF60}" type="slidenum">
              <a:rPr lang="en-US" smtClean="0"/>
              <a:t>‹#›</a:t>
            </a:fld>
            <a:endParaRPr lang="en-US"/>
          </a:p>
        </p:txBody>
      </p:sp>
    </p:spTree>
    <p:extLst>
      <p:ext uri="{BB962C8B-B14F-4D97-AF65-F5344CB8AC3E}">
        <p14:creationId xmlns:p14="http://schemas.microsoft.com/office/powerpoint/2010/main" val="351145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52C11-5FA0-4F40-92B5-201381EE7340}" type="datetimeFigureOut">
              <a:rPr lang="en-US" smtClean="0"/>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0CE148-DD0C-4B58-B929-FF97D760FF60}" type="slidenum">
              <a:rPr lang="en-US" smtClean="0"/>
              <a:t>‹#›</a:t>
            </a:fld>
            <a:endParaRPr lang="en-US"/>
          </a:p>
        </p:txBody>
      </p:sp>
    </p:spTree>
    <p:extLst>
      <p:ext uri="{BB962C8B-B14F-4D97-AF65-F5344CB8AC3E}">
        <p14:creationId xmlns:p14="http://schemas.microsoft.com/office/powerpoint/2010/main" val="127487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52C11-5FA0-4F40-92B5-201381EE734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CE148-DD0C-4B58-B929-FF97D760FF60}" type="slidenum">
              <a:rPr lang="en-US" smtClean="0"/>
              <a:t>‹#›</a:t>
            </a:fld>
            <a:endParaRPr lang="en-US"/>
          </a:p>
        </p:txBody>
      </p:sp>
    </p:spTree>
    <p:extLst>
      <p:ext uri="{BB962C8B-B14F-4D97-AF65-F5344CB8AC3E}">
        <p14:creationId xmlns:p14="http://schemas.microsoft.com/office/powerpoint/2010/main" val="323920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52C11-5FA0-4F40-92B5-201381EE7340}" type="datetimeFigureOut">
              <a:rPr lang="en-US" smtClean="0"/>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CE148-DD0C-4B58-B929-FF97D760FF60}" type="slidenum">
              <a:rPr lang="en-US" smtClean="0"/>
              <a:t>‹#›</a:t>
            </a:fld>
            <a:endParaRPr lang="en-US"/>
          </a:p>
        </p:txBody>
      </p:sp>
    </p:spTree>
    <p:extLst>
      <p:ext uri="{BB962C8B-B14F-4D97-AF65-F5344CB8AC3E}">
        <p14:creationId xmlns:p14="http://schemas.microsoft.com/office/powerpoint/2010/main" val="2669592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52C11-5FA0-4F40-92B5-201381EE7340}" type="datetimeFigureOut">
              <a:rPr lang="en-US" smtClean="0"/>
              <a:t>7/24/2023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CE148-DD0C-4B58-B929-FF97D760FF60}" type="slidenum">
              <a:rPr lang="en-US" smtClean="0"/>
              <a:t>‹#›</a:t>
            </a:fld>
            <a:endParaRPr lang="en-US"/>
          </a:p>
        </p:txBody>
      </p:sp>
    </p:spTree>
    <p:extLst>
      <p:ext uri="{BB962C8B-B14F-4D97-AF65-F5344CB8AC3E}">
        <p14:creationId xmlns:p14="http://schemas.microsoft.com/office/powerpoint/2010/main" val="1661101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viblo.asia/s/performance-optimization-voi-postgresql-OVlYq8oal8W"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196843"/>
          </a:xfrm>
        </p:spPr>
        <p:txBody>
          <a:bodyPr>
            <a:normAutofit fontScale="90000"/>
          </a:bodyPr>
          <a:lstStyle/>
          <a:p>
            <a:r>
              <a:rPr lang="en-US" dirty="0" smtClean="0"/>
              <a:t>Source : </a:t>
            </a:r>
            <a:r>
              <a:rPr lang="en-US" dirty="0" smtClean="0">
                <a:hlinkClick r:id="rId2"/>
              </a:rPr>
              <a:t>Performance optimization </a:t>
            </a:r>
            <a:r>
              <a:rPr lang="en-US" dirty="0" err="1" smtClean="0">
                <a:hlinkClick r:id="rId2"/>
              </a:rPr>
              <a:t>với</a:t>
            </a:r>
            <a:r>
              <a:rPr lang="en-US" dirty="0" smtClean="0">
                <a:hlinkClick r:id="rId2"/>
              </a:rPr>
              <a:t> PostgreSQL </a:t>
            </a:r>
            <a:r>
              <a:rPr lang="en-US" dirty="0" smtClean="0">
                <a:hlinkClick r:id="rId2"/>
              </a:rPr>
              <a:t>– </a:t>
            </a:r>
            <a:r>
              <a:rPr lang="en-US" dirty="0" err="1" smtClean="0">
                <a:hlinkClick r:id="rId2"/>
              </a:rPr>
              <a:t>Viblo</a:t>
            </a:r>
            <a:r>
              <a:rPr lang="en-US" dirty="0"/>
              <a:t>:</a:t>
            </a:r>
            <a:br>
              <a:rPr lang="en-US" dirty="0"/>
            </a:br>
            <a:r>
              <a:rPr lang="en-US" dirty="0">
                <a:hlinkClick r:id="rId2"/>
              </a:rPr>
              <a:t>https://</a:t>
            </a:r>
            <a:r>
              <a:rPr lang="en-US" dirty="0" smtClean="0">
                <a:hlinkClick r:id="rId2"/>
              </a:rPr>
              <a:t>viblo.asia/s/performance-optimization-voi-postgresql-OVlYq8oal8W</a:t>
            </a:r>
            <a:r>
              <a:rPr lang="en-US" dirty="0" smtClean="0"/>
              <a:t/>
            </a:r>
            <a:br>
              <a:rPr lang="en-US" dirty="0" smtClean="0"/>
            </a:br>
            <a:r>
              <a:rPr lang="en-US" dirty="0"/>
              <a:t/>
            </a:r>
            <a:br>
              <a:rPr lang="en-US" dirty="0"/>
            </a:br>
            <a:r>
              <a:rPr lang="en-US" dirty="0" err="1"/>
              <a:t>Phạm</a:t>
            </a:r>
            <a:r>
              <a:rPr lang="en-US" dirty="0"/>
              <a:t> vi </a:t>
            </a:r>
            <a:r>
              <a:rPr lang="en-US" dirty="0" err="1"/>
              <a:t>sd</a:t>
            </a:r>
            <a:r>
              <a:rPr lang="en-US" dirty="0"/>
              <a:t> : </a:t>
            </a:r>
            <a:r>
              <a:rPr lang="en-US" dirty="0" err="1" smtClean="0"/>
              <a:t>Postgresql</a:t>
            </a:r>
            <a:endParaRPr lang="en-US" dirty="0"/>
          </a:p>
        </p:txBody>
      </p:sp>
    </p:spTree>
    <p:extLst>
      <p:ext uri="{BB962C8B-B14F-4D97-AF65-F5344CB8AC3E}">
        <p14:creationId xmlns:p14="http://schemas.microsoft.com/office/powerpoint/2010/main" val="3604565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48129"/>
          </a:xfrm>
        </p:spPr>
        <p:txBody>
          <a:bodyPr anchor="t">
            <a:normAutofit fontScale="90000"/>
          </a:bodyPr>
          <a:lstStyle/>
          <a:p>
            <a:r>
              <a:rPr lang="en-US" dirty="0" smtClean="0"/>
              <a:t>Hash Index</a:t>
            </a:r>
            <a:endParaRPr lang="en-US" dirty="0"/>
          </a:p>
        </p:txBody>
      </p:sp>
      <p:sp>
        <p:nvSpPr>
          <p:cNvPr id="3" name="Content Placeholder 2"/>
          <p:cNvSpPr>
            <a:spLocks noGrp="1"/>
          </p:cNvSpPr>
          <p:nvPr>
            <p:ph idx="1"/>
          </p:nvPr>
        </p:nvSpPr>
        <p:spPr>
          <a:xfrm>
            <a:off x="0" y="713516"/>
            <a:ext cx="12192000" cy="6144483"/>
          </a:xfrm>
        </p:spPr>
        <p:txBody>
          <a:bodyPr/>
          <a:lstStyle/>
          <a:p>
            <a:r>
              <a:rPr lang="en-US" dirty="0" smtClean="0">
                <a:latin typeface="Calibri" panose="020F0502020204030204" pitchFamily="34" charset="0"/>
                <a:cs typeface="Calibri" panose="020F0502020204030204" pitchFamily="34" charset="0"/>
              </a:rPr>
              <a:t>Syntax : </a:t>
            </a:r>
          </a:p>
          <a:p>
            <a:endParaRPr lang="en-US" dirty="0">
              <a:latin typeface="Calibri" panose="020F0502020204030204" pitchFamily="34" charset="0"/>
              <a:cs typeface="Calibri" panose="020F0502020204030204" pitchFamily="34" charset="0"/>
            </a:endParaRPr>
          </a:p>
          <a:p>
            <a:r>
              <a:rPr lang="vi-VN" dirty="0">
                <a:latin typeface="Calibri" panose="020F0502020204030204" pitchFamily="34" charset="0"/>
                <a:cs typeface="Calibri" panose="020F0502020204030204" pitchFamily="34" charset="0"/>
              </a:rPr>
              <a:t>Tốn ít dung lượng để lưu trữ hơn so với B-Tree index.</a:t>
            </a:r>
          </a:p>
          <a:p>
            <a:r>
              <a:rPr lang="vi-VN" dirty="0">
                <a:latin typeface="Calibri" panose="020F0502020204030204" pitchFamily="34" charset="0"/>
                <a:cs typeface="Calibri" panose="020F0502020204030204" pitchFamily="34" charset="0"/>
              </a:rPr>
              <a:t>Tốc độ read/write nhanh hơn so với B-Tree index.</a:t>
            </a:r>
          </a:p>
          <a:p>
            <a:r>
              <a:rPr lang="vi-VN" dirty="0">
                <a:latin typeface="Calibri" panose="020F0502020204030204" pitchFamily="34" charset="0"/>
                <a:cs typeface="Calibri" panose="020F0502020204030204" pitchFamily="34" charset="0"/>
              </a:rPr>
              <a:t>Không phù hợp với </a:t>
            </a:r>
            <a:r>
              <a:rPr lang="vi-VN" b="1" dirty="0">
                <a:latin typeface="Calibri" panose="020F0502020204030204" pitchFamily="34" charset="0"/>
                <a:cs typeface="Calibri" panose="020F0502020204030204" pitchFamily="34" charset="0"/>
              </a:rPr>
              <a:t>ORDER BY</a:t>
            </a:r>
            <a:r>
              <a:rPr lang="vi-VN" dirty="0">
                <a:latin typeface="Calibri" panose="020F0502020204030204" pitchFamily="34" charset="0"/>
                <a:cs typeface="Calibri" panose="020F0502020204030204" pitchFamily="34" charset="0"/>
              </a:rPr>
              <a:t> vì giá trị hash là không xác định.</a:t>
            </a:r>
          </a:p>
          <a:p>
            <a:r>
              <a:rPr lang="vi-VN" dirty="0">
                <a:latin typeface="Calibri" panose="020F0502020204030204" pitchFamily="34" charset="0"/>
                <a:cs typeface="Calibri" panose="020F0502020204030204" pitchFamily="34" charset="0"/>
              </a:rPr>
              <a:t>Không phù hợp tìm kiếm theo khoảng giá trị.</a:t>
            </a:r>
          </a:p>
          <a:p>
            <a:r>
              <a:rPr lang="vi-VN" dirty="0">
                <a:latin typeface="Calibri" panose="020F0502020204030204" pitchFamily="34" charset="0"/>
                <a:cs typeface="Calibri" panose="020F0502020204030204" pitchFamily="34" charset="0"/>
              </a:rPr>
              <a:t>Không thể tạo </a:t>
            </a:r>
            <a:r>
              <a:rPr lang="vi-VN" b="1" dirty="0">
                <a:latin typeface="Calibri" panose="020F0502020204030204" pitchFamily="34" charset="0"/>
                <a:cs typeface="Calibri" panose="020F0502020204030204" pitchFamily="34" charset="0"/>
              </a:rPr>
              <a:t>composite index</a:t>
            </a:r>
            <a:r>
              <a:rPr lang="vi-VN" dirty="0">
                <a:latin typeface="Calibri" panose="020F0502020204030204" pitchFamily="34" charset="0"/>
                <a:cs typeface="Calibri" panose="020F0502020204030204" pitchFamily="34" charset="0"/>
              </a:rPr>
              <a:t> với </a:t>
            </a:r>
            <a:r>
              <a:rPr lang="vi-VN" b="1" dirty="0">
                <a:latin typeface="Calibri" panose="020F0502020204030204" pitchFamily="34" charset="0"/>
                <a:cs typeface="Calibri" panose="020F0502020204030204" pitchFamily="34" charset="0"/>
              </a:rPr>
              <a:t>hash index</a:t>
            </a:r>
            <a:r>
              <a:rPr lang="vi-VN" dirty="0">
                <a:latin typeface="Calibri" panose="020F0502020204030204" pitchFamily="34" charset="0"/>
                <a:cs typeface="Calibri" panose="020F0502020204030204" pitchFamily="34" charset="0"/>
              </a:rPr>
              <a:t>.</a:t>
            </a:r>
          </a:p>
          <a:p>
            <a:pPr marL="0" indent="0">
              <a:buNone/>
            </a:pPr>
            <a:endParaRPr lang="en-US" dirty="0">
              <a:latin typeface="Calibri" panose="020F0502020204030204" pitchFamily="34" charset="0"/>
              <a:cs typeface="Calibri" panose="020F0502020204030204" pitchFamily="34" charset="0"/>
            </a:endParaRPr>
          </a:p>
        </p:txBody>
      </p:sp>
      <p:sp>
        <p:nvSpPr>
          <p:cNvPr id="4" name="Rectangle 1"/>
          <p:cNvSpPr>
            <a:spLocks noChangeArrowheads="1"/>
          </p:cNvSpPr>
          <p:nvPr/>
        </p:nvSpPr>
        <p:spPr bwMode="auto">
          <a:xfrm>
            <a:off x="1540475" y="713516"/>
            <a:ext cx="9588843" cy="489777"/>
          </a:xfrm>
          <a:prstGeom prst="rect">
            <a:avLst/>
          </a:prstGeom>
          <a:solidFill>
            <a:srgbClr val="F1F2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D73A49"/>
                </a:solidFill>
                <a:effectLst/>
                <a:latin typeface="SFMono-Regular"/>
              </a:rPr>
              <a:t>CREATE</a:t>
            </a:r>
            <a:r>
              <a:rPr kumimoji="0" lang="en-US" altLang="en-US" sz="1100" b="0" i="0" u="none" strike="noStrike" cap="none" normalizeH="0" baseline="0" dirty="0" smtClean="0">
                <a:ln>
                  <a:noFill/>
                </a:ln>
                <a:solidFill>
                  <a:srgbClr val="24292E"/>
                </a:solidFill>
                <a:effectLst/>
                <a:latin typeface="SFMono-Regular"/>
              </a:rPr>
              <a:t> </a:t>
            </a:r>
            <a:r>
              <a:rPr kumimoji="0" lang="en-US" altLang="en-US" sz="1100" b="0" i="0" u="none" strike="noStrike" cap="none" normalizeH="0" baseline="0" dirty="0" smtClean="0">
                <a:ln>
                  <a:noFill/>
                </a:ln>
                <a:solidFill>
                  <a:srgbClr val="D73A49"/>
                </a:solidFill>
                <a:effectLst/>
                <a:latin typeface="SFMono-Regular"/>
              </a:rPr>
              <a:t>INDEX</a:t>
            </a:r>
            <a:r>
              <a:rPr kumimoji="0" lang="en-US" altLang="en-US" sz="1100" b="0" i="0" u="none" strike="noStrike" cap="none" normalizeH="0" baseline="0" dirty="0" smtClean="0">
                <a:ln>
                  <a:noFill/>
                </a:ln>
                <a:solidFill>
                  <a:srgbClr val="24292E"/>
                </a:solidFill>
                <a:effectLst/>
                <a:latin typeface="SFMono-Regular"/>
              </a:rPr>
              <a:t> </a:t>
            </a:r>
            <a:r>
              <a:rPr kumimoji="0" lang="en-US" altLang="en-US" sz="1100" b="0" i="0" u="none" strike="noStrike" cap="none" normalizeH="0" baseline="0" dirty="0" err="1" smtClean="0">
                <a:ln>
                  <a:noFill/>
                </a:ln>
                <a:solidFill>
                  <a:srgbClr val="24292E"/>
                </a:solidFill>
                <a:effectLst/>
                <a:latin typeface="SFMono-Regular"/>
              </a:rPr>
              <a:t>idx_engineer_firstname</a:t>
            </a:r>
            <a:r>
              <a:rPr kumimoji="0" lang="en-US" altLang="en-US" sz="1100" b="0" i="0" u="none" strike="noStrike" cap="none" normalizeH="0" baseline="0" dirty="0" smtClean="0">
                <a:ln>
                  <a:noFill/>
                </a:ln>
                <a:solidFill>
                  <a:srgbClr val="24292E"/>
                </a:solidFill>
                <a:effectLst/>
                <a:latin typeface="SFMono-Regular"/>
              </a:rPr>
              <a:t> </a:t>
            </a:r>
            <a:r>
              <a:rPr kumimoji="0" lang="en-US" altLang="en-US" sz="1100" b="0" i="0" u="none" strike="noStrike" cap="none" normalizeH="0" baseline="0" dirty="0" smtClean="0">
                <a:ln>
                  <a:noFill/>
                </a:ln>
                <a:solidFill>
                  <a:srgbClr val="D73A49"/>
                </a:solidFill>
                <a:effectLst/>
                <a:latin typeface="SFMono-Regular"/>
              </a:rPr>
              <a:t>ON</a:t>
            </a:r>
            <a:r>
              <a:rPr kumimoji="0" lang="en-US" altLang="en-US" sz="1100" b="0" i="0" u="none" strike="noStrike" cap="none" normalizeH="0" baseline="0" dirty="0" smtClean="0">
                <a:ln>
                  <a:noFill/>
                </a:ln>
                <a:solidFill>
                  <a:srgbClr val="24292E"/>
                </a:solidFill>
                <a:effectLst/>
                <a:latin typeface="SFMono-Regular"/>
              </a:rPr>
              <a:t> ENGINEER </a:t>
            </a:r>
            <a:r>
              <a:rPr kumimoji="0" lang="en-US" altLang="en-US" sz="1100" b="0" i="0" u="none" strike="noStrike" cap="none" normalizeH="0" baseline="0" dirty="0" smtClean="0">
                <a:ln>
                  <a:noFill/>
                </a:ln>
                <a:solidFill>
                  <a:srgbClr val="D73A49"/>
                </a:solidFill>
                <a:effectLst/>
                <a:latin typeface="SFMono-Regular"/>
              </a:rPr>
              <a:t>USING</a:t>
            </a:r>
            <a:r>
              <a:rPr kumimoji="0" lang="en-US" altLang="en-US" sz="1100" b="0" i="0" u="none" strike="noStrike" cap="none" normalizeH="0" baseline="0" dirty="0" smtClean="0">
                <a:ln>
                  <a:noFill/>
                </a:ln>
                <a:solidFill>
                  <a:srgbClr val="24292E"/>
                </a:solidFill>
                <a:effectLst/>
                <a:latin typeface="SFMono-Regular"/>
              </a:rPr>
              <a:t> </a:t>
            </a:r>
            <a:r>
              <a:rPr kumimoji="0" lang="en-US" altLang="en-US" sz="1100" b="0" i="0" u="none" strike="noStrike" cap="none" normalizeH="0" baseline="0" dirty="0" smtClean="0">
                <a:ln>
                  <a:noFill/>
                </a:ln>
                <a:solidFill>
                  <a:srgbClr val="D73A49"/>
                </a:solidFill>
                <a:effectLst/>
                <a:latin typeface="SFMono-Regular"/>
              </a:rPr>
              <a:t>HASH</a:t>
            </a:r>
            <a:r>
              <a:rPr kumimoji="0" lang="en-US" altLang="en-US" sz="1100" b="0" i="0" u="none" strike="noStrike" cap="none" normalizeH="0" baseline="0" dirty="0" smtClean="0">
                <a:ln>
                  <a:noFill/>
                </a:ln>
                <a:solidFill>
                  <a:srgbClr val="24292E"/>
                </a:solidFill>
                <a:effectLst/>
                <a:latin typeface="SFMono-Regular"/>
              </a:rPr>
              <a:t>(</a:t>
            </a:r>
            <a:r>
              <a:rPr kumimoji="0" lang="en-US" altLang="en-US" sz="1100" b="0" i="0" u="none" strike="noStrike" cap="none" normalizeH="0" baseline="0" dirty="0" err="1" smtClean="0">
                <a:ln>
                  <a:noFill/>
                </a:ln>
                <a:solidFill>
                  <a:srgbClr val="24292E"/>
                </a:solidFill>
                <a:effectLst/>
                <a:latin typeface="SFMono-Regular"/>
              </a:rPr>
              <a:t>first_name</a:t>
            </a:r>
            <a:r>
              <a:rPr kumimoji="0" lang="en-US" altLang="en-US" sz="1100" b="0" i="0" u="none" strike="noStrike" cap="none" normalizeH="0" baseline="0" dirty="0" smtClean="0">
                <a:ln>
                  <a:noFill/>
                </a:ln>
                <a:solidFill>
                  <a:srgbClr val="24292E"/>
                </a:solidFill>
                <a:effectLst/>
                <a:latin typeface="SFMono-Regular"/>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155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48129"/>
          </a:xfrm>
        </p:spPr>
        <p:txBody>
          <a:bodyPr anchor="t">
            <a:normAutofit fontScale="90000"/>
          </a:bodyPr>
          <a:lstStyle/>
          <a:p>
            <a:r>
              <a:rPr lang="en-US" dirty="0" smtClean="0"/>
              <a:t>Hash Index</a:t>
            </a:r>
            <a:endParaRPr lang="en-US" dirty="0"/>
          </a:p>
        </p:txBody>
      </p:sp>
      <p:sp>
        <p:nvSpPr>
          <p:cNvPr id="3" name="Content Placeholder 2"/>
          <p:cNvSpPr>
            <a:spLocks noGrp="1"/>
          </p:cNvSpPr>
          <p:nvPr>
            <p:ph idx="1"/>
          </p:nvPr>
        </p:nvSpPr>
        <p:spPr>
          <a:xfrm>
            <a:off x="0" y="713516"/>
            <a:ext cx="12192000" cy="6144483"/>
          </a:xfrm>
        </p:spPr>
        <p:txBody>
          <a:bodyPr>
            <a:normAutofit/>
          </a:bodyPr>
          <a:lstStyle/>
          <a:p>
            <a:r>
              <a:rPr lang="en-US" sz="1800" dirty="0" smtClean="0">
                <a:latin typeface="Calibri" panose="020F0502020204030204" pitchFamily="34" charset="0"/>
                <a:cs typeface="Calibri" panose="020F0502020204030204" pitchFamily="34" charset="0"/>
              </a:rPr>
              <a:t>Syntax : </a:t>
            </a:r>
          </a:p>
          <a:p>
            <a:endParaRPr lang="en-US" sz="1800" dirty="0">
              <a:latin typeface="Calibri" panose="020F0502020204030204" pitchFamily="34" charset="0"/>
              <a:cs typeface="Calibri" panose="020F0502020204030204" pitchFamily="34" charset="0"/>
            </a:endParaRPr>
          </a:p>
          <a:p>
            <a:r>
              <a:rPr lang="vi-VN" sz="1800" dirty="0">
                <a:latin typeface="Calibri" panose="020F0502020204030204" pitchFamily="34" charset="0"/>
                <a:cs typeface="Calibri" panose="020F0502020204030204" pitchFamily="34" charset="0"/>
              </a:rPr>
              <a:t>Tốn ít dung lượng để lưu trữ hơn so với B-Tree index.</a:t>
            </a:r>
          </a:p>
          <a:p>
            <a:r>
              <a:rPr lang="vi-VN" sz="1800" dirty="0">
                <a:latin typeface="Calibri" panose="020F0502020204030204" pitchFamily="34" charset="0"/>
                <a:cs typeface="Calibri" panose="020F0502020204030204" pitchFamily="34" charset="0"/>
              </a:rPr>
              <a:t>Tốc độ read/write nhanh hơn so với B-Tree index.</a:t>
            </a:r>
          </a:p>
          <a:p>
            <a:r>
              <a:rPr lang="vi-VN" sz="1800" dirty="0">
                <a:latin typeface="Calibri" panose="020F0502020204030204" pitchFamily="34" charset="0"/>
                <a:cs typeface="Calibri" panose="020F0502020204030204" pitchFamily="34" charset="0"/>
              </a:rPr>
              <a:t>Không phù hợp với </a:t>
            </a:r>
            <a:r>
              <a:rPr lang="vi-VN" sz="1800" b="1" dirty="0">
                <a:latin typeface="Calibri" panose="020F0502020204030204" pitchFamily="34" charset="0"/>
                <a:cs typeface="Calibri" panose="020F0502020204030204" pitchFamily="34" charset="0"/>
              </a:rPr>
              <a:t>ORDER BY</a:t>
            </a:r>
            <a:r>
              <a:rPr lang="vi-VN" sz="1800" dirty="0">
                <a:latin typeface="Calibri" panose="020F0502020204030204" pitchFamily="34" charset="0"/>
                <a:cs typeface="Calibri" panose="020F0502020204030204" pitchFamily="34" charset="0"/>
              </a:rPr>
              <a:t> vì giá trị hash là không xác định.</a:t>
            </a:r>
          </a:p>
          <a:p>
            <a:r>
              <a:rPr lang="vi-VN" sz="1800" dirty="0">
                <a:latin typeface="Calibri" panose="020F0502020204030204" pitchFamily="34" charset="0"/>
                <a:cs typeface="Calibri" panose="020F0502020204030204" pitchFamily="34" charset="0"/>
              </a:rPr>
              <a:t>Không phù hợp tìm kiếm theo khoảng giá trị.</a:t>
            </a:r>
          </a:p>
          <a:p>
            <a:r>
              <a:rPr lang="vi-VN" sz="1800" dirty="0">
                <a:latin typeface="Calibri" panose="020F0502020204030204" pitchFamily="34" charset="0"/>
                <a:cs typeface="Calibri" panose="020F0502020204030204" pitchFamily="34" charset="0"/>
              </a:rPr>
              <a:t>Không thể tạo </a:t>
            </a:r>
            <a:r>
              <a:rPr lang="vi-VN" sz="1800" b="1" dirty="0">
                <a:latin typeface="Calibri" panose="020F0502020204030204" pitchFamily="34" charset="0"/>
                <a:cs typeface="Calibri" panose="020F0502020204030204" pitchFamily="34" charset="0"/>
              </a:rPr>
              <a:t>composite index</a:t>
            </a:r>
            <a:r>
              <a:rPr lang="vi-VN" sz="1800" dirty="0">
                <a:latin typeface="Calibri" panose="020F0502020204030204" pitchFamily="34" charset="0"/>
                <a:cs typeface="Calibri" panose="020F0502020204030204" pitchFamily="34" charset="0"/>
              </a:rPr>
              <a:t> với </a:t>
            </a:r>
            <a:r>
              <a:rPr lang="vi-VN" sz="1800" b="1" dirty="0">
                <a:latin typeface="Calibri" panose="020F0502020204030204" pitchFamily="34" charset="0"/>
                <a:cs typeface="Calibri" panose="020F0502020204030204" pitchFamily="34" charset="0"/>
              </a:rPr>
              <a:t>hash index</a:t>
            </a:r>
            <a:r>
              <a:rPr lang="vi-VN" sz="1800" dirty="0">
                <a:latin typeface="Calibri" panose="020F0502020204030204" pitchFamily="34" charset="0"/>
                <a:cs typeface="Calibri" panose="020F0502020204030204" pitchFamily="34" charset="0"/>
              </a:rPr>
              <a:t>.</a:t>
            </a:r>
          </a:p>
          <a:p>
            <a:pPr marL="0" indent="0">
              <a:buNone/>
            </a:pPr>
            <a:endParaRPr lang="en-US" sz="1800" dirty="0">
              <a:latin typeface="Calibri" panose="020F0502020204030204" pitchFamily="34" charset="0"/>
              <a:cs typeface="Calibri" panose="020F0502020204030204" pitchFamily="34" charset="0"/>
            </a:endParaRPr>
          </a:p>
        </p:txBody>
      </p:sp>
      <p:sp>
        <p:nvSpPr>
          <p:cNvPr id="4" name="Rectangle 1"/>
          <p:cNvSpPr>
            <a:spLocks noChangeArrowheads="1"/>
          </p:cNvSpPr>
          <p:nvPr/>
        </p:nvSpPr>
        <p:spPr bwMode="auto">
          <a:xfrm>
            <a:off x="1186248" y="648129"/>
            <a:ext cx="9588843" cy="489777"/>
          </a:xfrm>
          <a:prstGeom prst="rect">
            <a:avLst/>
          </a:prstGeom>
          <a:solidFill>
            <a:srgbClr val="F1F2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D73A49"/>
                </a:solidFill>
                <a:effectLst/>
                <a:latin typeface="SFMono-Regular"/>
              </a:rPr>
              <a:t>CREATE</a:t>
            </a:r>
            <a:r>
              <a:rPr kumimoji="0" lang="en-US" altLang="en-US" sz="1100" b="0" i="0" u="none" strike="noStrike" cap="none" normalizeH="0" baseline="0" dirty="0" smtClean="0">
                <a:ln>
                  <a:noFill/>
                </a:ln>
                <a:solidFill>
                  <a:srgbClr val="24292E"/>
                </a:solidFill>
                <a:effectLst/>
                <a:latin typeface="SFMono-Regular"/>
              </a:rPr>
              <a:t> </a:t>
            </a:r>
            <a:r>
              <a:rPr kumimoji="0" lang="en-US" altLang="en-US" sz="1100" b="0" i="0" u="none" strike="noStrike" cap="none" normalizeH="0" baseline="0" dirty="0" smtClean="0">
                <a:ln>
                  <a:noFill/>
                </a:ln>
                <a:solidFill>
                  <a:srgbClr val="D73A49"/>
                </a:solidFill>
                <a:effectLst/>
                <a:latin typeface="SFMono-Regular"/>
              </a:rPr>
              <a:t>INDEX</a:t>
            </a:r>
            <a:r>
              <a:rPr kumimoji="0" lang="en-US" altLang="en-US" sz="1100" b="0" i="0" u="none" strike="noStrike" cap="none" normalizeH="0" baseline="0" dirty="0" smtClean="0">
                <a:ln>
                  <a:noFill/>
                </a:ln>
                <a:solidFill>
                  <a:srgbClr val="24292E"/>
                </a:solidFill>
                <a:effectLst/>
                <a:latin typeface="SFMono-Regular"/>
              </a:rPr>
              <a:t> </a:t>
            </a:r>
            <a:r>
              <a:rPr kumimoji="0" lang="en-US" altLang="en-US" sz="1100" b="0" i="0" u="none" strike="noStrike" cap="none" normalizeH="0" baseline="0" dirty="0" err="1" smtClean="0">
                <a:ln>
                  <a:noFill/>
                </a:ln>
                <a:solidFill>
                  <a:srgbClr val="24292E"/>
                </a:solidFill>
                <a:effectLst/>
                <a:latin typeface="SFMono-Regular"/>
              </a:rPr>
              <a:t>idx_engineer_firstname</a:t>
            </a:r>
            <a:r>
              <a:rPr kumimoji="0" lang="en-US" altLang="en-US" sz="1100" b="0" i="0" u="none" strike="noStrike" cap="none" normalizeH="0" baseline="0" dirty="0" smtClean="0">
                <a:ln>
                  <a:noFill/>
                </a:ln>
                <a:solidFill>
                  <a:srgbClr val="24292E"/>
                </a:solidFill>
                <a:effectLst/>
                <a:latin typeface="SFMono-Regular"/>
              </a:rPr>
              <a:t> </a:t>
            </a:r>
            <a:r>
              <a:rPr kumimoji="0" lang="en-US" altLang="en-US" sz="1100" b="0" i="0" u="none" strike="noStrike" cap="none" normalizeH="0" baseline="0" dirty="0" smtClean="0">
                <a:ln>
                  <a:noFill/>
                </a:ln>
                <a:solidFill>
                  <a:srgbClr val="D73A49"/>
                </a:solidFill>
                <a:effectLst/>
                <a:latin typeface="SFMono-Regular"/>
              </a:rPr>
              <a:t>ON</a:t>
            </a:r>
            <a:r>
              <a:rPr kumimoji="0" lang="en-US" altLang="en-US" sz="1100" b="0" i="0" u="none" strike="noStrike" cap="none" normalizeH="0" baseline="0" dirty="0" smtClean="0">
                <a:ln>
                  <a:noFill/>
                </a:ln>
                <a:solidFill>
                  <a:srgbClr val="24292E"/>
                </a:solidFill>
                <a:effectLst/>
                <a:latin typeface="SFMono-Regular"/>
              </a:rPr>
              <a:t> ENGINEER </a:t>
            </a:r>
            <a:r>
              <a:rPr kumimoji="0" lang="en-US" altLang="en-US" sz="1100" b="0" i="0" u="none" strike="noStrike" cap="none" normalizeH="0" baseline="0" dirty="0" smtClean="0">
                <a:ln>
                  <a:noFill/>
                </a:ln>
                <a:solidFill>
                  <a:srgbClr val="D73A49"/>
                </a:solidFill>
                <a:effectLst/>
                <a:latin typeface="SFMono-Regular"/>
              </a:rPr>
              <a:t>USING</a:t>
            </a:r>
            <a:r>
              <a:rPr kumimoji="0" lang="en-US" altLang="en-US" sz="1100" b="0" i="0" u="none" strike="noStrike" cap="none" normalizeH="0" baseline="0" dirty="0" smtClean="0">
                <a:ln>
                  <a:noFill/>
                </a:ln>
                <a:solidFill>
                  <a:srgbClr val="24292E"/>
                </a:solidFill>
                <a:effectLst/>
                <a:latin typeface="SFMono-Regular"/>
              </a:rPr>
              <a:t> </a:t>
            </a:r>
            <a:r>
              <a:rPr kumimoji="0" lang="en-US" altLang="en-US" sz="1100" b="0" i="0" u="none" strike="noStrike" cap="none" normalizeH="0" baseline="0" dirty="0" smtClean="0">
                <a:ln>
                  <a:noFill/>
                </a:ln>
                <a:solidFill>
                  <a:srgbClr val="D73A49"/>
                </a:solidFill>
                <a:effectLst/>
                <a:latin typeface="SFMono-Regular"/>
              </a:rPr>
              <a:t>HASH</a:t>
            </a:r>
            <a:r>
              <a:rPr kumimoji="0" lang="en-US" altLang="en-US" sz="1100" b="0" i="0" u="none" strike="noStrike" cap="none" normalizeH="0" baseline="0" dirty="0" smtClean="0">
                <a:ln>
                  <a:noFill/>
                </a:ln>
                <a:solidFill>
                  <a:srgbClr val="24292E"/>
                </a:solidFill>
                <a:effectLst/>
                <a:latin typeface="SFMono-Regular"/>
              </a:rPr>
              <a:t>(</a:t>
            </a:r>
            <a:r>
              <a:rPr kumimoji="0" lang="en-US" altLang="en-US" sz="1100" b="0" i="0" u="none" strike="noStrike" cap="none" normalizeH="0" baseline="0" dirty="0" err="1" smtClean="0">
                <a:ln>
                  <a:noFill/>
                </a:ln>
                <a:solidFill>
                  <a:srgbClr val="24292E"/>
                </a:solidFill>
                <a:effectLst/>
                <a:latin typeface="SFMono-Regular"/>
              </a:rPr>
              <a:t>first_name</a:t>
            </a:r>
            <a:r>
              <a:rPr kumimoji="0" lang="en-US" altLang="en-US" sz="1100" b="0" i="0" u="none" strike="noStrike" cap="none" normalizeH="0" baseline="0" dirty="0" smtClean="0">
                <a:ln>
                  <a:noFill/>
                </a:ln>
                <a:solidFill>
                  <a:srgbClr val="24292E"/>
                </a:solidFill>
                <a:effectLst/>
                <a:latin typeface="SFMono-Regular"/>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4940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48129"/>
          </a:xfrm>
        </p:spPr>
        <p:txBody>
          <a:bodyPr anchor="t">
            <a:normAutofit fontScale="90000"/>
          </a:bodyPr>
          <a:lstStyle/>
          <a:p>
            <a:r>
              <a:rPr lang="en-US" dirty="0" smtClean="0">
                <a:latin typeface="+mn-lt"/>
              </a:rPr>
              <a:t>Hash Index: Read faster</a:t>
            </a:r>
            <a:endParaRPr lang="en-US" dirty="0">
              <a:latin typeface="+mn-lt"/>
            </a:endParaRPr>
          </a:p>
        </p:txBody>
      </p:sp>
      <p:sp>
        <p:nvSpPr>
          <p:cNvPr id="3" name="Content Placeholder 2"/>
          <p:cNvSpPr>
            <a:spLocks noGrp="1"/>
          </p:cNvSpPr>
          <p:nvPr>
            <p:ph idx="1"/>
          </p:nvPr>
        </p:nvSpPr>
        <p:spPr>
          <a:xfrm>
            <a:off x="0" y="648129"/>
            <a:ext cx="12192000" cy="6209870"/>
          </a:xfrm>
        </p:spPr>
        <p:txBody>
          <a:bodyPr>
            <a:normAutofit/>
          </a:bodyPr>
          <a:lstStyle/>
          <a:p>
            <a:r>
              <a:rPr lang="vi-VN" sz="1800" b="1" dirty="0">
                <a:latin typeface="Calibri" panose="020F0502020204030204" pitchFamily="34" charset="0"/>
                <a:cs typeface="Calibri" panose="020F0502020204030204" pitchFamily="34" charset="0"/>
              </a:rPr>
              <a:t>Hash index</a:t>
            </a:r>
            <a:r>
              <a:rPr lang="vi-VN" sz="1800" dirty="0">
                <a:latin typeface="Calibri" panose="020F0502020204030204" pitchFamily="34" charset="0"/>
                <a:cs typeface="Calibri" panose="020F0502020204030204" pitchFamily="34" charset="0"/>
              </a:rPr>
              <a:t> tổ chức dữ liệu dưới cấu trúc hash table, ví dụ với Java là HashTable hoặc HashMap</a:t>
            </a:r>
            <a:r>
              <a:rPr lang="vi-VN" sz="1800" dirty="0" smtClean="0">
                <a:latin typeface="Calibri" panose="020F0502020204030204" pitchFamily="34" charset="0"/>
                <a:cs typeface="Calibri" panose="020F0502020204030204" pitchFamily="34" charset="0"/>
              </a:rPr>
              <a:t>.</a:t>
            </a:r>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2435862" y="964344"/>
            <a:ext cx="4780485" cy="2250812"/>
          </a:xfrm>
          <a:prstGeom prst="rect">
            <a:avLst/>
          </a:prstGeom>
        </p:spPr>
      </p:pic>
      <p:sp>
        <p:nvSpPr>
          <p:cNvPr id="7" name="Rectangle 2"/>
          <p:cNvSpPr>
            <a:spLocks noChangeArrowheads="1"/>
          </p:cNvSpPr>
          <p:nvPr/>
        </p:nvSpPr>
        <p:spPr bwMode="auto">
          <a:xfrm>
            <a:off x="189470" y="3215156"/>
            <a:ext cx="12002530" cy="287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1B1B1B"/>
                </a:solidFill>
                <a:effectLst/>
                <a:latin typeface="Calibri" panose="020F0502020204030204" pitchFamily="34" charset="0"/>
                <a:cs typeface="Calibri" panose="020F0502020204030204" pitchFamily="34" charset="0"/>
              </a:rPr>
              <a:t>Ý </a:t>
            </a:r>
            <a:r>
              <a:rPr kumimoji="0" lang="en-US" altLang="en-US" sz="1300" b="0" i="0" u="none" strike="noStrike" cap="none" normalizeH="0" baseline="0" dirty="0" err="1" smtClean="0">
                <a:ln>
                  <a:noFill/>
                </a:ln>
                <a:solidFill>
                  <a:srgbClr val="1B1B1B"/>
                </a:solidFill>
                <a:effectLst/>
                <a:latin typeface="Calibri" panose="020F0502020204030204" pitchFamily="34" charset="0"/>
                <a:cs typeface="Calibri" panose="020F0502020204030204" pitchFamily="34" charset="0"/>
              </a:rPr>
              <a:t>tưởng</a:t>
            </a:r>
            <a:r>
              <a:rPr kumimoji="0" lang="en-US" altLang="en-US" sz="1300" b="0" i="0" u="none" strike="noStrike" cap="none" normalizeH="0" baseline="0" dirty="0" smtClean="0">
                <a:ln>
                  <a:noFill/>
                </a:ln>
                <a:solidFill>
                  <a:srgbClr val="1B1B1B"/>
                </a:solidFill>
                <a:effectLst/>
                <a:latin typeface="Calibri" panose="020F0502020204030204" pitchFamily="34" charset="0"/>
                <a:cs typeface="Calibri" panose="020F0502020204030204" pitchFamily="34" charset="0"/>
              </a:rPr>
              <a:t> </a:t>
            </a:r>
            <a:r>
              <a:rPr kumimoji="0" lang="en-US" altLang="en-US" sz="1300" b="0" i="0" u="none" strike="noStrike" cap="none" normalizeH="0" baseline="0" dirty="0" err="1" smtClean="0">
                <a:ln>
                  <a:noFill/>
                </a:ln>
                <a:solidFill>
                  <a:srgbClr val="1B1B1B"/>
                </a:solidFill>
                <a:effectLst/>
                <a:latin typeface="Calibri" panose="020F0502020204030204" pitchFamily="34" charset="0"/>
                <a:cs typeface="Calibri" panose="020F0502020204030204" pitchFamily="34" charset="0"/>
              </a:rPr>
              <a:t>chung</a:t>
            </a:r>
            <a:r>
              <a:rPr kumimoji="0" lang="en-US" altLang="en-US" sz="1300" b="0" i="0" u="none" strike="noStrike" cap="none" normalizeH="0" baseline="0" dirty="0" smtClean="0">
                <a:ln>
                  <a:noFill/>
                </a:ln>
                <a:solidFill>
                  <a:srgbClr val="1B1B1B"/>
                </a:solidFill>
                <a:effectLst/>
                <a:latin typeface="Calibri" panose="020F0502020204030204" pitchFamily="34" charset="0"/>
                <a:cs typeface="Calibri" panose="020F0502020204030204" pitchFamily="34" charset="0"/>
              </a:rPr>
              <a:t> </a:t>
            </a:r>
            <a:r>
              <a:rPr kumimoji="0" lang="en-US" altLang="en-US" sz="1300" b="0" i="0" u="none" strike="noStrike" cap="none" normalizeH="0" baseline="0" dirty="0" err="1" smtClean="0">
                <a:ln>
                  <a:noFill/>
                </a:ln>
                <a:solidFill>
                  <a:srgbClr val="1B1B1B"/>
                </a:solidFill>
                <a:effectLst/>
                <a:latin typeface="Calibri" panose="020F0502020204030204" pitchFamily="34" charset="0"/>
                <a:cs typeface="Calibri" panose="020F0502020204030204" pitchFamily="34" charset="0"/>
              </a:rPr>
              <a:t>của</a:t>
            </a:r>
            <a:r>
              <a:rPr kumimoji="0" lang="en-US" altLang="en-US" sz="1300" b="0" i="0" u="none" strike="noStrike" cap="none" normalizeH="0" baseline="0" dirty="0" smtClean="0">
                <a:ln>
                  <a:noFill/>
                </a:ln>
                <a:solidFill>
                  <a:srgbClr val="1B1B1B"/>
                </a:solidFill>
                <a:effectLst/>
                <a:latin typeface="Calibri" panose="020F0502020204030204" pitchFamily="34" charset="0"/>
                <a:cs typeface="Calibri" panose="020F0502020204030204" pitchFamily="34" charset="0"/>
              </a:rPr>
              <a:t> hash map </a:t>
            </a:r>
            <a:r>
              <a:rPr kumimoji="0" lang="en-US" altLang="en-US" sz="1300" b="0" i="0" u="none" strike="noStrike" cap="none" normalizeH="0" baseline="0" dirty="0" err="1" smtClean="0">
                <a:ln>
                  <a:noFill/>
                </a:ln>
                <a:solidFill>
                  <a:srgbClr val="1B1B1B"/>
                </a:solidFill>
                <a:effectLst/>
                <a:latin typeface="Calibri" panose="020F0502020204030204" pitchFamily="34" charset="0"/>
                <a:cs typeface="Calibri" panose="020F0502020204030204" pitchFamily="34" charset="0"/>
              </a:rPr>
              <a:t>được</a:t>
            </a:r>
            <a:r>
              <a:rPr kumimoji="0" lang="en-US" altLang="en-US" sz="1300" b="0" i="0" u="none" strike="noStrike" cap="none" normalizeH="0" baseline="0" dirty="0" smtClean="0">
                <a:ln>
                  <a:noFill/>
                </a:ln>
                <a:solidFill>
                  <a:srgbClr val="1B1B1B"/>
                </a:solidFill>
                <a:effectLst/>
                <a:latin typeface="Calibri" panose="020F0502020204030204" pitchFamily="34" charset="0"/>
                <a:cs typeface="Calibri" panose="020F0502020204030204" pitchFamily="34" charset="0"/>
              </a:rPr>
              <a:t> </a:t>
            </a:r>
            <a:r>
              <a:rPr kumimoji="0" lang="en-US" altLang="en-US" sz="1300" b="0" i="0" u="none" strike="noStrike" cap="none" normalizeH="0" baseline="0" dirty="0" err="1" smtClean="0">
                <a:ln>
                  <a:noFill/>
                </a:ln>
                <a:solidFill>
                  <a:srgbClr val="1B1B1B"/>
                </a:solidFill>
                <a:effectLst/>
                <a:latin typeface="Calibri" panose="020F0502020204030204" pitchFamily="34" charset="0"/>
                <a:cs typeface="Calibri" panose="020F0502020204030204" pitchFamily="34" charset="0"/>
              </a:rPr>
              <a:t>thực</a:t>
            </a:r>
            <a:r>
              <a:rPr kumimoji="0" lang="en-US" altLang="en-US" sz="1300" b="0" i="0" u="none" strike="noStrike" cap="none" normalizeH="0" baseline="0" dirty="0" smtClean="0">
                <a:ln>
                  <a:noFill/>
                </a:ln>
                <a:solidFill>
                  <a:srgbClr val="1B1B1B"/>
                </a:solidFill>
                <a:effectLst/>
                <a:latin typeface="Calibri" panose="020F0502020204030204" pitchFamily="34" charset="0"/>
                <a:cs typeface="Calibri" panose="020F0502020204030204" pitchFamily="34" charset="0"/>
              </a:rPr>
              <a:t> </a:t>
            </a:r>
            <a:r>
              <a:rPr kumimoji="0" lang="en-US" altLang="en-US" sz="1300" b="0" i="0" u="none" strike="noStrike" cap="none" normalizeH="0" baseline="0" dirty="0" err="1" smtClean="0">
                <a:ln>
                  <a:noFill/>
                </a:ln>
                <a:solidFill>
                  <a:srgbClr val="1B1B1B"/>
                </a:solidFill>
                <a:effectLst/>
                <a:latin typeface="Calibri" panose="020F0502020204030204" pitchFamily="34" charset="0"/>
                <a:cs typeface="Calibri" panose="020F0502020204030204" pitchFamily="34" charset="0"/>
              </a:rPr>
              <a:t>hiện</a:t>
            </a:r>
            <a:r>
              <a:rPr kumimoji="0" lang="en-US" altLang="en-US" sz="1300" b="0" i="0" u="none" strike="noStrike" cap="none" normalizeH="0" baseline="0" dirty="0" smtClean="0">
                <a:ln>
                  <a:noFill/>
                </a:ln>
                <a:solidFill>
                  <a:srgbClr val="1B1B1B"/>
                </a:solidFill>
                <a:effectLst/>
                <a:latin typeface="Calibri" panose="020F0502020204030204" pitchFamily="34" charset="0"/>
                <a:cs typeface="Calibri" panose="020F0502020204030204" pitchFamily="34" charset="0"/>
              </a:rPr>
              <a:t> </a:t>
            </a:r>
            <a:r>
              <a:rPr kumimoji="0" lang="en-US" altLang="en-US" sz="1300" b="0" i="0" u="none" strike="noStrike" cap="none" normalizeH="0" baseline="0" dirty="0" err="1" smtClean="0">
                <a:ln>
                  <a:noFill/>
                </a:ln>
                <a:solidFill>
                  <a:srgbClr val="1B1B1B"/>
                </a:solidFill>
                <a:effectLst/>
                <a:latin typeface="Calibri" panose="020F0502020204030204" pitchFamily="34" charset="0"/>
                <a:cs typeface="Calibri" panose="020F0502020204030204" pitchFamily="34" charset="0"/>
              </a:rPr>
              <a:t>như</a:t>
            </a:r>
            <a:r>
              <a:rPr kumimoji="0" lang="en-US" altLang="en-US" sz="1300" b="0" i="0" u="none" strike="noStrike" cap="none" normalizeH="0" baseline="0" dirty="0" smtClean="0">
                <a:ln>
                  <a:noFill/>
                </a:ln>
                <a:solidFill>
                  <a:srgbClr val="1B1B1B"/>
                </a:solidFill>
                <a:effectLst/>
                <a:latin typeface="Calibri" panose="020F0502020204030204" pitchFamily="34" charset="0"/>
                <a:cs typeface="Calibri" panose="020F0502020204030204" pitchFamily="34" charset="0"/>
              </a:rPr>
              <a:t> </a:t>
            </a:r>
            <a:r>
              <a:rPr kumimoji="0" lang="en-US" altLang="en-US" sz="1300" b="0" i="0" u="none" strike="noStrike" cap="none" normalizeH="0" baseline="0" dirty="0" err="1" smtClean="0">
                <a:ln>
                  <a:noFill/>
                </a:ln>
                <a:solidFill>
                  <a:srgbClr val="1B1B1B"/>
                </a:solidFill>
                <a:effectLst/>
                <a:latin typeface="Calibri" panose="020F0502020204030204" pitchFamily="34" charset="0"/>
                <a:cs typeface="Calibri" panose="020F0502020204030204" pitchFamily="34" charset="0"/>
              </a:rPr>
              <a:t>sau</a:t>
            </a:r>
            <a:r>
              <a:rPr kumimoji="0" lang="en-US" altLang="en-US" sz="1300" b="0" i="0" u="none" strike="noStrike" cap="none" normalizeH="0" baseline="0" dirty="0" smtClean="0">
                <a:ln>
                  <a:noFill/>
                </a:ln>
                <a:solidFill>
                  <a:srgbClr val="1B1B1B"/>
                </a:solidFill>
                <a:effectLst/>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vi-VN" sz="1400" dirty="0">
                <a:latin typeface="Calibri" panose="020F0502020204030204" pitchFamily="34" charset="0"/>
                <a:cs typeface="Calibri" panose="020F0502020204030204" pitchFamily="34" charset="0"/>
              </a:rPr>
              <a:t>Hash key ra một giá trị bất kì.</a:t>
            </a:r>
          </a:p>
          <a:p>
            <a:pPr marL="285750" indent="-285750">
              <a:buFont typeface="Arial" panose="020B0604020202020204" pitchFamily="34" charset="0"/>
              <a:buChar char="•"/>
            </a:pPr>
            <a:r>
              <a:rPr lang="vi-VN" sz="1400" dirty="0">
                <a:latin typeface="Calibri" panose="020F0502020204030204" pitchFamily="34" charset="0"/>
                <a:cs typeface="Calibri" panose="020F0502020204030204" pitchFamily="34" charset="0"/>
              </a:rPr>
              <a:t>Từ giá trị hash đó sẽ tìm ra bucket phù hợp, đơn giản nhất là sử dụng phép toán module (chia lấy dư). Ví dụ bên trên có 5 buckets, các bucket được lưu trữ dưới dạng array nên tốc độ truy cập là O(1).</a:t>
            </a:r>
          </a:p>
          <a:p>
            <a:pPr marL="285750" indent="-285750">
              <a:buFont typeface="Arial" panose="020B0604020202020204" pitchFamily="34" charset="0"/>
              <a:buChar char="•"/>
            </a:pPr>
            <a:r>
              <a:rPr lang="vi-VN" sz="1400" dirty="0">
                <a:latin typeface="Calibri" panose="020F0502020204030204" pitchFamily="34" charset="0"/>
                <a:cs typeface="Calibri" panose="020F0502020204030204" pitchFamily="34" charset="0"/>
              </a:rPr>
              <a:t>Có thể có nhiều giá trị hash thuộc cùng buckets (</a:t>
            </a:r>
            <a:r>
              <a:rPr lang="vi-VN" sz="1400" b="1" dirty="0">
                <a:latin typeface="Calibri" panose="020F0502020204030204" pitchFamily="34" charset="0"/>
                <a:cs typeface="Calibri" panose="020F0502020204030204" pitchFamily="34" charset="0"/>
              </a:rPr>
              <a:t>hash collision</a:t>
            </a:r>
            <a:r>
              <a:rPr lang="vi-VN" sz="1400" dirty="0">
                <a:latin typeface="Calibri" panose="020F0502020204030204" pitchFamily="34" charset="0"/>
                <a:cs typeface="Calibri" panose="020F0502020204030204" pitchFamily="34" charset="0"/>
              </a:rPr>
              <a:t>). Các giá trị này được lưu dưới dạng linked list hoặc tree tùy thuộc vào mục đích và cách implement. Với BTS, tốc độ truy cập trung bình O(logn</a:t>
            </a:r>
            <a:r>
              <a:rPr lang="vi-VN" sz="1400" dirty="0" smtClean="0">
                <a:latin typeface="Calibri" panose="020F0502020204030204" pitchFamily="34" charset="0"/>
                <a:cs typeface="Calibri" panose="020F0502020204030204" pitchFamily="34" charset="0"/>
              </a:rPr>
              <a:t>).</a:t>
            </a:r>
            <a:endParaRPr lang="en-US" sz="14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r>
              <a:rPr lang="vi-VN" sz="1400" dirty="0">
                <a:latin typeface="Calibri" panose="020F0502020204030204" pitchFamily="34" charset="0"/>
                <a:cs typeface="Calibri" panose="020F0502020204030204" pitchFamily="34" charset="0"/>
              </a:rPr>
              <a:t>Từ đó, dễ dàng nhận thấy tốc độ read của </a:t>
            </a:r>
            <a:r>
              <a:rPr lang="vi-VN" sz="1400" b="1" dirty="0">
                <a:latin typeface="Calibri" panose="020F0502020204030204" pitchFamily="34" charset="0"/>
                <a:cs typeface="Calibri" panose="020F0502020204030204" pitchFamily="34" charset="0"/>
              </a:rPr>
              <a:t>Hash index</a:t>
            </a:r>
            <a:r>
              <a:rPr lang="vi-VN" sz="1400" dirty="0">
                <a:latin typeface="Calibri" panose="020F0502020204030204" pitchFamily="34" charset="0"/>
                <a:cs typeface="Calibri" panose="020F0502020204030204" pitchFamily="34" charset="0"/>
              </a:rPr>
              <a:t> nhanh hơn so với </a:t>
            </a:r>
            <a:r>
              <a:rPr lang="vi-VN" sz="1400" b="1" dirty="0">
                <a:latin typeface="Calibri" panose="020F0502020204030204" pitchFamily="34" charset="0"/>
                <a:cs typeface="Calibri" panose="020F0502020204030204" pitchFamily="34" charset="0"/>
              </a:rPr>
              <a:t>B-Tree index</a:t>
            </a:r>
            <a:r>
              <a:rPr lang="vi-VN" sz="1400" dirty="0">
                <a:latin typeface="Calibri" panose="020F0502020204030204" pitchFamily="34" charset="0"/>
                <a:cs typeface="Calibri" panose="020F0502020204030204" pitchFamily="34" charset="0"/>
              </a:rPr>
              <a:t> vì từ một big tree đã được chia ra nhiều tree nhỏ hơn và tốc độ truy cập vào các tree nhỏ hơn là O(1).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686868"/>
                </a:solidFill>
                <a:effectLst/>
                <a:latin typeface="Calibri" panose="020F0502020204030204" pitchFamily="34" charset="0"/>
                <a:cs typeface="Calibri" panose="020F0502020204030204" pitchFamily="34" charset="0"/>
              </a:rPr>
              <a:t/>
            </a:r>
            <a:br>
              <a:rPr kumimoji="0" lang="en-US" altLang="en-US" sz="1800" b="0" i="0" u="none" strike="noStrike" cap="none" normalizeH="0" baseline="0" dirty="0" smtClean="0">
                <a:ln>
                  <a:noFill/>
                </a:ln>
                <a:solidFill>
                  <a:srgbClr val="686868"/>
                </a:solidFill>
                <a:effectLst/>
                <a:latin typeface="Calibri" panose="020F0502020204030204" pitchFamily="34" charset="0"/>
                <a:cs typeface="Calibri" panose="020F0502020204030204" pitchFamily="34" charset="0"/>
              </a:rPr>
            </a:br>
            <a:endParaRPr kumimoji="0" lang="en-US" altLang="en-US" sz="1800" b="0" i="0" u="none" strike="noStrike" cap="none" normalizeH="0" baseline="0" dirty="0" smtClean="0">
              <a:ln>
                <a:noFill/>
              </a:ln>
              <a:solidFill>
                <a:srgbClr val="686868"/>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699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48129"/>
          </a:xfrm>
        </p:spPr>
        <p:txBody>
          <a:bodyPr anchor="t">
            <a:normAutofit fontScale="90000"/>
          </a:bodyPr>
          <a:lstStyle/>
          <a:p>
            <a:r>
              <a:rPr lang="en-US" dirty="0" smtClean="0">
                <a:latin typeface="+mn-lt"/>
              </a:rPr>
              <a:t>Hash Index : Write faster</a:t>
            </a:r>
            <a:endParaRPr lang="en-US" dirty="0">
              <a:latin typeface="+mn-lt"/>
            </a:endParaRPr>
          </a:p>
        </p:txBody>
      </p:sp>
      <p:sp>
        <p:nvSpPr>
          <p:cNvPr id="3" name="Content Placeholder 2"/>
          <p:cNvSpPr>
            <a:spLocks noGrp="1"/>
          </p:cNvSpPr>
          <p:nvPr>
            <p:ph idx="1"/>
          </p:nvPr>
        </p:nvSpPr>
        <p:spPr>
          <a:xfrm>
            <a:off x="0" y="648129"/>
            <a:ext cx="12192000" cy="6209870"/>
          </a:xfrm>
        </p:spPr>
        <p:txBody>
          <a:bodyPr>
            <a:normAutofit/>
          </a:bodyPr>
          <a:lstStyle/>
          <a:p>
            <a:r>
              <a:rPr lang="vi-VN" sz="1800" dirty="0">
                <a:latin typeface="Calibri" panose="020F0502020204030204" pitchFamily="34" charset="0"/>
                <a:cs typeface="Calibri" panose="020F0502020204030204" pitchFamily="34" charset="0"/>
              </a:rPr>
              <a:t>Với </a:t>
            </a:r>
            <a:r>
              <a:rPr lang="vi-VN" sz="1800" b="1" dirty="0">
                <a:latin typeface="Calibri" panose="020F0502020204030204" pitchFamily="34" charset="0"/>
                <a:cs typeface="Calibri" panose="020F0502020204030204" pitchFamily="34" charset="0"/>
              </a:rPr>
              <a:t>B-Tree index</a:t>
            </a:r>
            <a:r>
              <a:rPr lang="vi-VN" sz="1800" dirty="0">
                <a:latin typeface="Calibri" panose="020F0502020204030204" pitchFamily="34" charset="0"/>
                <a:cs typeface="Calibri" panose="020F0502020204030204" pitchFamily="34" charset="0"/>
              </a:rPr>
              <a:t>, </a:t>
            </a:r>
            <a:r>
              <a:rPr lang="vi-VN" sz="1800" dirty="0" smtClean="0">
                <a:latin typeface="Calibri" panose="020F0502020204030204" pitchFamily="34" charset="0"/>
                <a:cs typeface="Calibri" panose="020F0502020204030204" pitchFamily="34" charset="0"/>
              </a:rPr>
              <a:t>ta </a:t>
            </a:r>
            <a:r>
              <a:rPr lang="vi-VN" sz="1800" dirty="0">
                <a:latin typeface="Calibri" panose="020F0502020204030204" pitchFamily="34" charset="0"/>
                <a:cs typeface="Calibri" panose="020F0502020204030204" pitchFamily="34" charset="0"/>
              </a:rPr>
              <a:t>đã biết các index được tổ chức với cấu trúc dữ liệu BT và sắp xếp để thực hiện </a:t>
            </a:r>
            <a:r>
              <a:rPr lang="vi-VN" sz="1800" dirty="0" smtClean="0">
                <a:latin typeface="Calibri" panose="020F0502020204030204" pitchFamily="34" charset="0"/>
                <a:cs typeface="Calibri" panose="020F0502020204030204" pitchFamily="34" charset="0"/>
              </a:rPr>
              <a:t>BST</a:t>
            </a:r>
            <a:r>
              <a:rPr lang="en-US" sz="1800" dirty="0" smtClean="0">
                <a:latin typeface="Calibri" panose="020F0502020204030204" pitchFamily="34" charset="0"/>
                <a:cs typeface="Calibri" panose="020F0502020204030204" pitchFamily="34" charset="0"/>
              </a:rPr>
              <a:t>(balance search tree)</a:t>
            </a:r>
            <a:r>
              <a:rPr lang="vi-VN" sz="1800" dirty="0" smtClean="0">
                <a:latin typeface="Calibri" panose="020F0502020204030204" pitchFamily="34" charset="0"/>
                <a:cs typeface="Calibri" panose="020F0502020204030204" pitchFamily="34" charset="0"/>
              </a:rPr>
              <a:t>. </a:t>
            </a:r>
            <a:r>
              <a:rPr lang="vi-VN" sz="1800" dirty="0">
                <a:latin typeface="Calibri" panose="020F0502020204030204" pitchFamily="34" charset="0"/>
                <a:cs typeface="Calibri" panose="020F0502020204030204" pitchFamily="34" charset="0"/>
              </a:rPr>
              <a:t>Do đó việc write (insert/delete/update) cần thêm vài công đoạn</a:t>
            </a:r>
            <a:r>
              <a:rPr lang="vi-VN" sz="1800" dirty="0" smtClean="0">
                <a:latin typeface="Calibri" panose="020F0502020204030204" pitchFamily="34" charset="0"/>
                <a:cs typeface="Calibri" panose="020F0502020204030204" pitchFamily="34" charset="0"/>
              </a:rPr>
              <a:t>:</a:t>
            </a:r>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a:p>
            <a:r>
              <a:rPr lang="vi-VN" sz="1800" dirty="0">
                <a:latin typeface="Calibri" panose="020F0502020204030204" pitchFamily="34" charset="0"/>
                <a:cs typeface="Calibri" panose="020F0502020204030204" pitchFamily="34" charset="0"/>
              </a:rPr>
              <a:t>Với </a:t>
            </a:r>
            <a:r>
              <a:rPr lang="vi-VN" sz="1800" b="1" dirty="0">
                <a:latin typeface="Calibri" panose="020F0502020204030204" pitchFamily="34" charset="0"/>
                <a:cs typeface="Calibri" panose="020F0502020204030204" pitchFamily="34" charset="0"/>
              </a:rPr>
              <a:t>Hash index</a:t>
            </a:r>
            <a:r>
              <a:rPr lang="vi-VN" sz="1800" dirty="0">
                <a:latin typeface="Calibri" panose="020F0502020204030204" pitchFamily="34" charset="0"/>
                <a:cs typeface="Calibri" panose="020F0502020204030204" pitchFamily="34" charset="0"/>
              </a:rPr>
              <a:t>, sau khi được hash sẽ đẩy vào bucket tương ứng O(1). Độ phức tạp được thu nhỏ xuống với bucket tương ứng nên việc </a:t>
            </a:r>
            <a:r>
              <a:rPr lang="vi-VN" sz="1800" b="1" dirty="0">
                <a:latin typeface="Calibri" panose="020F0502020204030204" pitchFamily="34" charset="0"/>
                <a:cs typeface="Calibri" panose="020F0502020204030204" pitchFamily="34" charset="0"/>
              </a:rPr>
              <a:t>write sẽ nhanh hơn</a:t>
            </a:r>
            <a:r>
              <a:rPr lang="vi-VN" sz="1800" dirty="0">
                <a:latin typeface="Calibri" panose="020F0502020204030204" pitchFamily="34" charset="0"/>
                <a:cs typeface="Calibri" panose="020F0502020204030204" pitchFamily="34" charset="0"/>
              </a:rPr>
              <a:t> và ít bao gồm các công đoạn phụ so với </a:t>
            </a:r>
            <a:r>
              <a:rPr lang="vi-VN" sz="1800" b="1" dirty="0">
                <a:latin typeface="Calibri" panose="020F0502020204030204" pitchFamily="34" charset="0"/>
                <a:cs typeface="Calibri" panose="020F0502020204030204" pitchFamily="34" charset="0"/>
              </a:rPr>
              <a:t>B-Tree index</a:t>
            </a:r>
            <a:r>
              <a:rPr lang="vi-VN" sz="1800" dirty="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89625" y="1196968"/>
            <a:ext cx="7001852" cy="1333686"/>
          </a:xfrm>
          <a:prstGeom prst="rect">
            <a:avLst/>
          </a:prstGeom>
        </p:spPr>
      </p:pic>
    </p:spTree>
    <p:extLst>
      <p:ext uri="{BB962C8B-B14F-4D97-AF65-F5344CB8AC3E}">
        <p14:creationId xmlns:p14="http://schemas.microsoft.com/office/powerpoint/2010/main" val="3759600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48129"/>
          </a:xfrm>
        </p:spPr>
        <p:txBody>
          <a:bodyPr anchor="t">
            <a:normAutofit fontScale="90000"/>
          </a:bodyPr>
          <a:lstStyle/>
          <a:p>
            <a:r>
              <a:rPr lang="en-US" dirty="0" smtClean="0">
                <a:latin typeface="+mn-lt"/>
              </a:rPr>
              <a:t>Hash Index : </a:t>
            </a:r>
            <a:r>
              <a:rPr lang="en-US" b="1" dirty="0"/>
              <a:t>Size smaller</a:t>
            </a:r>
          </a:p>
        </p:txBody>
      </p:sp>
      <p:sp>
        <p:nvSpPr>
          <p:cNvPr id="3" name="Content Placeholder 2"/>
          <p:cNvSpPr>
            <a:spLocks noGrp="1"/>
          </p:cNvSpPr>
          <p:nvPr>
            <p:ph idx="1"/>
          </p:nvPr>
        </p:nvSpPr>
        <p:spPr>
          <a:xfrm>
            <a:off x="0" y="648129"/>
            <a:ext cx="12192000" cy="6209870"/>
          </a:xfrm>
        </p:spPr>
        <p:txBody>
          <a:bodyPr>
            <a:normAutofit/>
          </a:bodyPr>
          <a:lstStyle/>
          <a:p>
            <a:r>
              <a:rPr lang="vi-VN" sz="1800" dirty="0">
                <a:latin typeface="Calibri" panose="020F0502020204030204" pitchFamily="34" charset="0"/>
                <a:cs typeface="Calibri" panose="020F0502020204030204" pitchFamily="34" charset="0"/>
              </a:rPr>
              <a:t>PostgreSQL hash giá trị ra một số nguyên integer 32-bit (hơn 4 tỉ giá trị), và sử dụng nó để map vào các bucket tương ứng. Vì vậy, </a:t>
            </a:r>
            <a:r>
              <a:rPr lang="vi-VN" sz="1800" b="1" dirty="0">
                <a:latin typeface="Calibri" panose="020F0502020204030204" pitchFamily="34" charset="0"/>
                <a:cs typeface="Calibri" panose="020F0502020204030204" pitchFamily="34" charset="0"/>
              </a:rPr>
              <a:t>Hash index</a:t>
            </a:r>
            <a:r>
              <a:rPr lang="vi-VN" sz="1800" dirty="0">
                <a:latin typeface="Calibri" panose="020F0502020204030204" pitchFamily="34" charset="0"/>
                <a:cs typeface="Calibri" panose="020F0502020204030204" pitchFamily="34" charset="0"/>
              </a:rPr>
              <a:t> chỉ cần lưu các số nguyên và các mapping tương ứng tới row của table, trực tiếp giảm nhiều tài nguyên lưu trữ. Key point là cần một thuật toán hash đủ tốt để không ảnh hưởng đến performance khi read/write và PostgreSQL đã lo phần này.</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5622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48129"/>
          </a:xfrm>
        </p:spPr>
        <p:txBody>
          <a:bodyPr anchor="t">
            <a:normAutofit fontScale="90000"/>
          </a:bodyPr>
          <a:lstStyle/>
          <a:p>
            <a:r>
              <a:rPr lang="en-US" dirty="0" smtClean="0">
                <a:latin typeface="+mn-lt"/>
              </a:rPr>
              <a:t>Hash Index : </a:t>
            </a:r>
            <a:r>
              <a:rPr lang="en-US" b="1" dirty="0" smtClean="0"/>
              <a:t>Compare B-Tree vs Hash index</a:t>
            </a:r>
            <a:endParaRPr lang="en-US" b="1" dirty="0"/>
          </a:p>
        </p:txBody>
      </p:sp>
      <p:sp>
        <p:nvSpPr>
          <p:cNvPr id="3" name="Content Placeholder 2"/>
          <p:cNvSpPr>
            <a:spLocks noGrp="1"/>
          </p:cNvSpPr>
          <p:nvPr>
            <p:ph idx="1"/>
          </p:nvPr>
        </p:nvSpPr>
        <p:spPr>
          <a:xfrm>
            <a:off x="0" y="648129"/>
            <a:ext cx="12192000" cy="6209870"/>
          </a:xfrm>
        </p:spPr>
        <p:txBody>
          <a:bodyPr>
            <a:normAutofit/>
          </a:bodyPr>
          <a:lstStyle/>
          <a:p>
            <a:r>
              <a:rPr lang="en-US" sz="1800" dirty="0" err="1"/>
              <a:t>Thực</a:t>
            </a:r>
            <a:r>
              <a:rPr lang="en-US" sz="1800" dirty="0"/>
              <a:t> </a:t>
            </a:r>
            <a:r>
              <a:rPr lang="en-US" sz="1800" dirty="0" err="1"/>
              <a:t>hiện</a:t>
            </a:r>
            <a:r>
              <a:rPr lang="en-US" sz="1800" dirty="0"/>
              <a:t> analyze query </a:t>
            </a:r>
            <a:r>
              <a:rPr lang="en-US" sz="1800" dirty="0" err="1"/>
              <a:t>với</a:t>
            </a:r>
            <a:r>
              <a:rPr lang="en-US" sz="1800" dirty="0"/>
              <a:t> </a:t>
            </a:r>
            <a:r>
              <a:rPr lang="en-US" sz="1800" dirty="0" err="1"/>
              <a:t>điều</a:t>
            </a:r>
            <a:r>
              <a:rPr lang="en-US" sz="1800" dirty="0"/>
              <a:t> </a:t>
            </a:r>
            <a:r>
              <a:rPr lang="en-US" sz="1800" dirty="0" err="1"/>
              <a:t>kiện</a:t>
            </a:r>
            <a:r>
              <a:rPr lang="en-US" sz="1800" dirty="0"/>
              <a:t> </a:t>
            </a:r>
            <a:r>
              <a:rPr lang="en-US" sz="1800" dirty="0" err="1"/>
              <a:t>trên</a:t>
            </a:r>
            <a:r>
              <a:rPr lang="en-US" sz="1800" dirty="0"/>
              <a:t> column </a:t>
            </a:r>
            <a:r>
              <a:rPr lang="en-US" sz="1800" dirty="0" err="1" smtClean="0"/>
              <a:t>first_name</a:t>
            </a:r>
            <a:r>
              <a:rPr lang="en-US" sz="1800" dirty="0" smtClean="0"/>
              <a:t> </a:t>
            </a:r>
            <a:r>
              <a:rPr lang="en-US" sz="1800" dirty="0" err="1" smtClean="0"/>
              <a:t>với</a:t>
            </a:r>
            <a:r>
              <a:rPr lang="en-US" sz="1800" dirty="0" smtClean="0"/>
              <a:t> </a:t>
            </a:r>
            <a:r>
              <a:rPr lang="en-US" sz="1800" dirty="0" err="1" smtClean="0"/>
              <a:t>và</a:t>
            </a:r>
            <a:r>
              <a:rPr lang="en-US" sz="1800" dirty="0" smtClean="0"/>
              <a:t> </a:t>
            </a:r>
            <a:r>
              <a:rPr lang="en-US" sz="1800" dirty="0" err="1"/>
              <a:t>xem</a:t>
            </a:r>
            <a:r>
              <a:rPr lang="en-US" sz="1800" dirty="0"/>
              <a:t> </a:t>
            </a:r>
            <a:r>
              <a:rPr lang="en-US" sz="1800" dirty="0" err="1"/>
              <a:t>kết</a:t>
            </a:r>
            <a:r>
              <a:rPr lang="en-US" sz="1800" dirty="0"/>
              <a:t> </a:t>
            </a:r>
            <a:r>
              <a:rPr lang="en-US" sz="1800" dirty="0" err="1"/>
              <a:t>quả</a:t>
            </a:r>
            <a:r>
              <a:rPr lang="en-US" sz="1800" dirty="0" smtClean="0"/>
              <a:t>:</a:t>
            </a:r>
          </a:p>
          <a:p>
            <a:endParaRPr lang="en-US" sz="18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299684" y="1067105"/>
            <a:ext cx="5977548" cy="2608984"/>
          </a:xfrm>
          <a:prstGeom prst="rect">
            <a:avLst/>
          </a:prstGeom>
        </p:spPr>
      </p:pic>
      <p:pic>
        <p:nvPicPr>
          <p:cNvPr id="7" name="Picture 6"/>
          <p:cNvPicPr>
            <a:picLocks noChangeAspect="1"/>
          </p:cNvPicPr>
          <p:nvPr/>
        </p:nvPicPr>
        <p:blipFill>
          <a:blip r:embed="rId3"/>
          <a:stretch>
            <a:fillRect/>
          </a:stretch>
        </p:blipFill>
        <p:spPr>
          <a:xfrm>
            <a:off x="299684" y="3940748"/>
            <a:ext cx="6792273" cy="2238687"/>
          </a:xfrm>
          <a:prstGeom prst="rect">
            <a:avLst/>
          </a:prstGeom>
        </p:spPr>
      </p:pic>
      <p:sp>
        <p:nvSpPr>
          <p:cNvPr id="8" name="Title 1"/>
          <p:cNvSpPr txBox="1">
            <a:spLocks/>
          </p:cNvSpPr>
          <p:nvPr/>
        </p:nvSpPr>
        <p:spPr>
          <a:xfrm>
            <a:off x="7636885" y="1067105"/>
            <a:ext cx="4736757" cy="325323"/>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smtClean="0">
                <a:latin typeface="+mn-lt"/>
              </a:rPr>
              <a:t>Hash Index</a:t>
            </a:r>
            <a:endParaRPr lang="en-US" sz="1400" b="1" dirty="0"/>
          </a:p>
        </p:txBody>
      </p:sp>
      <p:sp>
        <p:nvSpPr>
          <p:cNvPr id="9" name="Title 1"/>
          <p:cNvSpPr txBox="1">
            <a:spLocks/>
          </p:cNvSpPr>
          <p:nvPr/>
        </p:nvSpPr>
        <p:spPr>
          <a:xfrm>
            <a:off x="7546064" y="3940748"/>
            <a:ext cx="4736757" cy="184221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smtClean="0">
                <a:latin typeface="Calibri" panose="020F0502020204030204" pitchFamily="34" charset="0"/>
                <a:cs typeface="Calibri" panose="020F0502020204030204" pitchFamily="34" charset="0"/>
              </a:rPr>
              <a:t>B-Tree</a:t>
            </a:r>
          </a:p>
          <a:p>
            <a:endParaRPr lang="en-US" sz="1400" b="1" dirty="0">
              <a:latin typeface="Calibri" panose="020F0502020204030204" pitchFamily="34" charset="0"/>
              <a:cs typeface="Calibri" panose="020F0502020204030204" pitchFamily="34" charset="0"/>
            </a:endParaRPr>
          </a:p>
          <a:p>
            <a:r>
              <a:rPr lang="vi-VN" sz="1400" dirty="0">
                <a:latin typeface="Calibri" panose="020F0502020204030204" pitchFamily="34" charset="0"/>
                <a:cs typeface="Calibri" panose="020F0502020204030204" pitchFamily="34" charset="0"/>
              </a:rPr>
              <a:t>Một chú ý nhỏ, </a:t>
            </a:r>
            <a:r>
              <a:rPr lang="vi-VN" sz="1400" b="1" dirty="0">
                <a:latin typeface="Calibri" panose="020F0502020204030204" pitchFamily="34" charset="0"/>
                <a:cs typeface="Calibri" panose="020F0502020204030204" pitchFamily="34" charset="0"/>
              </a:rPr>
              <a:t>execution time</a:t>
            </a:r>
            <a:r>
              <a:rPr lang="vi-VN" sz="1400" dirty="0">
                <a:latin typeface="Calibri" panose="020F0502020204030204" pitchFamily="34" charset="0"/>
                <a:cs typeface="Calibri" panose="020F0502020204030204" pitchFamily="34" charset="0"/>
              </a:rPr>
              <a:t> không thay đổi. Con số 100k records quá nhỏ so với khả năng của DB hoặc con máy của mình, nếu thay đổi lên 500k hoặc 1000k records sẽ có sự khác biệt. Tuy nhiên dung lượng lưu trữ và cost CPU computation đã giảm.</a:t>
            </a:r>
            <a:endParaRPr lang="en-US" sz="1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743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48129"/>
          </a:xfrm>
        </p:spPr>
        <p:txBody>
          <a:bodyPr anchor="t">
            <a:normAutofit/>
          </a:bodyPr>
          <a:lstStyle/>
          <a:p>
            <a:r>
              <a:rPr lang="en-US" sz="3600" dirty="0" smtClean="0">
                <a:latin typeface="+mn-lt"/>
              </a:rPr>
              <a:t>Hash Index : </a:t>
            </a:r>
            <a:r>
              <a:rPr lang="en-US" sz="3600" b="1" dirty="0"/>
              <a:t>Hash index </a:t>
            </a:r>
            <a:r>
              <a:rPr lang="en-US" sz="3600" b="1" dirty="0" err="1"/>
              <a:t>với</a:t>
            </a:r>
            <a:r>
              <a:rPr lang="en-US" sz="3600" b="1" dirty="0"/>
              <a:t> </a:t>
            </a:r>
            <a:r>
              <a:rPr lang="en-US" sz="3600" b="1" dirty="0" err="1"/>
              <a:t>nhiều</a:t>
            </a:r>
            <a:r>
              <a:rPr lang="en-US" sz="3600" b="1" dirty="0"/>
              <a:t> column (composite index)</a:t>
            </a:r>
          </a:p>
        </p:txBody>
      </p:sp>
      <p:pic>
        <p:nvPicPr>
          <p:cNvPr id="6" name="Content Placeholder 5"/>
          <p:cNvPicPr>
            <a:picLocks noGrp="1" noChangeAspect="1"/>
          </p:cNvPicPr>
          <p:nvPr>
            <p:ph idx="1"/>
          </p:nvPr>
        </p:nvPicPr>
        <p:blipFill>
          <a:blip r:embed="rId2"/>
          <a:stretch>
            <a:fillRect/>
          </a:stretch>
        </p:blipFill>
        <p:spPr>
          <a:xfrm>
            <a:off x="220664" y="648129"/>
            <a:ext cx="6725589" cy="485843"/>
          </a:xfrm>
          <a:prstGeom prst="rect">
            <a:avLst/>
          </a:prstGeom>
        </p:spPr>
      </p:pic>
      <p:sp>
        <p:nvSpPr>
          <p:cNvPr id="10" name="Rectangle 9"/>
          <p:cNvSpPr/>
          <p:nvPr/>
        </p:nvSpPr>
        <p:spPr>
          <a:xfrm>
            <a:off x="148280" y="1202895"/>
            <a:ext cx="11483547" cy="2492990"/>
          </a:xfrm>
          <a:prstGeom prst="rect">
            <a:avLst/>
          </a:prstGeom>
        </p:spPr>
        <p:txBody>
          <a:bodyPr wrap="square">
            <a:spAutoFit/>
          </a:bodyPr>
          <a:lstStyle/>
          <a:p>
            <a:r>
              <a:rPr lang="en-US" dirty="0">
                <a:solidFill>
                  <a:srgbClr val="1B1B1B"/>
                </a:solidFill>
                <a:latin typeface="Calibri" panose="020F0502020204030204" pitchFamily="34" charset="0"/>
                <a:cs typeface="Calibri" panose="020F0502020204030204" pitchFamily="34" charset="0"/>
              </a:rPr>
              <a:t>Ta </a:t>
            </a:r>
            <a:r>
              <a:rPr lang="en-US" dirty="0" err="1">
                <a:solidFill>
                  <a:srgbClr val="1B1B1B"/>
                </a:solidFill>
                <a:latin typeface="Calibri" panose="020F0502020204030204" pitchFamily="34" charset="0"/>
                <a:cs typeface="Calibri" panose="020F0502020204030204" pitchFamily="34" charset="0"/>
              </a:rPr>
              <a:t>đã</a:t>
            </a:r>
            <a:r>
              <a:rPr lang="en-US" dirty="0">
                <a:solidFill>
                  <a:srgbClr val="1B1B1B"/>
                </a:solidFill>
                <a:latin typeface="Calibri" panose="020F0502020204030204" pitchFamily="34" charset="0"/>
                <a:cs typeface="Calibri" panose="020F0502020204030204" pitchFamily="34" charset="0"/>
              </a:rPr>
              <a:t> </a:t>
            </a:r>
            <a:r>
              <a:rPr lang="en-US" dirty="0" err="1">
                <a:solidFill>
                  <a:srgbClr val="1B1B1B"/>
                </a:solidFill>
                <a:latin typeface="Calibri" panose="020F0502020204030204" pitchFamily="34" charset="0"/>
                <a:cs typeface="Calibri" panose="020F0502020204030204" pitchFamily="34" charset="0"/>
              </a:rPr>
              <a:t>thấy</a:t>
            </a:r>
            <a:r>
              <a:rPr lang="en-US" dirty="0">
                <a:solidFill>
                  <a:srgbClr val="1B1B1B"/>
                </a:solidFill>
                <a:latin typeface="Calibri" panose="020F0502020204030204" pitchFamily="34" charset="0"/>
                <a:cs typeface="Calibri" panose="020F0502020204030204" pitchFamily="34" charset="0"/>
              </a:rPr>
              <a:t> </a:t>
            </a:r>
            <a:r>
              <a:rPr lang="en-US" dirty="0" err="1">
                <a:solidFill>
                  <a:srgbClr val="1B1B1B"/>
                </a:solidFill>
                <a:latin typeface="Calibri" panose="020F0502020204030204" pitchFamily="34" charset="0"/>
                <a:cs typeface="Calibri" panose="020F0502020204030204" pitchFamily="34" charset="0"/>
              </a:rPr>
              <a:t>điểm</a:t>
            </a:r>
            <a:r>
              <a:rPr lang="en-US" dirty="0">
                <a:solidFill>
                  <a:srgbClr val="1B1B1B"/>
                </a:solidFill>
                <a:latin typeface="Calibri" panose="020F0502020204030204" pitchFamily="34" charset="0"/>
                <a:cs typeface="Calibri" panose="020F0502020204030204" pitchFamily="34" charset="0"/>
              </a:rPr>
              <a:t> </a:t>
            </a:r>
            <a:r>
              <a:rPr lang="en-US" dirty="0" err="1">
                <a:solidFill>
                  <a:srgbClr val="1B1B1B"/>
                </a:solidFill>
                <a:latin typeface="Calibri" panose="020F0502020204030204" pitchFamily="34" charset="0"/>
                <a:cs typeface="Calibri" panose="020F0502020204030204" pitchFamily="34" charset="0"/>
              </a:rPr>
              <a:t>mạnh</a:t>
            </a:r>
            <a:r>
              <a:rPr lang="en-US" dirty="0">
                <a:solidFill>
                  <a:srgbClr val="1B1B1B"/>
                </a:solidFill>
                <a:latin typeface="Calibri" panose="020F0502020204030204" pitchFamily="34" charset="0"/>
                <a:cs typeface="Calibri" panose="020F0502020204030204" pitchFamily="34" charset="0"/>
              </a:rPr>
              <a:t> </a:t>
            </a:r>
            <a:r>
              <a:rPr lang="en-US" dirty="0" err="1">
                <a:solidFill>
                  <a:srgbClr val="1B1B1B"/>
                </a:solidFill>
                <a:latin typeface="Calibri" panose="020F0502020204030204" pitchFamily="34" charset="0"/>
                <a:cs typeface="Calibri" panose="020F0502020204030204" pitchFamily="34" charset="0"/>
              </a:rPr>
              <a:t>của</a:t>
            </a:r>
            <a:r>
              <a:rPr lang="en-US" dirty="0">
                <a:solidFill>
                  <a:srgbClr val="1B1B1B"/>
                </a:solidFill>
                <a:latin typeface="Calibri" panose="020F0502020204030204" pitchFamily="34" charset="0"/>
                <a:cs typeface="Calibri" panose="020F0502020204030204" pitchFamily="34" charset="0"/>
              </a:rPr>
              <a:t> </a:t>
            </a:r>
            <a:r>
              <a:rPr lang="en-US" b="1" dirty="0">
                <a:solidFill>
                  <a:srgbClr val="1B1B1B"/>
                </a:solidFill>
                <a:latin typeface="Calibri" panose="020F0502020204030204" pitchFamily="34" charset="0"/>
                <a:cs typeface="Calibri" panose="020F0502020204030204" pitchFamily="34" charset="0"/>
              </a:rPr>
              <a:t>Hash index</a:t>
            </a:r>
            <a:r>
              <a:rPr lang="en-US" dirty="0">
                <a:solidFill>
                  <a:srgbClr val="1B1B1B"/>
                </a:solidFill>
                <a:latin typeface="Calibri" panose="020F0502020204030204" pitchFamily="34" charset="0"/>
                <a:cs typeface="Calibri" panose="020F0502020204030204" pitchFamily="34" charset="0"/>
              </a:rPr>
              <a:t> so </a:t>
            </a:r>
            <a:r>
              <a:rPr lang="en-US" dirty="0" err="1">
                <a:solidFill>
                  <a:srgbClr val="1B1B1B"/>
                </a:solidFill>
                <a:latin typeface="Calibri" panose="020F0502020204030204" pitchFamily="34" charset="0"/>
                <a:cs typeface="Calibri" panose="020F0502020204030204" pitchFamily="34" charset="0"/>
              </a:rPr>
              <a:t>với</a:t>
            </a:r>
            <a:r>
              <a:rPr lang="en-US" dirty="0">
                <a:solidFill>
                  <a:srgbClr val="1B1B1B"/>
                </a:solidFill>
                <a:latin typeface="Calibri" panose="020F0502020204030204" pitchFamily="34" charset="0"/>
                <a:cs typeface="Calibri" panose="020F0502020204030204" pitchFamily="34" charset="0"/>
              </a:rPr>
              <a:t> </a:t>
            </a:r>
            <a:r>
              <a:rPr lang="en-US" b="1" dirty="0">
                <a:solidFill>
                  <a:srgbClr val="1B1B1B"/>
                </a:solidFill>
                <a:latin typeface="Calibri" panose="020F0502020204030204" pitchFamily="34" charset="0"/>
                <a:cs typeface="Calibri" panose="020F0502020204030204" pitchFamily="34" charset="0"/>
              </a:rPr>
              <a:t>B-Tree index</a:t>
            </a:r>
            <a:r>
              <a:rPr lang="en-US" dirty="0">
                <a:solidFill>
                  <a:srgbClr val="1B1B1B"/>
                </a:solidFill>
                <a:latin typeface="Calibri" panose="020F0502020204030204" pitchFamily="34" charset="0"/>
                <a:cs typeface="Calibri" panose="020F0502020204030204" pitchFamily="34" charset="0"/>
              </a:rPr>
              <a:t>, </a:t>
            </a:r>
            <a:r>
              <a:rPr lang="en-US" dirty="0" err="1">
                <a:solidFill>
                  <a:srgbClr val="1B1B1B"/>
                </a:solidFill>
                <a:latin typeface="Calibri" panose="020F0502020204030204" pitchFamily="34" charset="0"/>
                <a:cs typeface="Calibri" panose="020F0502020204030204" pitchFamily="34" charset="0"/>
              </a:rPr>
              <a:t>vì</a:t>
            </a:r>
            <a:r>
              <a:rPr lang="en-US" dirty="0">
                <a:solidFill>
                  <a:srgbClr val="1B1B1B"/>
                </a:solidFill>
                <a:latin typeface="Calibri" panose="020F0502020204030204" pitchFamily="34" charset="0"/>
                <a:cs typeface="Calibri" panose="020F0502020204030204" pitchFamily="34" charset="0"/>
              </a:rPr>
              <a:t> </a:t>
            </a:r>
            <a:r>
              <a:rPr lang="en-US" dirty="0" err="1">
                <a:solidFill>
                  <a:srgbClr val="1B1B1B"/>
                </a:solidFill>
                <a:latin typeface="Calibri" panose="020F0502020204030204" pitchFamily="34" charset="0"/>
                <a:cs typeface="Calibri" panose="020F0502020204030204" pitchFamily="34" charset="0"/>
              </a:rPr>
              <a:t>sao</a:t>
            </a:r>
            <a:r>
              <a:rPr lang="en-US" dirty="0">
                <a:solidFill>
                  <a:srgbClr val="1B1B1B"/>
                </a:solidFill>
                <a:latin typeface="Calibri" panose="020F0502020204030204" pitchFamily="34" charset="0"/>
                <a:cs typeface="Calibri" panose="020F0502020204030204" pitchFamily="34" charset="0"/>
              </a:rPr>
              <a:t> </a:t>
            </a:r>
            <a:r>
              <a:rPr lang="en-US" dirty="0" err="1">
                <a:solidFill>
                  <a:srgbClr val="1B1B1B"/>
                </a:solidFill>
                <a:latin typeface="Calibri" panose="020F0502020204030204" pitchFamily="34" charset="0"/>
                <a:cs typeface="Calibri" panose="020F0502020204030204" pitchFamily="34" charset="0"/>
              </a:rPr>
              <a:t>không</a:t>
            </a:r>
            <a:r>
              <a:rPr lang="en-US" dirty="0">
                <a:solidFill>
                  <a:srgbClr val="1B1B1B"/>
                </a:solidFill>
                <a:latin typeface="Calibri" panose="020F0502020204030204" pitchFamily="34" charset="0"/>
                <a:cs typeface="Calibri" panose="020F0502020204030204" pitchFamily="34" charset="0"/>
              </a:rPr>
              <a:t> </a:t>
            </a:r>
            <a:r>
              <a:rPr lang="en-US" dirty="0" err="1">
                <a:solidFill>
                  <a:srgbClr val="1B1B1B"/>
                </a:solidFill>
                <a:latin typeface="Calibri" panose="020F0502020204030204" pitchFamily="34" charset="0"/>
                <a:cs typeface="Calibri" panose="020F0502020204030204" pitchFamily="34" charset="0"/>
              </a:rPr>
              <a:t>thể</a:t>
            </a:r>
            <a:r>
              <a:rPr lang="en-US" dirty="0">
                <a:solidFill>
                  <a:srgbClr val="1B1B1B"/>
                </a:solidFill>
                <a:latin typeface="Calibri" panose="020F0502020204030204" pitchFamily="34" charset="0"/>
                <a:cs typeface="Calibri" panose="020F0502020204030204" pitchFamily="34" charset="0"/>
              </a:rPr>
              <a:t> </a:t>
            </a:r>
            <a:r>
              <a:rPr lang="en-US" dirty="0" err="1">
                <a:solidFill>
                  <a:srgbClr val="1B1B1B"/>
                </a:solidFill>
                <a:latin typeface="Calibri" panose="020F0502020204030204" pitchFamily="34" charset="0"/>
                <a:cs typeface="Calibri" panose="020F0502020204030204" pitchFamily="34" charset="0"/>
              </a:rPr>
              <a:t>áp</a:t>
            </a:r>
            <a:r>
              <a:rPr lang="en-US" dirty="0">
                <a:solidFill>
                  <a:srgbClr val="1B1B1B"/>
                </a:solidFill>
                <a:latin typeface="Calibri" panose="020F0502020204030204" pitchFamily="34" charset="0"/>
                <a:cs typeface="Calibri" panose="020F0502020204030204" pitchFamily="34" charset="0"/>
              </a:rPr>
              <a:t> </a:t>
            </a:r>
            <a:r>
              <a:rPr lang="en-US" dirty="0" err="1">
                <a:solidFill>
                  <a:srgbClr val="1B1B1B"/>
                </a:solidFill>
                <a:latin typeface="Calibri" panose="020F0502020204030204" pitchFamily="34" charset="0"/>
                <a:cs typeface="Calibri" panose="020F0502020204030204" pitchFamily="34" charset="0"/>
              </a:rPr>
              <a:t>dụng</a:t>
            </a:r>
            <a:r>
              <a:rPr lang="en-US" dirty="0">
                <a:solidFill>
                  <a:srgbClr val="1B1B1B"/>
                </a:solidFill>
                <a:latin typeface="Calibri" panose="020F0502020204030204" pitchFamily="34" charset="0"/>
                <a:cs typeface="Calibri" panose="020F0502020204030204" pitchFamily="34" charset="0"/>
              </a:rPr>
              <a:t> </a:t>
            </a:r>
            <a:r>
              <a:rPr lang="en-US" dirty="0" err="1">
                <a:solidFill>
                  <a:srgbClr val="1B1B1B"/>
                </a:solidFill>
                <a:latin typeface="Calibri" panose="020F0502020204030204" pitchFamily="34" charset="0"/>
                <a:cs typeface="Calibri" panose="020F0502020204030204" pitchFamily="34" charset="0"/>
              </a:rPr>
              <a:t>cho</a:t>
            </a:r>
            <a:r>
              <a:rPr lang="en-US" dirty="0">
                <a:solidFill>
                  <a:srgbClr val="1B1B1B"/>
                </a:solidFill>
                <a:latin typeface="Calibri" panose="020F0502020204030204" pitchFamily="34" charset="0"/>
                <a:cs typeface="Calibri" panose="020F0502020204030204" pitchFamily="34" charset="0"/>
              </a:rPr>
              <a:t> </a:t>
            </a:r>
            <a:r>
              <a:rPr lang="en-US" dirty="0" err="1">
                <a:solidFill>
                  <a:srgbClr val="1B1B1B"/>
                </a:solidFill>
                <a:latin typeface="Calibri" panose="020F0502020204030204" pitchFamily="34" charset="0"/>
                <a:cs typeface="Calibri" panose="020F0502020204030204" pitchFamily="34" charset="0"/>
              </a:rPr>
              <a:t>nhiều</a:t>
            </a:r>
            <a:r>
              <a:rPr lang="en-US" dirty="0">
                <a:solidFill>
                  <a:srgbClr val="1B1B1B"/>
                </a:solidFill>
                <a:latin typeface="Calibri" panose="020F0502020204030204" pitchFamily="34" charset="0"/>
                <a:cs typeface="Calibri" panose="020F0502020204030204" pitchFamily="34" charset="0"/>
              </a:rPr>
              <a:t> column</a:t>
            </a:r>
            <a:r>
              <a:rPr lang="en-US" dirty="0" smtClean="0">
                <a:solidFill>
                  <a:srgbClr val="1B1B1B"/>
                </a:solidFill>
                <a:latin typeface="Calibri" panose="020F0502020204030204" pitchFamily="34" charset="0"/>
                <a:cs typeface="Calibri" panose="020F0502020204030204" pitchFamily="34" charset="0"/>
              </a:rPr>
              <a:t>?</a:t>
            </a:r>
          </a:p>
          <a:p>
            <a:r>
              <a:rPr lang="en-US" dirty="0" err="1"/>
              <a:t>Có</a:t>
            </a:r>
            <a:r>
              <a:rPr lang="en-US" dirty="0"/>
              <a:t> 2 </a:t>
            </a:r>
            <a:r>
              <a:rPr lang="en-US" dirty="0" err="1"/>
              <a:t>nguyên</a:t>
            </a:r>
            <a:r>
              <a:rPr lang="en-US" dirty="0"/>
              <a:t> </a:t>
            </a:r>
            <a:r>
              <a:rPr lang="en-US" dirty="0" err="1"/>
              <a:t>nhân</a:t>
            </a:r>
            <a:r>
              <a:rPr lang="en-US" dirty="0"/>
              <a:t> </a:t>
            </a:r>
            <a:r>
              <a:rPr lang="en-US" dirty="0" err="1"/>
              <a:t>chính</a:t>
            </a:r>
            <a:r>
              <a:rPr lang="en-US" dirty="0" smtClean="0"/>
              <a:t>:</a:t>
            </a:r>
          </a:p>
          <a:p>
            <a:endParaRPr lang="en-US" dirty="0" smtClean="0"/>
          </a:p>
          <a:p>
            <a:pPr marL="285750" indent="-285750">
              <a:buFont typeface="Arial" panose="020B0604020202020204" pitchFamily="34" charset="0"/>
              <a:buChar char="•"/>
            </a:pPr>
            <a:r>
              <a:rPr lang="vi-VN" sz="1400" dirty="0"/>
              <a:t>Thứ nhất, </a:t>
            </a:r>
            <a:r>
              <a:rPr lang="vi-VN" sz="1400" b="1" dirty="0"/>
              <a:t>Hash index</a:t>
            </a:r>
            <a:r>
              <a:rPr lang="vi-VN" sz="1400" dirty="0"/>
              <a:t> chỉ phù hợp với các điều kiện so sánh bằng, chỉ tận dụng được khi toàn bộ các điều kiện của các column cùng là so sánh bằng.</a:t>
            </a:r>
          </a:p>
          <a:p>
            <a:pPr marL="285750" indent="-285750">
              <a:buFont typeface="Arial" panose="020B0604020202020204" pitchFamily="34" charset="0"/>
              <a:buChar char="•"/>
            </a:pPr>
            <a:r>
              <a:rPr lang="vi-VN" sz="1400" dirty="0"/>
              <a:t>Thứ hai, phần trên mình đề cập đến việc PostgreSQL sử dụng integer 32-bit để lưu các giá trị hash, tối đa hơn 4 tỉ. Việc một column hơn 4 tỉ giá trị unique gần như rất rất hiếm. Tuy nhiên với 2 column có số lượng giá trị là </a:t>
            </a:r>
            <a:r>
              <a:rPr lang="vi-VN" sz="1400" b="1" dirty="0"/>
              <a:t>m</a:t>
            </a:r>
            <a:r>
              <a:rPr lang="vi-VN" sz="1400" dirty="0"/>
              <a:t> và </a:t>
            </a:r>
            <a:r>
              <a:rPr lang="vi-VN" sz="1400" b="1" dirty="0"/>
              <a:t>n</a:t>
            </a:r>
            <a:r>
              <a:rPr lang="vi-VN" sz="1400" dirty="0"/>
              <a:t> thì tổng giá trị của hash value là </a:t>
            </a:r>
            <a:r>
              <a:rPr lang="vi-VN" sz="1400" b="1" dirty="0"/>
              <a:t>m * n</a:t>
            </a:r>
            <a:r>
              <a:rPr lang="vi-VN" sz="1400" dirty="0"/>
              <a:t>. Như vậy số lượng giá trị unique tối đa của column đã giảm xuống. Càng nhiều column số lượng giá trị tối đa càng giảm. Vậy nên hoàn toàn không phù hợp với </a:t>
            </a:r>
            <a:r>
              <a:rPr lang="vi-VN" sz="1400" b="1" dirty="0"/>
              <a:t>hash index</a:t>
            </a:r>
            <a:r>
              <a:rPr lang="vi-VN" sz="1400" dirty="0"/>
              <a:t>.</a:t>
            </a:r>
          </a:p>
          <a:p>
            <a:endParaRPr lang="en-US" dirty="0">
              <a:latin typeface="Calibri" panose="020F0502020204030204" pitchFamily="34" charset="0"/>
              <a:cs typeface="Calibri" panose="020F0502020204030204" pitchFamily="34" charset="0"/>
            </a:endParaRPr>
          </a:p>
        </p:txBody>
      </p:sp>
      <p:sp>
        <p:nvSpPr>
          <p:cNvPr id="11" name="Rectangle 2"/>
          <p:cNvSpPr>
            <a:spLocks noChangeArrowheads="1"/>
          </p:cNvSpPr>
          <p:nvPr/>
        </p:nvSpPr>
        <p:spPr bwMode="auto">
          <a:xfrm>
            <a:off x="0" y="-186898"/>
            <a:ext cx="1847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686868"/>
                </a:solidFill>
                <a:effectLst/>
                <a:latin typeface="Arial" panose="020B0604020202020204" pitchFamily="34" charset="0"/>
              </a:rPr>
              <a:t/>
            </a:r>
            <a:br>
              <a:rPr kumimoji="0" lang="en-US" altLang="en-US" sz="1800" b="0" i="0" u="none" strike="noStrike" cap="none" normalizeH="0" baseline="0" dirty="0" smtClean="0">
                <a:ln>
                  <a:noFill/>
                </a:ln>
                <a:solidFill>
                  <a:srgbClr val="686868"/>
                </a:solidFill>
                <a:effectLst/>
                <a:latin typeface="Arial" panose="020B0604020202020204" pitchFamily="34" charset="0"/>
              </a:rPr>
            </a:br>
            <a:endParaRPr kumimoji="0" lang="en-US" altLang="en-US" sz="1800" b="0" i="0" u="none" strike="noStrike" cap="none" normalizeH="0" baseline="0" dirty="0" smtClean="0">
              <a:ln>
                <a:noFill/>
              </a:ln>
              <a:solidFill>
                <a:srgbClr val="686868"/>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5138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387600"/>
          </a:xfrm>
        </p:spPr>
        <p:txBody>
          <a:bodyPr/>
          <a:lstStyle/>
          <a:p>
            <a:r>
              <a:rPr lang="en-US" dirty="0" smtClean="0"/>
              <a:t>Performance tuning SQL</a:t>
            </a:r>
            <a:endParaRPr lang="en-US" dirty="0"/>
          </a:p>
        </p:txBody>
      </p:sp>
      <p:sp>
        <p:nvSpPr>
          <p:cNvPr id="3" name="Subtitle 2"/>
          <p:cNvSpPr>
            <a:spLocks noGrp="1"/>
          </p:cNvSpPr>
          <p:nvPr>
            <p:ph type="subTitle" idx="1"/>
          </p:nvPr>
        </p:nvSpPr>
        <p:spPr>
          <a:xfrm>
            <a:off x="1524000" y="2522881"/>
            <a:ext cx="9144000" cy="1655762"/>
          </a:xfrm>
        </p:spPr>
        <p:txBody>
          <a:bodyPr>
            <a:normAutofit/>
          </a:bodyPr>
          <a:lstStyle/>
          <a:p>
            <a:pPr algn="l"/>
            <a:r>
              <a:rPr lang="en-US" dirty="0" err="1" smtClean="0"/>
              <a:t>Các</a:t>
            </a:r>
            <a:r>
              <a:rPr lang="en-US" dirty="0" smtClean="0"/>
              <a:t> table join </a:t>
            </a:r>
            <a:r>
              <a:rPr lang="en-US" dirty="0" err="1" smtClean="0"/>
              <a:t>với</a:t>
            </a:r>
            <a:r>
              <a:rPr lang="en-US" dirty="0" smtClean="0"/>
              <a:t> </a:t>
            </a:r>
            <a:r>
              <a:rPr lang="en-US" dirty="0" err="1" smtClean="0"/>
              <a:t>nhau</a:t>
            </a:r>
            <a:r>
              <a:rPr lang="en-US" dirty="0" smtClean="0"/>
              <a:t> </a:t>
            </a:r>
            <a:r>
              <a:rPr lang="en-US" dirty="0" err="1" smtClean="0"/>
              <a:t>theo</a:t>
            </a:r>
            <a:r>
              <a:rPr lang="en-US" dirty="0" smtClean="0"/>
              <a:t> 3 </a:t>
            </a:r>
            <a:r>
              <a:rPr lang="en-US" dirty="0" err="1" smtClean="0"/>
              <a:t>kiểu</a:t>
            </a:r>
            <a:r>
              <a:rPr lang="en-US" dirty="0" smtClean="0"/>
              <a:t> </a:t>
            </a:r>
            <a:r>
              <a:rPr lang="en-US" dirty="0" err="1" smtClean="0"/>
              <a:t>nào</a:t>
            </a:r>
            <a:r>
              <a:rPr lang="en-US" dirty="0" smtClean="0"/>
              <a:t> :</a:t>
            </a:r>
            <a:br>
              <a:rPr lang="en-US" dirty="0" smtClean="0"/>
            </a:br>
            <a:endParaRPr lang="en-US" dirty="0"/>
          </a:p>
        </p:txBody>
      </p:sp>
      <p:sp>
        <p:nvSpPr>
          <p:cNvPr id="4" name="Subtitle 2"/>
          <p:cNvSpPr txBox="1">
            <a:spLocks/>
          </p:cNvSpPr>
          <p:nvPr/>
        </p:nvSpPr>
        <p:spPr>
          <a:xfrm>
            <a:off x="1524000" y="2959487"/>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 Nested loop join</a:t>
            </a:r>
            <a:br>
              <a:rPr lang="en-US" dirty="0" smtClean="0"/>
            </a:br>
            <a:r>
              <a:rPr lang="en-US" dirty="0" smtClean="0"/>
              <a:t>- Hash join</a:t>
            </a:r>
            <a:br>
              <a:rPr lang="en-US" dirty="0" smtClean="0"/>
            </a:br>
            <a:r>
              <a:rPr lang="en-US" dirty="0" smtClean="0"/>
              <a:t>- Merge join</a:t>
            </a:r>
            <a:endParaRPr lang="en-US" dirty="0"/>
          </a:p>
        </p:txBody>
      </p:sp>
    </p:spTree>
    <p:extLst>
      <p:ext uri="{BB962C8B-B14F-4D97-AF65-F5344CB8AC3E}">
        <p14:creationId xmlns:p14="http://schemas.microsoft.com/office/powerpoint/2010/main" val="4125445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Nested loop join</a:t>
            </a:r>
            <a:endParaRPr lang="en-US" dirty="0"/>
          </a:p>
        </p:txBody>
      </p:sp>
      <p:sp>
        <p:nvSpPr>
          <p:cNvPr id="3" name="Content Placeholder 2"/>
          <p:cNvSpPr>
            <a:spLocks noGrp="1"/>
          </p:cNvSpPr>
          <p:nvPr>
            <p:ph idx="1"/>
          </p:nvPr>
        </p:nvSpPr>
        <p:spPr>
          <a:xfrm>
            <a:off x="838200" y="1325563"/>
            <a:ext cx="10515600" cy="4351338"/>
          </a:xfrm>
        </p:spPr>
        <p:txBody>
          <a:bodyPr>
            <a:normAutofit/>
          </a:bodyPr>
          <a:lstStyle/>
          <a:p>
            <a:r>
              <a:rPr lang="vi-VN" sz="1400" dirty="0">
                <a:latin typeface="Calibri" panose="020F0502020204030204" pitchFamily="34" charset="0"/>
                <a:cs typeface="Calibri" panose="020F0502020204030204" pitchFamily="34" charset="0"/>
              </a:rPr>
              <a:t>Có thể hình dung đơn giản rằng nó là hai vòng lặp lồng nhau</a:t>
            </a:r>
            <a:r>
              <a:rPr lang="vi-VN" sz="1400" dirty="0" smtClean="0">
                <a:latin typeface="Calibri" panose="020F0502020204030204" pitchFamily="34" charset="0"/>
                <a:cs typeface="Calibri" panose="020F0502020204030204" pitchFamily="34" charset="0"/>
              </a:rPr>
              <a:t>.</a:t>
            </a:r>
            <a:endParaRPr lang="en-US" sz="1400" dirty="0" smtClean="0">
              <a:latin typeface="Calibri" panose="020F0502020204030204" pitchFamily="34" charset="0"/>
              <a:cs typeface="Calibri" panose="020F0502020204030204" pitchFamily="34" charset="0"/>
            </a:endParaRPr>
          </a:p>
          <a:p>
            <a:r>
              <a:rPr lang="vi-VN" sz="1400" dirty="0" smtClean="0">
                <a:latin typeface="Calibri" panose="020F0502020204030204" pitchFamily="34" charset="0"/>
                <a:cs typeface="Calibri" panose="020F0502020204030204" pitchFamily="34" charset="0"/>
              </a:rPr>
              <a:t> </a:t>
            </a:r>
            <a:r>
              <a:rPr lang="vi-VN" sz="1400" dirty="0">
                <a:latin typeface="Calibri" panose="020F0502020204030204" pitchFamily="34" charset="0"/>
                <a:cs typeface="Calibri" panose="020F0502020204030204" pitchFamily="34" charset="0"/>
              </a:rPr>
              <a:t>Lần lượt các record ở table A được so sánh với các record ở table B. </a:t>
            </a:r>
            <a:endParaRPr lang="en-US" sz="1400" dirty="0" smtClean="0">
              <a:latin typeface="Calibri" panose="020F0502020204030204" pitchFamily="34" charset="0"/>
              <a:cs typeface="Calibri" panose="020F0502020204030204" pitchFamily="34" charset="0"/>
            </a:endParaRPr>
          </a:p>
          <a:p>
            <a:r>
              <a:rPr lang="vi-VN" sz="1400" dirty="0">
                <a:latin typeface="Calibri" panose="020F0502020204030204" pitchFamily="34" charset="0"/>
                <a:cs typeface="Calibri" panose="020F0502020204030204" pitchFamily="34" charset="0"/>
              </a:rPr>
              <a:t>Low overhead (không tốn chi phí phát sinh). Đơn giản chỉ cần tạo ra 2 vòng lặp, không tạo ra các data structure nào khác để lưu trữ dữ liệu trong quá trình join</a:t>
            </a:r>
            <a:r>
              <a:rPr lang="vi-VN" sz="1400" dirty="0" smtClean="0">
                <a:latin typeface="Calibri" panose="020F0502020204030204" pitchFamily="34" charset="0"/>
                <a:cs typeface="Calibri" panose="020F0502020204030204" pitchFamily="34" charset="0"/>
              </a:rPr>
              <a:t>.</a:t>
            </a:r>
            <a:endParaRPr lang="en-US" sz="1400" dirty="0" smtClean="0">
              <a:latin typeface="Calibri" panose="020F0502020204030204" pitchFamily="34" charset="0"/>
              <a:cs typeface="Calibri" panose="020F0502020204030204" pitchFamily="34" charset="0"/>
            </a:endParaRPr>
          </a:p>
          <a:p>
            <a:r>
              <a:rPr lang="vi-VN" sz="1400" dirty="0" smtClean="0">
                <a:latin typeface="Calibri" panose="020F0502020204030204" pitchFamily="34" charset="0"/>
                <a:cs typeface="Calibri" panose="020F0502020204030204" pitchFamily="34" charset="0"/>
              </a:rPr>
              <a:t>Độ </a:t>
            </a:r>
            <a:r>
              <a:rPr lang="vi-VN" sz="1400" dirty="0">
                <a:latin typeface="Calibri" panose="020F0502020204030204" pitchFamily="34" charset="0"/>
                <a:cs typeface="Calibri" panose="020F0502020204030204" pitchFamily="34" charset="0"/>
              </a:rPr>
              <a:t>phức tạp của Nested loop join là O(n2</a:t>
            </a:r>
            <a:r>
              <a:rPr lang="vi-VN" sz="1400" dirty="0" smtClean="0">
                <a:latin typeface="Calibri" panose="020F0502020204030204" pitchFamily="34" charset="0"/>
                <a:cs typeface="Calibri" panose="020F0502020204030204" pitchFamily="34" charset="0"/>
              </a:rPr>
              <a:t>).</a:t>
            </a:r>
            <a:r>
              <a:rPr lang="en-US" sz="1400" dirty="0" smtClean="0">
                <a:latin typeface="Calibri" panose="020F0502020204030204" pitchFamily="34" charset="0"/>
                <a:cs typeface="Calibri" panose="020F0502020204030204" pitchFamily="34" charset="0"/>
              </a:rPr>
              <a:t> P</a:t>
            </a:r>
            <a:r>
              <a:rPr lang="vi-VN" sz="1400" dirty="0" smtClean="0">
                <a:latin typeface="Calibri" panose="020F0502020204030204" pitchFamily="34" charset="0"/>
                <a:cs typeface="Calibri" panose="020F0502020204030204" pitchFamily="34" charset="0"/>
              </a:rPr>
              <a:t>hù </a:t>
            </a:r>
            <a:r>
              <a:rPr lang="vi-VN" sz="1400" dirty="0">
                <a:latin typeface="Calibri" panose="020F0502020204030204" pitchFamily="34" charset="0"/>
                <a:cs typeface="Calibri" panose="020F0502020204030204" pitchFamily="34" charset="0"/>
              </a:rPr>
              <a:t>hợp với các table có số lượng record nhỏ đến vừa.</a:t>
            </a:r>
            <a:endParaRPr lang="en-US" sz="1400" dirty="0" smtClean="0">
              <a:latin typeface="Calibri" panose="020F0502020204030204" pitchFamily="34" charset="0"/>
              <a:cs typeface="Calibri" panose="020F0502020204030204" pitchFamily="34" charset="0"/>
            </a:endParaRPr>
          </a:p>
          <a:p>
            <a:r>
              <a:rPr lang="vi-VN" sz="1400" dirty="0">
                <a:latin typeface="Calibri" panose="020F0502020204030204" pitchFamily="34" charset="0"/>
                <a:cs typeface="Calibri" panose="020F0502020204030204" pitchFamily="34" charset="0"/>
              </a:rPr>
              <a:t>Đơn giản dễ dùng nhưng tốn kém.. hiệu năng</a:t>
            </a:r>
            <a:r>
              <a:rPr lang="vi-VN" sz="1400" dirty="0" smtClean="0">
                <a:latin typeface="Calibri" panose="020F0502020204030204" pitchFamily="34" charset="0"/>
                <a:cs typeface="Calibri" panose="020F0502020204030204" pitchFamily="34" charset="0"/>
              </a:rPr>
              <a:t>.</a:t>
            </a:r>
            <a:endParaRPr lang="en-US" sz="1400" dirty="0" smtClean="0">
              <a:latin typeface="Calibri" panose="020F0502020204030204" pitchFamily="34" charset="0"/>
              <a:cs typeface="Calibri" panose="020F0502020204030204" pitchFamily="34" charset="0"/>
            </a:endParaRPr>
          </a:p>
          <a:p>
            <a:r>
              <a:rPr lang="en-US" sz="1400" dirty="0" err="1">
                <a:latin typeface="Calibri" panose="020F0502020204030204" pitchFamily="34" charset="0"/>
                <a:cs typeface="Calibri" panose="020F0502020204030204" pitchFamily="34" charset="0"/>
              </a:rPr>
              <a:t>Độ</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phức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tạp</a:t>
            </a:r>
            <a:r>
              <a:rPr lang="en-US" sz="1400" dirty="0">
                <a:latin typeface="Calibri" panose="020F0502020204030204" pitchFamily="34" charset="0"/>
                <a:cs typeface="Calibri" panose="020F0502020204030204" pitchFamily="34" charset="0"/>
              </a:rPr>
              <a:t> O(n2) </a:t>
            </a:r>
            <a:r>
              <a:rPr lang="en-US" sz="1400" dirty="0" err="1">
                <a:latin typeface="Calibri" panose="020F0502020204030204" pitchFamily="34" charset="0"/>
                <a:cs typeface="Calibri" panose="020F0502020204030204" pitchFamily="34" charset="0"/>
              </a:rPr>
              <a:t>nên</a:t>
            </a:r>
            <a:r>
              <a:rPr lang="en-US" sz="1400" dirty="0">
                <a:latin typeface="Calibri" panose="020F0502020204030204" pitchFamily="34" charset="0"/>
                <a:cs typeface="Calibri" panose="020F0502020204030204" pitchFamily="34" charset="0"/>
              </a:rPr>
              <a:t> table join </a:t>
            </a:r>
            <a:r>
              <a:rPr lang="en-US" sz="1400" dirty="0" err="1">
                <a:latin typeface="Calibri" panose="020F0502020204030204" pitchFamily="34" charset="0"/>
                <a:cs typeface="Calibri" panose="020F0502020204030204" pitchFamily="34" charset="0"/>
              </a:rPr>
              <a:t>càng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lớn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thì</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tốc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độ</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càng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chậm</a:t>
            </a:r>
            <a:r>
              <a:rPr lang="en-US" sz="1400" dirty="0">
                <a:latin typeface="Calibri" panose="020F0502020204030204" pitchFamily="34" charset="0"/>
                <a:cs typeface="Calibri" panose="020F0502020204030204" pitchFamily="34" charset="0"/>
              </a:rPr>
              <a:t>.</a:t>
            </a:r>
          </a:p>
          <a:p>
            <a:r>
              <a:rPr lang="vi-VN" sz="1400" dirty="0">
                <a:latin typeface="Calibri" panose="020F0502020204030204" pitchFamily="34" charset="0"/>
                <a:cs typeface="Calibri" panose="020F0502020204030204" pitchFamily="34" charset="0"/>
              </a:rPr>
              <a:t>Nếu table quá lớn, trong khi dung lượng RAM nhỏ không lưu trữ được toàn bộ table, ta cần sử dụng đến SSD hoặc HDD, tốc độ đọc ghi chậm hơn RAM khá nhiều lần.</a:t>
            </a:r>
          </a:p>
          <a:p>
            <a:endParaRPr lang="vi-VN"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8929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Hash join</a:t>
            </a:r>
            <a:endParaRPr lang="en-US" dirty="0"/>
          </a:p>
        </p:txBody>
      </p:sp>
      <p:sp>
        <p:nvSpPr>
          <p:cNvPr id="6" name="Rectangle 5"/>
          <p:cNvSpPr/>
          <p:nvPr/>
        </p:nvSpPr>
        <p:spPr>
          <a:xfrm>
            <a:off x="-1" y="1002397"/>
            <a:ext cx="12060195" cy="2862322"/>
          </a:xfrm>
          <a:prstGeom prst="rect">
            <a:avLst/>
          </a:prstGeom>
        </p:spPr>
        <p:txBody>
          <a:bodyPr wrap="square">
            <a:spAutoFit/>
          </a:bodyPr>
          <a:lstStyle/>
          <a:p>
            <a:r>
              <a:rPr lang="vi-VN" dirty="0">
                <a:solidFill>
                  <a:srgbClr val="1B1B1B"/>
                </a:solidFill>
                <a:latin typeface="Calibri" panose="020F0502020204030204" pitchFamily="34" charset="0"/>
                <a:cs typeface="Calibri" panose="020F0502020204030204" pitchFamily="34" charset="0"/>
              </a:rPr>
              <a:t>Ý tưởng và các bước thực hiện </a:t>
            </a:r>
            <a:r>
              <a:rPr lang="vi-VN" b="1" dirty="0">
                <a:solidFill>
                  <a:srgbClr val="1B1B1B"/>
                </a:solidFill>
                <a:latin typeface="Calibri" panose="020F0502020204030204" pitchFamily="34" charset="0"/>
                <a:cs typeface="Calibri" panose="020F0502020204030204" pitchFamily="34" charset="0"/>
              </a:rPr>
              <a:t>hash join</a:t>
            </a:r>
            <a:r>
              <a:rPr lang="vi-VN" dirty="0">
                <a:solidFill>
                  <a:srgbClr val="1B1B1B"/>
                </a:solidFill>
                <a:latin typeface="Calibri" panose="020F0502020204030204" pitchFamily="34" charset="0"/>
                <a:cs typeface="Calibri" panose="020F0502020204030204" pitchFamily="34" charset="0"/>
              </a:rPr>
              <a:t> bao gồm 2 phase</a:t>
            </a:r>
            <a:r>
              <a:rPr lang="vi-VN" dirty="0" smtClean="0">
                <a:solidFill>
                  <a:srgbClr val="1B1B1B"/>
                </a:solidFill>
                <a:latin typeface="Calibri" panose="020F0502020204030204" pitchFamily="34" charset="0"/>
                <a:cs typeface="Calibri" panose="020F0502020204030204" pitchFamily="34" charset="0"/>
              </a:rPr>
              <a:t>:</a:t>
            </a:r>
            <a:endParaRPr lang="en-US" dirty="0" smtClean="0">
              <a:solidFill>
                <a:srgbClr val="1B1B1B"/>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vi-VN" sz="1400" b="1" dirty="0">
                <a:latin typeface="Calibri" panose="020F0502020204030204" pitchFamily="34" charset="0"/>
                <a:cs typeface="Calibri" panose="020F0502020204030204" pitchFamily="34" charset="0"/>
              </a:rPr>
              <a:t>Hash phase</a:t>
            </a:r>
            <a:r>
              <a:rPr lang="vi-VN" sz="1400" dirty="0">
                <a:latin typeface="Calibri" panose="020F0502020204030204" pitchFamily="34" charset="0"/>
                <a:cs typeface="Calibri" panose="020F0502020204030204" pitchFamily="34" charset="0"/>
              </a:rPr>
              <a:t>: build hash table với table có số lượng records nhỏ hơn. Với mỗi join FK, hash ra giá trị và lưu vào hash table. Từng giá trị đó sẽ mapping với các record trong table chính</a:t>
            </a:r>
            <a:r>
              <a:rPr lang="vi-VN" sz="1400" dirty="0" smtClean="0">
                <a:latin typeface="Calibri" panose="020F0502020204030204" pitchFamily="34" charset="0"/>
                <a:cs typeface="Calibri" panose="020F0502020204030204" pitchFamily="34" charset="0"/>
              </a:rPr>
              <a:t>.</a:t>
            </a:r>
            <a:endParaRPr lang="en-US" sz="1400" dirty="0" smtClean="0">
              <a:latin typeface="Calibri" panose="020F0502020204030204" pitchFamily="34" charset="0"/>
              <a:cs typeface="Calibri" panose="020F0502020204030204" pitchFamily="34" charset="0"/>
            </a:endParaRPr>
          </a:p>
          <a:p>
            <a:r>
              <a:rPr lang="vi-VN" dirty="0">
                <a:latin typeface="Calibri" panose="020F0502020204030204" pitchFamily="34" charset="0"/>
                <a:cs typeface="Calibri" panose="020F0502020204030204" pitchFamily="34" charset="0"/>
              </a:rPr>
              <a:t>Tiếp theo là </a:t>
            </a:r>
            <a:r>
              <a:rPr lang="vi-VN" b="1" dirty="0">
                <a:latin typeface="Calibri" panose="020F0502020204030204" pitchFamily="34" charset="0"/>
                <a:cs typeface="Calibri" panose="020F0502020204030204" pitchFamily="34" charset="0"/>
              </a:rPr>
              <a:t>probe phase</a:t>
            </a:r>
            <a:r>
              <a:rPr lang="vi-VN" dirty="0">
                <a:latin typeface="Calibri" panose="020F0502020204030204" pitchFamily="34" charset="0"/>
                <a:cs typeface="Calibri" panose="020F0502020204030204" pitchFamily="34" charset="0"/>
              </a:rPr>
              <a:t>, với các bước sau</a:t>
            </a:r>
            <a:r>
              <a:rPr lang="vi-VN"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vi-VN" sz="1400" dirty="0">
                <a:latin typeface="Calibri" panose="020F0502020204030204" pitchFamily="34" charset="0"/>
                <a:cs typeface="Calibri" panose="020F0502020204030204" pitchFamily="34" charset="0"/>
              </a:rPr>
              <a:t>Duyệt qua từng record của table lớn hơn.</a:t>
            </a:r>
          </a:p>
          <a:p>
            <a:pPr marL="285750" indent="-285750">
              <a:buFont typeface="Arial" panose="020B0604020202020204" pitchFamily="34" charset="0"/>
              <a:buChar char="•"/>
            </a:pPr>
            <a:r>
              <a:rPr lang="vi-VN" sz="1400" dirty="0">
                <a:latin typeface="Calibri" panose="020F0502020204030204" pitchFamily="34" charset="0"/>
                <a:cs typeface="Calibri" panose="020F0502020204030204" pitchFamily="34" charset="0"/>
              </a:rPr>
              <a:t>Với mỗi record, tính toán hash value của FK.</a:t>
            </a:r>
          </a:p>
          <a:p>
            <a:pPr marL="285750" indent="-285750">
              <a:buFont typeface="Arial" panose="020B0604020202020204" pitchFamily="34" charset="0"/>
              <a:buChar char="•"/>
            </a:pPr>
            <a:r>
              <a:rPr lang="vi-VN" sz="1400" dirty="0">
                <a:latin typeface="Calibri" panose="020F0502020204030204" pitchFamily="34" charset="0"/>
                <a:cs typeface="Calibri" panose="020F0502020204030204" pitchFamily="34" charset="0"/>
              </a:rPr>
              <a:t>Tìm kiếm hash value vừa tính toán trong hash table của table nhỏ hơn đã build ở </a:t>
            </a:r>
            <a:r>
              <a:rPr lang="vi-VN" sz="1400" b="1" dirty="0">
                <a:latin typeface="Calibri" panose="020F0502020204030204" pitchFamily="34" charset="0"/>
                <a:cs typeface="Calibri" panose="020F0502020204030204" pitchFamily="34" charset="0"/>
              </a:rPr>
              <a:t>hash phase</a:t>
            </a:r>
            <a:r>
              <a:rPr lang="vi-VN" sz="1400" dirty="0" smtClean="0">
                <a:latin typeface="Calibri" panose="020F0502020204030204" pitchFamily="34" charset="0"/>
                <a:cs typeface="Calibri" panose="020F0502020204030204" pitchFamily="34" charset="0"/>
              </a:rPr>
              <a:t>.</a:t>
            </a:r>
            <a:endParaRPr lang="en-US" sz="14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a:p>
            <a:r>
              <a:rPr lang="vi-VN" sz="1400" dirty="0">
                <a:latin typeface="Calibri" panose="020F0502020204030204" pitchFamily="34" charset="0"/>
                <a:cs typeface="Calibri" panose="020F0502020204030204" pitchFamily="34" charset="0"/>
              </a:rPr>
              <a:t>Việc look up key trong hash table có tốc độ nhanh hơn so với sequence scan</a:t>
            </a:r>
            <a:r>
              <a:rPr lang="vi-VN" sz="1400" dirty="0" smtClean="0">
                <a:latin typeface="Calibri" panose="020F0502020204030204" pitchFamily="34" charset="0"/>
                <a:cs typeface="Calibri" panose="020F0502020204030204" pitchFamily="34" charset="0"/>
              </a:rPr>
              <a:t>.</a:t>
            </a:r>
            <a:endParaRPr lang="en-US" sz="1400" dirty="0" smtClean="0">
              <a:latin typeface="Calibri" panose="020F0502020204030204" pitchFamily="34" charset="0"/>
              <a:cs typeface="Calibri" panose="020F0502020204030204" pitchFamily="34" charset="0"/>
            </a:endParaRPr>
          </a:p>
          <a:p>
            <a:r>
              <a:rPr lang="vi-VN" sz="1400" dirty="0" smtClean="0">
                <a:latin typeface="Calibri" panose="020F0502020204030204" pitchFamily="34" charset="0"/>
                <a:cs typeface="Calibri" panose="020F0502020204030204" pitchFamily="34" charset="0"/>
              </a:rPr>
              <a:t>Time </a:t>
            </a:r>
            <a:r>
              <a:rPr lang="vi-VN" sz="1400" dirty="0">
                <a:latin typeface="Calibri" panose="020F0502020204030204" pitchFamily="34" charset="0"/>
                <a:cs typeface="Calibri" panose="020F0502020204030204" pitchFamily="34" charset="0"/>
              </a:rPr>
              <a:t>complexity O(1), trong trường hợp tệ nhất là O(logn). </a:t>
            </a:r>
            <a:endParaRPr lang="en-US" sz="1400" dirty="0" smtClean="0">
              <a:latin typeface="Calibri" panose="020F0502020204030204" pitchFamily="34" charset="0"/>
              <a:cs typeface="Calibri" panose="020F0502020204030204" pitchFamily="34" charset="0"/>
            </a:endParaRPr>
          </a:p>
          <a:p>
            <a:r>
              <a:rPr lang="vi-VN" sz="1400" dirty="0" smtClean="0">
                <a:latin typeface="Calibri" panose="020F0502020204030204" pitchFamily="34" charset="0"/>
                <a:cs typeface="Calibri" panose="020F0502020204030204" pitchFamily="34" charset="0"/>
              </a:rPr>
              <a:t>Tuy </a:t>
            </a:r>
            <a:r>
              <a:rPr lang="vi-VN" sz="1400" dirty="0">
                <a:latin typeface="Calibri" panose="020F0502020204030204" pitchFamily="34" charset="0"/>
                <a:cs typeface="Calibri" panose="020F0502020204030204" pitchFamily="34" charset="0"/>
              </a:rPr>
              <a:t>nhiên, lưu ý rằng chúng ta phải build hash table nên time complexity trung bình là O(nlogn).</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047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800"/>
            <a:ext cx="10515600" cy="549275"/>
          </a:xfrm>
        </p:spPr>
        <p:txBody>
          <a:bodyPr>
            <a:normAutofit fontScale="90000"/>
          </a:bodyPr>
          <a:lstStyle/>
          <a:p>
            <a:r>
              <a:rPr lang="en-US" dirty="0" smtClean="0"/>
              <a:t>Indexing ?</a:t>
            </a:r>
            <a:endParaRPr lang="en-US" dirty="0"/>
          </a:p>
        </p:txBody>
      </p:sp>
      <p:sp>
        <p:nvSpPr>
          <p:cNvPr id="3" name="Content Placeholder 2"/>
          <p:cNvSpPr>
            <a:spLocks noGrp="1"/>
          </p:cNvSpPr>
          <p:nvPr>
            <p:ph idx="1"/>
          </p:nvPr>
        </p:nvSpPr>
        <p:spPr>
          <a:xfrm>
            <a:off x="838200" y="1084220"/>
            <a:ext cx="10515600" cy="5102396"/>
          </a:xfrm>
        </p:spPr>
        <p:txBody>
          <a:bodyPr>
            <a:normAutofit/>
          </a:bodyPr>
          <a:lstStyle/>
          <a:p>
            <a:r>
              <a:rPr lang="en-US" sz="1800" dirty="0" smtClean="0"/>
              <a:t>What is index ? Why need to create index ? : cause when the table indexed (one or many indexed) , the DB system will create new table with that </a:t>
            </a:r>
            <a:r>
              <a:rPr lang="en-US" sz="1800" dirty="0" smtClean="0"/>
              <a:t>index and scan the new table instead the main table:</a:t>
            </a:r>
            <a:endParaRPr lang="en-US" sz="1800" dirty="0" smtClean="0"/>
          </a:p>
          <a:p>
            <a:pPr lvl="1"/>
            <a:r>
              <a:rPr lang="vi-VN" sz="1400" dirty="0"/>
              <a:t>Table </a:t>
            </a:r>
            <a:r>
              <a:rPr lang="vi-VN" sz="1400" b="1" dirty="0"/>
              <a:t>index</a:t>
            </a:r>
            <a:r>
              <a:rPr lang="vi-VN" sz="1400" dirty="0"/>
              <a:t> được sắp xếp theo thứ tự. Giá trị của column là giá trị của một/nhiều column được đánh </a:t>
            </a:r>
            <a:r>
              <a:rPr lang="vi-VN" sz="1400" b="1" dirty="0"/>
              <a:t>index</a:t>
            </a:r>
            <a:r>
              <a:rPr lang="vi-VN" sz="1400" dirty="0"/>
              <a:t>.</a:t>
            </a:r>
          </a:p>
          <a:p>
            <a:pPr lvl="1"/>
            <a:r>
              <a:rPr lang="vi-VN" sz="1400" dirty="0"/>
              <a:t>Tìm kiếm nhanh hơn với một vài điều kiện trên column được đánh </a:t>
            </a:r>
            <a:r>
              <a:rPr lang="vi-VN" sz="1400" b="1" dirty="0"/>
              <a:t>index</a:t>
            </a:r>
            <a:r>
              <a:rPr lang="vi-VN" sz="1400" dirty="0"/>
              <a:t>.</a:t>
            </a:r>
          </a:p>
          <a:p>
            <a:pPr lvl="1"/>
            <a:r>
              <a:rPr lang="vi-VN" sz="1400" dirty="0"/>
              <a:t>Mỗi index được ánh xạ sang một hoặc nhiều row trong table chính.</a:t>
            </a:r>
          </a:p>
          <a:p>
            <a:pPr lvl="1"/>
            <a:r>
              <a:rPr lang="vi-VN" sz="1400" dirty="0"/>
              <a:t>Có thể index được nhiều cột cùng lúc, gọi là </a:t>
            </a:r>
            <a:r>
              <a:rPr lang="vi-VN" sz="1400" b="1" dirty="0"/>
              <a:t>composite index</a:t>
            </a:r>
            <a:r>
              <a:rPr lang="vi-VN" sz="1400" dirty="0"/>
              <a:t>.</a:t>
            </a:r>
          </a:p>
          <a:p>
            <a:r>
              <a:rPr lang="en-US" sz="1800" dirty="0" err="1"/>
              <a:t>Thay</a:t>
            </a:r>
            <a:r>
              <a:rPr lang="en-US" sz="1800" dirty="0"/>
              <a:t> </a:t>
            </a:r>
            <a:r>
              <a:rPr lang="en-US" sz="1800" dirty="0" err="1"/>
              <a:t>vì</a:t>
            </a:r>
            <a:r>
              <a:rPr lang="en-US" sz="1800" dirty="0"/>
              <a:t> </a:t>
            </a:r>
            <a:r>
              <a:rPr lang="en-US" sz="1800" b="1" dirty="0"/>
              <a:t>scanning</a:t>
            </a:r>
            <a:r>
              <a:rPr lang="en-US" sz="1800" dirty="0"/>
              <a:t> </a:t>
            </a:r>
            <a:r>
              <a:rPr lang="en-US" sz="1800" dirty="0" err="1"/>
              <a:t>trên</a:t>
            </a:r>
            <a:r>
              <a:rPr lang="en-US" sz="1800" dirty="0"/>
              <a:t> table </a:t>
            </a:r>
            <a:r>
              <a:rPr lang="en-US" sz="1800" dirty="0" err="1"/>
              <a:t>chính</a:t>
            </a:r>
            <a:r>
              <a:rPr lang="en-US" sz="1800" dirty="0"/>
              <a:t>, </a:t>
            </a:r>
            <a:r>
              <a:rPr lang="en-US" sz="1800" dirty="0" smtClean="0"/>
              <a:t>ta</a:t>
            </a:r>
            <a:r>
              <a:rPr lang="en-US" sz="1800" dirty="0"/>
              <a:t> </a:t>
            </a:r>
            <a:r>
              <a:rPr lang="en-US" sz="1800" b="1" dirty="0"/>
              <a:t>scanning</a:t>
            </a:r>
            <a:r>
              <a:rPr lang="en-US" sz="1800" dirty="0"/>
              <a:t> </a:t>
            </a:r>
            <a:r>
              <a:rPr lang="en-US" sz="1800" dirty="0" err="1"/>
              <a:t>trên</a:t>
            </a:r>
            <a:r>
              <a:rPr lang="en-US" sz="1800" dirty="0"/>
              <a:t> table </a:t>
            </a:r>
            <a:r>
              <a:rPr lang="en-US" sz="1800" dirty="0" smtClean="0"/>
              <a:t>index </a:t>
            </a:r>
            <a:r>
              <a:rPr lang="en-US" sz="1800" dirty="0" err="1" smtClean="0"/>
              <a:t>trước</a:t>
            </a:r>
            <a:r>
              <a:rPr lang="en-US" sz="1800" dirty="0" smtClean="0"/>
              <a:t> </a:t>
            </a:r>
            <a:r>
              <a:rPr lang="en-US" sz="1800" dirty="0" err="1" smtClean="0"/>
              <a:t>sau</a:t>
            </a:r>
            <a:r>
              <a:rPr lang="en-US" sz="1800" dirty="0" smtClean="0"/>
              <a:t> </a:t>
            </a:r>
            <a:r>
              <a:rPr lang="en-US" sz="1800" dirty="0" err="1" smtClean="0"/>
              <a:t>đó</a:t>
            </a:r>
            <a:r>
              <a:rPr lang="en-US" sz="1800" dirty="0" smtClean="0"/>
              <a:t> </a:t>
            </a:r>
            <a:r>
              <a:rPr lang="en-US" sz="1800" dirty="0" err="1" smtClean="0"/>
              <a:t>ánh</a:t>
            </a:r>
            <a:r>
              <a:rPr lang="en-US" sz="1800" dirty="0" smtClean="0"/>
              <a:t> </a:t>
            </a:r>
            <a:r>
              <a:rPr lang="en-US" sz="1800" dirty="0" err="1" smtClean="0"/>
              <a:t>xạ</a:t>
            </a:r>
            <a:r>
              <a:rPr lang="en-US" sz="1800" dirty="0" smtClean="0"/>
              <a:t> </a:t>
            </a:r>
            <a:r>
              <a:rPr lang="en-US" sz="1800" dirty="0" err="1" smtClean="0"/>
              <a:t>lại</a:t>
            </a:r>
            <a:r>
              <a:rPr lang="en-US" sz="1800" dirty="0" smtClean="0"/>
              <a:t> table </a:t>
            </a:r>
            <a:r>
              <a:rPr lang="en-US" sz="1800" dirty="0" err="1" smtClean="0"/>
              <a:t>chính</a:t>
            </a:r>
            <a:r>
              <a:rPr lang="en-US" sz="1800" dirty="0" smtClean="0"/>
              <a:t>, </a:t>
            </a:r>
            <a:r>
              <a:rPr lang="en-US" sz="1800" dirty="0" err="1"/>
              <a:t>vẫn</a:t>
            </a:r>
            <a:r>
              <a:rPr lang="en-US" sz="1800" dirty="0"/>
              <a:t> </a:t>
            </a:r>
            <a:r>
              <a:rPr lang="en-US" sz="1800" dirty="0" err="1"/>
              <a:t>là</a:t>
            </a:r>
            <a:r>
              <a:rPr lang="en-US" sz="1800" dirty="0"/>
              <a:t> </a:t>
            </a:r>
            <a:r>
              <a:rPr lang="en-US" sz="1800" b="1" dirty="0"/>
              <a:t>scanning </a:t>
            </a:r>
            <a:r>
              <a:rPr lang="en-US" sz="1800" b="1" dirty="0" smtClean="0"/>
              <a:t>table </a:t>
            </a:r>
            <a:r>
              <a:rPr lang="en-US" sz="1800" dirty="0"/>
              <a:t>, </a:t>
            </a:r>
            <a:r>
              <a:rPr lang="en-US" sz="1800" dirty="0" err="1"/>
              <a:t>thế</a:t>
            </a:r>
            <a:r>
              <a:rPr lang="en-US" sz="1800" dirty="0"/>
              <a:t> </a:t>
            </a:r>
            <a:r>
              <a:rPr lang="en-US" sz="1800" dirty="0" err="1"/>
              <a:t>thì</a:t>
            </a:r>
            <a:r>
              <a:rPr lang="en-US" sz="1800" dirty="0"/>
              <a:t> </a:t>
            </a:r>
            <a:r>
              <a:rPr lang="en-US" sz="1800" dirty="0" err="1"/>
              <a:t>có</a:t>
            </a:r>
            <a:r>
              <a:rPr lang="en-US" sz="1800" dirty="0"/>
              <a:t> </a:t>
            </a:r>
            <a:r>
              <a:rPr lang="en-US" sz="1800" dirty="0" err="1"/>
              <a:t>gì</a:t>
            </a:r>
            <a:r>
              <a:rPr lang="en-US" sz="1800" dirty="0"/>
              <a:t> </a:t>
            </a:r>
            <a:r>
              <a:rPr lang="en-US" sz="1800" dirty="0" err="1"/>
              <a:t>khác</a:t>
            </a:r>
            <a:r>
              <a:rPr lang="en-US" sz="1800" dirty="0" smtClean="0"/>
              <a:t>? </a:t>
            </a:r>
            <a:r>
              <a:rPr lang="en-US" sz="1800" dirty="0" err="1"/>
              <a:t>Sẽ</a:t>
            </a:r>
            <a:r>
              <a:rPr lang="en-US" sz="1800" dirty="0"/>
              <a:t> </a:t>
            </a:r>
            <a:r>
              <a:rPr lang="en-US" sz="1800" dirty="0" err="1"/>
              <a:t>chẳng</a:t>
            </a:r>
            <a:r>
              <a:rPr lang="en-US" sz="1800" dirty="0"/>
              <a:t> </a:t>
            </a:r>
            <a:r>
              <a:rPr lang="en-US" sz="1800" dirty="0" err="1"/>
              <a:t>có</a:t>
            </a:r>
            <a:r>
              <a:rPr lang="en-US" sz="1800" dirty="0"/>
              <a:t> </a:t>
            </a:r>
            <a:r>
              <a:rPr lang="en-US" sz="1800" dirty="0" err="1"/>
              <a:t>gì</a:t>
            </a:r>
            <a:r>
              <a:rPr lang="en-US" sz="1800" dirty="0"/>
              <a:t> </a:t>
            </a:r>
            <a:r>
              <a:rPr lang="en-US" sz="1800" dirty="0" err="1"/>
              <a:t>khác</a:t>
            </a:r>
            <a:r>
              <a:rPr lang="en-US" sz="1800" dirty="0"/>
              <a:t> </a:t>
            </a:r>
            <a:r>
              <a:rPr lang="en-US" sz="1800" dirty="0" err="1"/>
              <a:t>biệt</a:t>
            </a:r>
            <a:r>
              <a:rPr lang="en-US" sz="1800" dirty="0"/>
              <a:t> </a:t>
            </a:r>
            <a:r>
              <a:rPr lang="en-US" sz="1800" dirty="0" err="1" smtClean="0"/>
              <a:t>nếu</a:t>
            </a:r>
            <a:r>
              <a:rPr lang="en-US" sz="1800" dirty="0" smtClean="0"/>
              <a:t> select * </a:t>
            </a:r>
            <a:r>
              <a:rPr lang="en-US" sz="1800" dirty="0" err="1" smtClean="0"/>
              <a:t>và</a:t>
            </a:r>
            <a:r>
              <a:rPr lang="en-US" sz="1800" dirty="0" smtClean="0"/>
              <a:t> without where condition . </a:t>
            </a:r>
            <a:r>
              <a:rPr lang="en-US" sz="1800" dirty="0" err="1" smtClean="0"/>
              <a:t>Nhưng</a:t>
            </a:r>
            <a:r>
              <a:rPr lang="en-US" sz="1800" dirty="0" smtClean="0"/>
              <a:t> </a:t>
            </a:r>
            <a:r>
              <a:rPr lang="en-US" sz="1800" dirty="0" err="1" smtClean="0"/>
              <a:t>thực</a:t>
            </a:r>
            <a:r>
              <a:rPr lang="en-US" sz="1800" dirty="0" smtClean="0"/>
              <a:t> </a:t>
            </a:r>
            <a:r>
              <a:rPr lang="en-US" sz="1800" dirty="0" err="1" smtClean="0"/>
              <a:t>tế</a:t>
            </a:r>
            <a:r>
              <a:rPr lang="en-US" sz="1800" dirty="0" smtClean="0"/>
              <a:t> </a:t>
            </a:r>
            <a:r>
              <a:rPr lang="en-US" sz="1800" dirty="0" err="1" smtClean="0"/>
              <a:t>sẽ</a:t>
            </a:r>
            <a:r>
              <a:rPr lang="en-US" sz="1800" dirty="0"/>
              <a:t> </a:t>
            </a:r>
            <a:r>
              <a:rPr lang="en-US" sz="1800" dirty="0" smtClean="0"/>
              <a:t>where </a:t>
            </a:r>
            <a:r>
              <a:rPr lang="en-US" sz="1800" dirty="0" err="1" smtClean="0"/>
              <a:t>rất</a:t>
            </a:r>
            <a:r>
              <a:rPr lang="en-US" sz="1800" dirty="0" smtClean="0"/>
              <a:t> </a:t>
            </a:r>
            <a:r>
              <a:rPr lang="en-US" sz="1800" dirty="0" err="1" smtClean="0"/>
              <a:t>nhiều</a:t>
            </a:r>
            <a:r>
              <a:rPr lang="en-US" sz="1800" dirty="0" smtClean="0"/>
              <a:t> </a:t>
            </a:r>
            <a:r>
              <a:rPr lang="en-US" sz="1800" dirty="0" err="1" smtClean="0"/>
              <a:t>đó</a:t>
            </a:r>
            <a:r>
              <a:rPr lang="en-US" sz="1800" dirty="0" smtClean="0"/>
              <a:t> </a:t>
            </a:r>
            <a:r>
              <a:rPr lang="en-US" sz="1800" dirty="0" err="1" smtClean="0"/>
              <a:t>sẽ</a:t>
            </a:r>
            <a:r>
              <a:rPr lang="en-US" sz="1800" dirty="0" smtClean="0"/>
              <a:t> </a:t>
            </a:r>
            <a:r>
              <a:rPr lang="en-US" sz="1800" dirty="0" err="1" smtClean="0"/>
              <a:t>làm</a:t>
            </a:r>
            <a:r>
              <a:rPr lang="en-US" sz="1800" dirty="0" smtClean="0"/>
              <a:t> </a:t>
            </a:r>
            <a:r>
              <a:rPr lang="en-US" sz="1800" dirty="0" err="1" smtClean="0"/>
              <a:t>nên</a:t>
            </a:r>
            <a:r>
              <a:rPr lang="en-US" sz="1800" dirty="0" smtClean="0"/>
              <a:t> </a:t>
            </a:r>
            <a:r>
              <a:rPr lang="en-US" sz="1800" dirty="0" err="1" smtClean="0"/>
              <a:t>sự</a:t>
            </a:r>
            <a:r>
              <a:rPr lang="en-US" sz="1800" dirty="0" smtClean="0"/>
              <a:t> </a:t>
            </a:r>
            <a:r>
              <a:rPr lang="en-US" sz="1800" dirty="0" err="1" smtClean="0"/>
              <a:t>khác</a:t>
            </a:r>
            <a:r>
              <a:rPr lang="en-US" sz="1800" dirty="0" smtClean="0"/>
              <a:t> </a:t>
            </a:r>
            <a:r>
              <a:rPr lang="en-US" sz="1800" dirty="0" err="1" smtClean="0"/>
              <a:t>biệt</a:t>
            </a:r>
            <a:r>
              <a:rPr lang="en-US" sz="1800" dirty="0" smtClean="0"/>
              <a:t>:</a:t>
            </a:r>
          </a:p>
          <a:p>
            <a:pPr lvl="1"/>
            <a:r>
              <a:rPr lang="vi-VN" sz="1400" dirty="0"/>
              <a:t>Thứ nhất, DB Engine sẽ kiểm tra column với WHERE condition có được đánh index không. Nếu có, nó chỉ lấy column được index để thực hiện scan trên index table thay vì scan trên table chính, giảm tải lượng data phải read từ disk.</a:t>
            </a:r>
          </a:p>
          <a:p>
            <a:pPr lvl="1"/>
            <a:r>
              <a:rPr lang="vi-VN" sz="1400" dirty="0"/>
              <a:t>Thứ hai, table index được sắp xếp nên việc scan đơn giản hơn. Thay vì scan toàn bộ, sử dụng cấu trúc Binary Tree để tiến hành scan. Phổ biến và thông dụng nhất chính là B-Tree index, lưu ý rằng B-Tree là Balanced Tree, không phải Binary Tree.</a:t>
            </a:r>
          </a:p>
          <a:p>
            <a:r>
              <a:rPr lang="en-US" sz="1800" dirty="0" smtClean="0"/>
              <a:t>Syntax: https://www.postgresql.org/docs/current/sql-createindex.html</a:t>
            </a:r>
          </a:p>
        </p:txBody>
      </p:sp>
    </p:spTree>
    <p:extLst>
      <p:ext uri="{BB962C8B-B14F-4D97-AF65-F5344CB8AC3E}">
        <p14:creationId xmlns:p14="http://schemas.microsoft.com/office/powerpoint/2010/main" val="1166574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Hash </a:t>
            </a:r>
            <a:r>
              <a:rPr lang="en-US" dirty="0" smtClean="0"/>
              <a:t>join : example</a:t>
            </a:r>
            <a:endParaRPr lang="en-US" dirty="0"/>
          </a:p>
        </p:txBody>
      </p:sp>
      <p:sp>
        <p:nvSpPr>
          <p:cNvPr id="6" name="Rectangle 5"/>
          <p:cNvSpPr/>
          <p:nvPr/>
        </p:nvSpPr>
        <p:spPr>
          <a:xfrm>
            <a:off x="0" y="1002397"/>
            <a:ext cx="5346358" cy="646331"/>
          </a:xfrm>
          <a:prstGeom prst="rect">
            <a:avLst/>
          </a:prstGeom>
        </p:spPr>
        <p:txBody>
          <a:bodyPr wrap="square">
            <a:spAutoFit/>
          </a:bodyPr>
          <a:lstStyle/>
          <a:p>
            <a:r>
              <a:rPr lang="en-US" dirty="0" smtClean="0">
                <a:latin typeface="Calibri" panose="020F0502020204030204" pitchFamily="34" charset="0"/>
                <a:cs typeface="Calibri" panose="020F0502020204030204" pitchFamily="34" charset="0"/>
              </a:rPr>
              <a:t>Hash join</a:t>
            </a:r>
            <a:endParaRPr lang="vi-VN"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1" y="1325562"/>
            <a:ext cx="5803558" cy="4043926"/>
          </a:xfrm>
          <a:prstGeom prst="rect">
            <a:avLst/>
          </a:prstGeom>
        </p:spPr>
      </p:pic>
      <p:sp>
        <p:nvSpPr>
          <p:cNvPr id="5" name="Rectangle 4"/>
          <p:cNvSpPr/>
          <p:nvPr/>
        </p:nvSpPr>
        <p:spPr>
          <a:xfrm>
            <a:off x="5905499" y="994800"/>
            <a:ext cx="5346358" cy="369332"/>
          </a:xfrm>
          <a:prstGeom prst="rect">
            <a:avLst/>
          </a:prstGeom>
        </p:spPr>
        <p:txBody>
          <a:bodyPr wrap="square">
            <a:spAutoFit/>
          </a:bodyPr>
          <a:lstStyle/>
          <a:p>
            <a:r>
              <a:rPr lang="en-US" dirty="0" smtClean="0">
                <a:latin typeface="Calibri" panose="020F0502020204030204" pitchFamily="34" charset="0"/>
                <a:cs typeface="Calibri" panose="020F0502020204030204" pitchFamily="34" charset="0"/>
              </a:rPr>
              <a:t>Nested loop join</a:t>
            </a: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5971059" y="1371728"/>
            <a:ext cx="6056183" cy="3524220"/>
          </a:xfrm>
          <a:prstGeom prst="rect">
            <a:avLst/>
          </a:prstGeom>
        </p:spPr>
      </p:pic>
    </p:spTree>
    <p:extLst>
      <p:ext uri="{BB962C8B-B14F-4D97-AF65-F5344CB8AC3E}">
        <p14:creationId xmlns:p14="http://schemas.microsoft.com/office/powerpoint/2010/main" val="723634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Hash </a:t>
            </a:r>
            <a:r>
              <a:rPr lang="en-US" dirty="0" smtClean="0"/>
              <a:t>join : example</a:t>
            </a:r>
            <a:endParaRPr lang="en-US" dirty="0"/>
          </a:p>
        </p:txBody>
      </p:sp>
      <p:sp>
        <p:nvSpPr>
          <p:cNvPr id="6" name="Rectangle 5"/>
          <p:cNvSpPr/>
          <p:nvPr/>
        </p:nvSpPr>
        <p:spPr>
          <a:xfrm>
            <a:off x="-1" y="1002397"/>
            <a:ext cx="11714205" cy="1077218"/>
          </a:xfrm>
          <a:prstGeom prst="rect">
            <a:avLst/>
          </a:prstGeom>
        </p:spPr>
        <p:txBody>
          <a:bodyPr wrap="square">
            <a:spAutoFit/>
          </a:bodyPr>
          <a:lstStyle/>
          <a:p>
            <a:r>
              <a:rPr lang="en-US" dirty="0" err="1">
                <a:latin typeface="Calibri" panose="020F0502020204030204" pitchFamily="34" charset="0"/>
                <a:cs typeface="Calibri" panose="020F0502020204030204" pitchFamily="34" charset="0"/>
              </a:rPr>
              <a:t>Kết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luận</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hash join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có</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những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tính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chất</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sau</a:t>
            </a:r>
            <a:r>
              <a:rPr lang="en-US"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vi-VN" sz="1400" dirty="0">
                <a:latin typeface="Calibri" panose="020F0502020204030204" pitchFamily="34" charset="0"/>
                <a:cs typeface="Calibri" panose="020F0502020204030204" pitchFamily="34" charset="0"/>
              </a:rPr>
              <a:t>Giống với </a:t>
            </a:r>
            <a:r>
              <a:rPr lang="vi-VN" sz="1400" b="1" dirty="0">
                <a:latin typeface="Calibri" panose="020F0502020204030204" pitchFamily="34" charset="0"/>
                <a:cs typeface="Calibri" panose="020F0502020204030204" pitchFamily="34" charset="0"/>
              </a:rPr>
              <a:t>hash index</a:t>
            </a:r>
            <a:r>
              <a:rPr lang="vi-VN" sz="1400" dirty="0">
                <a:latin typeface="Calibri" panose="020F0502020204030204" pitchFamily="34" charset="0"/>
                <a:cs typeface="Calibri" panose="020F0502020204030204" pitchFamily="34" charset="0"/>
              </a:rPr>
              <a:t>, </a:t>
            </a:r>
            <a:r>
              <a:rPr lang="vi-VN" sz="1400" b="1" dirty="0">
                <a:latin typeface="Calibri" panose="020F0502020204030204" pitchFamily="34" charset="0"/>
                <a:cs typeface="Calibri" panose="020F0502020204030204" pitchFamily="34" charset="0"/>
              </a:rPr>
              <a:t>hash join</a:t>
            </a:r>
            <a:r>
              <a:rPr lang="vi-VN" sz="1400" dirty="0">
                <a:latin typeface="Calibri" panose="020F0502020204030204" pitchFamily="34" charset="0"/>
                <a:cs typeface="Calibri" panose="020F0502020204030204" pitchFamily="34" charset="0"/>
              </a:rPr>
              <a:t> chỉ thực sự hữu dụng khi sử dụng với điều kiện so sánh bằng (=).</a:t>
            </a:r>
          </a:p>
          <a:p>
            <a:pPr marL="285750" indent="-285750">
              <a:buFont typeface="Arial" panose="020B0604020202020204" pitchFamily="34" charset="0"/>
              <a:buChar char="•"/>
            </a:pPr>
            <a:r>
              <a:rPr lang="vi-VN" sz="1400" dirty="0">
                <a:latin typeface="Calibri" panose="020F0502020204030204" pitchFamily="34" charset="0"/>
                <a:cs typeface="Calibri" panose="020F0502020204030204" pitchFamily="34" charset="0"/>
              </a:rPr>
              <a:t>Time complexity trung bình là O(nlogn). Phụ thuộc vào độ lớn của table nhỏ hơn vì phải build hash table, và độ lớn của table lớn hơn vì phải sequence scan.</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9554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83741"/>
          </a:xfrm>
        </p:spPr>
        <p:txBody>
          <a:bodyPr>
            <a:normAutofit fontScale="90000"/>
          </a:bodyPr>
          <a:lstStyle/>
          <a:p>
            <a:r>
              <a:rPr lang="en-US" b="1" dirty="0"/>
              <a:t>Sort merge join</a:t>
            </a:r>
            <a:endParaRPr lang="en-US" dirty="0"/>
          </a:p>
        </p:txBody>
      </p:sp>
      <p:sp>
        <p:nvSpPr>
          <p:cNvPr id="3" name="Content Placeholder 2"/>
          <p:cNvSpPr>
            <a:spLocks noGrp="1"/>
          </p:cNvSpPr>
          <p:nvPr>
            <p:ph idx="1"/>
          </p:nvPr>
        </p:nvSpPr>
        <p:spPr>
          <a:xfrm>
            <a:off x="0" y="773628"/>
            <a:ext cx="10515600" cy="1475604"/>
          </a:xfrm>
        </p:spPr>
        <p:txBody>
          <a:bodyPr>
            <a:normAutofit/>
          </a:bodyPr>
          <a:lstStyle/>
          <a:p>
            <a:pPr marL="0" indent="0">
              <a:buNone/>
            </a:pPr>
            <a:r>
              <a:rPr lang="fr-FR" sz="1800" dirty="0">
                <a:latin typeface="Calibri" panose="020F0502020204030204" pitchFamily="34" charset="0"/>
                <a:cs typeface="Calibri" panose="020F0502020204030204" pitchFamily="34" charset="0"/>
              </a:rPr>
              <a:t>Concept </a:t>
            </a:r>
            <a:r>
              <a:rPr lang="fr-FR" sz="1800" dirty="0" err="1">
                <a:latin typeface="Calibri" panose="020F0502020204030204" pitchFamily="34" charset="0"/>
                <a:cs typeface="Calibri" panose="020F0502020204030204" pitchFamily="34" charset="0"/>
              </a:rPr>
              <a:t>của</a:t>
            </a:r>
            <a:r>
              <a:rPr lang="fr-FR" sz="1800" dirty="0">
                <a:latin typeface="Calibri" panose="020F0502020204030204" pitchFamily="34" charset="0"/>
                <a:cs typeface="Calibri" panose="020F0502020204030204" pitchFamily="34" charset="0"/>
              </a:rPr>
              <a:t> </a:t>
            </a:r>
            <a:r>
              <a:rPr lang="fr-FR" sz="1800" b="1" dirty="0" err="1">
                <a:latin typeface="Calibri" panose="020F0502020204030204" pitchFamily="34" charset="0"/>
                <a:cs typeface="Calibri" panose="020F0502020204030204" pitchFamily="34" charset="0"/>
              </a:rPr>
              <a:t>merge</a:t>
            </a:r>
            <a:r>
              <a:rPr lang="fr-FR" sz="1800" b="1" dirty="0">
                <a:latin typeface="Calibri" panose="020F0502020204030204" pitchFamily="34" charset="0"/>
                <a:cs typeface="Calibri" panose="020F0502020204030204" pitchFamily="34" charset="0"/>
              </a:rPr>
              <a:t> </a:t>
            </a:r>
            <a:r>
              <a:rPr lang="fr-FR" sz="1800" b="1" dirty="0" err="1">
                <a:latin typeface="Calibri" panose="020F0502020204030204" pitchFamily="34" charset="0"/>
                <a:cs typeface="Calibri" panose="020F0502020204030204" pitchFamily="34" charset="0"/>
              </a:rPr>
              <a:t>join</a:t>
            </a:r>
            <a:r>
              <a:rPr lang="fr-FR" sz="1800" dirty="0">
                <a:latin typeface="Calibri" panose="020F0502020204030204" pitchFamily="34" charset="0"/>
                <a:cs typeface="Calibri" panose="020F0502020204030204" pitchFamily="34" charset="0"/>
              </a:rPr>
              <a:t> </a:t>
            </a:r>
            <a:r>
              <a:rPr lang="fr-FR" sz="1800" dirty="0" smtClean="0">
                <a:latin typeface="Calibri" panose="020F0502020204030204" pitchFamily="34" charset="0"/>
                <a:cs typeface="Calibri" panose="020F0502020204030204" pitchFamily="34" charset="0"/>
              </a:rPr>
              <a:t>là</a:t>
            </a:r>
          </a:p>
          <a:p>
            <a:r>
              <a:rPr lang="vi-VN" sz="1400" dirty="0">
                <a:latin typeface="Calibri" panose="020F0502020204030204" pitchFamily="34" charset="0"/>
                <a:cs typeface="Calibri" panose="020F0502020204030204" pitchFamily="34" charset="0"/>
              </a:rPr>
              <a:t>Sắp xếp cả 2 table theo FK.</a:t>
            </a:r>
          </a:p>
          <a:p>
            <a:r>
              <a:rPr lang="vi-VN" sz="1400" dirty="0">
                <a:latin typeface="Calibri" panose="020F0502020204030204" pitchFamily="34" charset="0"/>
                <a:cs typeface="Calibri" panose="020F0502020204030204" pitchFamily="34" charset="0"/>
              </a:rPr>
              <a:t>Tận dụng lợi thế của việc sắp xếp table để giảm số lượng row sequence scan trên join table.</a:t>
            </a:r>
          </a:p>
          <a:p>
            <a:endParaRPr lang="en-US" sz="14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250827" y="1754660"/>
            <a:ext cx="5075539" cy="4884410"/>
          </a:xfrm>
          <a:prstGeom prst="rect">
            <a:avLst/>
          </a:prstGeom>
        </p:spPr>
      </p:pic>
      <p:sp>
        <p:nvSpPr>
          <p:cNvPr id="7" name="Rectangle 6"/>
          <p:cNvSpPr/>
          <p:nvPr/>
        </p:nvSpPr>
        <p:spPr>
          <a:xfrm>
            <a:off x="5326366" y="2339119"/>
            <a:ext cx="6865634" cy="4401205"/>
          </a:xfrm>
          <a:prstGeom prst="rect">
            <a:avLst/>
          </a:prstGeom>
        </p:spPr>
        <p:txBody>
          <a:bodyPr wrap="square">
            <a:spAutoFit/>
          </a:bodyPr>
          <a:lstStyle/>
          <a:p>
            <a:pPr>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 </a:t>
            </a:r>
            <a:r>
              <a:rPr lang="vi-VN" sz="1400" dirty="0" smtClean="0">
                <a:latin typeface="Calibri" panose="020F0502020204030204" pitchFamily="34" charset="0"/>
                <a:cs typeface="Calibri" panose="020F0502020204030204" pitchFamily="34" charset="0"/>
              </a:rPr>
              <a:t>Seq </a:t>
            </a:r>
            <a:r>
              <a:rPr lang="vi-VN" sz="1400" dirty="0">
                <a:latin typeface="Calibri" panose="020F0502020204030204" pitchFamily="34" charset="0"/>
                <a:cs typeface="Calibri" panose="020F0502020204030204" pitchFamily="34" charset="0"/>
              </a:rPr>
              <a:t>scan trên drive table ENGINEER, record thứ nhất có FK = 1, so sánh với join table COUNTRY. Record thứ nhất của ENGINEER FK = 1 trùng với record thứ nhất của COUNTRY</a:t>
            </a:r>
            <a:r>
              <a:rPr lang="vi-VN" sz="1400" dirty="0" smtClean="0">
                <a:latin typeface="Calibri" panose="020F0502020204030204" pitchFamily="34" charset="0"/>
                <a:cs typeface="Calibri" panose="020F0502020204030204" pitchFamily="34" charset="0"/>
              </a:rPr>
              <a:t>.</a:t>
            </a:r>
            <a:endParaRPr lang="en-US" sz="1400" dirty="0" smtClean="0">
              <a:latin typeface="Calibri" panose="020F0502020204030204" pitchFamily="34" charset="0"/>
              <a:cs typeface="Calibri" panose="020F0502020204030204" pitchFamily="34" charset="0"/>
            </a:endParaRPr>
          </a:p>
          <a:p>
            <a:pPr>
              <a:buFont typeface="Arial" panose="020B0604020202020204" pitchFamily="34" charset="0"/>
              <a:buChar char="•"/>
            </a:pPr>
            <a:endParaRPr lang="vi-VN" sz="1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 </a:t>
            </a:r>
            <a:r>
              <a:rPr lang="vi-VN" sz="1400" dirty="0" smtClean="0">
                <a:latin typeface="Calibri" panose="020F0502020204030204" pitchFamily="34" charset="0"/>
                <a:cs typeface="Calibri" panose="020F0502020204030204" pitchFamily="34" charset="0"/>
              </a:rPr>
              <a:t>Tiếp tục record thứ hai của ENGINEER có FK = 1, giống với record thứ nhất. Do đó, việc look up trên join table sẽ bắt đầu từ record đầu tiên trùng với record trước đó của drive table. Hơi khó hiểu nhỉ, đọc tiếp đã nhé.</a:t>
            </a:r>
            <a:endParaRPr lang="en-US" sz="1400" dirty="0" smtClean="0">
              <a:latin typeface="Calibri" panose="020F0502020204030204" pitchFamily="34" charset="0"/>
              <a:cs typeface="Calibri" panose="020F0502020204030204" pitchFamily="34" charset="0"/>
            </a:endParaRPr>
          </a:p>
          <a:p>
            <a:pPr>
              <a:buFont typeface="Arial" panose="020B0604020202020204" pitchFamily="34" charset="0"/>
              <a:buChar char="•"/>
            </a:pPr>
            <a:endParaRPr lang="vi-VN" sz="1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 </a:t>
            </a:r>
            <a:r>
              <a:rPr lang="vi-VN" sz="1400" dirty="0" smtClean="0">
                <a:latin typeface="Calibri" panose="020F0502020204030204" pitchFamily="34" charset="0"/>
                <a:cs typeface="Calibri" panose="020F0502020204030204" pitchFamily="34" charset="0"/>
              </a:rPr>
              <a:t>Đến </a:t>
            </a:r>
            <a:r>
              <a:rPr lang="vi-VN" sz="1400" dirty="0">
                <a:latin typeface="Calibri" panose="020F0502020204030204" pitchFamily="34" charset="0"/>
                <a:cs typeface="Calibri" panose="020F0502020204030204" pitchFamily="34" charset="0"/>
              </a:rPr>
              <a:t>record thứ ba của ENGINEER có FK = 2, lúc này đã khác với record trước đó có FK = 1. Do vậy, việc look up trên join table sẽ bắt đầu từ sau record cuối cùng trùng với record trước đó của drive table. Tức là lúc này sẽ look up từ record thứ hai của COUNTRY, bỏ qua luôn record đầu tiên</a:t>
            </a:r>
            <a:r>
              <a:rPr lang="vi-VN" sz="1400" dirty="0" smtClean="0">
                <a:latin typeface="Calibri" panose="020F0502020204030204" pitchFamily="34" charset="0"/>
                <a:cs typeface="Calibri" panose="020F0502020204030204" pitchFamily="34" charset="0"/>
              </a:rPr>
              <a:t>.</a:t>
            </a:r>
            <a:endParaRPr lang="en-US" sz="1400" dirty="0" smtClean="0">
              <a:latin typeface="Calibri" panose="020F0502020204030204" pitchFamily="34" charset="0"/>
              <a:cs typeface="Calibri" panose="020F0502020204030204" pitchFamily="34" charset="0"/>
            </a:endParaRPr>
          </a:p>
          <a:p>
            <a:pPr>
              <a:buFont typeface="Arial" panose="020B0604020202020204" pitchFamily="34" charset="0"/>
              <a:buChar char="•"/>
            </a:pPr>
            <a:endParaRPr lang="vi-VN" sz="1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 </a:t>
            </a:r>
            <a:r>
              <a:rPr lang="vi-VN" sz="1400" dirty="0" smtClean="0">
                <a:latin typeface="Calibri" panose="020F0502020204030204" pitchFamily="34" charset="0"/>
                <a:cs typeface="Calibri" panose="020F0502020204030204" pitchFamily="34" charset="0"/>
              </a:rPr>
              <a:t>Tiếp </a:t>
            </a:r>
            <a:r>
              <a:rPr lang="vi-VN" sz="1400" dirty="0">
                <a:latin typeface="Calibri" panose="020F0502020204030204" pitchFamily="34" charset="0"/>
                <a:cs typeface="Calibri" panose="020F0502020204030204" pitchFamily="34" charset="0"/>
              </a:rPr>
              <a:t>theo là record thứ tư của ENGINEER có FK = 5. Tương tự cách thức trên, sẽ look up từ record thứ ba của COUNTRY có FK = 3. Không thỏa mãn điều kiện, tiếp tục look up đến record tiếp theo có FK = 4, vẫn chưa thỏa mãn. Cứ tiếp tục như vậy cho đến khi tìm được record đúng với yêu cầu có FK = 5</a:t>
            </a:r>
            <a:r>
              <a:rPr lang="vi-VN" sz="1400" dirty="0" smtClean="0">
                <a:latin typeface="Calibri" panose="020F0502020204030204" pitchFamily="34" charset="0"/>
                <a:cs typeface="Calibri" panose="020F0502020204030204" pitchFamily="34" charset="0"/>
              </a:rPr>
              <a:t>.</a:t>
            </a:r>
            <a:endParaRPr lang="en-US" sz="1400" dirty="0" smtClean="0">
              <a:latin typeface="Calibri" panose="020F0502020204030204" pitchFamily="34" charset="0"/>
              <a:cs typeface="Calibri" panose="020F0502020204030204" pitchFamily="34" charset="0"/>
            </a:endParaRPr>
          </a:p>
          <a:p>
            <a:pPr>
              <a:buFont typeface="Arial" panose="020B0604020202020204" pitchFamily="34" charset="0"/>
              <a:buChar char="•"/>
            </a:pPr>
            <a:endParaRPr lang="vi-VN" sz="1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400" dirty="0" smtClean="0">
                <a:latin typeface="Calibri" panose="020F0502020204030204" pitchFamily="34" charset="0"/>
                <a:cs typeface="Calibri" panose="020F0502020204030204" pitchFamily="34" charset="0"/>
              </a:rPr>
              <a:t> </a:t>
            </a:r>
            <a:r>
              <a:rPr lang="vi-VN" sz="1400" dirty="0" smtClean="0">
                <a:latin typeface="Calibri" panose="020F0502020204030204" pitchFamily="34" charset="0"/>
                <a:cs typeface="Calibri" panose="020F0502020204030204" pitchFamily="34" charset="0"/>
              </a:rPr>
              <a:t>Record </a:t>
            </a:r>
            <a:r>
              <a:rPr lang="vi-VN" sz="1400" dirty="0">
                <a:latin typeface="Calibri" panose="020F0502020204030204" pitchFamily="34" charset="0"/>
                <a:cs typeface="Calibri" panose="020F0502020204030204" pitchFamily="34" charset="0"/>
              </a:rPr>
              <a:t>thứ năm của ENGINEER có FK = 5. Vì trùng với record trước đó nên việc look up trên join table sẽ bắt đầu luôn từ record đầu tiên trùng với record trước đó của drive table. Như vậy sẽ start luôn từ FK = 5 bên join table mà không cần duyệt lại từ đầu.</a:t>
            </a:r>
            <a:endParaRPr lang="vi-VN" sz="1400"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3607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83741"/>
          </a:xfrm>
        </p:spPr>
        <p:txBody>
          <a:bodyPr>
            <a:normAutofit fontScale="90000"/>
          </a:bodyPr>
          <a:lstStyle/>
          <a:p>
            <a:r>
              <a:rPr lang="en-US" b="1" dirty="0"/>
              <a:t>Sort merge join</a:t>
            </a:r>
            <a:endParaRPr lang="en-US" dirty="0"/>
          </a:p>
        </p:txBody>
      </p:sp>
      <p:sp>
        <p:nvSpPr>
          <p:cNvPr id="3" name="Content Placeholder 2"/>
          <p:cNvSpPr>
            <a:spLocks noGrp="1"/>
          </p:cNvSpPr>
          <p:nvPr>
            <p:ph idx="1"/>
          </p:nvPr>
        </p:nvSpPr>
        <p:spPr>
          <a:xfrm>
            <a:off x="0" y="773628"/>
            <a:ext cx="10515600" cy="1475604"/>
          </a:xfrm>
        </p:spPr>
        <p:txBody>
          <a:bodyPr>
            <a:normAutofit/>
          </a:bodyPr>
          <a:lstStyle/>
          <a:p>
            <a:pPr marL="0" indent="0">
              <a:buNone/>
            </a:pPr>
            <a:r>
              <a:rPr lang="en-US" sz="1800" dirty="0" err="1" smtClean="0"/>
              <a:t>Tính</a:t>
            </a:r>
            <a:r>
              <a:rPr lang="en-US" sz="1800" dirty="0" smtClean="0"/>
              <a:t> </a:t>
            </a:r>
            <a:r>
              <a:rPr lang="en-US" sz="1800" dirty="0" err="1" smtClean="0"/>
              <a:t>chất</a:t>
            </a:r>
            <a:r>
              <a:rPr lang="en-US" sz="1800" dirty="0" smtClean="0"/>
              <a:t>:</a:t>
            </a:r>
          </a:p>
          <a:p>
            <a:r>
              <a:rPr lang="en-US" sz="1400" dirty="0" err="1"/>
              <a:t>Giống</a:t>
            </a:r>
            <a:r>
              <a:rPr lang="en-US" sz="1400" dirty="0"/>
              <a:t> </a:t>
            </a:r>
            <a:r>
              <a:rPr lang="en-US" sz="1400" b="1" dirty="0"/>
              <a:t>hash join</a:t>
            </a:r>
            <a:r>
              <a:rPr lang="en-US" sz="1400" dirty="0"/>
              <a:t>, </a:t>
            </a:r>
            <a:r>
              <a:rPr lang="en-US" sz="1400" dirty="0" err="1"/>
              <a:t>nó</a:t>
            </a:r>
            <a:r>
              <a:rPr lang="en-US" sz="1400" dirty="0"/>
              <a:t> </a:t>
            </a:r>
            <a:r>
              <a:rPr lang="en-US" sz="1400" dirty="0" err="1"/>
              <a:t>chỉ</a:t>
            </a:r>
            <a:r>
              <a:rPr lang="en-US" sz="1400" dirty="0"/>
              <a:t> </a:t>
            </a:r>
            <a:r>
              <a:rPr lang="en-US" sz="1400" dirty="0" err="1"/>
              <a:t>phù</a:t>
            </a:r>
            <a:r>
              <a:rPr lang="en-US" sz="1400" dirty="0"/>
              <a:t> </a:t>
            </a:r>
            <a:r>
              <a:rPr lang="en-US" sz="1400" dirty="0" err="1"/>
              <a:t>hợp</a:t>
            </a:r>
            <a:r>
              <a:rPr lang="en-US" sz="1400" dirty="0"/>
              <a:t> </a:t>
            </a:r>
            <a:r>
              <a:rPr lang="en-US" sz="1400" dirty="0" err="1"/>
              <a:t>khi</a:t>
            </a:r>
            <a:r>
              <a:rPr lang="en-US" sz="1400" dirty="0"/>
              <a:t> join </a:t>
            </a:r>
            <a:r>
              <a:rPr lang="en-US" sz="1400" dirty="0" err="1"/>
              <a:t>với</a:t>
            </a:r>
            <a:r>
              <a:rPr lang="en-US" sz="1400" dirty="0"/>
              <a:t> </a:t>
            </a:r>
            <a:r>
              <a:rPr lang="en-US" sz="1400" dirty="0" err="1"/>
              <a:t>điều</a:t>
            </a:r>
            <a:r>
              <a:rPr lang="en-US" sz="1400" dirty="0"/>
              <a:t> </a:t>
            </a:r>
            <a:r>
              <a:rPr lang="en-US" sz="1400" dirty="0" err="1"/>
              <a:t>kiện</a:t>
            </a:r>
            <a:r>
              <a:rPr lang="en-US" sz="1400" dirty="0"/>
              <a:t> so </a:t>
            </a:r>
            <a:r>
              <a:rPr lang="en-US" sz="1400" dirty="0" err="1"/>
              <a:t>sánh</a:t>
            </a:r>
            <a:r>
              <a:rPr lang="en-US" sz="1400" dirty="0"/>
              <a:t> </a:t>
            </a:r>
            <a:r>
              <a:rPr lang="en-US" sz="1400" dirty="0" err="1"/>
              <a:t>bằng</a:t>
            </a:r>
            <a:r>
              <a:rPr lang="en-US" sz="1400" dirty="0"/>
              <a:t> (=).</a:t>
            </a:r>
          </a:p>
          <a:p>
            <a:r>
              <a:rPr lang="en-US" sz="1400" dirty="0" err="1"/>
              <a:t>Độ</a:t>
            </a:r>
            <a:r>
              <a:rPr lang="en-US" sz="1400" dirty="0"/>
              <a:t> </a:t>
            </a:r>
            <a:r>
              <a:rPr lang="en-US" sz="1400" dirty="0" err="1"/>
              <a:t>phức</a:t>
            </a:r>
            <a:r>
              <a:rPr lang="en-US" sz="1400" dirty="0"/>
              <a:t> </a:t>
            </a:r>
            <a:r>
              <a:rPr lang="en-US" sz="1400" dirty="0" err="1"/>
              <a:t>tạp</a:t>
            </a:r>
            <a:r>
              <a:rPr lang="en-US" sz="1400" dirty="0"/>
              <a:t> </a:t>
            </a:r>
            <a:r>
              <a:rPr lang="en-US" sz="1400" dirty="0" err="1"/>
              <a:t>và</a:t>
            </a:r>
            <a:r>
              <a:rPr lang="en-US" sz="1400" dirty="0"/>
              <a:t> </a:t>
            </a:r>
            <a:r>
              <a:rPr lang="en-US" sz="1400" dirty="0" err="1"/>
              <a:t>thời</a:t>
            </a:r>
            <a:r>
              <a:rPr lang="en-US" sz="1400" dirty="0"/>
              <a:t> </a:t>
            </a:r>
            <a:r>
              <a:rPr lang="en-US" sz="1400" dirty="0" err="1"/>
              <a:t>gian</a:t>
            </a:r>
            <a:r>
              <a:rPr lang="en-US" sz="1400" dirty="0"/>
              <a:t> </a:t>
            </a:r>
            <a:r>
              <a:rPr lang="en-US" sz="1400" dirty="0" err="1"/>
              <a:t>thực</a:t>
            </a:r>
            <a:r>
              <a:rPr lang="en-US" sz="1400" dirty="0"/>
              <a:t> </a:t>
            </a:r>
            <a:r>
              <a:rPr lang="en-US" sz="1400" dirty="0" err="1"/>
              <a:t>thi</a:t>
            </a:r>
            <a:r>
              <a:rPr lang="en-US" sz="1400" dirty="0"/>
              <a:t> </a:t>
            </a:r>
            <a:r>
              <a:rPr lang="en-US" sz="1400" dirty="0" err="1"/>
              <a:t>dựa</a:t>
            </a:r>
            <a:r>
              <a:rPr lang="en-US" sz="1400" dirty="0"/>
              <a:t> </a:t>
            </a:r>
            <a:r>
              <a:rPr lang="en-US" sz="1400" dirty="0" err="1"/>
              <a:t>trên</a:t>
            </a:r>
            <a:r>
              <a:rPr lang="en-US" sz="1400" dirty="0"/>
              <a:t> </a:t>
            </a:r>
            <a:r>
              <a:rPr lang="en-US" sz="1400" dirty="0" err="1"/>
              <a:t>độ</a:t>
            </a:r>
            <a:r>
              <a:rPr lang="en-US" sz="1400" dirty="0"/>
              <a:t> </a:t>
            </a:r>
            <a:r>
              <a:rPr lang="en-US" sz="1400" dirty="0" err="1"/>
              <a:t>lớn</a:t>
            </a:r>
            <a:r>
              <a:rPr lang="en-US" sz="1400" dirty="0"/>
              <a:t> </a:t>
            </a:r>
            <a:r>
              <a:rPr lang="en-US" sz="1400" dirty="0" err="1"/>
              <a:t>của</a:t>
            </a:r>
            <a:r>
              <a:rPr lang="en-US" sz="1400" dirty="0"/>
              <a:t> 2 tables </a:t>
            </a:r>
            <a:r>
              <a:rPr lang="en-US" sz="1400" dirty="0" err="1"/>
              <a:t>vì</a:t>
            </a:r>
            <a:r>
              <a:rPr lang="en-US" sz="1400" dirty="0"/>
              <a:t> </a:t>
            </a:r>
            <a:r>
              <a:rPr lang="en-US" sz="1400" dirty="0" err="1"/>
              <a:t>nó</a:t>
            </a:r>
            <a:r>
              <a:rPr lang="en-US" sz="1400" dirty="0"/>
              <a:t> </a:t>
            </a:r>
            <a:r>
              <a:rPr lang="en-US" sz="1400" dirty="0" err="1"/>
              <a:t>cần</a:t>
            </a:r>
            <a:r>
              <a:rPr lang="en-US" sz="1400" dirty="0"/>
              <a:t> </a:t>
            </a:r>
            <a:r>
              <a:rPr lang="en-US" sz="1400" dirty="0" err="1"/>
              <a:t>tốn</a:t>
            </a:r>
            <a:r>
              <a:rPr lang="en-US" sz="1400" dirty="0"/>
              <a:t> </a:t>
            </a:r>
            <a:r>
              <a:rPr lang="en-US" sz="1400" dirty="0" err="1"/>
              <a:t>công</a:t>
            </a:r>
            <a:r>
              <a:rPr lang="en-US" sz="1400" dirty="0"/>
              <a:t> </a:t>
            </a:r>
            <a:r>
              <a:rPr lang="en-US" sz="1400" dirty="0" err="1"/>
              <a:t>cho</a:t>
            </a:r>
            <a:r>
              <a:rPr lang="en-US" sz="1400" dirty="0"/>
              <a:t> </a:t>
            </a:r>
            <a:r>
              <a:rPr lang="en-US" sz="1400" dirty="0" err="1"/>
              <a:t>việc</a:t>
            </a:r>
            <a:r>
              <a:rPr lang="en-US" sz="1400" dirty="0"/>
              <a:t> </a:t>
            </a:r>
            <a:r>
              <a:rPr lang="en-US" sz="1400" dirty="0" err="1"/>
              <a:t>sắp</a:t>
            </a:r>
            <a:r>
              <a:rPr lang="en-US" sz="1400" dirty="0"/>
              <a:t> </a:t>
            </a:r>
            <a:r>
              <a:rPr lang="en-US" sz="1400" dirty="0" err="1"/>
              <a:t>xếp</a:t>
            </a:r>
            <a:r>
              <a:rPr lang="en-US" sz="1400" dirty="0"/>
              <a:t>.</a:t>
            </a:r>
          </a:p>
          <a:p>
            <a:r>
              <a:rPr lang="en-US" sz="1400" dirty="0" err="1"/>
              <a:t>Phù</a:t>
            </a:r>
            <a:r>
              <a:rPr lang="en-US" sz="1400" dirty="0"/>
              <a:t> </a:t>
            </a:r>
            <a:r>
              <a:rPr lang="en-US" sz="1400" dirty="0" err="1"/>
              <a:t>hợp</a:t>
            </a:r>
            <a:r>
              <a:rPr lang="en-US" sz="1400" dirty="0"/>
              <a:t> join </a:t>
            </a:r>
            <a:r>
              <a:rPr lang="en-US" sz="1400" dirty="0" err="1"/>
              <a:t>với</a:t>
            </a:r>
            <a:r>
              <a:rPr lang="en-US" sz="1400" dirty="0"/>
              <a:t> </a:t>
            </a:r>
            <a:r>
              <a:rPr lang="en-US" sz="1400" dirty="0" err="1"/>
              <a:t>các</a:t>
            </a:r>
            <a:r>
              <a:rPr lang="en-US" sz="1400" dirty="0"/>
              <a:t> table </a:t>
            </a:r>
            <a:r>
              <a:rPr lang="en-US" sz="1400" dirty="0" err="1"/>
              <a:t>cực</a:t>
            </a:r>
            <a:r>
              <a:rPr lang="en-US" sz="1400" dirty="0"/>
              <a:t> </a:t>
            </a:r>
            <a:r>
              <a:rPr lang="en-US" sz="1400" dirty="0" err="1"/>
              <a:t>kì</a:t>
            </a:r>
            <a:r>
              <a:rPr lang="en-US" sz="1400" dirty="0"/>
              <a:t> </a:t>
            </a:r>
            <a:r>
              <a:rPr lang="en-US" sz="1400" dirty="0" err="1"/>
              <a:t>lớn</a:t>
            </a:r>
            <a:r>
              <a:rPr lang="en-US" sz="1400" dirty="0"/>
              <a:t>, </a:t>
            </a:r>
            <a:r>
              <a:rPr lang="en-US" sz="1400" dirty="0" err="1"/>
              <a:t>không</a:t>
            </a:r>
            <a:r>
              <a:rPr lang="en-US" sz="1400" dirty="0"/>
              <a:t> </a:t>
            </a:r>
            <a:r>
              <a:rPr lang="en-US" sz="1400" dirty="0" err="1"/>
              <a:t>thể</a:t>
            </a:r>
            <a:r>
              <a:rPr lang="en-US" sz="1400" dirty="0"/>
              <a:t> load </a:t>
            </a:r>
            <a:r>
              <a:rPr lang="en-US" sz="1400" dirty="0" err="1"/>
              <a:t>toàn</a:t>
            </a:r>
            <a:r>
              <a:rPr lang="en-US" sz="1400" dirty="0"/>
              <a:t> </a:t>
            </a:r>
            <a:r>
              <a:rPr lang="en-US" sz="1400" dirty="0" err="1"/>
              <a:t>bộ</a:t>
            </a:r>
            <a:r>
              <a:rPr lang="en-US" sz="1400" dirty="0"/>
              <a:t> table </a:t>
            </a:r>
            <a:r>
              <a:rPr lang="en-US" sz="1400" dirty="0" err="1"/>
              <a:t>vào</a:t>
            </a:r>
            <a:r>
              <a:rPr lang="en-US" sz="1400" dirty="0"/>
              <a:t> memory.</a:t>
            </a:r>
          </a:p>
          <a:p>
            <a:pPr marL="0" indent="0">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6716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Partitioning </a:t>
            </a:r>
            <a:r>
              <a:rPr lang="en-US" b="1" dirty="0"/>
              <a:t>data</a:t>
            </a:r>
            <a:endParaRPr lang="en-US" dirty="0"/>
          </a:p>
        </p:txBody>
      </p:sp>
      <p:sp>
        <p:nvSpPr>
          <p:cNvPr id="3" name="Content Placeholder 2"/>
          <p:cNvSpPr>
            <a:spLocks noGrp="1"/>
          </p:cNvSpPr>
          <p:nvPr>
            <p:ph idx="1"/>
          </p:nvPr>
        </p:nvSpPr>
        <p:spPr>
          <a:xfrm>
            <a:off x="838200" y="1325563"/>
            <a:ext cx="10515600" cy="387907"/>
          </a:xfrm>
        </p:spPr>
        <p:txBody>
          <a:bodyPr>
            <a:normAutofit/>
          </a:bodyPr>
          <a:lstStyle/>
          <a:p>
            <a:pPr marL="0" indent="0">
              <a:buNone/>
            </a:pPr>
            <a:r>
              <a:rPr lang="en-US" sz="1800" dirty="0" err="1"/>
              <a:t>Một</a:t>
            </a:r>
            <a:r>
              <a:rPr lang="en-US" sz="1800" dirty="0"/>
              <a:t> </a:t>
            </a:r>
            <a:r>
              <a:rPr lang="en-US" sz="1800" dirty="0" err="1"/>
              <a:t>cách</a:t>
            </a:r>
            <a:r>
              <a:rPr lang="en-US" sz="1800" dirty="0"/>
              <a:t> </a:t>
            </a:r>
            <a:r>
              <a:rPr lang="en-US" sz="1800" dirty="0" err="1"/>
              <a:t>khác</a:t>
            </a:r>
            <a:r>
              <a:rPr lang="en-US" sz="1800" dirty="0"/>
              <a:t> </a:t>
            </a:r>
            <a:r>
              <a:rPr lang="en-US" sz="1800" dirty="0" err="1"/>
              <a:t>cũng</a:t>
            </a:r>
            <a:r>
              <a:rPr lang="en-US" sz="1800" dirty="0"/>
              <a:t> </a:t>
            </a:r>
            <a:r>
              <a:rPr lang="en-US" sz="1800" dirty="0" err="1"/>
              <a:t>giúp</a:t>
            </a:r>
            <a:r>
              <a:rPr lang="en-US" sz="1800" dirty="0"/>
              <a:t> </a:t>
            </a:r>
            <a:r>
              <a:rPr lang="en-US" sz="1800" dirty="0" err="1"/>
              <a:t>tăng</a:t>
            </a:r>
            <a:r>
              <a:rPr lang="en-US" sz="1800" dirty="0"/>
              <a:t> performance query </a:t>
            </a:r>
            <a:r>
              <a:rPr lang="en-US" sz="1800" dirty="0" err="1"/>
              <a:t>đó</a:t>
            </a:r>
            <a:r>
              <a:rPr lang="en-US" sz="1800" dirty="0"/>
              <a:t> </a:t>
            </a:r>
            <a:r>
              <a:rPr lang="en-US" sz="1800" dirty="0" err="1"/>
              <a:t>là</a:t>
            </a:r>
            <a:r>
              <a:rPr lang="en-US" sz="1800" dirty="0"/>
              <a:t> </a:t>
            </a:r>
            <a:r>
              <a:rPr lang="en-US" sz="1800" b="1" dirty="0"/>
              <a:t>partitioning data</a:t>
            </a:r>
            <a:endParaRPr lang="en-US" sz="1800" dirty="0"/>
          </a:p>
        </p:txBody>
      </p:sp>
      <p:sp>
        <p:nvSpPr>
          <p:cNvPr id="4" name="Content Placeholder 2"/>
          <p:cNvSpPr txBox="1">
            <a:spLocks/>
          </p:cNvSpPr>
          <p:nvPr/>
        </p:nvSpPr>
        <p:spPr>
          <a:xfrm>
            <a:off x="838200" y="1713469"/>
            <a:ext cx="10515600" cy="46543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1400" dirty="0"/>
              <a:t>Chia table thành các sub-table nhỏ hơn dựa trên các điều kiện cụ thể.</a:t>
            </a:r>
          </a:p>
          <a:p>
            <a:r>
              <a:rPr lang="vi-VN" sz="1400" dirty="0"/>
              <a:t>Từ đó giảm không gian tìm kiếm, dẫn đến tốc độ scanning nhanh hơn, tăng performance khi query.</a:t>
            </a:r>
          </a:p>
          <a:p>
            <a:r>
              <a:rPr lang="vi-VN" sz="1400" dirty="0"/>
              <a:t>Phù hợp với các table có số lượng record cực lớn</a:t>
            </a:r>
            <a:r>
              <a:rPr lang="vi-VN" sz="1400" dirty="0" smtClean="0"/>
              <a:t>.</a:t>
            </a:r>
            <a:endParaRPr lang="en-US" sz="1400" dirty="0" smtClean="0"/>
          </a:p>
          <a:p>
            <a:r>
              <a:rPr lang="vi-VN" sz="1400" dirty="0"/>
              <a:t>Vì table được phân chia ra nhiều sub-table nên ta cần biết chính xác record muốn tìm kiếm nằm ở sub-table nào để tận dụng lợi thế của </a:t>
            </a:r>
            <a:r>
              <a:rPr lang="vi-VN" sz="1400" b="1" dirty="0"/>
              <a:t>partitioning data</a:t>
            </a:r>
            <a:r>
              <a:rPr lang="vi-VN" sz="1400" dirty="0"/>
              <a:t>. Để làm được điều đó, chúng ta sử dụng </a:t>
            </a:r>
            <a:r>
              <a:rPr lang="vi-VN" sz="1400" b="1" dirty="0"/>
              <a:t>partition key</a:t>
            </a:r>
            <a:r>
              <a:rPr lang="vi-VN" sz="1400" dirty="0"/>
              <a:t> để thực hiện </a:t>
            </a:r>
            <a:r>
              <a:rPr lang="vi-VN" sz="1400" b="1" dirty="0"/>
              <a:t>partitioning</a:t>
            </a:r>
            <a:r>
              <a:rPr lang="vi-VN" sz="1400" dirty="0"/>
              <a:t>. </a:t>
            </a:r>
            <a:r>
              <a:rPr lang="vi-VN" sz="1400" b="1" dirty="0"/>
              <a:t>Partition key</a:t>
            </a:r>
            <a:r>
              <a:rPr lang="vi-VN" sz="1400" dirty="0"/>
              <a:t> có thể là khoảng thời gian (năm 2020, 2021) hoặc các giá trị với số lượng ít (giới tính Nam, Nữ</a:t>
            </a:r>
            <a:r>
              <a:rPr lang="vi-VN" sz="1400" dirty="0" smtClean="0"/>
              <a:t>).</a:t>
            </a:r>
            <a:endParaRPr lang="en-US" sz="1400" dirty="0" smtClean="0"/>
          </a:p>
          <a:p>
            <a:endParaRPr lang="en-US" sz="1400" dirty="0"/>
          </a:p>
          <a:p>
            <a:r>
              <a:rPr lang="en-US" sz="1400" dirty="0" err="1" smtClean="0"/>
              <a:t>Có</a:t>
            </a:r>
            <a:r>
              <a:rPr lang="en-US" sz="1400" dirty="0" smtClean="0"/>
              <a:t> 2 </a:t>
            </a:r>
            <a:r>
              <a:rPr lang="en-US" sz="1400" dirty="0" err="1" smtClean="0"/>
              <a:t>loại</a:t>
            </a:r>
            <a:r>
              <a:rPr lang="en-US" sz="1400" dirty="0" smtClean="0"/>
              <a:t> partitioning data :</a:t>
            </a:r>
          </a:p>
          <a:p>
            <a:pPr marL="342900" indent="-342900">
              <a:buFont typeface="+mj-lt"/>
              <a:buAutoNum type="arabicPeriod"/>
            </a:pPr>
            <a:r>
              <a:rPr lang="en-US" sz="1400" dirty="0" smtClean="0"/>
              <a:t>Horizontal partitioning</a:t>
            </a:r>
          </a:p>
          <a:p>
            <a:pPr marL="342900" indent="-342900">
              <a:buFont typeface="+mj-lt"/>
              <a:buAutoNum type="arabicPeriod"/>
            </a:pPr>
            <a:r>
              <a:rPr lang="en-US" sz="1400" dirty="0" smtClean="0"/>
              <a:t>Vertical partitioning</a:t>
            </a:r>
            <a:endParaRPr lang="en-US" sz="1400" dirty="0" smtClean="0"/>
          </a:p>
        </p:txBody>
      </p:sp>
    </p:spTree>
    <p:extLst>
      <p:ext uri="{BB962C8B-B14F-4D97-AF65-F5344CB8AC3E}">
        <p14:creationId xmlns:p14="http://schemas.microsoft.com/office/powerpoint/2010/main" val="101560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18984"/>
          </a:xfrm>
        </p:spPr>
        <p:txBody>
          <a:bodyPr anchor="t">
            <a:normAutofit fontScale="90000"/>
          </a:bodyPr>
          <a:lstStyle/>
          <a:p>
            <a:r>
              <a:rPr lang="en-US" b="1" dirty="0" smtClean="0"/>
              <a:t>Partitioning </a:t>
            </a:r>
            <a:r>
              <a:rPr lang="en-US" b="1" dirty="0" smtClean="0"/>
              <a:t>data: </a:t>
            </a:r>
            <a:r>
              <a:rPr lang="en-US" dirty="0"/>
              <a:t>Horizontal partitioning</a:t>
            </a:r>
            <a:br>
              <a:rPr lang="en-US" dirty="0"/>
            </a:br>
            <a:endParaRPr lang="en-US" dirty="0"/>
          </a:p>
        </p:txBody>
      </p:sp>
      <p:sp>
        <p:nvSpPr>
          <p:cNvPr id="3" name="Content Placeholder 2"/>
          <p:cNvSpPr>
            <a:spLocks noGrp="1"/>
          </p:cNvSpPr>
          <p:nvPr>
            <p:ph idx="1"/>
          </p:nvPr>
        </p:nvSpPr>
        <p:spPr>
          <a:xfrm>
            <a:off x="0" y="781866"/>
            <a:ext cx="12076670" cy="4169075"/>
          </a:xfrm>
        </p:spPr>
        <p:txBody>
          <a:bodyPr>
            <a:normAutofit/>
          </a:bodyPr>
          <a:lstStyle/>
          <a:p>
            <a:pPr marL="0" indent="0">
              <a:buNone/>
            </a:pPr>
            <a:r>
              <a:rPr lang="en-US" sz="1400" dirty="0" smtClean="0">
                <a:latin typeface="Calibri" panose="020F0502020204030204" pitchFamily="34" charset="0"/>
                <a:cs typeface="Calibri" panose="020F0502020204030204" pitchFamily="34" charset="0"/>
              </a:rPr>
              <a:t>Example : </a:t>
            </a:r>
            <a:r>
              <a:rPr lang="vi-VN" sz="1400" dirty="0">
                <a:latin typeface="Calibri" panose="020F0502020204030204" pitchFamily="34" charset="0"/>
                <a:cs typeface="Calibri" panose="020F0502020204030204" pitchFamily="34" charset="0"/>
              </a:rPr>
              <a:t>Hãy tưởng tượng lớp học có 40 học sinh trong đó 12 nam và 8 nữ. Nếu cần tìm một bạn nữ tên Jane, thay vì scan từng học sinh, ta sẽ chia sẵn lớp học thành 2 dãy nam và nữ sao đó thực hiện scan trên dãy học sinh nữ</a:t>
            </a:r>
            <a:r>
              <a:rPr lang="vi-VN" sz="1400" dirty="0" smtClean="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a:p>
            <a:pPr marL="0" indent="0">
              <a:buNone/>
            </a:pPr>
            <a:r>
              <a:rPr lang="vi-VN" sz="1400" b="1" dirty="0">
                <a:latin typeface="Calibri" panose="020F0502020204030204" pitchFamily="34" charset="0"/>
                <a:cs typeface="Calibri" panose="020F0502020204030204" pitchFamily="34" charset="0"/>
              </a:rPr>
              <a:t>Partitioning</a:t>
            </a:r>
            <a:r>
              <a:rPr lang="vi-VN" sz="1400" dirty="0">
                <a:latin typeface="Calibri" panose="020F0502020204030204" pitchFamily="34" charset="0"/>
                <a:cs typeface="Calibri" panose="020F0502020204030204" pitchFamily="34" charset="0"/>
              </a:rPr>
              <a:t> table chính là ví dụ phía trên. Chúng ta chia table lớn thành nhiều table nhỏ hơn, các table nhỏ hơn gọi là </a:t>
            </a:r>
            <a:r>
              <a:rPr lang="vi-VN" sz="1400" b="1" dirty="0">
                <a:latin typeface="Calibri" panose="020F0502020204030204" pitchFamily="34" charset="0"/>
                <a:cs typeface="Calibri" panose="020F0502020204030204" pitchFamily="34" charset="0"/>
              </a:rPr>
              <a:t>partition table</a:t>
            </a:r>
            <a:r>
              <a:rPr lang="vi-VN" sz="1400" dirty="0">
                <a:latin typeface="Calibri" panose="020F0502020204030204" pitchFamily="34" charset="0"/>
                <a:cs typeface="Calibri" panose="020F0502020204030204" pitchFamily="34" charset="0"/>
              </a:rPr>
              <a:t>, kế thừa toàn bộ cấu trúc của parent table, từ column cho đến kiểu dữ liệu. Việc chia nhỏ này được gọi </a:t>
            </a:r>
            <a:r>
              <a:rPr lang="vi-VN" sz="1400" dirty="0" smtClean="0">
                <a:latin typeface="Calibri" panose="020F0502020204030204" pitchFamily="34" charset="0"/>
                <a:cs typeface="Calibri" panose="020F0502020204030204" pitchFamily="34" charset="0"/>
              </a:rPr>
              <a:t>là</a:t>
            </a:r>
            <a:r>
              <a:rPr lang="en-US" sz="1400" dirty="0" smtClean="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horizontal </a:t>
            </a:r>
            <a:r>
              <a:rPr lang="en-US" sz="1400" b="1" dirty="0" smtClean="0">
                <a:latin typeface="Calibri" panose="020F0502020204030204" pitchFamily="34" charset="0"/>
                <a:cs typeface="Calibri" panose="020F0502020204030204" pitchFamily="34" charset="0"/>
              </a:rPr>
              <a:t>partitioning</a:t>
            </a:r>
          </a:p>
          <a:p>
            <a:pPr marL="0" indent="0">
              <a:buNone/>
            </a:pPr>
            <a:r>
              <a:rPr lang="en-US" sz="1800" b="1" dirty="0" err="1" smtClean="0">
                <a:latin typeface="Calibri" panose="020F0502020204030204" pitchFamily="34" charset="0"/>
                <a:cs typeface="Calibri" panose="020F0502020204030204" pitchFamily="34" charset="0"/>
              </a:rPr>
              <a:t>Ưu</a:t>
            </a:r>
            <a:r>
              <a:rPr lang="en-US" sz="1800" b="1" dirty="0" smtClean="0">
                <a:latin typeface="Calibri" panose="020F0502020204030204" pitchFamily="34" charset="0"/>
                <a:cs typeface="Calibri" panose="020F0502020204030204" pitchFamily="34" charset="0"/>
              </a:rPr>
              <a:t> </a:t>
            </a:r>
            <a:r>
              <a:rPr lang="en-US" sz="1800" b="1" dirty="0" err="1" smtClean="0">
                <a:latin typeface="Calibri" panose="020F0502020204030204" pitchFamily="34" charset="0"/>
                <a:cs typeface="Calibri" panose="020F0502020204030204" pitchFamily="34" charset="0"/>
              </a:rPr>
              <a:t>điểm</a:t>
            </a:r>
            <a:r>
              <a:rPr lang="en-US" sz="1800" b="1" dirty="0" smtClean="0">
                <a:latin typeface="Calibri" panose="020F0502020204030204" pitchFamily="34" charset="0"/>
                <a:cs typeface="Calibri" panose="020F0502020204030204" pitchFamily="34" charset="0"/>
              </a:rPr>
              <a:t>: </a:t>
            </a:r>
          </a:p>
          <a:p>
            <a:r>
              <a:rPr lang="vi-VN" sz="1400" dirty="0" smtClean="0">
                <a:latin typeface="Calibri" panose="020F0502020204030204" pitchFamily="34" charset="0"/>
                <a:cs typeface="Calibri" panose="020F0502020204030204" pitchFamily="34" charset="0"/>
              </a:rPr>
              <a:t>Giới </a:t>
            </a:r>
            <a:r>
              <a:rPr lang="vi-VN" sz="1400" dirty="0">
                <a:latin typeface="Calibri" panose="020F0502020204030204" pitchFamily="34" charset="0"/>
                <a:cs typeface="Calibri" panose="020F0502020204030204" pitchFamily="34" charset="0"/>
              </a:rPr>
              <a:t>hạn vùng dữ liệu phải scan trên table trong một vài trường hợp. Nếu ta cần tìm một học sinh tên John Doe không phân biệt giới tính thì việc partition như ví dụ trên không đem lại hiểu quả.</a:t>
            </a:r>
          </a:p>
          <a:p>
            <a:r>
              <a:rPr lang="vi-VN" sz="1400" b="1" dirty="0">
                <a:latin typeface="Calibri" panose="020F0502020204030204" pitchFamily="34" charset="0"/>
                <a:cs typeface="Calibri" panose="020F0502020204030204" pitchFamily="34" charset="0"/>
              </a:rPr>
              <a:t>Partition table</a:t>
            </a:r>
            <a:r>
              <a:rPr lang="vi-VN" sz="1400" dirty="0">
                <a:latin typeface="Calibri" panose="020F0502020204030204" pitchFamily="34" charset="0"/>
                <a:cs typeface="Calibri" panose="020F0502020204030204" pitchFamily="34" charset="0"/>
              </a:rPr>
              <a:t> cũng giống như một table thường nên ta có thể thực hiện index cho nó. Dẫn đến việc tốn ít cost hơn để maintain index table, do số lượng record ít hơn.</a:t>
            </a:r>
          </a:p>
          <a:p>
            <a:r>
              <a:rPr lang="vi-VN" sz="1400" dirty="0">
                <a:latin typeface="Calibri" panose="020F0502020204030204" pitchFamily="34" charset="0"/>
                <a:cs typeface="Calibri" panose="020F0502020204030204" pitchFamily="34" charset="0"/>
              </a:rPr>
              <a:t>Ngoài ra, việc xóa các dữ liệu trên </a:t>
            </a:r>
            <a:r>
              <a:rPr lang="vi-VN" sz="1400" b="1" dirty="0">
                <a:latin typeface="Calibri" panose="020F0502020204030204" pitchFamily="34" charset="0"/>
                <a:cs typeface="Calibri" panose="020F0502020204030204" pitchFamily="34" charset="0"/>
              </a:rPr>
              <a:t>partition table</a:t>
            </a:r>
            <a:r>
              <a:rPr lang="vi-VN" sz="1400" dirty="0">
                <a:latin typeface="Calibri" panose="020F0502020204030204" pitchFamily="34" charset="0"/>
                <a:cs typeface="Calibri" panose="020F0502020204030204" pitchFamily="34" charset="0"/>
              </a:rPr>
              <a:t> sẽ nhanh hơn và không ảnh hưởng đến các </a:t>
            </a:r>
            <a:r>
              <a:rPr lang="vi-VN" sz="1400" b="1" dirty="0">
                <a:latin typeface="Calibri" panose="020F0502020204030204" pitchFamily="34" charset="0"/>
                <a:cs typeface="Calibri" panose="020F0502020204030204" pitchFamily="34" charset="0"/>
              </a:rPr>
              <a:t>partition</a:t>
            </a:r>
            <a:r>
              <a:rPr lang="vi-VN" sz="1400" dirty="0">
                <a:latin typeface="Calibri" panose="020F0502020204030204" pitchFamily="34" charset="0"/>
                <a:cs typeface="Calibri" panose="020F0502020204030204" pitchFamily="34" charset="0"/>
              </a:rPr>
              <a:t> khác</a:t>
            </a:r>
            <a:r>
              <a:rPr lang="vi-VN" sz="1400" dirty="0" smtClean="0">
                <a:latin typeface="Calibri" panose="020F0502020204030204" pitchFamily="34" charset="0"/>
                <a:cs typeface="Calibri" panose="020F0502020204030204" pitchFamily="34" charset="0"/>
              </a:rPr>
              <a:t>.</a:t>
            </a:r>
            <a:endParaRPr lang="en-US" sz="1400" dirty="0" smtClean="0">
              <a:latin typeface="Calibri" panose="020F0502020204030204" pitchFamily="34" charset="0"/>
              <a:cs typeface="Calibri" panose="020F0502020204030204" pitchFamily="34" charset="0"/>
            </a:endParaRPr>
          </a:p>
          <a:p>
            <a:r>
              <a:rPr lang="vi-VN" sz="1400" dirty="0">
                <a:latin typeface="Calibri" panose="020F0502020204030204" pitchFamily="34" charset="0"/>
                <a:cs typeface="Calibri" panose="020F0502020204030204" pitchFamily="34" charset="0"/>
              </a:rPr>
              <a:t>Áp dụng với các table rất lớn. Thường là quá size của memory.</a:t>
            </a:r>
          </a:p>
          <a:p>
            <a:r>
              <a:rPr lang="vi-VN" sz="1400" dirty="0">
                <a:latin typeface="Calibri" panose="020F0502020204030204" pitchFamily="34" charset="0"/>
                <a:cs typeface="Calibri" panose="020F0502020204030204" pitchFamily="34" charset="0"/>
              </a:rPr>
              <a:t>Việc partition trên điều kiện nào phải dựa vào tính chất và tần suất của các query.</a:t>
            </a:r>
          </a:p>
          <a:p>
            <a:endParaRPr lang="vi-VN" sz="1400" dirty="0">
              <a:latin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622106" y="4298530"/>
            <a:ext cx="5548035" cy="1830930"/>
          </a:xfrm>
          <a:prstGeom prst="rect">
            <a:avLst/>
          </a:prstGeom>
        </p:spPr>
      </p:pic>
    </p:spTree>
    <p:extLst>
      <p:ext uri="{BB962C8B-B14F-4D97-AF65-F5344CB8AC3E}">
        <p14:creationId xmlns:p14="http://schemas.microsoft.com/office/powerpoint/2010/main" val="1230411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18984"/>
          </a:xfrm>
        </p:spPr>
        <p:txBody>
          <a:bodyPr anchor="t">
            <a:normAutofit fontScale="90000"/>
          </a:bodyPr>
          <a:lstStyle/>
          <a:p>
            <a:r>
              <a:rPr lang="en-US" b="1" dirty="0" smtClean="0"/>
              <a:t>Partitioning </a:t>
            </a:r>
            <a:r>
              <a:rPr lang="en-US" b="1" dirty="0" smtClean="0"/>
              <a:t>data: </a:t>
            </a:r>
            <a:r>
              <a:rPr lang="en-US" dirty="0" smtClean="0"/>
              <a:t>Vertical </a:t>
            </a:r>
            <a:r>
              <a:rPr lang="en-US" dirty="0"/>
              <a:t>partitioning</a:t>
            </a:r>
            <a:br>
              <a:rPr lang="en-US" dirty="0"/>
            </a:br>
            <a:endParaRPr lang="en-US" dirty="0"/>
          </a:p>
        </p:txBody>
      </p:sp>
      <p:sp>
        <p:nvSpPr>
          <p:cNvPr id="3" name="Content Placeholder 2"/>
          <p:cNvSpPr>
            <a:spLocks noGrp="1"/>
          </p:cNvSpPr>
          <p:nvPr>
            <p:ph idx="1"/>
          </p:nvPr>
        </p:nvSpPr>
        <p:spPr>
          <a:xfrm>
            <a:off x="0" y="781866"/>
            <a:ext cx="12076670" cy="4169075"/>
          </a:xfrm>
        </p:spPr>
        <p:txBody>
          <a:bodyPr>
            <a:normAutofit/>
          </a:bodyPr>
          <a:lstStyle/>
          <a:p>
            <a:pPr marL="0" indent="0">
              <a:buNone/>
            </a:pPr>
            <a:r>
              <a:rPr lang="en-US" sz="1400" b="1" dirty="0">
                <a:latin typeface="Calibri" panose="020F0502020204030204" pitchFamily="34" charset="0"/>
                <a:cs typeface="Calibri" panose="020F0502020204030204" pitchFamily="34" charset="0"/>
              </a:rPr>
              <a:t>Vertical partitioning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cũng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là</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việc</a:t>
            </a:r>
            <a:r>
              <a:rPr lang="en-US" sz="1400" dirty="0">
                <a:latin typeface="Calibri" panose="020F0502020204030204" pitchFamily="34" charset="0"/>
                <a:cs typeface="Calibri" panose="020F0502020204030204" pitchFamily="34" charset="0"/>
              </a:rPr>
              <a:t> chia </a:t>
            </a:r>
            <a:r>
              <a:rPr lang="en-US" sz="1400" dirty="0" err="1">
                <a:latin typeface="Calibri" panose="020F0502020204030204" pitchFamily="34" charset="0"/>
                <a:cs typeface="Calibri" panose="020F0502020204030204" pitchFamily="34" charset="0"/>
              </a:rPr>
              <a:t>một</a:t>
            </a:r>
            <a:r>
              <a:rPr lang="en-US" sz="1400" dirty="0">
                <a:latin typeface="Calibri" panose="020F0502020204030204" pitchFamily="34" charset="0"/>
                <a:cs typeface="Calibri" panose="020F0502020204030204" pitchFamily="34" charset="0"/>
              </a:rPr>
              <a:t> table </a:t>
            </a:r>
            <a:r>
              <a:rPr lang="en-US" sz="1400" dirty="0" err="1">
                <a:latin typeface="Calibri" panose="020F0502020204030204" pitchFamily="34" charset="0"/>
                <a:cs typeface="Calibri" panose="020F0502020204030204" pitchFamily="34" charset="0"/>
              </a:rPr>
              <a:t>ra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thành</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nhiều</a:t>
            </a:r>
            <a:r>
              <a:rPr lang="en-US" sz="1400"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partition table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nhưng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theo</a:t>
            </a:r>
            <a:r>
              <a:rPr lang="en-US" sz="1400" dirty="0">
                <a:latin typeface="Calibri" panose="020F0502020204030204" pitchFamily="34" charset="0"/>
                <a:cs typeface="Calibri" panose="020F0502020204030204" pitchFamily="34" charset="0"/>
              </a:rPr>
              <a:t> </a:t>
            </a:r>
            <a:r>
              <a:rPr lang="en-US" sz="1400" dirty="0" err="1" smtClean="0">
                <a:latin typeface="Calibri" panose="020F0502020204030204" pitchFamily="34" charset="0"/>
                <a:cs typeface="Calibri" panose="020F0502020204030204" pitchFamily="34" charset="0"/>
              </a:rPr>
              <a:t>chiều</a:t>
            </a:r>
            <a:r>
              <a:rPr lang="en-US" sz="1400" dirty="0" smtClean="0">
                <a:latin typeface="Calibri" panose="020F0502020204030204" pitchFamily="34" charset="0"/>
                <a:cs typeface="Calibri" panose="020F0502020204030204" pitchFamily="34" charset="0"/>
              </a:rPr>
              <a:t> </a:t>
            </a:r>
            <a:r>
              <a:rPr lang="en-US" sz="1400" dirty="0" err="1" smtClean="0">
                <a:latin typeface="Calibri" panose="020F0502020204030204" pitchFamily="34" charset="0"/>
                <a:cs typeface="Calibri" panose="020F0502020204030204" pitchFamily="34" charset="0"/>
              </a:rPr>
              <a:t>dọc</a:t>
            </a:r>
            <a:endParaRPr lang="en-US" sz="1400" dirty="0">
              <a:latin typeface="Calibri" panose="020F0502020204030204" pitchFamily="34" charset="0"/>
              <a:cs typeface="Calibri" panose="020F0502020204030204" pitchFamily="34" charset="0"/>
            </a:endParaRPr>
          </a:p>
          <a:p>
            <a:pPr marL="0" indent="0">
              <a:buNone/>
            </a:pPr>
            <a:r>
              <a:rPr lang="vi-VN" sz="1400" dirty="0">
                <a:latin typeface="Calibri" panose="020F0502020204030204" pitchFamily="34" charset="0"/>
                <a:cs typeface="Calibri" panose="020F0502020204030204" pitchFamily="34" charset="0"/>
              </a:rPr>
              <a:t>Ví dụ một table 100 columns được partition thành 4 table mỗi table 25 columns. Về cơ bản sẽ không có một tiêu chuẩn hay công thức cụ thể nào cho việc </a:t>
            </a:r>
            <a:r>
              <a:rPr lang="vi-VN" sz="1400" b="1" dirty="0">
                <a:latin typeface="Calibri" panose="020F0502020204030204" pitchFamily="34" charset="0"/>
                <a:cs typeface="Calibri" panose="020F0502020204030204" pitchFamily="34" charset="0"/>
              </a:rPr>
              <a:t>vertical partitioning</a:t>
            </a:r>
            <a:r>
              <a:rPr lang="vi-VN" sz="1400" dirty="0">
                <a:latin typeface="Calibri" panose="020F0502020204030204" pitchFamily="34" charset="0"/>
                <a:cs typeface="Calibri" panose="020F0502020204030204" pitchFamily="34" charset="0"/>
              </a:rPr>
              <a:t>. Ta chỉ cần chú ý đến việc nhóm các columns có tần suất query cùng nhau thành một </a:t>
            </a:r>
            <a:r>
              <a:rPr lang="vi-VN" sz="1400" dirty="0" smtClean="0">
                <a:latin typeface="Calibri" panose="020F0502020204030204" pitchFamily="34" charset="0"/>
                <a:cs typeface="Calibri" panose="020F0502020204030204" pitchFamily="34" charset="0"/>
              </a:rPr>
              <a:t>partition.</a:t>
            </a:r>
            <a:r>
              <a:rPr lang="en-US" sz="1400" dirty="0" smtClean="0">
                <a:latin typeface="Calibri" panose="020F0502020204030204" pitchFamily="34" charset="0"/>
                <a:cs typeface="Calibri" panose="020F0502020204030204" pitchFamily="34" charset="0"/>
              </a:rPr>
              <a:t> </a:t>
            </a:r>
          </a:p>
          <a:p>
            <a:pPr marL="0" indent="0">
              <a:buNone/>
            </a:pPr>
            <a:r>
              <a:rPr lang="vi-VN" sz="1400" dirty="0" smtClean="0">
                <a:latin typeface="Calibri" panose="020F0502020204030204" pitchFamily="34" charset="0"/>
                <a:cs typeface="Calibri" panose="020F0502020204030204" pitchFamily="34" charset="0"/>
              </a:rPr>
              <a:t>Ngoài </a:t>
            </a:r>
            <a:r>
              <a:rPr lang="vi-VN" sz="1400" dirty="0">
                <a:latin typeface="Calibri" panose="020F0502020204030204" pitchFamily="34" charset="0"/>
                <a:cs typeface="Calibri" panose="020F0502020204030204" pitchFamily="34" charset="0"/>
              </a:rPr>
              <a:t>ra, với </a:t>
            </a:r>
            <a:r>
              <a:rPr lang="vi-VN" sz="1400" b="1" dirty="0">
                <a:latin typeface="Calibri" panose="020F0502020204030204" pitchFamily="34" charset="0"/>
                <a:cs typeface="Calibri" panose="020F0502020204030204" pitchFamily="34" charset="0"/>
              </a:rPr>
              <a:t>vertical partitioning</a:t>
            </a:r>
            <a:r>
              <a:rPr lang="vi-VN" sz="1400" dirty="0">
                <a:latin typeface="Calibri" panose="020F0502020204030204" pitchFamily="34" charset="0"/>
                <a:cs typeface="Calibri" panose="020F0502020204030204" pitchFamily="34" charset="0"/>
              </a:rPr>
              <a:t>, best practice là sử dụng chung một PK cho toàn bộ các partition table.</a:t>
            </a:r>
          </a:p>
          <a:p>
            <a:pPr marL="0" indent="0">
              <a:buNone/>
            </a:pPr>
            <a:r>
              <a:rPr lang="vi-VN" sz="1400" dirty="0">
                <a:latin typeface="Calibri" panose="020F0502020204030204" pitchFamily="34" charset="0"/>
                <a:cs typeface="Calibri" panose="020F0502020204030204" pitchFamily="34" charset="0"/>
              </a:rPr>
              <a:t/>
            </a:r>
            <a:br>
              <a:rPr lang="vi-VN" sz="1400" dirty="0">
                <a:latin typeface="Calibri" panose="020F0502020204030204" pitchFamily="34" charset="0"/>
                <a:cs typeface="Calibri" panose="020F0502020204030204" pitchFamily="34" charset="0"/>
              </a:rPr>
            </a:br>
            <a:endParaRPr lang="en-US" sz="1400" dirty="0" smtClean="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622106" y="4298530"/>
            <a:ext cx="5548035" cy="1830930"/>
          </a:xfrm>
          <a:prstGeom prst="rect">
            <a:avLst/>
          </a:prstGeom>
        </p:spPr>
      </p:pic>
    </p:spTree>
    <p:extLst>
      <p:ext uri="{BB962C8B-B14F-4D97-AF65-F5344CB8AC3E}">
        <p14:creationId xmlns:p14="http://schemas.microsoft.com/office/powerpoint/2010/main" val="218403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061" y="59721"/>
            <a:ext cx="10515600" cy="6687068"/>
          </a:xfrm>
        </p:spPr>
        <p:txBody>
          <a:bodyPr anchor="t">
            <a:normAutofit/>
          </a:bodyPr>
          <a:lstStyle/>
          <a:p>
            <a:r>
              <a:rPr lang="vi-VN" sz="3100" dirty="0" smtClean="0"/>
              <a:t>Như vậy, chúng ta hiểu để tăng tốc query cần thực hiện </a:t>
            </a:r>
            <a:r>
              <a:rPr lang="vi-VN" sz="3100" b="1" dirty="0" smtClean="0"/>
              <a:t>indexing</a:t>
            </a:r>
            <a:r>
              <a:rPr lang="vi-VN" sz="3100" dirty="0" smtClean="0"/>
              <a:t>. Tuy nhiên, không thể index tùy tiện</a:t>
            </a:r>
            <a:r>
              <a:rPr lang="en-US" sz="3100" dirty="0" smtClean="0"/>
              <a:t>:</a:t>
            </a:r>
            <a:r>
              <a:rPr lang="en-US" sz="1800" dirty="0" smtClean="0"/>
              <a:t/>
            </a:r>
            <a:br>
              <a:rPr lang="en-US" sz="1800" dirty="0" smtClean="0"/>
            </a:br>
            <a:r>
              <a:rPr lang="en-US" sz="1800" dirty="0" smtClean="0"/>
              <a:t>- </a:t>
            </a:r>
            <a:r>
              <a:rPr lang="vi-VN" sz="1400" dirty="0" smtClean="0"/>
              <a:t>Khi thực hiện index, phải tạo thêm bảng mới để lưu giá trị index. Càng nhiều index càng nhiều bảng, càng nhiều thao tác phải thực hiện dẫn đến tốc độ insert giảm, dung lượng lưu trữ tăng.</a:t>
            </a:r>
            <a:br>
              <a:rPr lang="vi-VN" sz="1400" dirty="0" smtClean="0"/>
            </a:br>
            <a:r>
              <a:rPr lang="en-US" sz="1400" dirty="0" smtClean="0"/>
              <a:t>- </a:t>
            </a:r>
            <a:r>
              <a:rPr lang="vi-VN" sz="1400" dirty="0" smtClean="0"/>
              <a:t>Ngoài ra, các giá trị trong table index phải được sắp xếp để phục vụ tìm kiếm, thêm mới row sẽ cần sắp xếp lại table index cho phù hợp, điều này cũng ảnh hưởng tới tốc độ.</a:t>
            </a:r>
            <a:br>
              <a:rPr lang="vi-VN" sz="1400" dirty="0" smtClean="0"/>
            </a:br>
            <a:r>
              <a:rPr lang="en-US" sz="1400" dirty="0" smtClean="0"/>
              <a:t>- </a:t>
            </a:r>
            <a:r>
              <a:rPr lang="vi-VN" sz="1400" dirty="0" smtClean="0"/>
              <a:t>Cuối cùng, </a:t>
            </a:r>
            <a:r>
              <a:rPr lang="vi-VN" sz="1400" b="1" dirty="0" smtClean="0"/>
              <a:t>index</a:t>
            </a:r>
            <a:r>
              <a:rPr lang="vi-VN" sz="1400" dirty="0" smtClean="0"/>
              <a:t> chỉ hiệu quả với những query có where condition trên column index. Đừng dại mà cái gì cũng index, không cải thiện được read mà còn chậm write.</a:t>
            </a:r>
            <a:r>
              <a:rPr lang="en-US" sz="1400" dirty="0" smtClean="0"/>
              <a:t/>
            </a:r>
            <a:br>
              <a:rPr lang="en-US" sz="1400" dirty="0" smtClean="0"/>
            </a:br>
            <a:r>
              <a:rPr lang="vi-VN" sz="1800" dirty="0" smtClean="0"/>
              <a:t/>
            </a:r>
            <a:br>
              <a:rPr lang="vi-VN" sz="1800" dirty="0" smtClean="0"/>
            </a:br>
            <a:endParaRPr lang="en-US" sz="1400" dirty="0">
              <a:latin typeface="+mn-lt"/>
            </a:endParaRPr>
          </a:p>
        </p:txBody>
      </p:sp>
    </p:spTree>
    <p:extLst>
      <p:ext uri="{BB962C8B-B14F-4D97-AF65-F5344CB8AC3E}">
        <p14:creationId xmlns:p14="http://schemas.microsoft.com/office/powerpoint/2010/main" val="42473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Statement : EXPLAIN </a:t>
            </a:r>
            <a:endParaRPr lang="en-US" dirty="0"/>
          </a:p>
        </p:txBody>
      </p:sp>
      <p:sp>
        <p:nvSpPr>
          <p:cNvPr id="3" name="Content Placeholder 2"/>
          <p:cNvSpPr>
            <a:spLocks noGrp="1"/>
          </p:cNvSpPr>
          <p:nvPr>
            <p:ph idx="1"/>
          </p:nvPr>
        </p:nvSpPr>
        <p:spPr>
          <a:xfrm>
            <a:off x="838200" y="1150122"/>
            <a:ext cx="10515600" cy="5580192"/>
          </a:xfrm>
        </p:spPr>
        <p:txBody>
          <a:bodyPr>
            <a:normAutofit/>
          </a:bodyPr>
          <a:lstStyle/>
          <a:p>
            <a:pPr marL="0" indent="0">
              <a:buNone/>
            </a:pPr>
            <a:r>
              <a:rPr lang="vi-VN" sz="1800" dirty="0">
                <a:latin typeface="Calibri" panose="020F0502020204030204" pitchFamily="34" charset="0"/>
                <a:cs typeface="Calibri" panose="020F0502020204030204" pitchFamily="34" charset="0"/>
              </a:rPr>
              <a:t>keywork giải thích từng bước câu </a:t>
            </a:r>
            <a:r>
              <a:rPr lang="vi-VN" sz="1800" dirty="0" smtClean="0">
                <a:latin typeface="Calibri" panose="020F0502020204030204" pitchFamily="34" charset="0"/>
                <a:cs typeface="Calibri" panose="020F0502020204030204" pitchFamily="34" charset="0"/>
              </a:rPr>
              <a:t>query được thực hiện, bắt đầu với query sau:</a:t>
            </a:r>
            <a:endParaRPr lang="en-US" sz="1800" dirty="0" smtClean="0">
              <a:latin typeface="Calibri" panose="020F0502020204030204" pitchFamily="34" charset="0"/>
              <a:cs typeface="Calibri" panose="020F0502020204030204" pitchFamily="34" charset="0"/>
            </a:endParaRPr>
          </a:p>
          <a:p>
            <a:pPr marL="0" indent="0">
              <a:buNone/>
            </a:pPr>
            <a:r>
              <a:rPr lang="en-US" sz="1800" dirty="0" err="1" smtClean="0">
                <a:latin typeface="Calibri" panose="020F0502020204030204" pitchFamily="34" charset="0"/>
                <a:cs typeface="Calibri" panose="020F0502020204030204" pitchFamily="34" charset="0"/>
              </a:rPr>
              <a:t>Các</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thuộc</a:t>
            </a:r>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tính</a:t>
            </a:r>
            <a:r>
              <a:rPr lang="en-US" sz="1800" dirty="0" smtClean="0">
                <a:latin typeface="Calibri" panose="020F0502020204030204" pitchFamily="34" charset="0"/>
                <a:cs typeface="Calibri" panose="020F0502020204030204" pitchFamily="34" charset="0"/>
              </a:rPr>
              <a:t>:</a:t>
            </a:r>
          </a:p>
          <a:p>
            <a:r>
              <a:rPr lang="vi-VN" sz="1400" b="1" dirty="0">
                <a:latin typeface="Calibri" panose="020F0502020204030204" pitchFamily="34" charset="0"/>
                <a:cs typeface="Calibri" panose="020F0502020204030204" pitchFamily="34" charset="0"/>
              </a:rPr>
              <a:t>cost</a:t>
            </a:r>
            <a:r>
              <a:rPr lang="vi-VN" sz="1400" dirty="0">
                <a:latin typeface="Calibri" panose="020F0502020204030204" pitchFamily="34" charset="0"/>
                <a:cs typeface="Calibri" panose="020F0502020204030204" pitchFamily="34" charset="0"/>
              </a:rPr>
              <a:t>: cái giá phải trả là bao </a:t>
            </a:r>
            <a:r>
              <a:rPr lang="vi-VN" sz="1400" dirty="0" smtClean="0">
                <a:latin typeface="Calibri" panose="020F0502020204030204" pitchFamily="34" charset="0"/>
                <a:cs typeface="Calibri" panose="020F0502020204030204" pitchFamily="34" charset="0"/>
              </a:rPr>
              <a:t>nhi</a:t>
            </a:r>
            <a:r>
              <a:rPr lang="en-US" sz="1400" dirty="0">
                <a:latin typeface="Calibri" panose="020F0502020204030204" pitchFamily="34" charset="0"/>
                <a:cs typeface="Calibri" panose="020F0502020204030204" pitchFamily="34" charset="0"/>
              </a:rPr>
              <a:t>ê</a:t>
            </a:r>
            <a:r>
              <a:rPr lang="vi-VN" sz="1400" dirty="0" smtClean="0">
                <a:latin typeface="Calibri" panose="020F0502020204030204" pitchFamily="34" charset="0"/>
                <a:cs typeface="Calibri" panose="020F0502020204030204" pitchFamily="34" charset="0"/>
              </a:rPr>
              <a:t>u</a:t>
            </a:r>
            <a:r>
              <a:rPr lang="vi-VN" sz="1400" dirty="0">
                <a:latin typeface="Calibri" panose="020F0502020204030204" pitchFamily="34" charset="0"/>
                <a:cs typeface="Calibri" panose="020F0502020204030204" pitchFamily="34" charset="0"/>
              </a:rPr>
              <a:t>, hiểu đơn giản là số lượng tính toán cần thiết để hoàn thành, giá trị từ 0 đến 2117. Tức là sao? Con số đầu tiên thể hiện </a:t>
            </a:r>
            <a:r>
              <a:rPr lang="vi-VN" sz="1400" b="1" dirty="0">
                <a:latin typeface="Calibri" panose="020F0502020204030204" pitchFamily="34" charset="0"/>
                <a:cs typeface="Calibri" panose="020F0502020204030204" pitchFamily="34" charset="0"/>
              </a:rPr>
              <a:t>cost</a:t>
            </a:r>
            <a:r>
              <a:rPr lang="vi-VN" sz="1400" dirty="0">
                <a:latin typeface="Calibri" panose="020F0502020204030204" pitchFamily="34" charset="0"/>
                <a:cs typeface="Calibri" panose="020F0502020204030204" pitchFamily="34" charset="0"/>
              </a:rPr>
              <a:t> cần tiêu tốt để khởi động nhiệm vụ. Con số phía sau là các đơn vị tính toán cần thiết để hoàn thành nhiệm vụ. Lưu ý nó là một thông số đánh giá, không phản ánh thời gian thực tế và nó </a:t>
            </a:r>
            <a:r>
              <a:rPr lang="vi-VN" sz="1400" b="1" dirty="0">
                <a:latin typeface="Calibri" panose="020F0502020204030204" pitchFamily="34" charset="0"/>
                <a:cs typeface="Calibri" panose="020F0502020204030204" pitchFamily="34" charset="0"/>
              </a:rPr>
              <a:t>không có giá trị thời gian đo cụ thể</a:t>
            </a:r>
            <a:r>
              <a:rPr lang="vi-VN" sz="1400" dirty="0">
                <a:latin typeface="Calibri" panose="020F0502020204030204" pitchFamily="34" charset="0"/>
                <a:cs typeface="Calibri" panose="020F0502020204030204" pitchFamily="34" charset="0"/>
              </a:rPr>
              <a:t>.</a:t>
            </a:r>
          </a:p>
          <a:p>
            <a:r>
              <a:rPr lang="vi-VN" sz="1400" b="1" dirty="0">
                <a:latin typeface="Calibri" panose="020F0502020204030204" pitchFamily="34" charset="0"/>
                <a:cs typeface="Calibri" panose="020F0502020204030204" pitchFamily="34" charset="0"/>
              </a:rPr>
              <a:t>rows</a:t>
            </a:r>
            <a:r>
              <a:rPr lang="vi-VN" sz="1400" dirty="0">
                <a:latin typeface="Calibri" panose="020F0502020204030204" pitchFamily="34" charset="0"/>
                <a:cs typeface="Calibri" panose="020F0502020204030204" pitchFamily="34" charset="0"/>
              </a:rPr>
              <a:t>: số lượng row mà Postgres nghĩ rằng nó cần scan để thực thi query.</a:t>
            </a:r>
          </a:p>
          <a:p>
            <a:r>
              <a:rPr lang="vi-VN" sz="1400" b="1" dirty="0" smtClean="0">
                <a:latin typeface="Calibri" panose="020F0502020204030204" pitchFamily="34" charset="0"/>
                <a:cs typeface="Calibri" panose="020F0502020204030204" pitchFamily="34" charset="0"/>
              </a:rPr>
              <a:t>width</a:t>
            </a:r>
            <a:r>
              <a:rPr lang="vi-VN" sz="1400" dirty="0">
                <a:latin typeface="Calibri" panose="020F0502020204030204" pitchFamily="34" charset="0"/>
                <a:cs typeface="Calibri" panose="020F0502020204030204" pitchFamily="34" charset="0"/>
              </a:rPr>
              <a:t>: độ rộng </a:t>
            </a:r>
            <a:r>
              <a:rPr lang="vi-VN" sz="1400" dirty="0" smtClean="0">
                <a:latin typeface="Calibri" panose="020F0502020204030204" pitchFamily="34" charset="0"/>
                <a:cs typeface="Calibri" panose="020F0502020204030204" pitchFamily="34" charset="0"/>
              </a:rPr>
              <a:t>trung </a:t>
            </a:r>
            <a:r>
              <a:rPr lang="vi-VN" sz="1400" dirty="0">
                <a:latin typeface="Calibri" panose="020F0502020204030204" pitchFamily="34" charset="0"/>
                <a:cs typeface="Calibri" panose="020F0502020204030204" pitchFamily="34" charset="0"/>
              </a:rPr>
              <a:t>bình của mỗi row sau khi thực thi query (tổng số lượng byte của tất </a:t>
            </a:r>
            <a:r>
              <a:rPr lang="vi-VN" sz="1400" dirty="0" smtClean="0">
                <a:latin typeface="Calibri" panose="020F0502020204030204" pitchFamily="34" charset="0"/>
                <a:cs typeface="Calibri" panose="020F0502020204030204" pitchFamily="34" charset="0"/>
              </a:rPr>
              <a:t>cả selected </a:t>
            </a:r>
            <a:r>
              <a:rPr lang="vi-VN" sz="1400" dirty="0">
                <a:latin typeface="Calibri" panose="020F0502020204030204" pitchFamily="34" charset="0"/>
                <a:cs typeface="Calibri" panose="020F0502020204030204" pitchFamily="34" charset="0"/>
              </a:rPr>
              <a:t>columns), đơn vị </a:t>
            </a:r>
            <a:r>
              <a:rPr lang="vi-VN" sz="1400" dirty="0" smtClean="0">
                <a:latin typeface="Calibri" panose="020F0502020204030204" pitchFamily="34" charset="0"/>
                <a:cs typeface="Calibri" panose="020F0502020204030204" pitchFamily="34" charset="0"/>
              </a:rPr>
              <a:t>bytes</a:t>
            </a:r>
            <a:endParaRPr lang="en-US" sz="1400" dirty="0" smtClean="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pPr marL="0" indent="0">
              <a:buNone/>
            </a:pPr>
            <a:r>
              <a:rPr lang="vi-VN" sz="1800" b="1" dirty="0">
                <a:latin typeface="Calibri" panose="020F0502020204030204" pitchFamily="34" charset="0"/>
                <a:cs typeface="Calibri" panose="020F0502020204030204" pitchFamily="34" charset="0"/>
              </a:rPr>
              <a:t>Explain</a:t>
            </a:r>
            <a:r>
              <a:rPr lang="vi-VN" sz="1800" dirty="0">
                <a:latin typeface="Calibri" panose="020F0502020204030204" pitchFamily="34" charset="0"/>
                <a:cs typeface="Calibri" panose="020F0502020204030204" pitchFamily="34" charset="0"/>
              </a:rPr>
              <a:t> chỉ đưa ta con số áng chừng về cost computation. Để có con số cụ thể hơn về execution time, thêm option </a:t>
            </a:r>
            <a:r>
              <a:rPr lang="vi-VN" sz="1800" b="1" dirty="0">
                <a:latin typeface="Calibri" panose="020F0502020204030204" pitchFamily="34" charset="0"/>
                <a:cs typeface="Calibri" panose="020F0502020204030204" pitchFamily="34" charset="0"/>
              </a:rPr>
              <a:t>analyze</a:t>
            </a:r>
            <a:r>
              <a:rPr lang="vi-VN" sz="1800" dirty="0">
                <a:latin typeface="Calibri" panose="020F0502020204030204" pitchFamily="34" charset="0"/>
                <a:cs typeface="Calibri" panose="020F0502020204030204" pitchFamily="34" charset="0"/>
              </a:rPr>
              <a:t> vào sau </a:t>
            </a:r>
            <a:r>
              <a:rPr lang="vi-VN" sz="1800" b="1" dirty="0" smtClean="0">
                <a:latin typeface="Calibri" panose="020F0502020204030204" pitchFamily="34" charset="0"/>
                <a:cs typeface="Calibri" panose="020F0502020204030204" pitchFamily="34" charset="0"/>
              </a:rPr>
              <a:t>explain</a:t>
            </a:r>
            <a:endParaRPr lang="en-US" sz="1800" b="1" dirty="0" smtClean="0">
              <a:latin typeface="Calibri" panose="020F0502020204030204" pitchFamily="34" charset="0"/>
              <a:cs typeface="Calibri" panose="020F0502020204030204" pitchFamily="34" charset="0"/>
            </a:endParaRPr>
          </a:p>
          <a:p>
            <a:pPr marL="0" indent="0">
              <a:buNone/>
            </a:pPr>
            <a:r>
              <a:rPr lang="vi-VN" sz="1800" b="1" dirty="0">
                <a:latin typeface="Calibri" panose="020F0502020204030204" pitchFamily="34" charset="0"/>
                <a:cs typeface="Calibri" panose="020F0502020204030204" pitchFamily="34" charset="0"/>
              </a:rPr>
              <a:t>Lưu ý</a:t>
            </a:r>
            <a:r>
              <a:rPr lang="vi-VN" sz="1800" dirty="0">
                <a:latin typeface="Calibri" panose="020F0502020204030204" pitchFamily="34" charset="0"/>
                <a:cs typeface="Calibri" panose="020F0502020204030204" pitchFamily="34" charset="0"/>
              </a:rPr>
              <a:t>: </a:t>
            </a:r>
            <a:r>
              <a:rPr lang="vi-VN" sz="1800" b="1" dirty="0">
                <a:latin typeface="Calibri" panose="020F0502020204030204" pitchFamily="34" charset="0"/>
                <a:cs typeface="Calibri" panose="020F0502020204030204" pitchFamily="34" charset="0"/>
              </a:rPr>
              <a:t>analyze</a:t>
            </a:r>
            <a:r>
              <a:rPr lang="vi-VN" sz="1800" dirty="0">
                <a:latin typeface="Calibri" panose="020F0502020204030204" pitchFamily="34" charset="0"/>
                <a:cs typeface="Calibri" panose="020F0502020204030204" pitchFamily="34" charset="0"/>
              </a:rPr>
              <a:t> option sẽ thực thi các statement chứ không đơn thuần là plan nữa</a:t>
            </a:r>
            <a:endParaRPr lang="en-US" sz="18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838200" y="4731050"/>
            <a:ext cx="6773220" cy="600159"/>
          </a:xfrm>
          <a:prstGeom prst="rect">
            <a:avLst/>
          </a:prstGeom>
        </p:spPr>
      </p:pic>
    </p:spTree>
    <p:extLst>
      <p:ext uri="{BB962C8B-B14F-4D97-AF65-F5344CB8AC3E}">
        <p14:creationId xmlns:p14="http://schemas.microsoft.com/office/powerpoint/2010/main" val="300724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76649"/>
          </a:xfrm>
        </p:spPr>
        <p:txBody>
          <a:bodyPr>
            <a:normAutofit fontScale="90000"/>
          </a:bodyPr>
          <a:lstStyle/>
          <a:p>
            <a:r>
              <a:rPr lang="en-US" dirty="0" smtClean="0"/>
              <a:t>Statement : EXPLAIN </a:t>
            </a:r>
            <a:endParaRPr lang="en-US" dirty="0"/>
          </a:p>
        </p:txBody>
      </p:sp>
      <p:pic>
        <p:nvPicPr>
          <p:cNvPr id="4" name="Content Placeholder 3"/>
          <p:cNvPicPr>
            <a:picLocks noGrp="1" noChangeAspect="1"/>
          </p:cNvPicPr>
          <p:nvPr>
            <p:ph idx="1"/>
          </p:nvPr>
        </p:nvPicPr>
        <p:blipFill>
          <a:blip r:embed="rId2"/>
          <a:stretch>
            <a:fillRect/>
          </a:stretch>
        </p:blipFill>
        <p:spPr>
          <a:xfrm>
            <a:off x="838200" y="880839"/>
            <a:ext cx="5348416" cy="1311032"/>
          </a:xfrm>
          <a:prstGeom prst="rect">
            <a:avLst/>
          </a:prstGeom>
        </p:spPr>
      </p:pic>
      <p:pic>
        <p:nvPicPr>
          <p:cNvPr id="6" name="Picture 5"/>
          <p:cNvPicPr>
            <a:picLocks noChangeAspect="1"/>
          </p:cNvPicPr>
          <p:nvPr/>
        </p:nvPicPr>
        <p:blipFill>
          <a:blip r:embed="rId3"/>
          <a:stretch>
            <a:fillRect/>
          </a:stretch>
        </p:blipFill>
        <p:spPr>
          <a:xfrm>
            <a:off x="838200" y="429993"/>
            <a:ext cx="6801799" cy="676369"/>
          </a:xfrm>
          <a:prstGeom prst="rect">
            <a:avLst/>
          </a:prstGeom>
        </p:spPr>
      </p:pic>
      <p:sp>
        <p:nvSpPr>
          <p:cNvPr id="7" name="Title 1"/>
          <p:cNvSpPr txBox="1">
            <a:spLocks/>
          </p:cNvSpPr>
          <p:nvPr/>
        </p:nvSpPr>
        <p:spPr>
          <a:xfrm>
            <a:off x="838200" y="1994163"/>
            <a:ext cx="10515600" cy="253664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smtClean="0"/>
              <a:t>Statement : EXPLAIN </a:t>
            </a:r>
          </a:p>
          <a:p>
            <a:pPr marL="285750" indent="-285750">
              <a:buFont typeface="Arial" panose="020B0604020202020204" pitchFamily="34" charset="0"/>
              <a:buChar char="•"/>
            </a:pPr>
            <a:r>
              <a:rPr lang="vi-VN" sz="1400" dirty="0"/>
              <a:t>Với dòng đầu tiên, không có gì thay đổi nhiều ngoại trừ việc có thêm </a:t>
            </a:r>
            <a:r>
              <a:rPr lang="vi-VN" sz="1400" b="1" dirty="0"/>
              <a:t>actual time</a:t>
            </a:r>
            <a:r>
              <a:rPr lang="vi-VN" sz="1400" dirty="0"/>
              <a:t>. Giống như </a:t>
            </a:r>
            <a:r>
              <a:rPr lang="vi-VN" sz="1400" b="1" dirty="0"/>
              <a:t>cost</a:t>
            </a:r>
            <a:r>
              <a:rPr lang="vi-VN" sz="1400" dirty="0"/>
              <a:t>, con số đầu tiên thể hiện thời gian cần để khởi động, con số thứ hai là thời gian để hoàn thành.</a:t>
            </a:r>
          </a:p>
          <a:p>
            <a:pPr marL="285750" indent="-285750">
              <a:buFont typeface="Arial" panose="020B0604020202020204" pitchFamily="34" charset="0"/>
              <a:buChar char="•"/>
            </a:pPr>
            <a:r>
              <a:rPr lang="vi-VN" sz="1400" b="1" dirty="0"/>
              <a:t>loops</a:t>
            </a:r>
            <a:r>
              <a:rPr lang="vi-VN" sz="1400" dirty="0"/>
              <a:t>: đơn giản rồi, số lượng vòng lặp.</a:t>
            </a:r>
          </a:p>
          <a:p>
            <a:pPr marL="285750" indent="-285750">
              <a:buFont typeface="Arial" panose="020B0604020202020204" pitchFamily="34" charset="0"/>
              <a:buChar char="•"/>
            </a:pPr>
            <a:r>
              <a:rPr lang="vi-VN" sz="1400" b="1" dirty="0"/>
              <a:t>planning time</a:t>
            </a:r>
            <a:r>
              <a:rPr lang="vi-VN" sz="1400" dirty="0"/>
              <a:t>: thời gian lên kế hoạch cho query, rất nhanh chỉ 0,053 ms.</a:t>
            </a:r>
          </a:p>
          <a:p>
            <a:pPr marL="285750" indent="-285750">
              <a:buFont typeface="Arial" panose="020B0604020202020204" pitchFamily="34" charset="0"/>
              <a:buChar char="•"/>
            </a:pPr>
            <a:r>
              <a:rPr lang="vi-VN" sz="1400" b="1" dirty="0"/>
              <a:t>execution time</a:t>
            </a:r>
            <a:r>
              <a:rPr lang="vi-VN" sz="1400" dirty="0"/>
              <a:t>: 2418 ms. Vì sao lại có sự chênh lệch giữa </a:t>
            </a:r>
            <a:r>
              <a:rPr lang="vi-VN" sz="1400" b="1" dirty="0"/>
              <a:t>execution time</a:t>
            </a:r>
            <a:r>
              <a:rPr lang="vi-VN" sz="1400" dirty="0"/>
              <a:t> và </a:t>
            </a:r>
            <a:r>
              <a:rPr lang="vi-VN" sz="1400" b="1" dirty="0"/>
              <a:t>actual time</a:t>
            </a:r>
            <a:r>
              <a:rPr lang="vi-VN" sz="1400" dirty="0"/>
              <a:t>? </a:t>
            </a:r>
            <a:r>
              <a:rPr lang="vi-VN" sz="1400" b="1" dirty="0"/>
              <a:t>Actual time</a:t>
            </a:r>
            <a:r>
              <a:rPr lang="vi-VN" sz="1400" dirty="0"/>
              <a:t> là thời gian tính toán cho nhiệm vụ </a:t>
            </a:r>
            <a:r>
              <a:rPr lang="vi-VN" sz="1400" b="1" dirty="0"/>
              <a:t>seq scan table</a:t>
            </a:r>
            <a:r>
              <a:rPr lang="vi-VN" sz="1400" dirty="0"/>
              <a:t>. còn một nhiệm vụ quan trọng nữa là fetch data để hiển thị.</a:t>
            </a:r>
          </a:p>
          <a:p>
            <a:endParaRPr lang="en-US" sz="1800" dirty="0" smtClean="0"/>
          </a:p>
          <a:p>
            <a:r>
              <a:rPr lang="vi-VN" sz="1800" dirty="0">
                <a:latin typeface="Calibri" panose="020F0502020204030204" pitchFamily="34" charset="0"/>
                <a:cs typeface="Calibri" panose="020F0502020204030204" pitchFamily="34" charset="0"/>
              </a:rPr>
              <a:t>Như vậy với mỗi điều kiện khác nhau DB System sẽ biết cách thực hiện các </a:t>
            </a:r>
            <a:r>
              <a:rPr lang="vi-VN" sz="1800" b="1" dirty="0">
                <a:latin typeface="Calibri" panose="020F0502020204030204" pitchFamily="34" charset="0"/>
                <a:cs typeface="Calibri" panose="020F0502020204030204" pitchFamily="34" charset="0"/>
              </a:rPr>
              <a:t>query</a:t>
            </a:r>
            <a:r>
              <a:rPr lang="vi-VN" sz="1800" dirty="0">
                <a:latin typeface="Calibri" panose="020F0502020204030204" pitchFamily="34" charset="0"/>
                <a:cs typeface="Calibri" panose="020F0502020204030204" pitchFamily="34" charset="0"/>
              </a:rPr>
              <a:t> nhanh nhất có thể dựa trên những gì chúng ta cung cấp cho nó, cụ thể ở đây là </a:t>
            </a:r>
            <a:r>
              <a:rPr lang="vi-VN" sz="1800" b="1" dirty="0">
                <a:latin typeface="Calibri" panose="020F0502020204030204" pitchFamily="34" charset="0"/>
                <a:cs typeface="Calibri" panose="020F0502020204030204" pitchFamily="34" charset="0"/>
              </a:rPr>
              <a:t>index</a:t>
            </a:r>
            <a:r>
              <a:rPr lang="vi-VN" sz="1800" dirty="0">
                <a:latin typeface="Calibri" panose="020F0502020204030204" pitchFamily="34" charset="0"/>
                <a:cs typeface="Calibri" panose="020F0502020204030204" pitchFamily="34" charset="0"/>
              </a:rPr>
              <a:t>. Ngoài ra, ta thấy một </a:t>
            </a:r>
            <a:r>
              <a:rPr lang="vi-VN" sz="1800" b="1" dirty="0">
                <a:latin typeface="Calibri" panose="020F0502020204030204" pitchFamily="34" charset="0"/>
                <a:cs typeface="Calibri" panose="020F0502020204030204" pitchFamily="34" charset="0"/>
              </a:rPr>
              <a:t>lesson learn</a:t>
            </a:r>
            <a:r>
              <a:rPr lang="vi-VN" sz="1800" dirty="0">
                <a:latin typeface="Calibri" panose="020F0502020204030204" pitchFamily="34" charset="0"/>
                <a:cs typeface="Calibri" panose="020F0502020204030204" pitchFamily="34" charset="0"/>
              </a:rPr>
              <a:t> khác là đôi khi </a:t>
            </a:r>
            <a:r>
              <a:rPr lang="vi-VN" sz="1800" b="1" dirty="0">
                <a:latin typeface="Calibri" panose="020F0502020204030204" pitchFamily="34" charset="0"/>
                <a:cs typeface="Calibri" panose="020F0502020204030204" pitchFamily="34" charset="0"/>
              </a:rPr>
              <a:t>index</a:t>
            </a:r>
            <a:r>
              <a:rPr lang="vi-VN" sz="1800" dirty="0">
                <a:latin typeface="Calibri" panose="020F0502020204030204" pitchFamily="34" charset="0"/>
                <a:cs typeface="Calibri" panose="020F0502020204030204" pitchFamily="34" charset="0"/>
              </a:rPr>
              <a:t> không đem lại tác dụng gì. Đừng dại mà </a:t>
            </a:r>
            <a:r>
              <a:rPr lang="vi-VN" sz="1800" b="1" dirty="0">
                <a:latin typeface="Calibri" panose="020F0502020204030204" pitchFamily="34" charset="0"/>
                <a:cs typeface="Calibri" panose="020F0502020204030204" pitchFamily="34" charset="0"/>
              </a:rPr>
              <a:t>index</a:t>
            </a:r>
            <a:r>
              <a:rPr lang="vi-VN" sz="1800" dirty="0">
                <a:latin typeface="Calibri" panose="020F0502020204030204" pitchFamily="34" charset="0"/>
                <a:cs typeface="Calibri" panose="020F0502020204030204" pitchFamily="34" charset="0"/>
              </a:rPr>
              <a:t> vô tội vạ, không những không tăng tốc độ read mà còn làm chậm tốc độ write.</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47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044"/>
            <a:ext cx="10515600" cy="494271"/>
          </a:xfrm>
        </p:spPr>
        <p:txBody>
          <a:bodyPr>
            <a:noAutofit/>
          </a:bodyPr>
          <a:lstStyle/>
          <a:p>
            <a:r>
              <a:rPr lang="en-US" sz="4000" dirty="0" err="1" smtClean="0">
                <a:latin typeface="+mn-lt"/>
              </a:rPr>
              <a:t>Các</a:t>
            </a:r>
            <a:r>
              <a:rPr lang="en-US" sz="4000" dirty="0" smtClean="0">
                <a:latin typeface="+mn-lt"/>
              </a:rPr>
              <a:t> </a:t>
            </a:r>
            <a:r>
              <a:rPr lang="en-US" sz="4000" dirty="0">
                <a:latin typeface="+mn-lt"/>
              </a:rPr>
              <a:t>Relational Database </a:t>
            </a:r>
            <a:r>
              <a:rPr lang="en-US" sz="4000" dirty="0" err="1">
                <a:latin typeface="+mn-lt"/>
              </a:rPr>
              <a:t>có</a:t>
            </a:r>
            <a:r>
              <a:rPr lang="en-US" sz="4000" dirty="0">
                <a:latin typeface="+mn-lt"/>
              </a:rPr>
              <a:t> 3 </a:t>
            </a:r>
            <a:r>
              <a:rPr lang="en-US" sz="4000" dirty="0" err="1">
                <a:latin typeface="+mn-lt"/>
              </a:rPr>
              <a:t>loại</a:t>
            </a:r>
            <a:r>
              <a:rPr lang="en-US" sz="4000" dirty="0">
                <a:latin typeface="+mn-lt"/>
              </a:rPr>
              <a:t> </a:t>
            </a:r>
            <a:r>
              <a:rPr lang="en-US" sz="4000" b="1" dirty="0">
                <a:latin typeface="+mn-lt"/>
              </a:rPr>
              <a:t>index</a:t>
            </a:r>
            <a:r>
              <a:rPr lang="en-US" sz="4000" dirty="0">
                <a:latin typeface="+mn-lt"/>
              </a:rPr>
              <a:t> </a:t>
            </a:r>
            <a:r>
              <a:rPr lang="en-US" sz="4000" dirty="0" err="1">
                <a:latin typeface="+mn-lt"/>
              </a:rPr>
              <a:t>phổ</a:t>
            </a:r>
            <a:r>
              <a:rPr lang="en-US" sz="4000" dirty="0">
                <a:latin typeface="+mn-lt"/>
              </a:rPr>
              <a:t> </a:t>
            </a:r>
            <a:r>
              <a:rPr lang="en-US" sz="4000" dirty="0" err="1">
                <a:latin typeface="+mn-lt"/>
              </a:rPr>
              <a:t>biến</a:t>
            </a:r>
            <a:r>
              <a:rPr lang="en-US" sz="4000" dirty="0">
                <a:latin typeface="+mn-lt"/>
              </a:rPr>
              <a:t>:</a:t>
            </a:r>
            <a:endParaRPr lang="en-US" sz="4000" dirty="0">
              <a:latin typeface="+mn-lt"/>
            </a:endParaRPr>
          </a:p>
        </p:txBody>
      </p:sp>
      <p:sp>
        <p:nvSpPr>
          <p:cNvPr id="3" name="Content Placeholder 2"/>
          <p:cNvSpPr>
            <a:spLocks noGrp="1"/>
          </p:cNvSpPr>
          <p:nvPr>
            <p:ph idx="1"/>
          </p:nvPr>
        </p:nvSpPr>
        <p:spPr>
          <a:xfrm>
            <a:off x="838200" y="955589"/>
            <a:ext cx="10515600" cy="5221373"/>
          </a:xfrm>
        </p:spPr>
        <p:txBody>
          <a:bodyPr/>
          <a:lstStyle/>
          <a:p>
            <a:r>
              <a:rPr lang="en-US" dirty="0"/>
              <a:t>B-Tree index.</a:t>
            </a:r>
          </a:p>
          <a:p>
            <a:r>
              <a:rPr lang="en-US" dirty="0"/>
              <a:t>Hash index.</a:t>
            </a:r>
          </a:p>
          <a:p>
            <a:r>
              <a:rPr lang="en-US" dirty="0"/>
              <a:t>Bitmap index.</a:t>
            </a:r>
          </a:p>
          <a:p>
            <a:endParaRPr lang="en-US" dirty="0"/>
          </a:p>
        </p:txBody>
      </p:sp>
    </p:spTree>
    <p:extLst>
      <p:ext uri="{BB962C8B-B14F-4D97-AF65-F5344CB8AC3E}">
        <p14:creationId xmlns:p14="http://schemas.microsoft.com/office/powerpoint/2010/main" val="3477822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17838"/>
          </a:xfrm>
        </p:spPr>
        <p:txBody>
          <a:bodyPr anchor="t">
            <a:normAutofit fontScale="90000"/>
          </a:bodyPr>
          <a:lstStyle/>
          <a:p>
            <a:r>
              <a:rPr lang="en-US" b="1" dirty="0"/>
              <a:t>1) B-Tree index (Balanced Tree index</a:t>
            </a:r>
            <a:r>
              <a:rPr lang="en-US" b="1" dirty="0" smtClean="0"/>
              <a:t>)</a:t>
            </a:r>
            <a:r>
              <a:rPr lang="en-US" dirty="0"/>
              <a:t/>
            </a:r>
            <a:br>
              <a:rPr lang="en-US" dirty="0"/>
            </a:br>
            <a:endParaRPr lang="en-US" dirty="0"/>
          </a:p>
        </p:txBody>
      </p:sp>
      <p:sp>
        <p:nvSpPr>
          <p:cNvPr id="3" name="Content Placeholder 2"/>
          <p:cNvSpPr>
            <a:spLocks noGrp="1"/>
          </p:cNvSpPr>
          <p:nvPr>
            <p:ph idx="1"/>
          </p:nvPr>
        </p:nvSpPr>
        <p:spPr>
          <a:xfrm>
            <a:off x="838200" y="766119"/>
            <a:ext cx="10515600" cy="5410844"/>
          </a:xfrm>
        </p:spPr>
        <p:txBody>
          <a:bodyPr>
            <a:normAutofit fontScale="92500"/>
          </a:bodyPr>
          <a:lstStyle/>
          <a:p>
            <a:pPr marL="0" indent="0">
              <a:buNone/>
            </a:pPr>
            <a:r>
              <a:rPr lang="en-US" sz="1800" dirty="0" smtClean="0">
                <a:latin typeface="Calibri" panose="020F0502020204030204" pitchFamily="34" charset="0"/>
                <a:cs typeface="Calibri" panose="020F0502020204030204" pitchFamily="34" charset="0"/>
              </a:rPr>
              <a:t>Syntax : </a:t>
            </a:r>
            <a:r>
              <a:rPr lang="en-US" sz="1800" dirty="0"/>
              <a:t>CREATE INDEX </a:t>
            </a:r>
            <a:r>
              <a:rPr lang="en-US" sz="1800" dirty="0" err="1"/>
              <a:t>idx_engineer_firstname</a:t>
            </a:r>
            <a:r>
              <a:rPr lang="en-US" sz="1800" dirty="0"/>
              <a:t> ON engineer USING BTREE(</a:t>
            </a:r>
            <a:r>
              <a:rPr lang="en-US" sz="1800" dirty="0" err="1"/>
              <a:t>first_name</a:t>
            </a:r>
            <a:r>
              <a:rPr lang="en-US" sz="1800" dirty="0"/>
              <a:t>); </a:t>
            </a:r>
            <a:r>
              <a:rPr lang="en-US" sz="1800" dirty="0"/>
              <a:t/>
            </a:r>
            <a:br>
              <a:rPr lang="en-US" sz="1800" dirty="0"/>
            </a:br>
            <a:endParaRPr lang="en-US" sz="1800" dirty="0" smtClean="0">
              <a:latin typeface="Calibri" panose="020F0502020204030204" pitchFamily="34" charset="0"/>
              <a:cs typeface="Calibri" panose="020F0502020204030204" pitchFamily="34" charset="0"/>
            </a:endParaRPr>
          </a:p>
          <a:p>
            <a:pPr marL="0" indent="0">
              <a:buNone/>
            </a:pPr>
            <a:r>
              <a:rPr lang="vi-VN" sz="1800" dirty="0" smtClean="0">
                <a:latin typeface="Calibri" panose="020F0502020204030204" pitchFamily="34" charset="0"/>
                <a:cs typeface="Calibri" panose="020F0502020204030204" pitchFamily="34" charset="0"/>
              </a:rPr>
              <a:t>Binary </a:t>
            </a:r>
            <a:r>
              <a:rPr lang="vi-VN" sz="1800" dirty="0">
                <a:latin typeface="Calibri" panose="020F0502020204030204" pitchFamily="34" charset="0"/>
                <a:cs typeface="Calibri" panose="020F0502020204030204" pitchFamily="34" charset="0"/>
              </a:rPr>
              <a:t>Tree và Binary Search Tree, rất quen thuộc và phổ biến. </a:t>
            </a:r>
            <a:r>
              <a:rPr lang="vi-VN" sz="1800" b="1" dirty="0">
                <a:latin typeface="Calibri" panose="020F0502020204030204" pitchFamily="34" charset="0"/>
                <a:cs typeface="Calibri" panose="020F0502020204030204" pitchFamily="34" charset="0"/>
              </a:rPr>
              <a:t>B-Tree index</a:t>
            </a:r>
            <a:r>
              <a:rPr lang="vi-VN" sz="1800" dirty="0">
                <a:latin typeface="Calibri" panose="020F0502020204030204" pitchFamily="34" charset="0"/>
                <a:cs typeface="Calibri" panose="020F0502020204030204" pitchFamily="34" charset="0"/>
              </a:rPr>
              <a:t> sử dụng cấu trúc dữ liệu Binary Tree để lưu trữ và BST thực hiện việc tìm kiếm. Nó có các tính chất sau</a:t>
            </a:r>
            <a:r>
              <a:rPr lang="vi-VN" sz="1800" dirty="0" smtClean="0">
                <a:latin typeface="Calibri" panose="020F0502020204030204" pitchFamily="34" charset="0"/>
                <a:cs typeface="Calibri" panose="020F0502020204030204" pitchFamily="34" charset="0"/>
              </a:rPr>
              <a:t>:</a:t>
            </a:r>
            <a:endParaRPr lang="en-US" sz="1800" dirty="0" smtClean="0">
              <a:latin typeface="Calibri" panose="020F0502020204030204" pitchFamily="34" charset="0"/>
              <a:cs typeface="Calibri" panose="020F0502020204030204" pitchFamily="34" charset="0"/>
            </a:endParaRPr>
          </a:p>
          <a:p>
            <a:r>
              <a:rPr lang="vi-VN" sz="1400" dirty="0">
                <a:latin typeface="Calibri" panose="020F0502020204030204" pitchFamily="34" charset="0"/>
                <a:cs typeface="Calibri" panose="020F0502020204030204" pitchFamily="34" charset="0"/>
              </a:rPr>
              <a:t>Phổ biến và được dùng nhiều nhất trong các loại index.</a:t>
            </a:r>
          </a:p>
          <a:p>
            <a:r>
              <a:rPr lang="vi-VN" sz="1400" dirty="0">
                <a:latin typeface="Calibri" panose="020F0502020204030204" pitchFamily="34" charset="0"/>
                <a:cs typeface="Calibri" panose="020F0502020204030204" pitchFamily="34" charset="0"/>
              </a:rPr>
              <a:t>Sử dụng khi số lượng các giá trị không lặp lại của cột nhiều (high cardinality). Ví dụ như tên, tuổi, 1000 người thì số lượng dữ liệu trùng không nhiều.</a:t>
            </a:r>
          </a:p>
          <a:p>
            <a:r>
              <a:rPr lang="vi-VN" sz="1400" dirty="0">
                <a:latin typeface="Calibri" panose="020F0502020204030204" pitchFamily="34" charset="0"/>
                <a:cs typeface="Calibri" panose="020F0502020204030204" pitchFamily="34" charset="0"/>
              </a:rPr>
              <a:t>Tự cân bằng khi dữ liệu column index thay đổi.</a:t>
            </a:r>
          </a:p>
          <a:p>
            <a:r>
              <a:rPr lang="vi-VN" sz="1400" dirty="0">
                <a:latin typeface="Calibri" panose="020F0502020204030204" pitchFamily="34" charset="0"/>
                <a:cs typeface="Calibri" panose="020F0502020204030204" pitchFamily="34" charset="0"/>
              </a:rPr>
              <a:t>Độ phức tạp bằng chiều cao của cây. Complexity O(logn).</a:t>
            </a:r>
          </a:p>
          <a:p>
            <a:r>
              <a:rPr lang="vi-VN" sz="1400" dirty="0">
                <a:latin typeface="Calibri" panose="020F0502020204030204" pitchFamily="34" charset="0"/>
                <a:cs typeface="Calibri" panose="020F0502020204030204" pitchFamily="34" charset="0"/>
              </a:rPr>
              <a:t>Các node của cây có link trước tiếp đến nhau nên phù hợp với ORDER BY</a:t>
            </a:r>
            <a:r>
              <a:rPr lang="vi-VN" sz="1400" dirty="0" smtClean="0">
                <a:latin typeface="Calibri" panose="020F0502020204030204" pitchFamily="34" charset="0"/>
                <a:cs typeface="Calibri" panose="020F0502020204030204" pitchFamily="34" charset="0"/>
              </a:rPr>
              <a:t>.</a:t>
            </a:r>
            <a:endParaRPr lang="en-US" sz="1400" dirty="0" smtClean="0">
              <a:latin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cs typeface="Calibri" panose="020F0502020204030204" pitchFamily="34" charset="0"/>
            </a:endParaRPr>
          </a:p>
          <a:p>
            <a:pPr marL="0" indent="0">
              <a:buNone/>
            </a:pPr>
            <a:r>
              <a:rPr lang="vi-VN" sz="1400" dirty="0">
                <a:latin typeface="Calibri" panose="020F0502020204030204" pitchFamily="34" charset="0"/>
                <a:cs typeface="Calibri" panose="020F0502020204030204" pitchFamily="34" charset="0"/>
              </a:rPr>
              <a:t>Một điều cần chú ý ở tính chất thứ hai, vì sao nên áp dụng khi </a:t>
            </a:r>
            <a:r>
              <a:rPr lang="vi-VN" sz="1400" b="1" dirty="0">
                <a:latin typeface="Calibri" panose="020F0502020204030204" pitchFamily="34" charset="0"/>
                <a:cs typeface="Calibri" panose="020F0502020204030204" pitchFamily="34" charset="0"/>
              </a:rPr>
              <a:t>high cardinality</a:t>
            </a:r>
            <a:r>
              <a:rPr lang="vi-VN" sz="1400" dirty="0">
                <a:latin typeface="Calibri" panose="020F0502020204030204" pitchFamily="34" charset="0"/>
                <a:cs typeface="Calibri" panose="020F0502020204030204" pitchFamily="34" charset="0"/>
              </a:rPr>
              <a:t>? Nếu áp dụng với column low cardinality như </a:t>
            </a:r>
            <a:r>
              <a:rPr lang="vi-VN" sz="1400" b="1" dirty="0">
                <a:latin typeface="Calibri" panose="020F0502020204030204" pitchFamily="34" charset="0"/>
                <a:cs typeface="Calibri" panose="020F0502020204030204" pitchFamily="34" charset="0"/>
              </a:rPr>
              <a:t>gender</a:t>
            </a:r>
            <a:r>
              <a:rPr lang="vi-VN" sz="1400" dirty="0">
                <a:latin typeface="Calibri" panose="020F0502020204030204" pitchFamily="34" charset="0"/>
                <a:cs typeface="Calibri" panose="020F0502020204030204" pitchFamily="34" charset="0"/>
              </a:rPr>
              <a:t> có 2 - 4 giá trị. BST gần như không thu được nhiều lợi ích so với </a:t>
            </a:r>
            <a:r>
              <a:rPr lang="vi-VN" sz="1400" b="1" dirty="0">
                <a:latin typeface="Calibri" panose="020F0502020204030204" pitchFamily="34" charset="0"/>
                <a:cs typeface="Calibri" panose="020F0502020204030204" pitchFamily="34" charset="0"/>
              </a:rPr>
              <a:t>seq scan</a:t>
            </a:r>
            <a:r>
              <a:rPr lang="vi-VN" sz="1400" dirty="0">
                <a:latin typeface="Calibri" panose="020F0502020204030204" pitchFamily="34" charset="0"/>
                <a:cs typeface="Calibri" panose="020F0502020204030204" pitchFamily="34" charset="0"/>
              </a:rPr>
              <a:t>, tốn thêm disk space mà còn mất 2 lần scan (1 lần scan index table và 1 lần scan disk để fetch data).</a:t>
            </a:r>
          </a:p>
          <a:p>
            <a:pPr marL="0" indent="0">
              <a:buNone/>
            </a:pPr>
            <a:r>
              <a:rPr lang="vi-VN" sz="1800" dirty="0">
                <a:latin typeface="Calibri" panose="020F0502020204030204" pitchFamily="34" charset="0"/>
                <a:cs typeface="Calibri" panose="020F0502020204030204" pitchFamily="34" charset="0"/>
              </a:rPr>
              <a:t>Bản chất của việc </a:t>
            </a:r>
            <a:r>
              <a:rPr lang="vi-VN" sz="1800" b="1" dirty="0">
                <a:latin typeface="Calibri" panose="020F0502020204030204" pitchFamily="34" charset="0"/>
                <a:cs typeface="Calibri" panose="020F0502020204030204" pitchFamily="34" charset="0"/>
              </a:rPr>
              <a:t>index</a:t>
            </a:r>
            <a:r>
              <a:rPr lang="vi-VN" sz="1800" dirty="0">
                <a:latin typeface="Calibri" panose="020F0502020204030204" pitchFamily="34" charset="0"/>
                <a:cs typeface="Calibri" panose="020F0502020204030204" pitchFamily="34" charset="0"/>
              </a:rPr>
              <a:t> là tạo ra table mới lưu các giá trị không trùng nhau của tất cả các giá trị trong một hoặc nhiều column. Sau đó, scan trên </a:t>
            </a:r>
            <a:r>
              <a:rPr lang="vi-VN" sz="1800" b="1" dirty="0">
                <a:latin typeface="Calibri" panose="020F0502020204030204" pitchFamily="34" charset="0"/>
                <a:cs typeface="Calibri" panose="020F0502020204030204" pitchFamily="34" charset="0"/>
              </a:rPr>
              <a:t>index table</a:t>
            </a:r>
            <a:r>
              <a:rPr lang="vi-VN" sz="1800" dirty="0">
                <a:latin typeface="Calibri" panose="020F0502020204030204" pitchFamily="34" charset="0"/>
                <a:cs typeface="Calibri" panose="020F0502020204030204" pitchFamily="34" charset="0"/>
              </a:rPr>
              <a:t> (cơ chế BST) với các condition để tìm kết quả. Do vậy, nó phù hợp với các truy vấn:</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Tìm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kiếm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với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giá</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trị</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chính</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xác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Sử</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dụng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với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các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điều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kiện</a:t>
            </a:r>
            <a:r>
              <a:rPr lang="en-US" sz="1400" dirty="0">
                <a:latin typeface="Calibri" panose="020F0502020204030204" pitchFamily="34" charset="0"/>
                <a:cs typeface="Calibri" panose="020F0502020204030204" pitchFamily="34" charset="0"/>
              </a:rPr>
              <a:t> so </a:t>
            </a:r>
            <a:r>
              <a:rPr lang="en-US" sz="1400" dirty="0" err="1">
                <a:latin typeface="Calibri" panose="020F0502020204030204" pitchFamily="34" charset="0"/>
                <a:cs typeface="Calibri" panose="020F0502020204030204" pitchFamily="34" charset="0"/>
              </a:rPr>
              <a:t>sánh</a:t>
            </a:r>
            <a:r>
              <a:rPr lang="en-US" sz="1400" dirty="0">
                <a:latin typeface="Calibri" panose="020F0502020204030204" pitchFamily="34" charset="0"/>
                <a:cs typeface="Calibri" panose="020F0502020204030204" pitchFamily="34" charset="0"/>
              </a:rPr>
              <a:t> equal (=).</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 </a:t>
            </a:r>
            <a:r>
              <a:rPr lang="vi-VN" sz="1400" b="1" dirty="0">
                <a:latin typeface="Calibri" panose="020F0502020204030204" pitchFamily="34" charset="0"/>
                <a:cs typeface="Calibri" panose="020F0502020204030204" pitchFamily="34" charset="0"/>
              </a:rPr>
              <a:t>Composite index</a:t>
            </a:r>
            <a:r>
              <a:rPr lang="vi-VN" sz="1400" dirty="0">
                <a:latin typeface="Calibri" panose="020F0502020204030204" pitchFamily="34" charset="0"/>
                <a:cs typeface="Calibri" panose="020F0502020204030204" pitchFamily="34" charset="0"/>
              </a:rPr>
              <a:t> với nhiều column. Ví dụ như trên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idx_engineer_firstname_lastname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trên</a:t>
            </a:r>
            <a:r>
              <a:rPr lang="en-US" sz="1400" dirty="0">
                <a:latin typeface="Calibri" panose="020F0502020204030204" pitchFamily="34" charset="0"/>
                <a:cs typeface="Calibri" panose="020F0502020204030204" pitchFamily="34" charset="0"/>
              </a:rPr>
              <a:t> 2 column </a:t>
            </a:r>
            <a:r>
              <a:rPr lang="en-US" sz="1400" dirty="0" err="1">
                <a:latin typeface="Calibri" panose="020F0502020204030204" pitchFamily="34" charset="0"/>
                <a:cs typeface="Calibri" panose="020F0502020204030204" pitchFamily="34" charset="0"/>
              </a:rPr>
              <a:t>first_name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và</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last_name</a:t>
            </a:r>
            <a:r>
              <a:rPr lang="en-US" sz="1400" dirty="0">
                <a:latin typeface="Calibri" panose="020F0502020204030204" pitchFamily="34" charset="0"/>
                <a:cs typeface="Calibri" panose="020F0502020204030204" pitchFamily="34" charset="0"/>
              </a:rPr>
              <a:t> </a:t>
            </a:r>
            <a:r>
              <a:rPr lang="vi-VN" sz="1400" dirty="0">
                <a:latin typeface="Calibri" panose="020F0502020204030204" pitchFamily="34" charset="0"/>
                <a:cs typeface="Calibri" panose="020F0502020204030204" pitchFamily="34" charset="0"/>
              </a:rPr>
              <a:t>Khi thực </a:t>
            </a:r>
            <a:r>
              <a:rPr lang="en-US" sz="1400" dirty="0">
                <a:latin typeface="Calibri" panose="020F0502020204030204" pitchFamily="34" charset="0"/>
                <a:cs typeface="Calibri" panose="020F0502020204030204" pitchFamily="34" charset="0"/>
              </a:rPr>
              <a:t>     </a:t>
            </a:r>
            <a:r>
              <a:rPr lang="vi-VN" sz="1400" dirty="0">
                <a:latin typeface="Calibri" panose="020F0502020204030204" pitchFamily="34" charset="0"/>
                <a:cs typeface="Calibri" panose="020F0502020204030204" pitchFamily="34" charset="0"/>
              </a:rPr>
              <a:t>hiện tìm kiếm, </a:t>
            </a:r>
            <a:r>
              <a:rPr lang="vi-VN" sz="1400" b="1" dirty="0">
                <a:latin typeface="Calibri" panose="020F0502020204030204" pitchFamily="34" charset="0"/>
                <a:cs typeface="Calibri" panose="020F0502020204030204" pitchFamily="34" charset="0"/>
              </a:rPr>
              <a:t>index scan</a:t>
            </a:r>
            <a:r>
              <a:rPr lang="vi-VN" sz="1400" dirty="0">
                <a:latin typeface="Calibri" panose="020F0502020204030204" pitchFamily="34" charset="0"/>
                <a:cs typeface="Calibri" panose="020F0502020204030204" pitchFamily="34" charset="0"/>
              </a:rPr>
              <a:t> chỉ được sử dụng khi điều kiện cho column đầu tiên là </a:t>
            </a:r>
            <a:r>
              <a:rPr lang="vi-VN" sz="1400" b="1" dirty="0">
                <a:latin typeface="Calibri" panose="020F0502020204030204" pitchFamily="34" charset="0"/>
                <a:cs typeface="Calibri" panose="020F0502020204030204" pitchFamily="34" charset="0"/>
              </a:rPr>
              <a:t>match value</a:t>
            </a:r>
            <a:r>
              <a:rPr lang="vi-VN" sz="1400" dirty="0">
                <a:latin typeface="Calibri" panose="020F0502020204030204" pitchFamily="34" charset="0"/>
                <a:cs typeface="Calibri" panose="020F0502020204030204" pitchFamily="34" charset="0"/>
              </a:rPr>
              <a:t>, ngược lại sẽ không áp dụng được.</a:t>
            </a:r>
            <a:r>
              <a:rPr lang="en-US" sz="1400" dirty="0">
                <a:latin typeface="Calibri" panose="020F0502020204030204" pitchFamily="34" charset="0"/>
                <a:cs typeface="Calibri" panose="020F0502020204030204" pitchFamily="34" charset="0"/>
              </a:rPr>
              <a:t/>
            </a:r>
            <a:br>
              <a:rPr lang="en-US" sz="1400" dirty="0">
                <a:latin typeface="Calibri" panose="020F0502020204030204" pitchFamily="34" charset="0"/>
                <a:cs typeface="Calibri" panose="020F0502020204030204" pitchFamily="34" charset="0"/>
              </a:rPr>
            </a:br>
            <a:r>
              <a:rPr lang="vi-VN" sz="1400" dirty="0">
                <a:latin typeface="Calibri" panose="020F0502020204030204" pitchFamily="34" charset="0"/>
                <a:cs typeface="Calibri" panose="020F0502020204030204" pitchFamily="34" charset="0"/>
              </a:rPr>
              <a:t>Giải thích: tất cả các tên đều được sắp xếp theo</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first_name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đó</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là</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last_name</a:t>
            </a:r>
            <a:r>
              <a:rPr lang="en-US" sz="1400" dirty="0">
                <a:latin typeface="Calibri" panose="020F0502020204030204" pitchFamily="34" charset="0"/>
                <a:cs typeface="Calibri" panose="020F0502020204030204" pitchFamily="34" charset="0"/>
              </a:rPr>
              <a:t>. </a:t>
            </a:r>
            <a:r>
              <a:rPr lang="vi-VN" sz="1400" dirty="0">
                <a:latin typeface="Calibri" panose="020F0502020204030204" pitchFamily="34" charset="0"/>
                <a:cs typeface="Calibri" panose="020F0502020204030204" pitchFamily="34" charset="0"/>
              </a:rPr>
              <a:t>Nếu có trước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first_name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dễ</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dàng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thu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nhỏ</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đc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tập</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tìm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kiếm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và</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tiếp</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tục</a:t>
            </a:r>
            <a:r>
              <a:rPr lang="en-US" sz="1400" dirty="0">
                <a:latin typeface="Calibri" panose="020F0502020204030204" pitchFamily="34" charset="0"/>
                <a:cs typeface="Calibri" panose="020F0502020204030204" pitchFamily="34" charset="0"/>
              </a:rPr>
              <a:t> scan </a:t>
            </a:r>
            <a:r>
              <a:rPr lang="en-US" sz="1400" dirty="0" err="1">
                <a:latin typeface="Calibri" panose="020F0502020204030204" pitchFamily="34" charset="0"/>
                <a:cs typeface="Calibri" panose="020F0502020204030204" pitchFamily="34" charset="0"/>
              </a:rPr>
              <a:t>trên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đó</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để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tìm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last_name</a:t>
            </a:r>
            <a:r>
              <a:rPr lang="en-US" sz="1400" dirty="0">
                <a:latin typeface="Calibri" panose="020F0502020204030204" pitchFamily="34" charset="0"/>
                <a:cs typeface="Calibri" panose="020F0502020204030204" pitchFamily="34" charset="0"/>
              </a:rPr>
              <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Tìm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kiếm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với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rất</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nhiều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giá</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trị</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chính</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xác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Cụ</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thể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là</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điều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kiện</a:t>
            </a:r>
            <a:r>
              <a:rPr lang="en-US" sz="1400" dirty="0">
                <a:latin typeface="Calibri" panose="020F0502020204030204" pitchFamily="34" charset="0"/>
                <a:cs typeface="Calibri" panose="020F0502020204030204" pitchFamily="34" charset="0"/>
              </a:rPr>
              <a:t> IN </a:t>
            </a:r>
            <a:r>
              <a:rPr lang="en-US" sz="1400" dirty="0" err="1">
                <a:latin typeface="Calibri" panose="020F0502020204030204" pitchFamily="34" charset="0"/>
                <a:cs typeface="Calibri" panose="020F0502020204030204" pitchFamily="34" charset="0"/>
              </a:rPr>
              <a:t>hoặc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các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điều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kiện</a:t>
            </a:r>
            <a:r>
              <a:rPr lang="en-US" sz="1400" dirty="0">
                <a:latin typeface="Calibri" panose="020F0502020204030204" pitchFamily="34" charset="0"/>
                <a:cs typeface="Calibri" panose="020F0502020204030204" pitchFamily="34" charset="0"/>
              </a:rPr>
              <a:t> so </a:t>
            </a:r>
            <a:r>
              <a:rPr lang="en-US" sz="1400" dirty="0" err="1">
                <a:latin typeface="Calibri" panose="020F0502020204030204" pitchFamily="34" charset="0"/>
                <a:cs typeface="Calibri" panose="020F0502020204030204" pitchFamily="34" charset="0"/>
              </a:rPr>
              <a:t>sánh</a:t>
            </a:r>
            <a:r>
              <a:rPr lang="en-US" sz="1400" dirty="0">
                <a:latin typeface="Calibri" panose="020F0502020204030204" pitchFamily="34" charset="0"/>
                <a:cs typeface="Calibri" panose="020F0502020204030204" pitchFamily="34" charset="0"/>
              </a:rPr>
              <a:t> ( &gt;, &lt;, &gt;=, &lt;= )</a:t>
            </a:r>
          </a:p>
        </p:txBody>
      </p:sp>
    </p:spTree>
    <p:extLst>
      <p:ext uri="{BB962C8B-B14F-4D97-AF65-F5344CB8AC3E}">
        <p14:creationId xmlns:p14="http://schemas.microsoft.com/office/powerpoint/2010/main" val="2262138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67265"/>
          </a:xfrm>
        </p:spPr>
        <p:txBody>
          <a:bodyPr anchor="t">
            <a:normAutofit fontScale="90000"/>
          </a:bodyPr>
          <a:lstStyle/>
          <a:p>
            <a:pPr>
              <a:lnSpc>
                <a:spcPct val="100000"/>
              </a:lnSpc>
            </a:pPr>
            <a:r>
              <a:rPr lang="en-US" b="1" dirty="0"/>
              <a:t>2) Bitmap index</a:t>
            </a:r>
            <a:br>
              <a:rPr lang="en-US" b="1" dirty="0"/>
            </a:br>
            <a:r>
              <a:rPr lang="en-US" dirty="0"/>
              <a:t/>
            </a:r>
            <a:br>
              <a:rPr lang="en-US" dirty="0"/>
            </a:br>
            <a:endParaRPr lang="en-US" dirty="0"/>
          </a:p>
        </p:txBody>
      </p:sp>
      <p:sp>
        <p:nvSpPr>
          <p:cNvPr id="3" name="Content Placeholder 2"/>
          <p:cNvSpPr>
            <a:spLocks noGrp="1"/>
          </p:cNvSpPr>
          <p:nvPr>
            <p:ph idx="1"/>
          </p:nvPr>
        </p:nvSpPr>
        <p:spPr>
          <a:xfrm>
            <a:off x="0" y="724930"/>
            <a:ext cx="12192000" cy="5452033"/>
          </a:xfrm>
        </p:spPr>
        <p:txBody>
          <a:bodyPr>
            <a:normAutofit/>
          </a:bodyPr>
          <a:lstStyle/>
          <a:p>
            <a:pPr marL="0" indent="0">
              <a:buNone/>
            </a:pPr>
            <a:r>
              <a:rPr lang="vi-VN" sz="1400" b="1" dirty="0">
                <a:latin typeface="Calibri" panose="020F0502020204030204" pitchFamily="34" charset="0"/>
                <a:cs typeface="Calibri" panose="020F0502020204030204" pitchFamily="34" charset="0"/>
              </a:rPr>
              <a:t> </a:t>
            </a:r>
            <a:r>
              <a:rPr lang="en-US" sz="1400" b="1" dirty="0" smtClean="0">
                <a:latin typeface="Calibri" panose="020F0502020204030204" pitchFamily="34" charset="0"/>
                <a:cs typeface="Calibri" panose="020F0502020204030204" pitchFamily="34" charset="0"/>
              </a:rPr>
              <a:t>Example : C</a:t>
            </a:r>
            <a:r>
              <a:rPr lang="vi-VN" sz="1400" b="1" dirty="0" smtClean="0">
                <a:latin typeface="Calibri" panose="020F0502020204030204" pitchFamily="34" charset="0"/>
                <a:cs typeface="Calibri" panose="020F0502020204030204" pitchFamily="34" charset="0"/>
              </a:rPr>
              <a:t>ó </a:t>
            </a:r>
            <a:r>
              <a:rPr lang="vi-VN" sz="1400" b="1" dirty="0">
                <a:latin typeface="Calibri" panose="020F0502020204030204" pitchFamily="34" charset="0"/>
                <a:cs typeface="Calibri" panose="020F0502020204030204" pitchFamily="34" charset="0"/>
              </a:rPr>
              <a:t>nên đánh index cho các cột có ít giá trị (low cardinality), ví dụ như cột giới tính</a:t>
            </a:r>
            <a:r>
              <a:rPr lang="vi-VN" sz="1400" b="1" dirty="0" smtClean="0">
                <a:latin typeface="Calibri" panose="020F0502020204030204" pitchFamily="34" charset="0"/>
                <a:cs typeface="Calibri" panose="020F0502020204030204" pitchFamily="34" charset="0"/>
              </a:rPr>
              <a:t>?</a:t>
            </a:r>
            <a:r>
              <a:rPr lang="en-US" sz="1400" b="1" dirty="0" smtClean="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Dạ</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không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nên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vì</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bảng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đó</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có</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ít</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giá</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trị</a:t>
            </a:r>
            <a:r>
              <a:rPr lang="en-US" sz="1400"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indexing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vừa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tốn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mà</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không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cải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thiện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nhiều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tốc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đ</a:t>
            </a:r>
            <a:r>
              <a:rPr lang="en-US" sz="1400" dirty="0" err="1" smtClean="0">
                <a:latin typeface="Calibri" panose="020F0502020204030204" pitchFamily="34" charset="0"/>
                <a:cs typeface="Calibri" panose="020F0502020204030204" pitchFamily="34" charset="0"/>
              </a:rPr>
              <a:t>ộ</a:t>
            </a:r>
            <a:r>
              <a:rPr lang="en-US" sz="1400" dirty="0">
                <a:latin typeface="Calibri" panose="020F0502020204030204" pitchFamily="34" charset="0"/>
                <a:cs typeface="Calibri" panose="020F0502020204030204" pitchFamily="34" charset="0"/>
              </a:rPr>
              <a:t>.</a:t>
            </a:r>
            <a:endParaRPr lang="en-US" sz="1400" dirty="0" smtClean="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r>
              <a:rPr lang="vi-VN" sz="1400" dirty="0" smtClean="0">
                <a:latin typeface="Calibri" panose="020F0502020204030204" pitchFamily="34" charset="0"/>
                <a:cs typeface="Calibri" panose="020F0502020204030204" pitchFamily="34" charset="0"/>
              </a:rPr>
              <a:t>Bản </a:t>
            </a:r>
            <a:r>
              <a:rPr lang="vi-VN" sz="1400" dirty="0">
                <a:latin typeface="Calibri" panose="020F0502020204030204" pitchFamily="34" charset="0"/>
                <a:cs typeface="Calibri" panose="020F0502020204030204" pitchFamily="34" charset="0"/>
              </a:rPr>
              <a:t>chất của việc </a:t>
            </a:r>
            <a:r>
              <a:rPr lang="vi-VN" sz="1400" b="1" dirty="0">
                <a:latin typeface="Calibri" panose="020F0502020204030204" pitchFamily="34" charset="0"/>
                <a:cs typeface="Calibri" panose="020F0502020204030204" pitchFamily="34" charset="0"/>
              </a:rPr>
              <a:t>indexing</a:t>
            </a:r>
            <a:r>
              <a:rPr lang="vi-VN" sz="1400" dirty="0">
                <a:latin typeface="Calibri" panose="020F0502020204030204" pitchFamily="34" charset="0"/>
                <a:cs typeface="Calibri" panose="020F0502020204030204" pitchFamily="34" charset="0"/>
              </a:rPr>
              <a:t> vẫn là </a:t>
            </a:r>
            <a:r>
              <a:rPr lang="vi-VN" sz="1400" b="1" dirty="0">
                <a:latin typeface="Calibri" panose="020F0502020204030204" pitchFamily="34" charset="0"/>
                <a:cs typeface="Calibri" panose="020F0502020204030204" pitchFamily="34" charset="0"/>
              </a:rPr>
              <a:t>seq scan</a:t>
            </a:r>
            <a:r>
              <a:rPr lang="vi-VN" sz="1400" dirty="0">
                <a:latin typeface="Calibri" panose="020F0502020204030204" pitchFamily="34" charset="0"/>
                <a:cs typeface="Calibri" panose="020F0502020204030204" pitchFamily="34" charset="0"/>
              </a:rPr>
              <a:t> (dựa vào BST) nhưng trên </a:t>
            </a:r>
            <a:r>
              <a:rPr lang="vi-VN" sz="1400" b="1" dirty="0">
                <a:latin typeface="Calibri" panose="020F0502020204030204" pitchFamily="34" charset="0"/>
                <a:cs typeface="Calibri" panose="020F0502020204030204" pitchFamily="34" charset="0"/>
              </a:rPr>
              <a:t>table index</a:t>
            </a:r>
            <a:r>
              <a:rPr lang="vi-VN" sz="1400" dirty="0">
                <a:latin typeface="Calibri" panose="020F0502020204030204" pitchFamily="34" charset="0"/>
                <a:cs typeface="Calibri" panose="020F0502020204030204" pitchFamily="34" charset="0"/>
              </a:rPr>
              <a:t>. Mục đích giảm không gian tìm kiếm từ </a:t>
            </a:r>
            <a:r>
              <a:rPr lang="vi-VN" sz="1400" b="1" dirty="0">
                <a:latin typeface="Calibri" panose="020F0502020204030204" pitchFamily="34" charset="0"/>
                <a:cs typeface="Calibri" panose="020F0502020204030204" pitchFamily="34" charset="0"/>
              </a:rPr>
              <a:t>table chính</a:t>
            </a:r>
            <a:r>
              <a:rPr lang="vi-VN" sz="1400" dirty="0">
                <a:latin typeface="Calibri" panose="020F0502020204030204" pitchFamily="34" charset="0"/>
                <a:cs typeface="Calibri" panose="020F0502020204030204" pitchFamily="34" charset="0"/>
              </a:rPr>
              <a:t> xuống </a:t>
            </a:r>
            <a:r>
              <a:rPr lang="vi-VN" sz="1400" b="1" dirty="0">
                <a:latin typeface="Calibri" panose="020F0502020204030204" pitchFamily="34" charset="0"/>
                <a:cs typeface="Calibri" panose="020F0502020204030204" pitchFamily="34" charset="0"/>
              </a:rPr>
              <a:t>table index</a:t>
            </a:r>
            <a:r>
              <a:rPr lang="vi-VN" sz="1400" dirty="0">
                <a:latin typeface="Calibri" panose="020F0502020204030204" pitchFamily="34" charset="0"/>
                <a:cs typeface="Calibri" panose="020F0502020204030204" pitchFamily="34" charset="0"/>
              </a:rPr>
              <a:t>, từ đó cải thiện tốc độ query.</a:t>
            </a:r>
          </a:p>
          <a:p>
            <a:r>
              <a:rPr lang="vi-VN" sz="1400" dirty="0">
                <a:latin typeface="Calibri" panose="020F0502020204030204" pitchFamily="34" charset="0"/>
                <a:cs typeface="Calibri" panose="020F0502020204030204" pitchFamily="34" charset="0"/>
              </a:rPr>
              <a:t>Do đó, nếu chỉ </a:t>
            </a:r>
            <a:r>
              <a:rPr lang="vi-VN" sz="1400" b="1" dirty="0">
                <a:latin typeface="Calibri" panose="020F0502020204030204" pitchFamily="34" charset="0"/>
                <a:cs typeface="Calibri" panose="020F0502020204030204" pitchFamily="34" charset="0"/>
              </a:rPr>
              <a:t>indexing</a:t>
            </a:r>
            <a:r>
              <a:rPr lang="vi-VN" sz="1400" dirty="0">
                <a:latin typeface="Calibri" panose="020F0502020204030204" pitchFamily="34" charset="0"/>
                <a:cs typeface="Calibri" panose="020F0502020204030204" pitchFamily="34" charset="0"/>
              </a:rPr>
              <a:t> cho column gender thì không gian tìm kiếm giảm không đáng kể. Ví dụ gender có 2 giá trị, giảm từ N xuống N/2, complexity vẫn là O(N). Ngoài ra còn thời gian truy cập vào </a:t>
            </a:r>
            <a:r>
              <a:rPr lang="vi-VN" sz="1400" b="1" dirty="0">
                <a:latin typeface="Calibri" panose="020F0502020204030204" pitchFamily="34" charset="0"/>
                <a:cs typeface="Calibri" panose="020F0502020204030204" pitchFamily="34" charset="0"/>
              </a:rPr>
              <a:t>main table</a:t>
            </a:r>
            <a:r>
              <a:rPr lang="vi-VN" sz="1400" dirty="0">
                <a:latin typeface="Calibri" panose="020F0502020204030204" pitchFamily="34" charset="0"/>
                <a:cs typeface="Calibri" panose="020F0502020204030204" pitchFamily="34" charset="0"/>
              </a:rPr>
              <a:t> để fetch data. Nên trên lý thuyết </a:t>
            </a:r>
            <a:r>
              <a:rPr lang="vi-VN" sz="1400" b="1" dirty="0">
                <a:latin typeface="Calibri" panose="020F0502020204030204" pitchFamily="34" charset="0"/>
                <a:cs typeface="Calibri" panose="020F0502020204030204" pitchFamily="34" charset="0"/>
              </a:rPr>
              <a:t>indexing</a:t>
            </a:r>
            <a:r>
              <a:rPr lang="vi-VN" sz="1400" dirty="0">
                <a:latin typeface="Calibri" panose="020F0502020204030204" pitchFamily="34" charset="0"/>
                <a:cs typeface="Calibri" panose="020F0502020204030204" pitchFamily="34" charset="0"/>
              </a:rPr>
              <a:t> vẫn có khả năng giảm thời gian tìm kiếm.</a:t>
            </a:r>
          </a:p>
          <a:p>
            <a:r>
              <a:rPr lang="vi-VN" sz="1400" dirty="0">
                <a:latin typeface="Calibri" panose="020F0502020204030204" pitchFamily="34" charset="0"/>
                <a:cs typeface="Calibri" panose="020F0502020204030204" pitchFamily="34" charset="0"/>
              </a:rPr>
              <a:t>Tuy nhiên cần dựa trên nhu cầu thực tế, có query nào dùng điều kiện với column đó không để tạo </a:t>
            </a:r>
            <a:r>
              <a:rPr lang="vi-VN" sz="1400" b="1" dirty="0">
                <a:latin typeface="Calibri" panose="020F0502020204030204" pitchFamily="34" charset="0"/>
                <a:cs typeface="Calibri" panose="020F0502020204030204" pitchFamily="34" charset="0"/>
              </a:rPr>
              <a:t>index</a:t>
            </a:r>
            <a:r>
              <a:rPr lang="vi-VN" sz="1400" dirty="0">
                <a:latin typeface="Calibri" panose="020F0502020204030204" pitchFamily="34" charset="0"/>
                <a:cs typeface="Calibri" panose="020F0502020204030204" pitchFamily="34" charset="0"/>
              </a:rPr>
              <a:t> kết hợp với </a:t>
            </a:r>
            <a:r>
              <a:rPr lang="vi-VN" sz="1400" b="1" dirty="0">
                <a:latin typeface="Calibri" panose="020F0502020204030204" pitchFamily="34" charset="0"/>
                <a:cs typeface="Calibri" panose="020F0502020204030204" pitchFamily="34" charset="0"/>
              </a:rPr>
              <a:t>index</a:t>
            </a:r>
            <a:r>
              <a:rPr lang="vi-VN" sz="1400" dirty="0">
                <a:latin typeface="Calibri" panose="020F0502020204030204" pitchFamily="34" charset="0"/>
                <a:cs typeface="Calibri" panose="020F0502020204030204" pitchFamily="34" charset="0"/>
              </a:rPr>
              <a:t> khác hoặc </a:t>
            </a:r>
            <a:r>
              <a:rPr lang="vi-VN" sz="1400" b="1" dirty="0">
                <a:latin typeface="Calibri" panose="020F0502020204030204" pitchFamily="34" charset="0"/>
                <a:cs typeface="Calibri" panose="020F0502020204030204" pitchFamily="34" charset="0"/>
              </a:rPr>
              <a:t>composite index</a:t>
            </a:r>
            <a:r>
              <a:rPr lang="vi-VN" sz="1400" dirty="0">
                <a:latin typeface="Calibri" panose="020F0502020204030204" pitchFamily="34" charset="0"/>
                <a:cs typeface="Calibri" panose="020F0502020204030204" pitchFamily="34" charset="0"/>
              </a:rPr>
              <a:t>.</a:t>
            </a:r>
          </a:p>
          <a:p>
            <a:r>
              <a:rPr lang="vi-VN" sz="1400" dirty="0">
                <a:latin typeface="Calibri" panose="020F0502020204030204" pitchFamily="34" charset="0"/>
                <a:cs typeface="Calibri" panose="020F0502020204030204" pitchFamily="34" charset="0"/>
              </a:rPr>
              <a:t>Bản chất của </a:t>
            </a:r>
            <a:r>
              <a:rPr lang="vi-VN" sz="1400" b="1" dirty="0">
                <a:latin typeface="Calibri" panose="020F0502020204030204" pitchFamily="34" charset="0"/>
                <a:cs typeface="Calibri" panose="020F0502020204030204" pitchFamily="34" charset="0"/>
              </a:rPr>
              <a:t>bitmap index</a:t>
            </a:r>
            <a:r>
              <a:rPr lang="vi-VN" sz="1400" dirty="0">
                <a:latin typeface="Calibri" panose="020F0502020204030204" pitchFamily="34" charset="0"/>
                <a:cs typeface="Calibri" panose="020F0502020204030204" pitchFamily="34" charset="0"/>
              </a:rPr>
              <a:t> vẫn sử dụng cấu trúc B-Tree, tuy nhiên nó lưu trữ thông tin khác với B-Tree index. </a:t>
            </a:r>
            <a:r>
              <a:rPr lang="vi-VN" sz="1400" b="1" dirty="0" smtClean="0">
                <a:latin typeface="Calibri" panose="020F0502020204030204" pitchFamily="34" charset="0"/>
                <a:cs typeface="Calibri" panose="020F0502020204030204" pitchFamily="34" charset="0"/>
              </a:rPr>
              <a:t>B-Tree </a:t>
            </a:r>
            <a:r>
              <a:rPr lang="vi-VN" sz="1400" b="1" dirty="0">
                <a:latin typeface="Calibri" panose="020F0502020204030204" pitchFamily="34" charset="0"/>
                <a:cs typeface="Calibri" panose="020F0502020204030204" pitchFamily="34" charset="0"/>
              </a:rPr>
              <a:t>index</a:t>
            </a:r>
            <a:r>
              <a:rPr lang="vi-VN" sz="1400" dirty="0">
                <a:latin typeface="Calibri" panose="020F0502020204030204" pitchFamily="34" charset="0"/>
                <a:cs typeface="Calibri" panose="020F0502020204030204" pitchFamily="34" charset="0"/>
              </a:rPr>
              <a:t> mapping index với một hoặc nhiều rowId. </a:t>
            </a:r>
            <a:r>
              <a:rPr lang="vi-VN" sz="1400" b="1" dirty="0">
                <a:latin typeface="Calibri" panose="020F0502020204030204" pitchFamily="34" charset="0"/>
                <a:cs typeface="Calibri" panose="020F0502020204030204" pitchFamily="34" charset="0"/>
              </a:rPr>
              <a:t>Bitmap index</a:t>
            </a:r>
            <a:r>
              <a:rPr lang="vi-VN" sz="1400" dirty="0">
                <a:latin typeface="Calibri" panose="020F0502020204030204" pitchFamily="34" charset="0"/>
                <a:cs typeface="Calibri" panose="020F0502020204030204" pitchFamily="34" charset="0"/>
              </a:rPr>
              <a:t> mapping index với giá trị bit tương ứng của column. Ví dụ có 3 giá trị của gender: Male, Female, Unknown. Tạo ra 3 bit tương ứng 0, 1, 2 cho 3 giá trị đó và mapping với column trong table chính.</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427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67265"/>
          </a:xfrm>
        </p:spPr>
        <p:txBody>
          <a:bodyPr anchor="t">
            <a:normAutofit fontScale="90000"/>
          </a:bodyPr>
          <a:lstStyle/>
          <a:p>
            <a:pPr>
              <a:lnSpc>
                <a:spcPct val="100000"/>
              </a:lnSpc>
            </a:pPr>
            <a:r>
              <a:rPr lang="en-US" b="1" dirty="0"/>
              <a:t>2) Bitmap index</a:t>
            </a:r>
            <a:br>
              <a:rPr lang="en-US" b="1" dirty="0"/>
            </a:br>
            <a:r>
              <a:rPr lang="en-US" dirty="0"/>
              <a:t/>
            </a:r>
            <a:br>
              <a:rPr lang="en-US" dirty="0"/>
            </a:br>
            <a:endParaRPr lang="en-US" dirty="0"/>
          </a:p>
        </p:txBody>
      </p:sp>
      <p:sp>
        <p:nvSpPr>
          <p:cNvPr id="3" name="Content Placeholder 2"/>
          <p:cNvSpPr>
            <a:spLocks noGrp="1"/>
          </p:cNvSpPr>
          <p:nvPr>
            <p:ph idx="1"/>
          </p:nvPr>
        </p:nvSpPr>
        <p:spPr>
          <a:xfrm>
            <a:off x="0" y="724930"/>
            <a:ext cx="12192000" cy="5452033"/>
          </a:xfrm>
        </p:spPr>
        <p:txBody>
          <a:bodyPr>
            <a:normAutofit/>
          </a:bodyPr>
          <a:lstStyle/>
          <a:p>
            <a:pPr marL="0" indent="0">
              <a:buNone/>
            </a:pPr>
            <a:r>
              <a:rPr lang="en-US" sz="1400" dirty="0" err="1"/>
              <a:t>Chốt</a:t>
            </a:r>
            <a:r>
              <a:rPr lang="en-US" sz="1400" dirty="0"/>
              <a:t> </a:t>
            </a:r>
            <a:r>
              <a:rPr lang="en-US" sz="1400" dirty="0" err="1"/>
              <a:t>lại</a:t>
            </a:r>
            <a:r>
              <a:rPr lang="en-US" sz="1400" dirty="0"/>
              <a:t>, </a:t>
            </a:r>
            <a:r>
              <a:rPr lang="en-US" sz="1400" b="1" dirty="0"/>
              <a:t>bitmap index</a:t>
            </a:r>
            <a:r>
              <a:rPr lang="en-US" sz="1400" dirty="0"/>
              <a:t> </a:t>
            </a:r>
            <a:r>
              <a:rPr lang="en-US" sz="1400" dirty="0" err="1"/>
              <a:t>có</a:t>
            </a:r>
            <a:r>
              <a:rPr lang="en-US" sz="1400" dirty="0"/>
              <a:t> </a:t>
            </a:r>
            <a:r>
              <a:rPr lang="en-US" sz="1400" dirty="0" err="1"/>
              <a:t>các</a:t>
            </a:r>
            <a:r>
              <a:rPr lang="en-US" sz="1400" dirty="0"/>
              <a:t> </a:t>
            </a:r>
            <a:r>
              <a:rPr lang="en-US" sz="1400" dirty="0" err="1"/>
              <a:t>tính</a:t>
            </a:r>
            <a:r>
              <a:rPr lang="en-US" sz="1400" dirty="0"/>
              <a:t> </a:t>
            </a:r>
            <a:r>
              <a:rPr lang="en-US" sz="1400" dirty="0" err="1"/>
              <a:t>chất</a:t>
            </a:r>
            <a:r>
              <a:rPr lang="en-US" sz="1400" dirty="0" smtClean="0"/>
              <a:t>:</a:t>
            </a:r>
          </a:p>
          <a:p>
            <a:r>
              <a:rPr lang="vi-VN" sz="1400" b="1" dirty="0">
                <a:latin typeface="Calibri" panose="020F0502020204030204" pitchFamily="34" charset="0"/>
                <a:cs typeface="Calibri" panose="020F0502020204030204" pitchFamily="34" charset="0"/>
              </a:rPr>
              <a:t>Phù hợp với các column low cardinality</a:t>
            </a:r>
            <a:r>
              <a:rPr lang="vi-VN" sz="1400" dirty="0">
                <a:latin typeface="Calibri" panose="020F0502020204030204" pitchFamily="34" charset="0"/>
                <a:cs typeface="Calibri" panose="020F0502020204030204" pitchFamily="34" charset="0"/>
              </a:rPr>
              <a:t>.</a:t>
            </a:r>
          </a:p>
          <a:p>
            <a:r>
              <a:rPr lang="vi-VN" sz="1400" b="1" dirty="0">
                <a:latin typeface="Calibri" panose="020F0502020204030204" pitchFamily="34" charset="0"/>
                <a:cs typeface="Calibri" panose="020F0502020204030204" pitchFamily="34" charset="0"/>
              </a:rPr>
              <a:t>Lưu bit cho mỗi giá trị nên giảm dung lượng lưu trữ cần dùng.</a:t>
            </a:r>
          </a:p>
          <a:p>
            <a:r>
              <a:rPr lang="vi-VN" sz="1400" b="1" dirty="0">
                <a:latin typeface="Calibri" panose="020F0502020204030204" pitchFamily="34" charset="0"/>
                <a:cs typeface="Calibri" panose="020F0502020204030204" pitchFamily="34" charset="0"/>
              </a:rPr>
              <a:t>Chỉ hiệu quả với tìm kiếm full match value.</a:t>
            </a:r>
          </a:p>
          <a:p>
            <a:r>
              <a:rPr lang="vi-VN" sz="1400" b="1" dirty="0">
                <a:latin typeface="Calibri" panose="020F0502020204030204" pitchFamily="34" charset="0"/>
                <a:cs typeface="Calibri" panose="020F0502020204030204" pitchFamily="34" charset="0"/>
              </a:rPr>
              <a:t>Kết hợp với nhiều index khác để tăng tốc độ với OR, AND</a:t>
            </a:r>
            <a:r>
              <a:rPr lang="vi-VN" sz="1400" b="1" dirty="0" smtClean="0">
                <a:latin typeface="Calibri" panose="020F0502020204030204" pitchFamily="34" charset="0"/>
                <a:cs typeface="Calibri" panose="020F0502020204030204" pitchFamily="34" charset="0"/>
              </a:rPr>
              <a:t>.</a:t>
            </a:r>
            <a:endParaRPr lang="en-US" sz="1400" b="1" dirty="0" smtClean="0">
              <a:latin typeface="Calibri" panose="020F0502020204030204" pitchFamily="34" charset="0"/>
              <a:cs typeface="Calibri" panose="020F0502020204030204" pitchFamily="34" charset="0"/>
            </a:endParaRPr>
          </a:p>
          <a:p>
            <a:endParaRPr lang="en-US" sz="1400" b="1" dirty="0" smtClean="0">
              <a:latin typeface="Calibri" panose="020F0502020204030204" pitchFamily="34" charset="0"/>
              <a:cs typeface="Calibri" panose="020F0502020204030204" pitchFamily="34" charset="0"/>
            </a:endParaRPr>
          </a:p>
          <a:p>
            <a:pPr marL="0" indent="0">
              <a:buNone/>
            </a:pPr>
            <a:r>
              <a:rPr lang="en-US" sz="1400" dirty="0" err="1"/>
              <a:t>Tuy</a:t>
            </a:r>
            <a:r>
              <a:rPr lang="en-US" sz="1400" dirty="0"/>
              <a:t> </a:t>
            </a:r>
            <a:r>
              <a:rPr lang="en-US" sz="1400" dirty="0" err="1"/>
              <a:t>nhiên</a:t>
            </a:r>
            <a:r>
              <a:rPr lang="en-US" sz="1400" dirty="0"/>
              <a:t>, </a:t>
            </a:r>
            <a:r>
              <a:rPr lang="en-US" sz="1400" dirty="0" err="1"/>
              <a:t>nó</a:t>
            </a:r>
            <a:r>
              <a:rPr lang="en-US" sz="1400" dirty="0"/>
              <a:t> </a:t>
            </a:r>
            <a:r>
              <a:rPr lang="en-US" sz="1400" dirty="0" err="1"/>
              <a:t>cũng</a:t>
            </a:r>
            <a:r>
              <a:rPr lang="en-US" sz="1400" dirty="0"/>
              <a:t> </a:t>
            </a:r>
            <a:r>
              <a:rPr lang="en-US" sz="1400" dirty="0" err="1"/>
              <a:t>có</a:t>
            </a:r>
            <a:r>
              <a:rPr lang="en-US" sz="1400" dirty="0"/>
              <a:t> </a:t>
            </a:r>
            <a:r>
              <a:rPr lang="en-US" sz="1400" dirty="0" err="1"/>
              <a:t>hạn</a:t>
            </a:r>
            <a:r>
              <a:rPr lang="en-US" sz="1400" dirty="0"/>
              <a:t> </a:t>
            </a:r>
            <a:r>
              <a:rPr lang="en-US" sz="1400" dirty="0" err="1"/>
              <a:t>chế</a:t>
            </a:r>
            <a:r>
              <a:rPr lang="en-US" sz="1400" dirty="0"/>
              <a:t>:</a:t>
            </a:r>
            <a:endParaRPr lang="en-US" sz="1400" b="1" dirty="0">
              <a:latin typeface="Calibri" panose="020F0502020204030204" pitchFamily="34" charset="0"/>
              <a:cs typeface="Calibri" panose="020F0502020204030204" pitchFamily="34" charset="0"/>
            </a:endParaRPr>
          </a:p>
          <a:p>
            <a:r>
              <a:rPr lang="vi-VN" sz="1400" dirty="0">
                <a:latin typeface="Calibri" panose="020F0502020204030204" pitchFamily="34" charset="0"/>
                <a:cs typeface="Calibri" panose="020F0502020204030204" pitchFamily="34" charset="0"/>
              </a:rPr>
              <a:t>Nếu thêm hoặc bớt một giá trị cần build lại toàn bộ </a:t>
            </a:r>
            <a:r>
              <a:rPr lang="vi-VN" sz="1400" b="1" dirty="0">
                <a:latin typeface="Calibri" panose="020F0502020204030204" pitchFamily="34" charset="0"/>
                <a:cs typeface="Calibri" panose="020F0502020204030204" pitchFamily="34" charset="0"/>
              </a:rPr>
              <a:t>index table</a:t>
            </a:r>
            <a:r>
              <a:rPr lang="vi-VN" sz="1400" dirty="0">
                <a:latin typeface="Calibri" panose="020F0502020204030204" pitchFamily="34" charset="0"/>
                <a:cs typeface="Calibri" panose="020F0502020204030204" pitchFamily="34" charset="0"/>
              </a:rPr>
              <a:t>. Với B-Tree index chỉ cần re-balance tree.</a:t>
            </a:r>
          </a:p>
          <a:p>
            <a:r>
              <a:rPr lang="vi-VN" sz="1400" dirty="0">
                <a:latin typeface="Calibri" panose="020F0502020204030204" pitchFamily="34" charset="0"/>
                <a:cs typeface="Calibri" panose="020F0502020204030204" pitchFamily="34" charset="0"/>
              </a:rPr>
              <a:t>Riêng với PostgreSQL, </a:t>
            </a:r>
            <a:r>
              <a:rPr lang="vi-VN" sz="1400" b="1" dirty="0">
                <a:latin typeface="Calibri" panose="020F0502020204030204" pitchFamily="34" charset="0"/>
                <a:cs typeface="Calibri" panose="020F0502020204030204" pitchFamily="34" charset="0"/>
              </a:rPr>
              <a:t>bitmap index</a:t>
            </a:r>
            <a:r>
              <a:rPr lang="vi-VN" sz="1400" dirty="0">
                <a:latin typeface="Calibri" panose="020F0502020204030204" pitchFamily="34" charset="0"/>
                <a:cs typeface="Calibri" panose="020F0502020204030204" pitchFamily="34" charset="0"/>
              </a:rPr>
              <a:t> được lưu trên memory vì size của nó khá nhỏ, từ đó tăng tốc độ truy vấn. Vì vậy khi restart nó cần build lại toàn bộ </a:t>
            </a:r>
            <a:r>
              <a:rPr lang="vi-VN" sz="1400" b="1" dirty="0">
                <a:latin typeface="Calibri" panose="020F0502020204030204" pitchFamily="34" charset="0"/>
                <a:cs typeface="Calibri" panose="020F0502020204030204" pitchFamily="34" charset="0"/>
              </a:rPr>
              <a:t>bitmap index</a:t>
            </a:r>
            <a:r>
              <a:rPr lang="vi-VN" sz="1400" dirty="0">
                <a:latin typeface="Calibri" panose="020F0502020204030204" pitchFamily="34" charset="0"/>
                <a:cs typeface="Calibri" panose="020F0502020204030204" pitchFamily="34" charset="0"/>
              </a:rPr>
              <a:t>. Để tránh nhược điểm này, trong thực tế sẽ sử dụng kết hợp với column khác tạo thành </a:t>
            </a:r>
            <a:r>
              <a:rPr lang="vi-VN" sz="1400" b="1" dirty="0">
                <a:latin typeface="Calibri" panose="020F0502020204030204" pitchFamily="34" charset="0"/>
                <a:cs typeface="Calibri" panose="020F0502020204030204" pitchFamily="34" charset="0"/>
              </a:rPr>
              <a:t>composite index</a:t>
            </a:r>
            <a:r>
              <a:rPr lang="vi-VN" sz="1400" dirty="0">
                <a:latin typeface="Calibri" panose="020F0502020204030204" pitchFamily="34" charset="0"/>
                <a:cs typeface="Calibri" panose="020F0502020204030204" pitchFamily="34" charset="0"/>
              </a:rPr>
              <a:t>.</a:t>
            </a:r>
          </a:p>
          <a:p>
            <a:pPr marL="0" indent="0">
              <a:buNone/>
            </a:pPr>
            <a:endParaRPr lang="en-US" sz="1400" b="1" dirty="0" smtClean="0">
              <a:latin typeface="Calibri" panose="020F0502020204030204" pitchFamily="34" charset="0"/>
              <a:cs typeface="Calibri" panose="020F0502020204030204" pitchFamily="34" charset="0"/>
            </a:endParaRPr>
          </a:p>
          <a:p>
            <a:endParaRPr lang="en-US" sz="1400" b="1" dirty="0">
              <a:latin typeface="Calibri" panose="020F0502020204030204" pitchFamily="34" charset="0"/>
              <a:cs typeface="Calibri" panose="020F0502020204030204" pitchFamily="34" charset="0"/>
            </a:endParaRPr>
          </a:p>
          <a:p>
            <a:pPr marL="0" indent="0">
              <a:buNone/>
            </a:pPr>
            <a:endParaRPr lang="vi-VN" sz="1400" b="1" dirty="0">
              <a:latin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8923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5690</TotalTime>
  <Words>1189</Words>
  <Application>Microsoft Office PowerPoint</Application>
  <PresentationFormat>Widescreen</PresentationFormat>
  <Paragraphs>189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SFMono-Regular</vt:lpstr>
      <vt:lpstr>Times New Roman</vt:lpstr>
      <vt:lpstr>Office Theme</vt:lpstr>
      <vt:lpstr>Source : Performance optimization với PostgreSQL – Viblo: https://viblo.asia/s/performance-optimization-voi-postgresql-OVlYq8oal8W  Phạm vi sd : Postgresql</vt:lpstr>
      <vt:lpstr>Indexing ?</vt:lpstr>
      <vt:lpstr>Như vậy, chúng ta hiểu để tăng tốc query cần thực hiện indexing. Tuy nhiên, không thể index tùy tiện: - Khi thực hiện index, phải tạo thêm bảng mới để lưu giá trị index. Càng nhiều index càng nhiều bảng, càng nhiều thao tác phải thực hiện dẫn đến tốc độ insert giảm, dung lượng lưu trữ tăng. - Ngoài ra, các giá trị trong table index phải được sắp xếp để phục vụ tìm kiếm, thêm mới row sẽ cần sắp xếp lại table index cho phù hợp, điều này cũng ảnh hưởng tới tốc độ. - Cuối cùng, index chỉ hiệu quả với những query có where condition trên column index. Đừng dại mà cái gì cũng index, không cải thiện được read mà còn chậm write.  </vt:lpstr>
      <vt:lpstr>Statement : EXPLAIN </vt:lpstr>
      <vt:lpstr>Statement : EXPLAIN </vt:lpstr>
      <vt:lpstr>Các Relational Database có 3 loại index phổ biến:</vt:lpstr>
      <vt:lpstr>1) B-Tree index (Balanced Tree index) </vt:lpstr>
      <vt:lpstr>2) Bitmap index  </vt:lpstr>
      <vt:lpstr>2) Bitmap index  </vt:lpstr>
      <vt:lpstr>Hash Index</vt:lpstr>
      <vt:lpstr>Hash Index</vt:lpstr>
      <vt:lpstr>Hash Index: Read faster</vt:lpstr>
      <vt:lpstr>Hash Index : Write faster</vt:lpstr>
      <vt:lpstr>Hash Index : Size smaller</vt:lpstr>
      <vt:lpstr>Hash Index : Compare B-Tree vs Hash index</vt:lpstr>
      <vt:lpstr>Hash Index : Hash index với nhiều column (composite index)</vt:lpstr>
      <vt:lpstr>Performance tuning SQL</vt:lpstr>
      <vt:lpstr>Nested loop join</vt:lpstr>
      <vt:lpstr>Hash join</vt:lpstr>
      <vt:lpstr>Hash join : example</vt:lpstr>
      <vt:lpstr>Hash join : example</vt:lpstr>
      <vt:lpstr>Sort merge join</vt:lpstr>
      <vt:lpstr>Sort merge join</vt:lpstr>
      <vt:lpstr>Partitioning data</vt:lpstr>
      <vt:lpstr>Partitioning data: Horizontal partitioning </vt:lpstr>
      <vt:lpstr>Partitioning data: Vertical partitioning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tuning SQL</dc:title>
  <dc:creator>Pham, Dat</dc:creator>
  <cp:lastModifiedBy>Pham, Dat</cp:lastModifiedBy>
  <cp:revision>41</cp:revision>
  <dcterms:created xsi:type="dcterms:W3CDTF">2023-07-21T03:13:31Z</dcterms:created>
  <dcterms:modified xsi:type="dcterms:W3CDTF">2023-07-25T02:23:22Z</dcterms:modified>
</cp:coreProperties>
</file>