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1"/>
  </p:sldMasterIdLst>
  <p:notesMasterIdLst>
    <p:notesMasterId r:id="rId3"/>
  </p:notesMasterIdLst>
  <p:sldIdLst>
    <p:sldId id="290" r:id="rId2"/>
  </p:sldIdLst>
  <p:sldSz cx="43891200" cy="32918400"/>
  <p:notesSz cx="6997700" cy="9271000"/>
  <p:defaultTextStyle>
    <a:defPPr>
      <a:defRPr lang="en-US"/>
    </a:defPPr>
    <a:lvl1pPr marL="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276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C64"/>
    <a:srgbClr val="3B35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4" autoAdjust="0"/>
  </p:normalViewPr>
  <p:slideViewPr>
    <p:cSldViewPr snapToGrid="0" showGuides="1">
      <p:cViewPr varScale="1">
        <p:scale>
          <a:sx n="22" d="100"/>
          <a:sy n="22" d="100"/>
        </p:scale>
        <p:origin x="1770" y="78"/>
      </p:cViewPr>
      <p:guideLst>
        <p:guide orient="horz"/>
        <p:guide pos="276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107" d="100"/>
          <a:sy n="107" d="100"/>
        </p:scale>
        <p:origin x="-3414" y="-84"/>
      </p:cViewPr>
      <p:guideLst>
        <p:guide orient="horz" pos="2920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FBB30-8580-4842-B7AE-628EE6A19D00}" type="datetimeFigureOut">
              <a:rPr lang="en-US" smtClean="0"/>
              <a:pPr/>
              <a:t>22-Apr-24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3550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3725"/>
            <a:ext cx="5598160" cy="417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5841"/>
            <a:ext cx="3032337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05841"/>
            <a:ext cx="3032337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698EB-19EA-4E8B-816F-21ACB9D977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32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74DD0-069B-43A0-94EF-69C9E07652F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995363" y="466725"/>
            <a:ext cx="5006975" cy="375602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15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-Design-1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3891200" cy="32918400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1228085" y="23913310"/>
            <a:ext cx="8573981" cy="3765816"/>
            <a:chOff x="255851" y="4015145"/>
            <a:chExt cx="1786246" cy="784545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41"/>
            <a:stretch/>
          </p:blipFill>
          <p:spPr>
            <a:xfrm>
              <a:off x="255851" y="4015145"/>
              <a:ext cx="1582474" cy="78454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95" t="61232" r="78098" b="30439"/>
            <a:stretch/>
          </p:blipFill>
          <p:spPr>
            <a:xfrm>
              <a:off x="1814416" y="4178019"/>
              <a:ext cx="227681" cy="19395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57" t="62198" r="84252" b="30541"/>
            <a:stretch/>
          </p:blipFill>
          <p:spPr>
            <a:xfrm>
              <a:off x="1521621" y="4200525"/>
              <a:ext cx="230979" cy="169069"/>
            </a:xfrm>
            <a:prstGeom prst="rect">
              <a:avLst/>
            </a:prstGeom>
          </p:spPr>
        </p:pic>
      </p:grp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2356993" y="9771739"/>
            <a:ext cx="23151854" cy="2127350"/>
          </a:xfrm>
        </p:spPr>
        <p:txBody>
          <a:bodyPr anchor="ctr"/>
          <a:lstStyle>
            <a:lvl1pPr marL="0" indent="0">
              <a:buNone/>
              <a:defRPr sz="15360" b="1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3440" b="1">
                <a:solidFill>
                  <a:schemeClr val="bg1"/>
                </a:solidFill>
                <a:latin typeface="+mj-lt"/>
              </a:defRPr>
            </a:lvl2pPr>
            <a:lvl3pPr marL="0" indent="0">
              <a:buNone/>
              <a:defRPr sz="13440" b="1">
                <a:solidFill>
                  <a:schemeClr val="bg1"/>
                </a:solidFill>
                <a:latin typeface="+mj-lt"/>
              </a:defRPr>
            </a:lvl3pPr>
            <a:lvl4pPr marL="0" indent="0">
              <a:buNone/>
              <a:defRPr sz="13440" b="1">
                <a:solidFill>
                  <a:schemeClr val="bg1"/>
                </a:solidFill>
                <a:latin typeface="+mj-lt"/>
              </a:defRPr>
            </a:lvl4pPr>
            <a:lvl5pPr marL="0" indent="0">
              <a:buNone/>
              <a:defRPr sz="13440"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Paper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936683" y="23038512"/>
            <a:ext cx="22450099" cy="5539978"/>
          </a:xfrm>
        </p:spPr>
        <p:txBody>
          <a:bodyPr/>
          <a:lstStyle>
            <a:lvl1pPr marL="0" indent="0" algn="l">
              <a:lnSpc>
                <a:spcPts val="14400"/>
              </a:lnSpc>
              <a:spcBef>
                <a:spcPts val="0"/>
              </a:spcBef>
              <a:spcAft>
                <a:spcPts val="0"/>
              </a:spcAft>
              <a:buNone/>
              <a:defRPr sz="9600" b="1" baseline="0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Author Name(s),                                       Company / Organization Affiliation, Address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502657" y="31135044"/>
            <a:ext cx="41407445" cy="79778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2880"/>
              </a:spcBef>
            </a:pPr>
            <a:r>
              <a:rPr lang="en-US" sz="5760" b="1" i="0" baseline="0" dirty="0">
                <a:solidFill>
                  <a:schemeClr val="accent6">
                    <a:lumMod val="50000"/>
                  </a:schemeClr>
                </a:solidFill>
              </a:rPr>
              <a:t>IEEE 69</a:t>
            </a:r>
            <a:r>
              <a:rPr lang="en-US" sz="5760" b="1" i="0" baseline="30000" dirty="0">
                <a:solidFill>
                  <a:schemeClr val="accent6">
                    <a:lumMod val="50000"/>
                  </a:schemeClr>
                </a:solidFill>
              </a:rPr>
              <a:t>th</a:t>
            </a:r>
            <a:r>
              <a:rPr lang="en-US" sz="5760" b="1" i="0" baseline="0" dirty="0">
                <a:solidFill>
                  <a:schemeClr val="accent6">
                    <a:lumMod val="50000"/>
                  </a:schemeClr>
                </a:solidFill>
              </a:rPr>
              <a:t> ECTC – Las Vegas, NV,   USA				                     May 28 – 31, 2019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03259" y="1393627"/>
            <a:ext cx="38020944" cy="1861430"/>
          </a:xfrm>
        </p:spPr>
        <p:txBody>
          <a:bodyPr anchor="t"/>
          <a:lstStyle>
            <a:lvl1pPr>
              <a:lnSpc>
                <a:spcPct val="90000"/>
              </a:lnSpc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1843430" y="5374068"/>
            <a:ext cx="40868602" cy="6967228"/>
          </a:xfrm>
        </p:spPr>
        <p:txBody>
          <a:bodyPr wrap="square">
            <a:spAutoFit/>
          </a:bodyPr>
          <a:lstStyle>
            <a:lvl1pPr>
              <a:defRPr sz="1152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 sz="8640">
                <a:solidFill>
                  <a:schemeClr val="bg2"/>
                </a:solidFill>
              </a:defRPr>
            </a:lvl3pPr>
            <a:lvl4pPr>
              <a:defRPr sz="7680">
                <a:solidFill>
                  <a:schemeClr val="bg2"/>
                </a:solidFill>
              </a:defRPr>
            </a:lvl4pPr>
            <a:lvl5pPr>
              <a:defRPr sz="768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Template-Design-1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891200" cy="329184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448417" y="1560691"/>
            <a:ext cx="37484098" cy="175801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3428" y="6583683"/>
            <a:ext cx="40584734" cy="69877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-400025" y="1842425"/>
            <a:ext cx="1714450" cy="914395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389120" rtl="0" eaLnBrk="1" latinLnBrk="0" hangingPunct="1"/>
            <a:endParaRPr lang="en-US" sz="864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1515" y="32186882"/>
            <a:ext cx="11965584" cy="5318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2880"/>
              </a:spcBef>
            </a:pPr>
            <a:r>
              <a:rPr lang="en-US" sz="3840" b="1" i="0" baseline="0" dirty="0">
                <a:solidFill>
                  <a:schemeClr val="accent6">
                    <a:lumMod val="50000"/>
                  </a:schemeClr>
                </a:solidFill>
              </a:rPr>
              <a:t>IEEE 69</a:t>
            </a:r>
            <a:r>
              <a:rPr lang="en-US" sz="3840" b="1" i="0" baseline="30000" dirty="0">
                <a:solidFill>
                  <a:schemeClr val="accent6">
                    <a:lumMod val="50000"/>
                  </a:schemeClr>
                </a:solidFill>
              </a:rPr>
              <a:t>th</a:t>
            </a:r>
            <a:r>
              <a:rPr lang="en-US" sz="3840" b="1" i="0" baseline="0" dirty="0">
                <a:solidFill>
                  <a:schemeClr val="accent6">
                    <a:lumMod val="50000"/>
                  </a:schemeClr>
                </a:solidFill>
              </a:rPr>
              <a:t> ECTC – Las Vegas, NV USA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469323" y="32199622"/>
            <a:ext cx="5390798" cy="5318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2880"/>
              </a:spcBef>
            </a:pPr>
            <a:r>
              <a:rPr lang="en-US" sz="3840" b="1" i="0" baseline="0" dirty="0">
                <a:solidFill>
                  <a:schemeClr val="accent6">
                    <a:lumMod val="50000"/>
                  </a:schemeClr>
                </a:solidFill>
              </a:rPr>
              <a:t>May 28 – 31, 2019</a:t>
            </a:r>
          </a:p>
        </p:txBody>
      </p:sp>
      <p:grpSp>
        <p:nvGrpSpPr>
          <p:cNvPr id="11" name="Group 10"/>
          <p:cNvGrpSpPr>
            <a:grpSpLocks noChangeAspect="1"/>
          </p:cNvGrpSpPr>
          <p:nvPr userDrawn="1"/>
        </p:nvGrpSpPr>
        <p:grpSpPr>
          <a:xfrm>
            <a:off x="176525" y="29571406"/>
            <a:ext cx="5350656" cy="2350085"/>
            <a:chOff x="255851" y="4015145"/>
            <a:chExt cx="1786246" cy="784545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41"/>
            <a:stretch/>
          </p:blipFill>
          <p:spPr>
            <a:xfrm>
              <a:off x="255851" y="4015145"/>
              <a:ext cx="1582474" cy="78454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95" t="61232" r="78098" b="30439"/>
            <a:stretch/>
          </p:blipFill>
          <p:spPr>
            <a:xfrm>
              <a:off x="1814416" y="4178019"/>
              <a:ext cx="227681" cy="19395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57" t="62198" r="84252" b="30541"/>
            <a:stretch/>
          </p:blipFill>
          <p:spPr>
            <a:xfrm>
              <a:off x="1521621" y="4200525"/>
              <a:ext cx="230979" cy="169069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705" r:id="rId2"/>
  </p:sldLayoutIdLst>
  <p:transition spd="med">
    <p:fade/>
  </p:transition>
  <p:hf hdr="0" dt="0"/>
  <p:txStyles>
    <p:titleStyle>
      <a:lvl1pPr algn="l" defTabSz="4389120" rtl="0" eaLnBrk="1" latinLnBrk="0" hangingPunct="1">
        <a:lnSpc>
          <a:spcPct val="85000"/>
        </a:lnSpc>
        <a:spcBef>
          <a:spcPct val="0"/>
        </a:spcBef>
        <a:buNone/>
        <a:defRPr sz="13440" b="1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1112520" indent="-1112520" algn="l" defTabSz="4389120" rtl="0" eaLnBrk="1" latinLnBrk="0" hangingPunct="1">
        <a:lnSpc>
          <a:spcPct val="90000"/>
        </a:lnSpc>
        <a:spcBef>
          <a:spcPts val="5760"/>
        </a:spcBef>
        <a:buClr>
          <a:schemeClr val="tx2"/>
        </a:buClr>
        <a:buFont typeface="Arial" pitchFamily="34" charset="0"/>
        <a:buChar char="•"/>
        <a:defRPr sz="11520" kern="1200">
          <a:solidFill>
            <a:schemeClr val="bg2"/>
          </a:solidFill>
          <a:latin typeface="+mn-lt"/>
          <a:ea typeface="+mn-ea"/>
          <a:cs typeface="Arial" pitchFamily="34" charset="0"/>
        </a:defRPr>
      </a:lvl1pPr>
      <a:lvl2pPr marL="2750822" indent="-1112520" algn="l" defTabSz="4389120" rtl="0" eaLnBrk="1" latinLnBrk="0" hangingPunct="1">
        <a:lnSpc>
          <a:spcPct val="90000"/>
        </a:lnSpc>
        <a:spcBef>
          <a:spcPts val="1440"/>
        </a:spcBef>
        <a:buClr>
          <a:schemeClr val="tx2"/>
        </a:buClr>
        <a:buFont typeface="Arial" pitchFamily="34" charset="0"/>
        <a:buChar char="–"/>
        <a:defRPr sz="9600" kern="1200">
          <a:solidFill>
            <a:schemeClr val="bg2"/>
          </a:solidFill>
          <a:latin typeface="+mn-lt"/>
          <a:ea typeface="+mn-ea"/>
          <a:cs typeface="Arial" pitchFamily="34" charset="0"/>
        </a:defRPr>
      </a:lvl2pPr>
      <a:lvl3pPr marL="4389120" indent="-1104902" algn="l" defTabSz="4389120" rtl="0" eaLnBrk="1" latinLnBrk="0" hangingPunct="1">
        <a:lnSpc>
          <a:spcPct val="90000"/>
        </a:lnSpc>
        <a:spcBef>
          <a:spcPts val="1440"/>
        </a:spcBef>
        <a:buClr>
          <a:schemeClr val="tx2"/>
        </a:buClr>
        <a:buFont typeface="Arial" pitchFamily="34" charset="0"/>
        <a:buChar char="–"/>
        <a:defRPr sz="8640" kern="1200">
          <a:solidFill>
            <a:schemeClr val="bg2"/>
          </a:solidFill>
          <a:latin typeface="+mn-lt"/>
          <a:ea typeface="+mn-ea"/>
          <a:cs typeface="Arial" pitchFamily="34" charset="0"/>
        </a:defRPr>
      </a:lvl3pPr>
      <a:lvl4pPr marL="5760720" indent="-1104902" algn="l" defTabSz="4389120" rtl="0" eaLnBrk="1" latinLnBrk="0" hangingPunct="1">
        <a:lnSpc>
          <a:spcPct val="90000"/>
        </a:lnSpc>
        <a:spcBef>
          <a:spcPts val="1440"/>
        </a:spcBef>
        <a:buClr>
          <a:schemeClr val="tx2"/>
        </a:buClr>
        <a:buFont typeface="Arial" pitchFamily="34" charset="0"/>
        <a:buChar char="–"/>
        <a:defRPr sz="7680" kern="1200">
          <a:solidFill>
            <a:schemeClr val="bg2"/>
          </a:solidFill>
          <a:latin typeface="+mn-lt"/>
          <a:ea typeface="+mn-ea"/>
          <a:cs typeface="Arial" pitchFamily="34" charset="0"/>
        </a:defRPr>
      </a:lvl4pPr>
      <a:lvl5pPr marL="7139942" indent="-1112520" algn="l" defTabSz="4389120" rtl="0" eaLnBrk="1" latinLnBrk="0" hangingPunct="1">
        <a:lnSpc>
          <a:spcPct val="90000"/>
        </a:lnSpc>
        <a:spcBef>
          <a:spcPts val="1440"/>
        </a:spcBef>
        <a:buClr>
          <a:schemeClr val="tx2"/>
        </a:buClr>
        <a:buFont typeface="Arial" pitchFamily="34" charset="0"/>
        <a:buChar char="–"/>
        <a:defRPr sz="7680" kern="1200">
          <a:solidFill>
            <a:schemeClr val="bg2"/>
          </a:solidFill>
          <a:latin typeface="+mn-lt"/>
          <a:ea typeface="+mn-ea"/>
          <a:cs typeface="Arial" pitchFamily="34" charset="0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hyperlink" Target="mailto:ashtoncarlsen@yahoo.com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00539" y="1393627"/>
            <a:ext cx="38020944" cy="186143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Electronic Caddy</a:t>
            </a:r>
            <a:endParaRPr lang="en-US" dirty="0"/>
          </a:p>
        </p:txBody>
      </p:sp>
      <p:cxnSp>
        <p:nvCxnSpPr>
          <p:cNvPr id="6" name="Straight Connector 2"/>
          <p:cNvCxnSpPr>
            <a:cxnSpLocks noChangeShapeType="1"/>
          </p:cNvCxnSpPr>
          <p:nvPr/>
        </p:nvCxnSpPr>
        <p:spPr bwMode="auto">
          <a:xfrm flipH="1">
            <a:off x="21944296" y="3968492"/>
            <a:ext cx="1265" cy="26690021"/>
          </a:xfrm>
          <a:prstGeom prst="line">
            <a:avLst/>
          </a:prstGeom>
          <a:noFill/>
          <a:ln w="38100" algn="ctr">
            <a:solidFill>
              <a:srgbClr val="033B4C"/>
            </a:solidFill>
            <a:round/>
            <a:headEnd/>
            <a:tailEnd/>
          </a:ln>
        </p:spPr>
      </p:cxnSp>
      <p:cxnSp>
        <p:nvCxnSpPr>
          <p:cNvPr id="7" name="Straight Connector 7"/>
          <p:cNvCxnSpPr>
            <a:cxnSpLocks noChangeShapeType="1"/>
          </p:cNvCxnSpPr>
          <p:nvPr/>
        </p:nvCxnSpPr>
        <p:spPr bwMode="auto">
          <a:xfrm flipH="1">
            <a:off x="0" y="17169816"/>
            <a:ext cx="43891200" cy="0"/>
          </a:xfrm>
          <a:prstGeom prst="line">
            <a:avLst/>
          </a:prstGeom>
          <a:noFill/>
          <a:ln w="38100" algn="ctr">
            <a:solidFill>
              <a:srgbClr val="033B4C"/>
            </a:solidFill>
            <a:round/>
            <a:headEnd/>
            <a:tailEnd/>
          </a:ln>
        </p:spPr>
      </p:cxnSp>
      <p:sp>
        <p:nvSpPr>
          <p:cNvPr id="8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50976" y="4835866"/>
            <a:ext cx="19743202" cy="3602396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  <a:defRPr/>
            </a:pPr>
            <a:r>
              <a:rPr lang="en-US" sz="8640" b="1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</a:p>
          <a:p>
            <a:pPr marL="0" indent="0">
              <a:buNone/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The Electronic Caddy is a GPS-based caddy built into a golf bag. This project aims to lower the golf score of the user. The project does this in several ways.</a:t>
            </a:r>
            <a:br>
              <a:rPr lang="en-US" sz="4000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219200" y="18139064"/>
            <a:ext cx="19843753" cy="1207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l"/>
              <a:defRPr sz="3100">
                <a:solidFill>
                  <a:srgbClr val="26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Char char="•"/>
              <a:defRPr sz="2600">
                <a:solidFill>
                  <a:srgbClr val="264D4D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Char char="•"/>
              <a:defRPr sz="2200">
                <a:solidFill>
                  <a:srgbClr val="264D4D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Char char="•"/>
              <a:defRPr sz="2000">
                <a:solidFill>
                  <a:srgbClr val="264D4D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Char char="•"/>
              <a:defRPr sz="2000">
                <a:solidFill>
                  <a:srgbClr val="264D4D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  <a:defRPr/>
            </a:pPr>
            <a:r>
              <a:rPr lang="en-US" sz="8640" b="1" dirty="0">
                <a:solidFill>
                  <a:schemeClr val="accent1">
                    <a:lumMod val="50000"/>
                  </a:schemeClr>
                </a:solidFill>
              </a:rPr>
              <a:t>Methods</a:t>
            </a:r>
            <a:endParaRPr lang="en-US" sz="8640" b="1" dirty="0"/>
          </a:p>
          <a:p>
            <a:pPr marL="1112520" indent="-1112520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4000" dirty="0"/>
              <a:t>Modular software approach to increase maintainability</a:t>
            </a:r>
          </a:p>
          <a:p>
            <a:pPr marL="1112520" indent="-1112520">
              <a:buClr>
                <a:schemeClr val="tx1"/>
              </a:buClr>
              <a:buFont typeface="Arial" pitchFamily="34" charset="0"/>
              <a:buChar char="•"/>
              <a:defRPr/>
            </a:pPr>
            <a:endParaRPr lang="en-US" sz="4000" dirty="0"/>
          </a:p>
          <a:p>
            <a:pPr marL="1112520" indent="-1112520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4000" dirty="0"/>
              <a:t>NMEA GPS protocol produces within 2 yards of accuracy</a:t>
            </a:r>
          </a:p>
          <a:p>
            <a:pPr marL="1112520" indent="-1112520">
              <a:buClr>
                <a:schemeClr val="tx1"/>
              </a:buClr>
              <a:buFont typeface="Arial" pitchFamily="34" charset="0"/>
              <a:buChar char="•"/>
              <a:defRPr/>
            </a:pPr>
            <a:endParaRPr lang="en-US" sz="4000" dirty="0"/>
          </a:p>
          <a:p>
            <a:pPr marL="1112520" indent="-1112520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4000" dirty="0"/>
              <a:t>FLASH memory usage to store data between power cycles</a:t>
            </a:r>
          </a:p>
          <a:p>
            <a:pPr marL="1112520" indent="-1112520">
              <a:buClr>
                <a:schemeClr val="tx1"/>
              </a:buClr>
              <a:buFont typeface="Arial" pitchFamily="34" charset="0"/>
              <a:buChar char="•"/>
              <a:defRPr/>
            </a:pPr>
            <a:endParaRPr lang="en-US" sz="4000" dirty="0"/>
          </a:p>
          <a:p>
            <a:pPr marL="1112520" indent="-1112520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4000" dirty="0"/>
              <a:t>Liquid Crystal Display for informative feedback to the user</a:t>
            </a:r>
          </a:p>
          <a:p>
            <a:pPr marL="1112520" indent="-1112520">
              <a:buClr>
                <a:schemeClr val="tx1"/>
              </a:buClr>
              <a:buFont typeface="Arial" pitchFamily="34" charset="0"/>
              <a:buChar char="•"/>
              <a:defRPr/>
            </a:pPr>
            <a:endParaRPr lang="en-US" sz="4000" dirty="0"/>
          </a:p>
          <a:p>
            <a:pPr marL="1112520" indent="-1112520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4000" dirty="0"/>
              <a:t>Customizable preferences stored in FLASH memory</a:t>
            </a:r>
          </a:p>
          <a:p>
            <a:pPr marL="1112520" indent="-1112520">
              <a:buClr>
                <a:schemeClr val="tx1"/>
              </a:buClr>
              <a:buFont typeface="Arial" pitchFamily="34" charset="0"/>
              <a:buChar char="•"/>
              <a:defRPr/>
            </a:pPr>
            <a:endParaRPr lang="en-US" sz="4000" dirty="0"/>
          </a:p>
          <a:p>
            <a:pPr marL="1112520" indent="-1112520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4000" dirty="0"/>
              <a:t>Custom club yardages stored in FLASH memory</a:t>
            </a:r>
          </a:p>
          <a:p>
            <a:pPr marL="1112520" indent="-1112520">
              <a:buClr>
                <a:schemeClr val="tx1"/>
              </a:buClr>
              <a:buFont typeface="Arial" pitchFamily="34" charset="0"/>
              <a:buChar char="•"/>
              <a:defRPr/>
            </a:pPr>
            <a:endParaRPr lang="en-US" sz="4000" dirty="0"/>
          </a:p>
          <a:p>
            <a:pPr marL="1112520" indent="-1112520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4000" dirty="0"/>
              <a:t>Rechargeable power system integrated into the bag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3596507" y="17756372"/>
            <a:ext cx="19293843" cy="1207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l"/>
              <a:defRPr sz="3100">
                <a:solidFill>
                  <a:srgbClr val="26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Char char="•"/>
              <a:defRPr sz="2600">
                <a:solidFill>
                  <a:srgbClr val="264D4D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Char char="•"/>
              <a:defRPr sz="2200">
                <a:solidFill>
                  <a:srgbClr val="264D4D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Char char="•"/>
              <a:defRPr sz="2000">
                <a:solidFill>
                  <a:srgbClr val="264D4D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Char char="•"/>
              <a:defRPr sz="2000">
                <a:solidFill>
                  <a:srgbClr val="264D4D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  <a:defRPr/>
            </a:pPr>
            <a:r>
              <a:rPr lang="en-US" sz="8640" b="1" dirty="0">
                <a:solidFill>
                  <a:schemeClr val="accent1">
                    <a:lumMod val="50000"/>
                  </a:schemeClr>
                </a:solidFill>
              </a:rPr>
              <a:t>Conclusion</a:t>
            </a:r>
            <a:br>
              <a:rPr lang="en-US" sz="8640" b="1" dirty="0"/>
            </a:br>
            <a:endParaRPr lang="en-US" sz="8640" b="1" dirty="0"/>
          </a:p>
          <a:p>
            <a:pPr marL="0" indent="0">
              <a:buClr>
                <a:schemeClr val="tx1"/>
              </a:buClr>
              <a:buNone/>
              <a:defRPr/>
            </a:pPr>
            <a:r>
              <a:rPr lang="en-US" sz="4000" b="1" dirty="0"/>
              <a:t>Results:</a:t>
            </a:r>
            <a:br>
              <a:rPr lang="en-US" sz="4000" b="1" dirty="0"/>
            </a:br>
            <a:endParaRPr lang="en-US" sz="4000" dirty="0"/>
          </a:p>
          <a:p>
            <a:pPr marL="1112520" indent="-1112520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GPS accuracy within 2 yards</a:t>
            </a:r>
          </a:p>
          <a:p>
            <a:pPr marL="1112520" indent="-1112520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FLASH memory to store club yardages and user preferences</a:t>
            </a:r>
          </a:p>
          <a:p>
            <a:pPr marL="1112520" indent="-1112520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Accurate motor feedback to control club positioning</a:t>
            </a:r>
          </a:p>
          <a:p>
            <a:pPr marL="1112520" indent="-1112520">
              <a:buClr>
                <a:schemeClr val="tx1"/>
              </a:buClr>
              <a:buFont typeface="Arial" pitchFamily="34" charset="0"/>
              <a:buChar char="•"/>
              <a:defRPr/>
            </a:pP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Clr>
                <a:schemeClr val="tx1"/>
              </a:buClr>
              <a:buNone/>
              <a:defRPr/>
            </a:pP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Future Improvements:</a:t>
            </a:r>
            <a:b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4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1112520" indent="-1112520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Dynamic course addition</a:t>
            </a:r>
          </a:p>
          <a:p>
            <a:pPr marL="1112520" indent="-1112520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Graphical User Interface (i.e. touchscreen, GPS imaging)</a:t>
            </a:r>
          </a:p>
          <a:p>
            <a:pPr marL="1112520" indent="-1112520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Weight and size reductions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23554944" y="4534114"/>
            <a:ext cx="19385280" cy="1207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rgbClr val="264D4D"/>
              </a:buClr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System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047369" y="31557252"/>
            <a:ext cx="13796385" cy="9971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90000"/>
              </a:lnSpc>
              <a:spcBef>
                <a:spcPts val="2880"/>
              </a:spcBef>
            </a:pPr>
            <a:r>
              <a:rPr lang="en-US" sz="3600" dirty="0"/>
              <a:t>Ashton Carlsen – </a:t>
            </a:r>
            <a:r>
              <a:rPr lang="en-US" sz="3600" dirty="0">
                <a:hlinkClick r:id="rId3"/>
              </a:rPr>
              <a:t>ashtoncarlsen@yahoo.com</a:t>
            </a:r>
            <a:br>
              <a:rPr lang="en-US" sz="3600" dirty="0"/>
            </a:br>
            <a:r>
              <a:rPr lang="en-US" sz="3600" dirty="0"/>
              <a:t>David </a:t>
            </a:r>
            <a:r>
              <a:rPr lang="en-US" sz="3600" dirty="0" err="1"/>
              <a:t>Rowbotham</a:t>
            </a:r>
            <a:r>
              <a:rPr lang="en-US" sz="3600" dirty="0"/>
              <a:t> – david.rowbotham@usu.edu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-33962" y="3968492"/>
            <a:ext cx="4389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146304" y="30658513"/>
            <a:ext cx="4389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diagram of a program&#10;&#10;Description automatically generated">
            <a:extLst>
              <a:ext uri="{FF2B5EF4-FFF2-40B4-BE49-F238E27FC236}">
                <a16:creationId xmlns:a16="http://schemas.microsoft.com/office/drawing/2014/main" id="{C3514F2F-60E9-94C1-3432-F1C2F823FD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5638" y="4378617"/>
            <a:ext cx="7002836" cy="12668447"/>
          </a:xfrm>
          <a:prstGeom prst="rect">
            <a:avLst/>
          </a:prstGeom>
        </p:spPr>
      </p:pic>
      <p:pic>
        <p:nvPicPr>
          <p:cNvPr id="13" name="Picture 12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EDECC3E1-78B1-7E5B-15D3-E4A7E6F1E6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7030" y="7247757"/>
            <a:ext cx="11021404" cy="7638335"/>
          </a:xfrm>
          <a:prstGeom prst="rect">
            <a:avLst/>
          </a:prstGeom>
        </p:spPr>
      </p:pic>
      <p:pic>
        <p:nvPicPr>
          <p:cNvPr id="18" name="Picture 17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62938820-30C3-A5D9-4E16-69BA06F012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6" y="30921989"/>
            <a:ext cx="7723305" cy="1744380"/>
          </a:xfrm>
          <a:prstGeom prst="rect">
            <a:avLst/>
          </a:prstGeom>
        </p:spPr>
      </p:pic>
      <p:pic>
        <p:nvPicPr>
          <p:cNvPr id="21" name="Picture 20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56FEA914-918A-E5BE-0158-2FCA894807E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997"/>
          <a:stretch/>
        </p:blipFill>
        <p:spPr>
          <a:xfrm>
            <a:off x="38917634" y="184170"/>
            <a:ext cx="4939604" cy="3341452"/>
          </a:xfrm>
          <a:prstGeom prst="rect">
            <a:avLst/>
          </a:prstGeom>
        </p:spPr>
      </p:pic>
      <p:pic>
        <p:nvPicPr>
          <p:cNvPr id="25" name="Picture 24" descr="A black cylinder with black tubes on top of it&#10;&#10;Description automatically generated with medium confidence">
            <a:extLst>
              <a:ext uri="{FF2B5EF4-FFF2-40B4-BE49-F238E27FC236}">
                <a16:creationId xmlns:a16="http://schemas.microsoft.com/office/drawing/2014/main" id="{9E1EDC74-CC0A-FD1F-A62B-9D1DD3D9824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55" t="21120" r="36199" b="8009"/>
          <a:stretch/>
        </p:blipFill>
        <p:spPr>
          <a:xfrm>
            <a:off x="17446732" y="11448294"/>
            <a:ext cx="2124995" cy="520946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E54BF92-A775-96BE-E0F3-3E211AF6FBB0}"/>
              </a:ext>
            </a:extLst>
          </p:cNvPr>
          <p:cNvSpPr txBox="1"/>
          <p:nvPr/>
        </p:nvSpPr>
        <p:spPr>
          <a:xfrm>
            <a:off x="1219200" y="9355015"/>
            <a:ext cx="14160212" cy="49244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112520" indent="-1112520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Allow users to give golf shot feedback</a:t>
            </a:r>
          </a:p>
          <a:p>
            <a:pPr marL="1112520" indent="-1112520">
              <a:buClr>
                <a:schemeClr val="tx1"/>
              </a:buClr>
              <a:buFont typeface="Arial" pitchFamily="34" charset="0"/>
              <a:buChar char="•"/>
              <a:defRPr/>
            </a:pP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  <a:p>
            <a:pPr marL="1112520" indent="-1112520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Implement user preferences</a:t>
            </a:r>
          </a:p>
          <a:p>
            <a:pPr marL="1112520" indent="-1112520">
              <a:buClr>
                <a:schemeClr val="tx1"/>
              </a:buClr>
              <a:buFont typeface="Arial" pitchFamily="34" charset="0"/>
              <a:buChar char="•"/>
              <a:defRPr/>
            </a:pP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  <a:p>
            <a:pPr marL="1112520" indent="-1112520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Use accurate GPS locations to determine yardage</a:t>
            </a:r>
          </a:p>
          <a:p>
            <a:pPr marL="1112520" indent="-1112520">
              <a:buClr>
                <a:schemeClr val="tx1"/>
              </a:buClr>
              <a:buFont typeface="Arial" pitchFamily="34" charset="0"/>
              <a:buChar char="•"/>
              <a:defRPr/>
            </a:pP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  <a:p>
            <a:pPr marL="1112520" indent="-1112520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Keep a consistent record of yardages between power cycles</a:t>
            </a:r>
          </a:p>
        </p:txBody>
      </p:sp>
    </p:spTree>
    <p:extLst>
      <p:ext uri="{BB962C8B-B14F-4D97-AF65-F5344CB8AC3E}">
        <p14:creationId xmlns:p14="http://schemas.microsoft.com/office/powerpoint/2010/main" val="349659292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CTC2014_Presentation_Template_1">
  <a:themeElements>
    <a:clrScheme name="broadcom colors">
      <a:dk1>
        <a:sysClr val="windowText" lastClr="000000"/>
      </a:dk1>
      <a:lt1>
        <a:sysClr val="window" lastClr="FFFFFF"/>
      </a:lt1>
      <a:dk2>
        <a:srgbClr val="C1132F"/>
      </a:dk2>
      <a:lt2>
        <a:srgbClr val="5F5F5F"/>
      </a:lt2>
      <a:accent1>
        <a:srgbClr val="0F86A9"/>
      </a:accent1>
      <a:accent2>
        <a:srgbClr val="8EAE28"/>
      </a:accent2>
      <a:accent3>
        <a:srgbClr val="FFC000"/>
      </a:accent3>
      <a:accent4>
        <a:srgbClr val="973875"/>
      </a:accent4>
      <a:accent5>
        <a:srgbClr val="969696"/>
      </a:accent5>
      <a:accent6>
        <a:srgbClr val="15CDF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spcBef>
            <a:spcPts val="600"/>
          </a:spcBef>
          <a:defRPr sz="20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>
        <a:spAutoFit/>
      </a:bodyPr>
      <a:lstStyle>
        <a:defPPr>
          <a:lnSpc>
            <a:spcPct val="90000"/>
          </a:lnSpc>
          <a:spcBef>
            <a:spcPts val="600"/>
          </a:spcBef>
          <a:defRPr sz="2000" dirty="0" err="1" smtClean="0">
            <a:solidFill>
              <a:schemeClr val="accent5"/>
            </a:solidFill>
          </a:defRPr>
        </a:defPPr>
      </a:lstStyle>
    </a:txDef>
  </a:objectDefaults>
  <a:extraClrSchemeLst>
    <a:extraClrScheme>
      <a:clrScheme name="broadcom colors">
        <a:dk1>
          <a:sysClr val="windowText" lastClr="000000"/>
        </a:dk1>
        <a:lt1>
          <a:sysClr val="window" lastClr="FFFFFF"/>
        </a:lt1>
        <a:dk2>
          <a:srgbClr val="C1132F"/>
        </a:dk2>
        <a:lt2>
          <a:srgbClr val="5F5F5F"/>
        </a:lt2>
        <a:accent1>
          <a:srgbClr val="0F86A9"/>
        </a:accent1>
        <a:accent2>
          <a:srgbClr val="8EAE28"/>
        </a:accent2>
        <a:accent3>
          <a:srgbClr val="FFC000"/>
        </a:accent3>
        <a:accent4>
          <a:srgbClr val="973875"/>
        </a:accent4>
        <a:accent5>
          <a:srgbClr val="969696"/>
        </a:accent5>
        <a:accent6>
          <a:srgbClr val="15CDFF"/>
        </a:accent6>
        <a:hlink>
          <a:srgbClr val="0000FF"/>
        </a:hlink>
        <a:folHlink>
          <a:srgbClr val="800080"/>
        </a:folHlink>
      </a:clrScheme>
    </a:extraClrScheme>
  </a:extraClrSchemeLst>
  <a:custClrLst>
    <a:custClr name="Lt Red">
      <a:srgbClr val="E21537"/>
    </a:custClr>
    <a:custClr name="MedDk Red">
      <a:srgbClr val="9E1026"/>
    </a:custClr>
    <a:custClr name="Dark Red">
      <a:srgbClr val="710A1B"/>
    </a:custClr>
    <a:custClr name="Lt Blue">
      <a:srgbClr val="1994B8"/>
    </a:custClr>
    <a:custClr name="MedDk Blue">
      <a:srgbClr val="05536A"/>
    </a:custClr>
    <a:custClr name="Dark Blue">
      <a:srgbClr val="033B4C"/>
    </a:custClr>
    <a:custClr name="Lt Green">
      <a:srgbClr val="A0C234"/>
    </a:custClr>
    <a:custClr name="MedDk Green">
      <a:srgbClr val="5A7503"/>
    </a:custClr>
    <a:custClr name="Dark Green">
      <a:srgbClr val="445A01"/>
    </a:custClr>
    <a:custClr name="Lt Purple">
      <a:srgbClr val="B05991"/>
    </a:custClr>
    <a:custClr name="MedDk Purple">
      <a:srgbClr val="5B0C40"/>
    </a:custClr>
    <a:custClr name="Dark Purple">
      <a:srgbClr val="40032B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ECTC2014_Presentation_Template_1</Template>
  <TotalTime>592</TotalTime>
  <Words>188</Words>
  <Application>Microsoft Office PowerPoint</Application>
  <PresentationFormat>Custom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ECTC2014_Presentation_Template_1</vt:lpstr>
      <vt:lpstr>Electronic Caddy</vt:lpstr>
    </vt:vector>
  </TitlesOfParts>
  <Company>ECTC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Karikalan</dc:creator>
  <cp:lastModifiedBy>David Rowbotham</cp:lastModifiedBy>
  <cp:revision>21</cp:revision>
  <dcterms:created xsi:type="dcterms:W3CDTF">2013-12-04T00:10:04Z</dcterms:created>
  <dcterms:modified xsi:type="dcterms:W3CDTF">2024-04-22T20:07:57Z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