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"/>
  </p:notesMasterIdLst>
  <p:sldIdLst>
    <p:sldId id="290" r:id="rId2"/>
  </p:sldIdLst>
  <p:sldSz cx="43891200" cy="32918400"/>
  <p:notesSz cx="6997700" cy="9271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7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C64"/>
    <a:srgbClr val="3B3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16" d="100"/>
          <a:sy n="16" d="100"/>
        </p:scale>
        <p:origin x="1637" y="96"/>
      </p:cViewPr>
      <p:guideLst>
        <p:guide orient="horz"/>
        <p:guide pos="276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7" d="100"/>
          <a:sy n="107" d="100"/>
        </p:scale>
        <p:origin x="-3414" y="-84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BB30-8580-4842-B7AE-628EE6A19D00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98EB-19EA-4E8B-816F-21ACB9D97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4DD0-069B-43A0-94EF-69C9E07652F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466725"/>
            <a:ext cx="5006975" cy="3756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28085" y="23913310"/>
            <a:ext cx="8573981" cy="3765816"/>
            <a:chOff x="255851" y="4015145"/>
            <a:chExt cx="1786246" cy="78454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2356993" y="9771739"/>
            <a:ext cx="23151854" cy="2127350"/>
          </a:xfrm>
        </p:spPr>
        <p:txBody>
          <a:bodyPr anchor="ctr"/>
          <a:lstStyle>
            <a:lvl1pPr marL="0" indent="0">
              <a:buNone/>
              <a:defRPr sz="1536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Paper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36683" y="23038512"/>
            <a:ext cx="22450099" cy="5539978"/>
          </a:xfrm>
        </p:spPr>
        <p:txBody>
          <a:bodyPr/>
          <a:lstStyle>
            <a:lvl1pPr marL="0" indent="0" algn="l">
              <a:lnSpc>
                <a:spcPts val="14400"/>
              </a:lnSpc>
              <a:spcBef>
                <a:spcPts val="0"/>
              </a:spcBef>
              <a:spcAft>
                <a:spcPts val="0"/>
              </a:spcAft>
              <a:buNone/>
              <a:defRPr sz="9600" b="1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Name(s),                                       Company / Organization Affiliation, Address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02657" y="31135044"/>
            <a:ext cx="41407445" cy="7977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5760" b="1" i="0" baseline="0" dirty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5760" b="1" i="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5760" b="1" i="0" baseline="0" dirty="0">
                <a:solidFill>
                  <a:schemeClr val="accent6">
                    <a:lumMod val="50000"/>
                  </a:schemeClr>
                </a:solidFill>
              </a:rPr>
              <a:t> ECTC – Las Vegas, NV,   USA				                     May 28 – 31, 2019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03259" y="1393627"/>
            <a:ext cx="38020944" cy="1861430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843430" y="5374068"/>
            <a:ext cx="40868602" cy="6967228"/>
          </a:xfrm>
        </p:spPr>
        <p:txBody>
          <a:bodyPr wrap="square">
            <a:spAutoFit/>
          </a:bodyPr>
          <a:lstStyle>
            <a:lvl1pPr>
              <a:defRPr sz="1152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8640">
                <a:solidFill>
                  <a:schemeClr val="bg2"/>
                </a:solidFill>
              </a:defRPr>
            </a:lvl3pPr>
            <a:lvl4pPr>
              <a:defRPr sz="7680">
                <a:solidFill>
                  <a:schemeClr val="bg2"/>
                </a:solidFill>
              </a:defRPr>
            </a:lvl4pPr>
            <a:lvl5pPr>
              <a:defRPr sz="768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emplate-Design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448417" y="1560691"/>
            <a:ext cx="37484098" cy="17580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428" y="6583683"/>
            <a:ext cx="40584734" cy="6987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-400025" y="1842425"/>
            <a:ext cx="1714450" cy="91439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389120" rtl="0" eaLnBrk="1" latinLnBrk="0" hangingPunct="1"/>
            <a:endParaRPr lang="en-US" sz="864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15" y="32186882"/>
            <a:ext cx="11965584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3840" b="1" i="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 ECTC – Las Vegas, NV USA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69323" y="32199622"/>
            <a:ext cx="5390798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May 28 – 31, 2019</a:t>
            </a: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76525" y="29571406"/>
            <a:ext cx="5350656" cy="2350085"/>
            <a:chOff x="255851" y="4015145"/>
            <a:chExt cx="1786246" cy="784545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</p:sldLayoutIdLst>
  <p:transition spd="med">
    <p:fade/>
  </p:transition>
  <p:hf hdr="0" dt="0"/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1344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1112520" indent="-1112520" algn="l" defTabSz="4389120" rtl="0" eaLnBrk="1" latinLnBrk="0" hangingPunct="1">
        <a:lnSpc>
          <a:spcPct val="90000"/>
        </a:lnSpc>
        <a:spcBef>
          <a:spcPts val="5760"/>
        </a:spcBef>
        <a:buClr>
          <a:schemeClr val="tx2"/>
        </a:buClr>
        <a:buFont typeface="Arial" pitchFamily="34" charset="0"/>
        <a:buChar char="•"/>
        <a:defRPr sz="1152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275082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96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43891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8640"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57607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713994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mailto:ashtoncarlsen@yahoo.com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0539" y="1393627"/>
            <a:ext cx="38020944" cy="18614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 Caddy</a:t>
            </a:r>
            <a:endParaRPr lang="en-US" dirty="0"/>
          </a:p>
        </p:txBody>
      </p:sp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 flipH="1">
            <a:off x="21944296" y="3968492"/>
            <a:ext cx="1265" cy="26690021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 flipH="1">
            <a:off x="0" y="17169816"/>
            <a:ext cx="43891200" cy="0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50976" y="4835866"/>
            <a:ext cx="19743202" cy="360239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8640" b="1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</a:p>
          <a:p>
            <a:pPr marL="0" indent="0">
              <a:buNone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The Electronic Caddy is a GPS based caddy built into a golf bag. This project aims to lower the golf score of the user. The project does this in several ways.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19200" y="18139064"/>
            <a:ext cx="1984375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>
                <a:solidFill>
                  <a:schemeClr val="accent1">
                    <a:lumMod val="50000"/>
                  </a:schemeClr>
                </a:solidFill>
              </a:rPr>
              <a:t>Methods</a:t>
            </a:r>
            <a:br>
              <a:rPr lang="en-US" sz="8640" b="1" dirty="0"/>
            </a:br>
            <a:endParaRPr lang="en-US" sz="8640" b="1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Modular software approach to increase maintainability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NMEA GPS protocol produces within 2 yards of accuracy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FLASH memory usage to store data between power cycles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Liquid Crystal Display for informative feedback to the user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Customizable preferences stored in FLASH memory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Custom club yardages stored in FLASH memory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Rechargeable power system integrated into the bag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596507" y="17756372"/>
            <a:ext cx="1929384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br>
              <a:rPr lang="en-US" sz="8640" b="1" dirty="0"/>
            </a:br>
            <a:endParaRPr lang="en-US" sz="8640" b="1" dirty="0"/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4000" b="1" dirty="0"/>
              <a:t>Results:</a:t>
            </a:r>
            <a:br>
              <a:rPr lang="en-US" sz="4000" b="1" dirty="0"/>
            </a:br>
            <a:endParaRPr lang="en-US" sz="4000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GPS accuracy within 2 yards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FLASH memory to store club yardages and user preferences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Accurate motor feedback to control club positioning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Future Improvements: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Dynamic course addition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Graphical User Interface (i.e. touchscreen, GPS imaging)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Weight and size reductions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3554944" y="4534114"/>
            <a:ext cx="19385280" cy="1207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264D4D"/>
              </a:buClr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47369" y="31557252"/>
            <a:ext cx="13796385" cy="9971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dirty="0"/>
              <a:t>Ashton Carlsen – </a:t>
            </a:r>
            <a:r>
              <a:rPr lang="en-US" sz="3600" dirty="0">
                <a:hlinkClick r:id="rId3"/>
              </a:rPr>
              <a:t>ashtoncarlsen@yahoo.com</a:t>
            </a:r>
            <a:br>
              <a:rPr lang="en-US" sz="3600" dirty="0"/>
            </a:br>
            <a:r>
              <a:rPr lang="en-US" sz="3600" dirty="0"/>
              <a:t>David </a:t>
            </a:r>
            <a:r>
              <a:rPr lang="en-US" sz="3600" dirty="0" err="1"/>
              <a:t>Rowbotham</a:t>
            </a:r>
            <a:r>
              <a:rPr lang="en-US" sz="3600" dirty="0"/>
              <a:t> – david.rowbotham@usu.edu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-33962" y="3968492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6304" y="30658513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C3514F2F-60E9-94C1-3432-F1C2F823F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638" y="4378617"/>
            <a:ext cx="7002836" cy="12668447"/>
          </a:xfrm>
          <a:prstGeom prst="rect">
            <a:avLst/>
          </a:prstGeom>
        </p:spPr>
      </p:pic>
      <p:pic>
        <p:nvPicPr>
          <p:cNvPr id="13" name="Picture 1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DECC3E1-78B1-7E5B-15D3-E4A7E6F1E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030" y="7247757"/>
            <a:ext cx="11021404" cy="7638335"/>
          </a:xfrm>
          <a:prstGeom prst="rect">
            <a:avLst/>
          </a:prstGeom>
        </p:spPr>
      </p:pic>
      <p:pic>
        <p:nvPicPr>
          <p:cNvPr id="18" name="Picture 17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2938820-30C3-A5D9-4E16-69BA06F01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30921989"/>
            <a:ext cx="7723305" cy="1744380"/>
          </a:xfrm>
          <a:prstGeom prst="rect">
            <a:avLst/>
          </a:prstGeom>
        </p:spPr>
      </p:pic>
      <p:pic>
        <p:nvPicPr>
          <p:cNvPr id="21" name="Picture 2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6FEA914-918A-E5BE-0158-2FCA894807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97"/>
          <a:stretch/>
        </p:blipFill>
        <p:spPr>
          <a:xfrm>
            <a:off x="38917634" y="184170"/>
            <a:ext cx="4939604" cy="3341452"/>
          </a:xfrm>
          <a:prstGeom prst="rect">
            <a:avLst/>
          </a:prstGeom>
        </p:spPr>
      </p:pic>
      <p:pic>
        <p:nvPicPr>
          <p:cNvPr id="25" name="Picture 24" descr="A black cylinder with black tubes on top of it&#10;&#10;Description automatically generated with medium confidence">
            <a:extLst>
              <a:ext uri="{FF2B5EF4-FFF2-40B4-BE49-F238E27FC236}">
                <a16:creationId xmlns:a16="http://schemas.microsoft.com/office/drawing/2014/main" id="{9E1EDC74-CC0A-FD1F-A62B-9D1DD3D982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21120" r="36199" b="8009"/>
          <a:stretch/>
        </p:blipFill>
        <p:spPr>
          <a:xfrm>
            <a:off x="17446732" y="11448294"/>
            <a:ext cx="2124995" cy="52094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54BF92-A775-96BE-E0F3-3E211AF6FBB0}"/>
              </a:ext>
            </a:extLst>
          </p:cNvPr>
          <p:cNvSpPr txBox="1"/>
          <p:nvPr/>
        </p:nvSpPr>
        <p:spPr>
          <a:xfrm>
            <a:off x="1219200" y="9355015"/>
            <a:ext cx="14160212" cy="30777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Allow users to give golf shot feedback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Implement User preferences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Use accurate GPS locations to determine yardage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Keep a consistent record of yardages between power cycles</a:t>
            </a:r>
          </a:p>
        </p:txBody>
      </p:sp>
    </p:spTree>
    <p:extLst>
      <p:ext uri="{BB962C8B-B14F-4D97-AF65-F5344CB8AC3E}">
        <p14:creationId xmlns:p14="http://schemas.microsoft.com/office/powerpoint/2010/main" val="3496592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CTC2014_Presentation_Template_1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 colors">
        <a:dk1>
          <a:sysClr val="windowText" lastClr="000000"/>
        </a:dk1>
        <a:lt1>
          <a:sysClr val="window" lastClr="FFFFFF"/>
        </a:lt1>
        <a:dk2>
          <a:srgbClr val="C1132F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FFC000"/>
        </a:accent3>
        <a:accent4>
          <a:srgbClr val="973875"/>
        </a:accent4>
        <a:accent5>
          <a:srgbClr val="969696"/>
        </a:accent5>
        <a:accent6>
          <a:srgbClr val="15CDFF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ECTC2014_Presentation_Template_1</Template>
  <TotalTime>591</TotalTime>
  <Words>190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ECTC2014_Presentation_Template_1</vt:lpstr>
      <vt:lpstr>Electronic Caddy</vt:lpstr>
    </vt:vector>
  </TitlesOfParts>
  <Company>ECTC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Karikalan</dc:creator>
  <cp:lastModifiedBy>ashton carlsen</cp:lastModifiedBy>
  <cp:revision>20</cp:revision>
  <dcterms:created xsi:type="dcterms:W3CDTF">2013-12-04T00:10:04Z</dcterms:created>
  <dcterms:modified xsi:type="dcterms:W3CDTF">2024-04-09T02:25:56Z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