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22"/>
  </p:notesMasterIdLst>
  <p:handoutMasterIdLst>
    <p:handoutMasterId r:id="rId23"/>
  </p:handoutMasterIdLst>
  <p:sldIdLst>
    <p:sldId id="475" r:id="rId3"/>
    <p:sldId id="476" r:id="rId4"/>
    <p:sldId id="477" r:id="rId5"/>
    <p:sldId id="478" r:id="rId6"/>
    <p:sldId id="487" r:id="rId7"/>
    <p:sldId id="479" r:id="rId8"/>
    <p:sldId id="480" r:id="rId9"/>
    <p:sldId id="481" r:id="rId10"/>
    <p:sldId id="488" r:id="rId11"/>
    <p:sldId id="482" r:id="rId12"/>
    <p:sldId id="491" r:id="rId13"/>
    <p:sldId id="483" r:id="rId14"/>
    <p:sldId id="484" r:id="rId15"/>
    <p:sldId id="485" r:id="rId16"/>
    <p:sldId id="492" r:id="rId17"/>
    <p:sldId id="486" r:id="rId18"/>
    <p:sldId id="489" r:id="rId19"/>
    <p:sldId id="493" r:id="rId20"/>
    <p:sldId id="490" r:id="rId21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1"/>
    <p:restoredTop sz="88055"/>
  </p:normalViewPr>
  <p:slideViewPr>
    <p:cSldViewPr snapToGrid="0" snapToObjects="1">
      <p:cViewPr>
        <p:scale>
          <a:sx n="110" d="100"/>
          <a:sy n="110" d="100"/>
        </p:scale>
        <p:origin x="928" y="63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3A391-FCEB-DE42-BDA9-FFA30A5485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6A7F-8EDC-D942-A86A-7B95024C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15010D5-81C9-C448-82E8-71177EBFEC32}" type="datetimeFigureOut">
              <a:rPr lang="en-US" smtClean="0">
                <a:uFillTx/>
              </a:rPr>
              <a:t>11/5/17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986DF27-AD16-B741-919E-EA3A35DE95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9598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915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 dirty="0" smtClean="0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11/5/17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3962400" y="2209800"/>
            <a:ext cx="7448400" cy="11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3962400" y="3429000"/>
            <a:ext cx="7448400" cy="6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" name="Shape 38"/>
          <p:cNvCxnSpPr/>
          <p:nvPr/>
        </p:nvCxnSpPr>
        <p:spPr>
          <a:xfrm rot="10800000" flipH="1">
            <a:off x="3920555" y="3381899"/>
            <a:ext cx="7458800" cy="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/>
          <p:nvPr/>
        </p:nvSpPr>
        <p:spPr>
          <a:xfrm>
            <a:off x="1780699" y="2785023"/>
            <a:ext cx="1966000" cy="1372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733" b="1" dirty="0" smtClean="0">
                <a:solidFill>
                  <a:srgbClr val="003262"/>
                </a:solidFill>
              </a:rPr>
              <a:t>D</a:t>
            </a:r>
            <a:r>
              <a:rPr lang="en-US" sz="2667" b="1" dirty="0" smtClean="0">
                <a:solidFill>
                  <a:srgbClr val="003262"/>
                </a:solidFill>
              </a:rPr>
              <a:t>S</a:t>
            </a:r>
            <a:r>
              <a:rPr lang="en-US" sz="2667" b="1" baseline="0" dirty="0" smtClean="0">
                <a:solidFill>
                  <a:srgbClr val="003262"/>
                </a:solidFill>
              </a:rPr>
              <a:t> 100</a:t>
            </a:r>
            <a:endParaRPr lang="en" sz="3733" b="1" dirty="0">
              <a:solidFill>
                <a:srgbClr val="00326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C4820E"/>
                </a:solidFill>
              </a:rPr>
              <a:t>Spring </a:t>
            </a:r>
            <a:r>
              <a:rPr lang="en" sz="2400" b="1" dirty="0" smtClean="0">
                <a:solidFill>
                  <a:srgbClr val="C4820E"/>
                </a:solidFill>
              </a:rPr>
              <a:t>201</a:t>
            </a:r>
            <a:r>
              <a:rPr lang="en-US" sz="2400" b="1" dirty="0" smtClean="0">
                <a:solidFill>
                  <a:srgbClr val="C4820E"/>
                </a:solidFill>
              </a:rPr>
              <a:t>7</a:t>
            </a:r>
            <a:endParaRPr lang="en" sz="2400" b="1" dirty="0">
              <a:solidFill>
                <a:srgbClr val="C4820E"/>
              </a:solidFill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99" y="3083903"/>
            <a:ext cx="968300" cy="77463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689628" y="6356967"/>
            <a:ext cx="4461600" cy="46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33"/>
              <a:t>Slides created by John DeNero (denero@berkeley.edu)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533"/>
              </a:spcAft>
              <a:defRPr sz="3200"/>
            </a:lvl1pPr>
            <a:lvl2pPr lvl="1" rtl="0">
              <a:spcBef>
                <a:spcPts val="0"/>
              </a:spcBef>
              <a:spcAft>
                <a:spcPts val="533"/>
              </a:spcAft>
              <a:defRPr sz="3200"/>
            </a:lvl2pPr>
            <a:lvl3pPr lvl="2" rtl="0">
              <a:spcBef>
                <a:spcPts val="0"/>
              </a:spcBef>
              <a:spcAft>
                <a:spcPts val="533"/>
              </a:spcAft>
              <a:defRPr sz="3200"/>
            </a:lvl3pPr>
            <a:lvl4pPr lvl="3" rtl="0">
              <a:spcBef>
                <a:spcPts val="0"/>
              </a:spcBef>
              <a:spcAft>
                <a:spcPts val="533"/>
              </a:spcAft>
              <a:defRPr sz="2400"/>
            </a:lvl4pPr>
            <a:lvl5pPr lvl="4" rtl="0">
              <a:spcBef>
                <a:spcPts val="0"/>
              </a:spcBef>
              <a:spcAft>
                <a:spcPts val="533"/>
              </a:spcAft>
              <a:defRPr sz="2400"/>
            </a:lvl5pPr>
            <a:lvl6pPr lvl="5" rtl="0">
              <a:spcBef>
                <a:spcPts val="0"/>
              </a:spcBef>
              <a:spcAft>
                <a:spcPts val="533"/>
              </a:spcAft>
              <a:defRPr sz="2400"/>
            </a:lvl6pPr>
            <a:lvl7pPr lvl="6" rtl="0">
              <a:spcBef>
                <a:spcPts val="0"/>
              </a:spcBef>
              <a:spcAft>
                <a:spcPts val="533"/>
              </a:spcAft>
              <a:defRPr sz="2400"/>
            </a:lvl7pPr>
            <a:lvl8pPr lvl="7" rtl="0">
              <a:spcBef>
                <a:spcPts val="0"/>
              </a:spcBef>
              <a:spcAft>
                <a:spcPts val="533"/>
              </a:spcAft>
              <a:defRPr sz="2400"/>
            </a:lvl8pPr>
            <a:lvl9pPr lvl="8" rtl="0">
              <a:spcBef>
                <a:spcPts val="0"/>
              </a:spcBef>
              <a:spcAft>
                <a:spcPts val="533"/>
              </a:spcAft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3200"/>
            </a:lvl2pPr>
            <a:lvl3pPr lvl="2" rtl="0">
              <a:spcBef>
                <a:spcPts val="0"/>
              </a:spcBef>
              <a:defRPr sz="3200"/>
            </a:lvl3pPr>
            <a:lvl4pPr lvl="3" rtl="0">
              <a:spcBef>
                <a:spcPts val="0"/>
              </a:spcBef>
              <a:defRPr sz="2400"/>
            </a:lvl4pPr>
            <a:lvl5pPr lvl="4" rtl="0">
              <a:spcBef>
                <a:spcPts val="0"/>
              </a:spcBef>
              <a:defRPr sz="2400"/>
            </a:lvl5pPr>
            <a:lvl6pPr lvl="5" rtl="0">
              <a:spcBef>
                <a:spcPts val="0"/>
              </a:spcBef>
              <a:defRPr sz="2400"/>
            </a:lvl6pPr>
            <a:lvl7pPr lvl="6" rtl="0">
              <a:spcBef>
                <a:spcPts val="0"/>
              </a:spcBef>
              <a:defRPr sz="2400"/>
            </a:lvl7pPr>
            <a:lvl8pPr lvl="7" rtl="0">
              <a:spcBef>
                <a:spcPts val="0"/>
              </a:spcBef>
              <a:defRPr sz="2400"/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625600" y="2978404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uFillTx/>
              </a:rPr>
              <a:t>Todo</a:t>
            </a:r>
            <a:r>
              <a:rPr lang="en-US" dirty="0" smtClean="0">
                <a:uFillTx/>
              </a:rPr>
              <a:t> Slide</a:t>
            </a:r>
            <a:endParaRPr lang="en-US" dirty="0">
              <a:uFillTx/>
            </a:endParaRP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  <a:endParaRPr lang="en-US" sz="2400" b="1">
              <a:effectLst>
                <a:glow rad="368300">
                  <a:srgbClr val="FFC000">
                    <a:alpha val="76000"/>
                  </a:srgbClr>
                </a:glow>
              </a:effectLst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11/5/17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11/5/17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11/5/17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11/5/17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3B7EA1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480"/>
              </a:spcBef>
              <a:buClr>
                <a:srgbClr val="C4820E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rgbClr val="C4820E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rgbClr val="C4820E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rgbClr val="C4820E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rgbClr val="C4820E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rgbClr val="C4820E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rgbClr val="C4820E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rgbClr val="C4820E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rgbClr val="C4820E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557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968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4904" y="3578087"/>
            <a:ext cx="1020418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597967" y="4035287"/>
            <a:ext cx="1020418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61185" y="39036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1866" y="32087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58410" y="34464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4929" y="45547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5302975" y="4030492"/>
            <a:ext cx="198783" cy="1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69368" y="39342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1525" y="3728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23304" y="379590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60" y="3864363"/>
            <a:ext cx="508000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96" y="3967459"/>
            <a:ext cx="20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0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8673"/>
              </p:ext>
            </p:extLst>
          </p:nvPr>
        </p:nvGraphicFramePr>
        <p:xfrm>
          <a:off x="544287" y="1203760"/>
          <a:ext cx="10003970" cy="254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13"/>
                <a:gridCol w="1251857"/>
                <a:gridCol w="1436914"/>
                <a:gridCol w="2138629"/>
                <a:gridCol w="2921854"/>
                <a:gridCol w="1275003"/>
              </a:tblGrid>
              <a:tr h="573119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n-lt"/>
                          <a:ea typeface="Century Gothic" charset="0"/>
                          <a:cs typeface="Century Gothic" charset="0"/>
                        </a:rPr>
                        <a:t>uid</a:t>
                      </a:r>
                      <a:endParaRPr lang="en-US" sz="28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age</a:t>
                      </a:r>
                      <a:endParaRPr lang="en-US" sz="28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state</a:t>
                      </a:r>
                      <a:endParaRPr lang="en-US" sz="28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n-lt"/>
                          <a:ea typeface="Century Gothic" charset="0"/>
                          <a:cs typeface="Century Gothic" charset="0"/>
                        </a:rPr>
                        <a:t>hasBought</a:t>
                      </a:r>
                      <a:endParaRPr lang="en-US" sz="28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review</a:t>
                      </a:r>
                      <a:endParaRPr lang="en-US" sz="28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rating</a:t>
                      </a:r>
                      <a:endParaRPr lang="en-US" sz="28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5731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0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32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NY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True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”Meh</a:t>
                      </a:r>
                      <a:r>
                        <a:rPr lang="en-US" sz="2400" baseline="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.”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2.0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31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42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50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WA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True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”Worked</a:t>
                      </a:r>
                      <a:r>
                        <a:rPr lang="en-US" sz="2400" baseline="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 out of the box </a:t>
                      </a:r>
                      <a:r>
                        <a:rPr lang="mr-IN" sz="2400" baseline="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…</a:t>
                      </a:r>
                      <a:r>
                        <a:rPr lang="en-US" sz="2400" baseline="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”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4.5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731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57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16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CA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NULL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“</a:t>
                      </a:r>
                      <a:r>
                        <a:rPr lang="en-US" sz="2400" dirty="0" err="1" smtClean="0">
                          <a:latin typeface="+mn-lt"/>
                          <a:ea typeface="Century Gothic" charset="0"/>
                          <a:cs typeface="Century Gothic" charset="0"/>
                        </a:rPr>
                        <a:t>Hella</a:t>
                      </a:r>
                      <a:r>
                        <a:rPr lang="en-US" sz="2400" baseline="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 </a:t>
                      </a:r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tots lit </a:t>
                      </a:r>
                      <a:r>
                        <a:rPr lang="en-US" sz="2400" dirty="0" err="1" smtClean="0">
                          <a:latin typeface="+mn-lt"/>
                          <a:ea typeface="Century Gothic" charset="0"/>
                          <a:cs typeface="Century Gothic" charset="0"/>
                        </a:rPr>
                        <a:t>yo</a:t>
                      </a:r>
                      <a:r>
                        <a:rPr lang="en-US" sz="2400" baseline="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 ...”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4.1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3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06274"/>
              </p:ext>
            </p:extLst>
          </p:nvPr>
        </p:nvGraphicFramePr>
        <p:xfrm>
          <a:off x="544287" y="1203760"/>
          <a:ext cx="1436914" cy="229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/>
              </a:tblGrid>
              <a:tr h="57311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state</a:t>
                      </a:r>
                      <a:endParaRPr lang="en-US" sz="28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  <a:tr h="5731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NY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  <a:tr h="5731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WA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  <a:tr h="5731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Century Gothic" charset="0"/>
                          <a:cs typeface="Century Gothic" charset="0"/>
                        </a:rPr>
                        <a:t>CA</a:t>
                      </a:r>
                      <a:endParaRPr lang="en-US" sz="2400" dirty="0">
                        <a:latin typeface="+mn-lt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46927"/>
              </p:ext>
            </p:extLst>
          </p:nvPr>
        </p:nvGraphicFramePr>
        <p:xfrm>
          <a:off x="3207657" y="1213202"/>
          <a:ext cx="8127999" cy="22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573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WY</a:t>
                      </a:r>
                      <a:endParaRPr lang="en-US" sz="2800" dirty="0"/>
                    </a:p>
                  </a:txBody>
                  <a:tcPr/>
                </a:tc>
              </a:tr>
              <a:tr h="573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/>
                        <a:t>…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/>
                        <a:t>…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73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/>
                        <a:t>…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731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/>
                        <a:t>…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/>
                        <a:t>…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800" dirty="0" smtClean="0"/>
                        <a:t>…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258008" y="2183363"/>
            <a:ext cx="578498" cy="67180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6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1442036" y="5024083"/>
            <a:ext cx="824753" cy="642256"/>
            <a:chOff x="1398493" y="3004457"/>
            <a:chExt cx="824753" cy="642256"/>
          </a:xfrm>
        </p:grpSpPr>
        <p:grpSp>
          <p:nvGrpSpPr>
            <p:cNvPr id="11" name="Group 10"/>
            <p:cNvGrpSpPr/>
            <p:nvPr/>
          </p:nvGrpSpPr>
          <p:grpSpPr>
            <a:xfrm>
              <a:off x="1398493" y="3048000"/>
              <a:ext cx="824753" cy="185057"/>
              <a:chOff x="1398493" y="3048000"/>
              <a:chExt cx="824753" cy="18505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398493" y="3048000"/>
                <a:ext cx="824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838" y="3233057"/>
                <a:ext cx="4200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398493" y="3418114"/>
              <a:ext cx="824753" cy="185057"/>
              <a:chOff x="1398493" y="3048000"/>
              <a:chExt cx="824753" cy="18505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398493" y="3048000"/>
                <a:ext cx="8247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600838" y="3233057"/>
                <a:ext cx="4200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/>
            <p:cNvSpPr/>
            <p:nvPr/>
          </p:nvSpPr>
          <p:spPr>
            <a:xfrm>
              <a:off x="1774372" y="3559627"/>
              <a:ext cx="87086" cy="870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778212" y="3004457"/>
              <a:ext cx="87086" cy="870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lbow Connector 56"/>
          <p:cNvCxnSpPr>
            <a:stCxn id="52" idx="4"/>
            <a:endCxn id="58" idx="6"/>
          </p:cNvCxnSpPr>
          <p:nvPr/>
        </p:nvCxnSpPr>
        <p:spPr>
          <a:xfrm rot="5400000" flipH="1" flipV="1">
            <a:off x="5997679" y="647391"/>
            <a:ext cx="882727" cy="9155170"/>
          </a:xfrm>
          <a:prstGeom prst="bentConnector4">
            <a:avLst>
              <a:gd name="adj1" fmla="val -25897"/>
              <a:gd name="adj2" fmla="val 1024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8879327" y="3978903"/>
            <a:ext cx="2137301" cy="1305452"/>
            <a:chOff x="6778384" y="4472455"/>
            <a:chExt cx="2137301" cy="1305452"/>
          </a:xfrm>
        </p:grpSpPr>
        <p:grpSp>
          <p:nvGrpSpPr>
            <p:cNvPr id="43" name="Group 42"/>
            <p:cNvGrpSpPr/>
            <p:nvPr/>
          </p:nvGrpSpPr>
          <p:grpSpPr>
            <a:xfrm>
              <a:off x="7173685" y="4472455"/>
              <a:ext cx="1687286" cy="1305452"/>
              <a:chOff x="6161314" y="1591461"/>
              <a:chExt cx="1687286" cy="130545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>
                <a:off x="7213099" y="2139869"/>
                <a:ext cx="0" cy="512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161314" y="2396170"/>
                <a:ext cx="1687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/>
              <p:cNvSpPr/>
              <p:nvPr/>
            </p:nvSpPr>
            <p:spPr>
              <a:xfrm rot="5400000">
                <a:off x="6716485" y="2166258"/>
                <a:ext cx="533400" cy="459828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7317029" y="1591461"/>
                <a:ext cx="362326" cy="392206"/>
                <a:chOff x="6888592" y="1317171"/>
                <a:chExt cx="362326" cy="392206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6888592" y="1317171"/>
                  <a:ext cx="241551" cy="2978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7009367" y="1411519"/>
                  <a:ext cx="241551" cy="2978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Oval 47"/>
              <p:cNvSpPr/>
              <p:nvPr/>
            </p:nvSpPr>
            <p:spPr>
              <a:xfrm>
                <a:off x="6508624" y="1895428"/>
                <a:ext cx="1001485" cy="1001485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778384" y="4770313"/>
              <a:ext cx="790601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Fish</a:t>
              </a:r>
              <a:endParaRPr lang="en-US" sz="28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8828599" y="5233621"/>
              <a:ext cx="87086" cy="870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163876" y="5233621"/>
              <a:ext cx="87086" cy="870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770467" y="2581064"/>
            <a:ext cx="2246161" cy="1305452"/>
            <a:chOff x="6669524" y="4472455"/>
            <a:chExt cx="2246161" cy="1305452"/>
          </a:xfrm>
        </p:grpSpPr>
        <p:grpSp>
          <p:nvGrpSpPr>
            <p:cNvPr id="65" name="Group 64"/>
            <p:cNvGrpSpPr/>
            <p:nvPr/>
          </p:nvGrpSpPr>
          <p:grpSpPr>
            <a:xfrm>
              <a:off x="7173685" y="4472455"/>
              <a:ext cx="1687286" cy="1305452"/>
              <a:chOff x="6161314" y="1591461"/>
              <a:chExt cx="1687286" cy="1305452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508624" y="1895428"/>
                <a:ext cx="1001485" cy="100148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7213099" y="2139869"/>
                <a:ext cx="0" cy="512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161314" y="2396170"/>
                <a:ext cx="1687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riangle 70"/>
              <p:cNvSpPr/>
              <p:nvPr/>
            </p:nvSpPr>
            <p:spPr>
              <a:xfrm rot="5400000">
                <a:off x="6716485" y="2166258"/>
                <a:ext cx="533400" cy="459828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7317029" y="1591461"/>
                <a:ext cx="362326" cy="392206"/>
                <a:chOff x="6888592" y="1317171"/>
                <a:chExt cx="362326" cy="392206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6888592" y="1317171"/>
                  <a:ext cx="241551" cy="2978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7009367" y="1411519"/>
                  <a:ext cx="241551" cy="2978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TextBox 65"/>
            <p:cNvSpPr txBox="1"/>
            <p:nvPr/>
          </p:nvSpPr>
          <p:spPr>
            <a:xfrm>
              <a:off x="6669524" y="4737655"/>
              <a:ext cx="930063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Dog</a:t>
              </a:r>
              <a:endParaRPr lang="en-US" sz="28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8828599" y="5233621"/>
              <a:ext cx="87086" cy="870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163876" y="5233621"/>
              <a:ext cx="87086" cy="870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879327" y="962782"/>
            <a:ext cx="2137301" cy="1305452"/>
            <a:chOff x="6778384" y="4472455"/>
            <a:chExt cx="2137301" cy="1305452"/>
          </a:xfrm>
        </p:grpSpPr>
        <p:grpSp>
          <p:nvGrpSpPr>
            <p:cNvPr id="77" name="Group 76"/>
            <p:cNvGrpSpPr/>
            <p:nvPr/>
          </p:nvGrpSpPr>
          <p:grpSpPr>
            <a:xfrm>
              <a:off x="7173685" y="4472455"/>
              <a:ext cx="1687286" cy="1305452"/>
              <a:chOff x="6161314" y="1591461"/>
              <a:chExt cx="1687286" cy="1305452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213099" y="2139869"/>
                <a:ext cx="0" cy="512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161314" y="2396170"/>
                <a:ext cx="1687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riangle 82"/>
              <p:cNvSpPr/>
              <p:nvPr/>
            </p:nvSpPr>
            <p:spPr>
              <a:xfrm rot="5400000">
                <a:off x="6716485" y="2166258"/>
                <a:ext cx="533400" cy="459828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7317029" y="1591461"/>
                <a:ext cx="362326" cy="392206"/>
                <a:chOff x="6888592" y="1317171"/>
                <a:chExt cx="362326" cy="392206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6888592" y="1317171"/>
                  <a:ext cx="241551" cy="2978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7009367" y="1411519"/>
                  <a:ext cx="241551" cy="2978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Oval 84"/>
              <p:cNvSpPr/>
              <p:nvPr/>
            </p:nvSpPr>
            <p:spPr>
              <a:xfrm>
                <a:off x="6508624" y="1895428"/>
                <a:ext cx="1001485" cy="1001485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6778384" y="4770313"/>
              <a:ext cx="843501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Cat</a:t>
              </a:r>
              <a:endParaRPr lang="en-US" sz="28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8828599" y="5233621"/>
              <a:ext cx="87086" cy="870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163876" y="5233621"/>
              <a:ext cx="87086" cy="870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504001" y="1609138"/>
            <a:ext cx="946628" cy="403792"/>
            <a:chOff x="3733800" y="2551883"/>
            <a:chExt cx="946628" cy="403792"/>
          </a:xfrm>
        </p:grpSpPr>
        <p:sp>
          <p:nvSpPr>
            <p:cNvPr id="88" name="Oval 87"/>
            <p:cNvSpPr/>
            <p:nvPr/>
          </p:nvSpPr>
          <p:spPr>
            <a:xfrm>
              <a:off x="3733800" y="2798480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28028" y="2803275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88" idx="6"/>
            </p:cNvCxnSpPr>
            <p:nvPr/>
          </p:nvCxnSpPr>
          <p:spPr>
            <a:xfrm flipV="1">
              <a:off x="3886200" y="2551883"/>
              <a:ext cx="687302" cy="322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>
            <a:stCxn id="52" idx="4"/>
            <a:endCxn id="67" idx="6"/>
          </p:cNvCxnSpPr>
          <p:nvPr/>
        </p:nvCxnSpPr>
        <p:spPr>
          <a:xfrm rot="5400000" flipH="1" flipV="1">
            <a:off x="5298760" y="-51529"/>
            <a:ext cx="2280566" cy="9155170"/>
          </a:xfrm>
          <a:prstGeom prst="bentConnector4">
            <a:avLst>
              <a:gd name="adj1" fmla="val -10024"/>
              <a:gd name="adj2" fmla="val 1024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2" idx="4"/>
            <a:endCxn id="79" idx="6"/>
          </p:cNvCxnSpPr>
          <p:nvPr/>
        </p:nvCxnSpPr>
        <p:spPr>
          <a:xfrm rot="5400000" flipH="1" flipV="1">
            <a:off x="4489619" y="-860670"/>
            <a:ext cx="3898848" cy="9155170"/>
          </a:xfrm>
          <a:prstGeom prst="bentConnector4">
            <a:avLst>
              <a:gd name="adj1" fmla="val -5863"/>
              <a:gd name="adj2" fmla="val 1024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482635" y="2520464"/>
            <a:ext cx="946628" cy="157195"/>
            <a:chOff x="3733800" y="2798480"/>
            <a:chExt cx="946628" cy="157195"/>
          </a:xfrm>
        </p:grpSpPr>
        <p:sp>
          <p:nvSpPr>
            <p:cNvPr id="109" name="Oval 108"/>
            <p:cNvSpPr/>
            <p:nvPr/>
          </p:nvSpPr>
          <p:spPr>
            <a:xfrm>
              <a:off x="3733800" y="2798480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528028" y="2803275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endCxn id="110" idx="1"/>
            </p:cNvCxnSpPr>
            <p:nvPr/>
          </p:nvCxnSpPr>
          <p:spPr>
            <a:xfrm flipV="1">
              <a:off x="3886200" y="2825593"/>
              <a:ext cx="664146" cy="49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496635" y="3286267"/>
            <a:ext cx="946628" cy="403792"/>
            <a:chOff x="3733800" y="2551883"/>
            <a:chExt cx="946628" cy="403792"/>
          </a:xfrm>
        </p:grpSpPr>
        <p:sp>
          <p:nvSpPr>
            <p:cNvPr id="113" name="Oval 112"/>
            <p:cNvSpPr/>
            <p:nvPr/>
          </p:nvSpPr>
          <p:spPr>
            <a:xfrm>
              <a:off x="3733800" y="2798480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528028" y="2803275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V="1">
              <a:off x="3886200" y="2551883"/>
              <a:ext cx="687302" cy="322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Elbow Connector 119"/>
          <p:cNvCxnSpPr>
            <a:stCxn id="53" idx="0"/>
            <a:endCxn id="88" idx="2"/>
          </p:cNvCxnSpPr>
          <p:nvPr/>
        </p:nvCxnSpPr>
        <p:spPr>
          <a:xfrm rot="5400000" flipH="1" flipV="1">
            <a:off x="1638575" y="2158658"/>
            <a:ext cx="3092148" cy="263870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53" idx="0"/>
            <a:endCxn id="109" idx="2"/>
          </p:cNvCxnSpPr>
          <p:nvPr/>
        </p:nvCxnSpPr>
        <p:spPr>
          <a:xfrm rot="5400000" flipH="1" flipV="1">
            <a:off x="1960257" y="2501706"/>
            <a:ext cx="2427419" cy="261733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3" idx="0"/>
            <a:endCxn id="113" idx="2"/>
          </p:cNvCxnSpPr>
          <p:nvPr/>
        </p:nvCxnSpPr>
        <p:spPr>
          <a:xfrm rot="5400000" flipH="1" flipV="1">
            <a:off x="2473457" y="3000906"/>
            <a:ext cx="1415019" cy="263133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89" idx="6"/>
            <a:endCxn id="80" idx="2"/>
          </p:cNvCxnSpPr>
          <p:nvPr/>
        </p:nvCxnSpPr>
        <p:spPr>
          <a:xfrm flipV="1">
            <a:off x="5450629" y="1767491"/>
            <a:ext cx="3814190" cy="169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10" idx="6"/>
            <a:endCxn id="68" idx="2"/>
          </p:cNvCxnSpPr>
          <p:nvPr/>
        </p:nvCxnSpPr>
        <p:spPr>
          <a:xfrm>
            <a:off x="5429263" y="2601459"/>
            <a:ext cx="3835556" cy="7843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14" idx="6"/>
            <a:endCxn id="62" idx="2"/>
          </p:cNvCxnSpPr>
          <p:nvPr/>
        </p:nvCxnSpPr>
        <p:spPr>
          <a:xfrm>
            <a:off x="5443263" y="3613859"/>
            <a:ext cx="3821556" cy="11697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7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11717" y="3338453"/>
            <a:ext cx="4379755" cy="48769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0764" y="1996095"/>
            <a:ext cx="4241743" cy="18300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>
                <a:solidFill>
                  <a:prstClr val="white"/>
                </a:solidFill>
              </a:rPr>
              <a:t>“Learning about machine</a:t>
            </a:r>
            <a:br>
              <a:rPr lang="en-US" sz="2400" i="1" smtClean="0">
                <a:solidFill>
                  <a:prstClr val="white"/>
                </a:solidFill>
              </a:rPr>
            </a:br>
            <a:r>
              <a:rPr lang="en-US" sz="2400" i="1" smtClean="0">
                <a:solidFill>
                  <a:prstClr val="white"/>
                </a:solidFill>
              </a:rPr>
              <a:t>learning </a:t>
            </a:r>
            <a:r>
              <a:rPr lang="en-US" sz="2400" i="1" dirty="0" smtClean="0">
                <a:solidFill>
                  <a:prstClr val="white"/>
                </a:solidFill>
              </a:rPr>
              <a:t>is fun.”</a:t>
            </a:r>
            <a:endParaRPr lang="en-US" sz="2400" i="1" dirty="0">
              <a:solidFill>
                <a:prstClr val="white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952286" y="2669950"/>
            <a:ext cx="354660" cy="48233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1717" y="3343806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4056" y="3343806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87131" y="3343806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4532" y="3343806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96266" y="3343806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8550240" y="2548952"/>
            <a:ext cx="1244064" cy="471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learning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6291359" y="2488659"/>
            <a:ext cx="1276196" cy="4354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1A1A1A"/>
                </a:solidFill>
                <a:latin typeface="ArialMT" charset="0"/>
              </a:rPr>
              <a:t>aardvark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368349" y="2525327"/>
            <a:ext cx="1291317" cy="471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prstClr val="black"/>
                </a:solidFill>
              </a:rPr>
              <a:t>machine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985629" y="2814512"/>
            <a:ext cx="639232" cy="471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fun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82268" y="3325624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2240" y="3338455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7876" y="3338453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5009" y="3376957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09133" y="3343806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311404" y="2611289"/>
            <a:ext cx="1030936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zyzzyva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6787484" y="2529448"/>
            <a:ext cx="1194619" cy="4354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aardwolf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1280" y="3838973"/>
            <a:ext cx="1018614" cy="471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prstClr val="black"/>
                </a:solidFill>
              </a:rPr>
              <a:t>Vector</a:t>
            </a:r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4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830" y="433290"/>
            <a:ext cx="8270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The</a:t>
            </a:r>
            <a:r>
              <a:rPr lang="en-US" sz="2800" dirty="0" smtClean="0"/>
              <a:t> book </a:t>
            </a:r>
            <a:r>
              <a:rPr lang="en-US" sz="2800" dirty="0" smtClean="0">
                <a:solidFill>
                  <a:schemeClr val="accent3"/>
                </a:solidFill>
              </a:rPr>
              <a:t>was</a:t>
            </a:r>
            <a:r>
              <a:rPr lang="en-US" sz="2800" dirty="0" smtClean="0"/>
              <a:t> well </a:t>
            </a:r>
            <a:r>
              <a:rPr lang="en-US" sz="2800" dirty="0"/>
              <a:t>written </a:t>
            </a:r>
            <a:r>
              <a:rPr lang="en-US" sz="2800" dirty="0">
                <a:solidFill>
                  <a:schemeClr val="accent3"/>
                </a:solidFill>
              </a:rPr>
              <a:t>but I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3"/>
                </a:solidFill>
              </a:rPr>
              <a:t>did</a:t>
            </a:r>
            <a:r>
              <a:rPr lang="en-US" sz="2800" dirty="0" smtClean="0"/>
              <a:t> </a:t>
            </a:r>
            <a:r>
              <a:rPr lang="en-US" sz="2800" dirty="0"/>
              <a:t>not </a:t>
            </a:r>
            <a:r>
              <a:rPr lang="en-US" sz="2800" dirty="0" smtClean="0"/>
              <a:t>enjoy </a:t>
            </a:r>
            <a:r>
              <a:rPr lang="en-US" sz="2800" dirty="0" smtClean="0">
                <a:solidFill>
                  <a:schemeClr val="accent3"/>
                </a:solidFill>
              </a:rPr>
              <a:t>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08728" y="1572957"/>
            <a:ext cx="2095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book well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08728" y="3750488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ot enjoy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708728" y="2298801"/>
            <a:ext cx="2411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well written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08728" y="3024645"/>
            <a:ext cx="2299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ritten not</a:t>
            </a:r>
            <a:endParaRPr lang="en-US" sz="32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4400193" y="-105233"/>
            <a:ext cx="418116" cy="249453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754306" y="291222"/>
            <a:ext cx="732279" cy="2015785"/>
          </a:xfrm>
          <a:prstGeom prst="rightBrace">
            <a:avLst>
              <a:gd name="adj1" fmla="val 8333"/>
              <a:gd name="adj2" fmla="val 7538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7048433" y="-142348"/>
            <a:ext cx="1149108" cy="334682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8733508" y="877143"/>
            <a:ext cx="1513748" cy="1672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25" idx="4"/>
            <a:endCxn id="5" idx="3"/>
          </p:cNvCxnSpPr>
          <p:nvPr/>
        </p:nvCxnSpPr>
        <p:spPr>
          <a:xfrm rot="5400000">
            <a:off x="3499182" y="752044"/>
            <a:ext cx="418292" cy="18083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535584" y="1293256"/>
            <a:ext cx="153797" cy="15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36429" y="1619483"/>
            <a:ext cx="153797" cy="15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551512" y="2080833"/>
            <a:ext cx="153797" cy="15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13483" y="2416774"/>
            <a:ext cx="153797" cy="15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6" idx="4"/>
            <a:endCxn id="11" idx="3"/>
          </p:cNvCxnSpPr>
          <p:nvPr/>
        </p:nvCxnSpPr>
        <p:spPr>
          <a:xfrm rot="5400000">
            <a:off x="3957693" y="935553"/>
            <a:ext cx="817909" cy="24933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4"/>
            <a:endCxn id="12" idx="3"/>
          </p:cNvCxnSpPr>
          <p:nvPr/>
        </p:nvCxnSpPr>
        <p:spPr>
          <a:xfrm rot="5400000">
            <a:off x="4776882" y="465503"/>
            <a:ext cx="1082403" cy="46206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4"/>
            <a:endCxn id="6" idx="3"/>
          </p:cNvCxnSpPr>
          <p:nvPr/>
        </p:nvCxnSpPr>
        <p:spPr>
          <a:xfrm rot="5400000">
            <a:off x="5386280" y="-61227"/>
            <a:ext cx="1472305" cy="67359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3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830" y="433290"/>
            <a:ext cx="8270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The book was well </a:t>
            </a:r>
            <a:r>
              <a:rPr lang="en-US" sz="2800" dirty="0"/>
              <a:t>written but I </a:t>
            </a:r>
            <a:r>
              <a:rPr lang="en-US" sz="2800" dirty="0" smtClean="0"/>
              <a:t>did </a:t>
            </a:r>
            <a:r>
              <a:rPr lang="en-US" sz="2800" dirty="0"/>
              <a:t>not </a:t>
            </a:r>
            <a:r>
              <a:rPr lang="en-US" sz="2800" dirty="0" smtClean="0"/>
              <a:t>enjoy it.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08728" y="157295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book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08728" y="3750488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ell </a:t>
            </a:r>
            <a:r>
              <a:rPr lang="en-US" sz="3200" dirty="0" err="1" smtClean="0"/>
              <a:t>writen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708728" y="2298801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  <a:r>
              <a:rPr lang="en-US" sz="3200" smtClean="0"/>
              <a:t>ook </a:t>
            </a:r>
            <a:r>
              <a:rPr lang="en-US" sz="3200" dirty="0" smtClean="0"/>
              <a:t>was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08728" y="3024645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was well</a:t>
            </a:r>
            <a:endParaRPr lang="en-US" sz="32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3255193" y="293773"/>
            <a:ext cx="357672" cy="1724399"/>
          </a:xfrm>
          <a:prstGeom prst="rightBrace">
            <a:avLst>
              <a:gd name="adj1" fmla="val 8333"/>
              <a:gd name="adj2" fmla="val 6599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4738486" y="540734"/>
            <a:ext cx="666171" cy="1530700"/>
          </a:xfrm>
          <a:prstGeom prst="rightBrace">
            <a:avLst>
              <a:gd name="adj1" fmla="val 8333"/>
              <a:gd name="adj2" fmla="val 7538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25" idx="4"/>
            <a:endCxn id="5" idx="3"/>
          </p:cNvCxnSpPr>
          <p:nvPr/>
        </p:nvCxnSpPr>
        <p:spPr>
          <a:xfrm rot="5400000">
            <a:off x="2736632" y="1440731"/>
            <a:ext cx="376739" cy="4724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84346" y="1334809"/>
            <a:ext cx="153797" cy="15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30007" y="1474959"/>
            <a:ext cx="153797" cy="15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19198" y="1649727"/>
            <a:ext cx="153797" cy="15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6" idx="4"/>
            <a:endCxn id="11" idx="3"/>
          </p:cNvCxnSpPr>
          <p:nvPr/>
        </p:nvCxnSpPr>
        <p:spPr>
          <a:xfrm rot="5400000">
            <a:off x="2979133" y="1463415"/>
            <a:ext cx="962433" cy="1293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4"/>
            <a:endCxn id="12" idx="3"/>
          </p:cNvCxnSpPr>
          <p:nvPr/>
        </p:nvCxnSpPr>
        <p:spPr>
          <a:xfrm rot="5400000">
            <a:off x="2897201" y="1518136"/>
            <a:ext cx="1513509" cy="20842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8" idx="4"/>
            <a:endCxn id="6" idx="3"/>
          </p:cNvCxnSpPr>
          <p:nvPr/>
        </p:nvCxnSpPr>
        <p:spPr>
          <a:xfrm rot="5400000">
            <a:off x="3128478" y="1597141"/>
            <a:ext cx="1956323" cy="29351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3976190" y="345365"/>
            <a:ext cx="534792" cy="1724399"/>
          </a:xfrm>
          <a:prstGeom prst="rightBrace">
            <a:avLst>
              <a:gd name="adj1" fmla="val 8333"/>
              <a:gd name="adj2" fmla="val 5925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5603007" y="454316"/>
            <a:ext cx="982720" cy="1987110"/>
          </a:xfrm>
          <a:prstGeom prst="rightBrace">
            <a:avLst>
              <a:gd name="adj1" fmla="val 8333"/>
              <a:gd name="adj2" fmla="val 7538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97313" y="1932756"/>
            <a:ext cx="153797" cy="1537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525147" y="1932756"/>
            <a:ext cx="791723" cy="153797"/>
            <a:chOff x="2267884" y="4828356"/>
            <a:chExt cx="791723" cy="153797"/>
          </a:xfrm>
        </p:grpSpPr>
        <p:sp>
          <p:nvSpPr>
            <p:cNvPr id="39" name="Oval 38"/>
            <p:cNvSpPr/>
            <p:nvPr/>
          </p:nvSpPr>
          <p:spPr>
            <a:xfrm>
              <a:off x="2267884" y="4828356"/>
              <a:ext cx="153797" cy="153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586847" y="4828356"/>
              <a:ext cx="153797" cy="153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905810" y="4828356"/>
              <a:ext cx="153797" cy="153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72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4451336" y="3289101"/>
            <a:ext cx="2122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book well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5346393" y="3272237"/>
            <a:ext cx="2052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/>
              <a:t>n</a:t>
            </a:r>
            <a:r>
              <a:rPr lang="en-US" sz="3200" b="1" smtClean="0"/>
              <a:t>ot enjoy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6002268" y="3104147"/>
            <a:ext cx="2411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well written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6976109" y="3173601"/>
            <a:ext cx="2299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ritten not</a:t>
            </a:r>
            <a:endParaRPr lang="en-US" sz="3200" b="1" dirty="0"/>
          </a:p>
        </p:txBody>
      </p:sp>
      <p:sp>
        <p:nvSpPr>
          <p:cNvPr id="41" name="Rectangle 40"/>
          <p:cNvSpPr/>
          <p:nvPr/>
        </p:nvSpPr>
        <p:spPr>
          <a:xfrm>
            <a:off x="3923332" y="4590707"/>
            <a:ext cx="5341286" cy="48769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3331" y="4596060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05670" y="4596060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98745" y="4596060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66146" y="4596060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07880" y="4596060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3882" y="4577878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53854" y="4590709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39490" y="4590707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90219" y="4629211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82278" y="4596060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prstClr val="black"/>
                </a:solidFill>
              </a:rPr>
              <a:t>0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62894" y="5091227"/>
            <a:ext cx="1018614" cy="471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prstClr val="black"/>
                </a:solidFill>
              </a:rPr>
              <a:t>Vector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95079" y="4596060"/>
            <a:ext cx="482339" cy="48233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77417" y="4629211"/>
            <a:ext cx="404860" cy="435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16200000">
            <a:off x="3140827" y="3413847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ardvark airlines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 rot="16200000">
            <a:off x="3906721" y="3734448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smtClean="0"/>
              <a:t>pple pen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 rot="16200000">
            <a:off x="8414676" y="382642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yzzyva 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7362" y="1089498"/>
            <a:ext cx="0" cy="4046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26077" y="4805463"/>
            <a:ext cx="74935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498" y="4805463"/>
            <a:ext cx="5161991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/>
              <a:t>Model </a:t>
            </a:r>
            <a:r>
              <a:rPr lang="en-US" sz="4000" smtClean="0"/>
              <a:t>“complexity”</a:t>
            </a:r>
            <a:endParaRPr lang="en-US" sz="400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98438" y="2593538"/>
            <a:ext cx="125867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/>
              <a:t>Error</a:t>
            </a:r>
            <a:endParaRPr lang="en-US" sz="4000" dirty="0"/>
          </a:p>
        </p:txBody>
      </p:sp>
      <p:sp>
        <p:nvSpPr>
          <p:cNvPr id="11" name="Freeform 10"/>
          <p:cNvSpPr/>
          <p:nvPr/>
        </p:nvSpPr>
        <p:spPr>
          <a:xfrm>
            <a:off x="2548648" y="1449422"/>
            <a:ext cx="6556443" cy="2918298"/>
          </a:xfrm>
          <a:custGeom>
            <a:avLst/>
            <a:gdLst>
              <a:gd name="connsiteX0" fmla="*/ 92234 w 6648677"/>
              <a:gd name="connsiteY0" fmla="*/ 0 h 2918298"/>
              <a:gd name="connsiteX1" fmla="*/ 909358 w 6648677"/>
              <a:gd name="connsiteY1" fmla="*/ 1906621 h 2918298"/>
              <a:gd name="connsiteX2" fmla="*/ 6648677 w 6648677"/>
              <a:gd name="connsiteY2" fmla="*/ 2918298 h 2918298"/>
              <a:gd name="connsiteX0" fmla="*/ 11848 w 6568291"/>
              <a:gd name="connsiteY0" fmla="*/ 0 h 2918298"/>
              <a:gd name="connsiteX1" fmla="*/ 2054657 w 6568291"/>
              <a:gd name="connsiteY1" fmla="*/ 2178995 h 2918298"/>
              <a:gd name="connsiteX2" fmla="*/ 6568291 w 6568291"/>
              <a:gd name="connsiteY2" fmla="*/ 2918298 h 2918298"/>
              <a:gd name="connsiteX0" fmla="*/ 0 w 6556443"/>
              <a:gd name="connsiteY0" fmla="*/ 0 h 2918298"/>
              <a:gd name="connsiteX1" fmla="*/ 2042809 w 6556443"/>
              <a:gd name="connsiteY1" fmla="*/ 2178995 h 2918298"/>
              <a:gd name="connsiteX2" fmla="*/ 6556443 w 6556443"/>
              <a:gd name="connsiteY2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6443" h="2918298">
                <a:moveTo>
                  <a:pt x="0" y="0"/>
                </a:moveTo>
                <a:cubicBezTo>
                  <a:pt x="1854740" y="1984443"/>
                  <a:pt x="1822315" y="2412459"/>
                  <a:pt x="6556443" y="2918298"/>
                </a:cubicBezTo>
              </a:path>
            </a:pathLst>
          </a:custGeom>
          <a:noFill/>
          <a:ln w="53975"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859933" y="1357879"/>
            <a:ext cx="6556443" cy="1754972"/>
          </a:xfrm>
          <a:custGeom>
            <a:avLst/>
            <a:gdLst>
              <a:gd name="connsiteX0" fmla="*/ 92234 w 6648677"/>
              <a:gd name="connsiteY0" fmla="*/ 0 h 2918298"/>
              <a:gd name="connsiteX1" fmla="*/ 909358 w 6648677"/>
              <a:gd name="connsiteY1" fmla="*/ 1906621 h 2918298"/>
              <a:gd name="connsiteX2" fmla="*/ 6648677 w 6648677"/>
              <a:gd name="connsiteY2" fmla="*/ 2918298 h 2918298"/>
              <a:gd name="connsiteX0" fmla="*/ 11848 w 6568291"/>
              <a:gd name="connsiteY0" fmla="*/ 0 h 2918298"/>
              <a:gd name="connsiteX1" fmla="*/ 2054657 w 6568291"/>
              <a:gd name="connsiteY1" fmla="*/ 2178995 h 2918298"/>
              <a:gd name="connsiteX2" fmla="*/ 6568291 w 6568291"/>
              <a:gd name="connsiteY2" fmla="*/ 2918298 h 2918298"/>
              <a:gd name="connsiteX0" fmla="*/ 0 w 6556443"/>
              <a:gd name="connsiteY0" fmla="*/ 0 h 2918298"/>
              <a:gd name="connsiteX1" fmla="*/ 2042809 w 6556443"/>
              <a:gd name="connsiteY1" fmla="*/ 2178995 h 2918298"/>
              <a:gd name="connsiteX2" fmla="*/ 6556443 w 6556443"/>
              <a:gd name="connsiteY2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979386"/>
              <a:gd name="connsiteX1" fmla="*/ 6556443 w 6556443"/>
              <a:gd name="connsiteY1" fmla="*/ 758757 h 979386"/>
              <a:gd name="connsiteX0" fmla="*/ 0 w 6556443"/>
              <a:gd name="connsiteY0" fmla="*/ 0 h 1754972"/>
              <a:gd name="connsiteX1" fmla="*/ 6556443 w 6556443"/>
              <a:gd name="connsiteY1" fmla="*/ 758757 h 175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6443" h="1754972">
                <a:moveTo>
                  <a:pt x="0" y="0"/>
                </a:moveTo>
                <a:cubicBezTo>
                  <a:pt x="1854740" y="1984443"/>
                  <a:pt x="3437106" y="2354093"/>
                  <a:pt x="6556443" y="758757"/>
                </a:cubicBezTo>
              </a:path>
            </a:pathLst>
          </a:custGeom>
          <a:noFill/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411426">
            <a:off x="6393771" y="3635991"/>
            <a:ext cx="29947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5"/>
                </a:solidFill>
              </a:rPr>
              <a:t>Training Error</a:t>
            </a:r>
            <a:endParaRPr lang="en-US" sz="3600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267924">
            <a:off x="6954242" y="1925578"/>
            <a:ext cx="232467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accent2"/>
                </a:solidFill>
              </a:rPr>
              <a:t>Test Error</a:t>
            </a:r>
            <a:endParaRPr lang="en-US" sz="4000">
              <a:solidFill>
                <a:schemeClr val="accent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118699" y="877252"/>
            <a:ext cx="0" cy="386984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21694" y="2050699"/>
            <a:ext cx="135485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Best Fit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9340" y="945642"/>
            <a:ext cx="244971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Overfitting </a:t>
            </a:r>
            <a:r>
              <a:rPr lang="en-US" sz="2800" dirty="0" smtClean="0">
                <a:sym typeface="Wingdings"/>
              </a:rPr>
              <a:t>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289695" y="945642"/>
            <a:ext cx="273825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smtClean="0">
                <a:sym typeface="Wingdings"/>
              </a:rPr>
              <a:t> </a:t>
            </a:r>
            <a:r>
              <a:rPr lang="en-US" sz="2800" dirty="0" err="1" smtClean="0">
                <a:sym typeface="Wingdings"/>
              </a:rPr>
              <a:t>Underfitting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915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37362" y="1089498"/>
            <a:ext cx="0" cy="4046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26077" y="4805463"/>
            <a:ext cx="74935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498" y="4805463"/>
            <a:ext cx="5161991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/>
              <a:t>Model </a:t>
            </a:r>
            <a:r>
              <a:rPr lang="en-US" sz="4000" smtClean="0"/>
              <a:t>“complexity”</a:t>
            </a:r>
            <a:endParaRPr lang="en-US" sz="400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98438" y="2593538"/>
            <a:ext cx="125867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/>
              <a:t>Error</a:t>
            </a:r>
            <a:endParaRPr lang="en-US" sz="4000" dirty="0"/>
          </a:p>
        </p:txBody>
      </p:sp>
      <p:sp>
        <p:nvSpPr>
          <p:cNvPr id="11" name="Freeform 10"/>
          <p:cNvSpPr/>
          <p:nvPr/>
        </p:nvSpPr>
        <p:spPr>
          <a:xfrm>
            <a:off x="2548648" y="1449422"/>
            <a:ext cx="6556443" cy="2918298"/>
          </a:xfrm>
          <a:custGeom>
            <a:avLst/>
            <a:gdLst>
              <a:gd name="connsiteX0" fmla="*/ 92234 w 6648677"/>
              <a:gd name="connsiteY0" fmla="*/ 0 h 2918298"/>
              <a:gd name="connsiteX1" fmla="*/ 909358 w 6648677"/>
              <a:gd name="connsiteY1" fmla="*/ 1906621 h 2918298"/>
              <a:gd name="connsiteX2" fmla="*/ 6648677 w 6648677"/>
              <a:gd name="connsiteY2" fmla="*/ 2918298 h 2918298"/>
              <a:gd name="connsiteX0" fmla="*/ 11848 w 6568291"/>
              <a:gd name="connsiteY0" fmla="*/ 0 h 2918298"/>
              <a:gd name="connsiteX1" fmla="*/ 2054657 w 6568291"/>
              <a:gd name="connsiteY1" fmla="*/ 2178995 h 2918298"/>
              <a:gd name="connsiteX2" fmla="*/ 6568291 w 6568291"/>
              <a:gd name="connsiteY2" fmla="*/ 2918298 h 2918298"/>
              <a:gd name="connsiteX0" fmla="*/ 0 w 6556443"/>
              <a:gd name="connsiteY0" fmla="*/ 0 h 2918298"/>
              <a:gd name="connsiteX1" fmla="*/ 2042809 w 6556443"/>
              <a:gd name="connsiteY1" fmla="*/ 2178995 h 2918298"/>
              <a:gd name="connsiteX2" fmla="*/ 6556443 w 6556443"/>
              <a:gd name="connsiteY2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6443" h="2918298">
                <a:moveTo>
                  <a:pt x="0" y="0"/>
                </a:moveTo>
                <a:cubicBezTo>
                  <a:pt x="1854740" y="1984443"/>
                  <a:pt x="1822315" y="2412459"/>
                  <a:pt x="6556443" y="2918298"/>
                </a:cubicBezTo>
              </a:path>
            </a:pathLst>
          </a:custGeom>
          <a:noFill/>
          <a:ln w="53975"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859933" y="1357879"/>
            <a:ext cx="6556443" cy="1754972"/>
          </a:xfrm>
          <a:custGeom>
            <a:avLst/>
            <a:gdLst>
              <a:gd name="connsiteX0" fmla="*/ 92234 w 6648677"/>
              <a:gd name="connsiteY0" fmla="*/ 0 h 2918298"/>
              <a:gd name="connsiteX1" fmla="*/ 909358 w 6648677"/>
              <a:gd name="connsiteY1" fmla="*/ 1906621 h 2918298"/>
              <a:gd name="connsiteX2" fmla="*/ 6648677 w 6648677"/>
              <a:gd name="connsiteY2" fmla="*/ 2918298 h 2918298"/>
              <a:gd name="connsiteX0" fmla="*/ 11848 w 6568291"/>
              <a:gd name="connsiteY0" fmla="*/ 0 h 2918298"/>
              <a:gd name="connsiteX1" fmla="*/ 2054657 w 6568291"/>
              <a:gd name="connsiteY1" fmla="*/ 2178995 h 2918298"/>
              <a:gd name="connsiteX2" fmla="*/ 6568291 w 6568291"/>
              <a:gd name="connsiteY2" fmla="*/ 2918298 h 2918298"/>
              <a:gd name="connsiteX0" fmla="*/ 0 w 6556443"/>
              <a:gd name="connsiteY0" fmla="*/ 0 h 2918298"/>
              <a:gd name="connsiteX1" fmla="*/ 2042809 w 6556443"/>
              <a:gd name="connsiteY1" fmla="*/ 2178995 h 2918298"/>
              <a:gd name="connsiteX2" fmla="*/ 6556443 w 6556443"/>
              <a:gd name="connsiteY2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2918298"/>
              <a:gd name="connsiteX1" fmla="*/ 6556443 w 6556443"/>
              <a:gd name="connsiteY1" fmla="*/ 2918298 h 2918298"/>
              <a:gd name="connsiteX0" fmla="*/ 0 w 6556443"/>
              <a:gd name="connsiteY0" fmla="*/ 0 h 979386"/>
              <a:gd name="connsiteX1" fmla="*/ 6556443 w 6556443"/>
              <a:gd name="connsiteY1" fmla="*/ 758757 h 979386"/>
              <a:gd name="connsiteX0" fmla="*/ 0 w 6556443"/>
              <a:gd name="connsiteY0" fmla="*/ 0 h 1754972"/>
              <a:gd name="connsiteX1" fmla="*/ 6556443 w 6556443"/>
              <a:gd name="connsiteY1" fmla="*/ 758757 h 175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6443" h="1754972">
                <a:moveTo>
                  <a:pt x="0" y="0"/>
                </a:moveTo>
                <a:cubicBezTo>
                  <a:pt x="1854740" y="1984443"/>
                  <a:pt x="3437106" y="2354093"/>
                  <a:pt x="6556443" y="758757"/>
                </a:cubicBezTo>
              </a:path>
            </a:pathLst>
          </a:custGeom>
          <a:noFill/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60827" y="935618"/>
            <a:ext cx="0" cy="386984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7914" y="483277"/>
            <a:ext cx="7425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(A)</a:t>
            </a:r>
            <a:endParaRPr lang="en-US" sz="28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73793" y="973648"/>
            <a:ext cx="0" cy="386984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382" y="935617"/>
            <a:ext cx="0" cy="386984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96903" y="445721"/>
            <a:ext cx="65755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(B)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331126" y="433139"/>
            <a:ext cx="7425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(C)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820678" y="1596375"/>
            <a:ext cx="74251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(D)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8722319" y="3746170"/>
            <a:ext cx="64312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(E)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802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-894946" y="2898841"/>
            <a:ext cx="3910519" cy="603115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2844229" y="2354094"/>
            <a:ext cx="2821022" cy="603115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787813" y="4377447"/>
            <a:ext cx="933855" cy="6031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Test</a:t>
            </a:r>
            <a:endParaRPr lang="en-US" sz="3200" dirty="0"/>
          </a:p>
        </p:txBody>
      </p:sp>
      <p:sp>
        <p:nvSpPr>
          <p:cNvPr id="15" name="Right Arrow 14"/>
          <p:cNvSpPr/>
          <p:nvPr/>
        </p:nvSpPr>
        <p:spPr>
          <a:xfrm>
            <a:off x="1655991" y="2778290"/>
            <a:ext cx="1923788" cy="642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18865" y="1578433"/>
            <a:ext cx="2198039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Train - Test</a:t>
            </a:r>
          </a:p>
          <a:p>
            <a:pPr algn="ctr"/>
            <a:r>
              <a:rPr lang="en-US" sz="3200" dirty="0" smtClean="0"/>
              <a:t>Split</a:t>
            </a:r>
            <a:endParaRPr lang="en-US" sz="3200" dirty="0"/>
          </a:p>
        </p:txBody>
      </p:sp>
      <p:sp>
        <p:nvSpPr>
          <p:cNvPr id="19" name="Right Arrow 18"/>
          <p:cNvSpPr/>
          <p:nvPr/>
        </p:nvSpPr>
        <p:spPr>
          <a:xfrm>
            <a:off x="4929701" y="2778290"/>
            <a:ext cx="1923788" cy="6420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81671" y="1578433"/>
            <a:ext cx="2218877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Validation</a:t>
            </a:r>
          </a:p>
          <a:p>
            <a:pPr algn="ctr"/>
            <a:r>
              <a:rPr lang="en-US" sz="3200" dirty="0" smtClean="0"/>
              <a:t>Split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24579" y="4155465"/>
            <a:ext cx="3376245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200" smtClean="0"/>
              <a:t>5-Fold</a:t>
            </a:r>
          </a:p>
          <a:p>
            <a:pPr algn="ctr"/>
            <a:r>
              <a:rPr lang="en-US" sz="3200" dirty="0" smtClean="0"/>
              <a:t>Cross Validation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147609" y="1245136"/>
            <a:ext cx="603115" cy="2821026"/>
            <a:chOff x="7147609" y="1245136"/>
            <a:chExt cx="603115" cy="2821026"/>
          </a:xfrm>
        </p:grpSpPr>
        <p:sp>
          <p:nvSpPr>
            <p:cNvPr id="16" name="Rectangle 15"/>
            <p:cNvSpPr/>
            <p:nvPr/>
          </p:nvSpPr>
          <p:spPr>
            <a:xfrm rot="16200000">
              <a:off x="6328303" y="2064442"/>
              <a:ext cx="2241727" cy="6031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Train</a:t>
              </a:r>
              <a:endParaRPr lang="en-US" sz="3200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7209696" y="3525133"/>
              <a:ext cx="478942" cy="603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V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99845" y="1245135"/>
            <a:ext cx="603115" cy="2821113"/>
            <a:chOff x="8044846" y="1245135"/>
            <a:chExt cx="603115" cy="2821113"/>
          </a:xfrm>
        </p:grpSpPr>
        <p:sp>
          <p:nvSpPr>
            <p:cNvPr id="27" name="Rectangle 26"/>
            <p:cNvSpPr/>
            <p:nvPr/>
          </p:nvSpPr>
          <p:spPr>
            <a:xfrm rot="16200000">
              <a:off x="8106933" y="2945835"/>
              <a:ext cx="478942" cy="603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V</a:t>
              </a:r>
              <a:endParaRPr lang="en-US" sz="3200" dirty="0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7515145" y="1774836"/>
              <a:ext cx="1662517" cy="6031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Train</a:t>
              </a:r>
              <a:endParaRPr lang="en-US" sz="3200" dirty="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106889" y="3525176"/>
              <a:ext cx="479029" cy="6031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52081" y="1245134"/>
            <a:ext cx="603115" cy="2821027"/>
            <a:chOff x="8899527" y="1245134"/>
            <a:chExt cx="603115" cy="2821027"/>
          </a:xfrm>
        </p:grpSpPr>
        <p:sp>
          <p:nvSpPr>
            <p:cNvPr id="22" name="Rectangle 21"/>
            <p:cNvSpPr/>
            <p:nvPr/>
          </p:nvSpPr>
          <p:spPr>
            <a:xfrm rot="16200000">
              <a:off x="8961614" y="2366625"/>
              <a:ext cx="478942" cy="603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V</a:t>
              </a:r>
              <a:endParaRPr lang="en-US" sz="3200" dirty="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653995" y="1490666"/>
              <a:ext cx="1094180" cy="6031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Train</a:t>
              </a:r>
              <a:endParaRPr lang="en-US" sz="3200" dirty="0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671964" y="3235483"/>
              <a:ext cx="1058241" cy="6031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704317" y="1253519"/>
            <a:ext cx="603116" cy="2812642"/>
            <a:chOff x="9773678" y="1253519"/>
            <a:chExt cx="603116" cy="2812642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9835765" y="1762349"/>
              <a:ext cx="478942" cy="603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V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9238498" y="2927864"/>
              <a:ext cx="1673478" cy="6031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Train</a:t>
              </a:r>
              <a:endParaRPr lang="en-US" sz="3200" dirty="0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9835721" y="1191476"/>
              <a:ext cx="479029" cy="6031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556554" y="1245138"/>
            <a:ext cx="603115" cy="2821024"/>
            <a:chOff x="10556554" y="1245138"/>
            <a:chExt cx="603115" cy="2821024"/>
          </a:xfrm>
        </p:grpSpPr>
        <p:sp>
          <p:nvSpPr>
            <p:cNvPr id="17" name="Rectangle 16"/>
            <p:cNvSpPr/>
            <p:nvPr/>
          </p:nvSpPr>
          <p:spPr>
            <a:xfrm rot="16200000">
              <a:off x="10618641" y="1183051"/>
              <a:ext cx="478942" cy="603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/>
                <a:t>V</a:t>
              </a:r>
              <a:endParaRPr lang="en-US" sz="3200" dirty="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9737248" y="2643741"/>
              <a:ext cx="2241727" cy="6031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Train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736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709737" y="1314450"/>
            <a:ext cx="4649727" cy="4419600"/>
            <a:chOff x="381000" y="2286000"/>
            <a:chExt cx="4649727" cy="4419600"/>
          </a:xfrm>
        </p:grpSpPr>
        <p:sp>
          <p:nvSpPr>
            <p:cNvPr id="31" name="Double Bracket 30"/>
            <p:cNvSpPr/>
            <p:nvPr/>
          </p:nvSpPr>
          <p:spPr>
            <a:xfrm>
              <a:off x="1525527" y="3239375"/>
              <a:ext cx="2209800" cy="2699760"/>
            </a:xfrm>
            <a:prstGeom prst="bracketPair">
              <a:avLst/>
            </a:prstGeom>
            <a:ln w="571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792227" y="3544175"/>
              <a:ext cx="45720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11427" y="3544175"/>
              <a:ext cx="45720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792227" y="4229975"/>
              <a:ext cx="45720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011427" y="4229975"/>
              <a:ext cx="45720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92227" y="5601575"/>
              <a:ext cx="45720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11427" y="5601575"/>
              <a:ext cx="45720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Picture 37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7" y="4321365"/>
              <a:ext cx="1130300" cy="368300"/>
            </a:xfrm>
            <a:prstGeom prst="rect">
              <a:avLst/>
            </a:prstGeom>
          </p:spPr>
        </p:pic>
        <p:pic>
          <p:nvPicPr>
            <p:cNvPr id="39" name="Picture 3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000" y="4346765"/>
              <a:ext cx="863600" cy="3175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837057" y="319593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504D"/>
                  </a:solidFill>
                </a:rPr>
                <a:t>n</a:t>
              </a:r>
              <a:endParaRPr lang="en-US" sz="2400" dirty="0">
                <a:solidFill>
                  <a:srgbClr val="C0504D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>
              <a:off x="1143000" y="3195935"/>
              <a:ext cx="304800" cy="2743200"/>
            </a:xfrm>
            <a:prstGeom prst="leftBrace">
              <a:avLst>
                <a:gd name="adj1" fmla="val 8333"/>
                <a:gd name="adj2" fmla="val 9468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2478027" y="5139035"/>
              <a:ext cx="304800" cy="2209800"/>
            </a:xfrm>
            <a:prstGeom prst="leftBrace">
              <a:avLst>
                <a:gd name="adj1" fmla="val 8333"/>
                <a:gd name="adj2" fmla="val 9468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26525" y="624393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504D"/>
                  </a:solidFill>
                </a:rPr>
                <a:t>p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93568" y="2286000"/>
              <a:ext cx="24754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Covariate (Design)</a:t>
              </a:r>
            </a:p>
            <a:p>
              <a:pPr algn="ctr"/>
              <a:r>
                <a:rPr lang="en-US" sz="2400" dirty="0" smtClean="0"/>
                <a:t>Matrix</a:t>
              </a:r>
              <a:endParaRPr lang="en-US" sz="2400" dirty="0"/>
            </a:p>
          </p:txBody>
        </p:sp>
        <p:pic>
          <p:nvPicPr>
            <p:cNvPr id="45" name="Picture 4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93371" y="3390900"/>
              <a:ext cx="469900" cy="232410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6967537" y="1314450"/>
            <a:ext cx="3120936" cy="4419600"/>
            <a:chOff x="5638800" y="2286000"/>
            <a:chExt cx="3120936" cy="4419600"/>
          </a:xfrm>
        </p:grpSpPr>
        <p:sp>
          <p:nvSpPr>
            <p:cNvPr id="47" name="Double Bracket 46"/>
            <p:cNvSpPr/>
            <p:nvPr/>
          </p:nvSpPr>
          <p:spPr>
            <a:xfrm>
              <a:off x="6702336" y="3195935"/>
              <a:ext cx="990600" cy="2699760"/>
            </a:xfrm>
            <a:prstGeom prst="bracketPair">
              <a:avLst/>
            </a:prstGeom>
            <a:ln w="571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8800" y="4346765"/>
              <a:ext cx="812800" cy="317500"/>
            </a:xfrm>
            <a:prstGeom prst="rect">
              <a:avLst/>
            </a:prstGeom>
          </p:spPr>
        </p:pic>
        <p:pic>
          <p:nvPicPr>
            <p:cNvPr id="49" name="Picture 4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9936" y="4321365"/>
              <a:ext cx="939800" cy="3683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094857" y="3186159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504D"/>
                  </a:solidFill>
                </a:rPr>
                <a:t>n</a:t>
              </a:r>
              <a:endParaRPr lang="en-US" sz="2400" dirty="0">
                <a:solidFill>
                  <a:srgbClr val="C0504D"/>
                </a:solidFill>
              </a:endParaRPr>
            </a:p>
          </p:txBody>
        </p:sp>
        <p:sp>
          <p:nvSpPr>
            <p:cNvPr id="51" name="Left Brace 50"/>
            <p:cNvSpPr/>
            <p:nvPr/>
          </p:nvSpPr>
          <p:spPr>
            <a:xfrm>
              <a:off x="6400800" y="3186159"/>
              <a:ext cx="304800" cy="2752976"/>
            </a:xfrm>
            <a:prstGeom prst="leftBrace">
              <a:avLst>
                <a:gd name="adj1" fmla="val 8333"/>
                <a:gd name="adj2" fmla="val 9468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e 51"/>
            <p:cNvSpPr/>
            <p:nvPr/>
          </p:nvSpPr>
          <p:spPr>
            <a:xfrm rot="16200000">
              <a:off x="7111581" y="5842606"/>
              <a:ext cx="304800" cy="712039"/>
            </a:xfrm>
            <a:prstGeom prst="leftBrace">
              <a:avLst>
                <a:gd name="adj1" fmla="val 8333"/>
                <a:gd name="adj2" fmla="val 34242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74542" y="6243935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504D"/>
                  </a:solidFill>
                </a:rPr>
                <a:t>1</a:t>
              </a:r>
              <a:endParaRPr lang="en-US" sz="2400" dirty="0">
                <a:solidFill>
                  <a:srgbClr val="C0504D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4295" y="2286000"/>
              <a:ext cx="13845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Response</a:t>
              </a:r>
            </a:p>
            <a:p>
              <a:pPr algn="ctr"/>
              <a:r>
                <a:rPr lang="en-US" sz="2400" dirty="0" smtClean="0"/>
                <a:t>Vector</a:t>
              </a:r>
              <a:endParaRPr lang="en-US" sz="2400" dirty="0"/>
            </a:p>
          </p:txBody>
        </p:sp>
        <p:pic>
          <p:nvPicPr>
            <p:cNvPr id="55" name="Picture 54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9600" y="3276600"/>
              <a:ext cx="431800" cy="266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347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/>
          <p:cNvSpPr/>
          <p:nvPr/>
        </p:nvSpPr>
        <p:spPr>
          <a:xfrm>
            <a:off x="2854264" y="2267825"/>
            <a:ext cx="2209800" cy="2699760"/>
          </a:xfrm>
          <a:prstGeom prst="bracketPair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120964" y="2572625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0164" y="2572625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0964" y="3258425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0164" y="3258425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0964" y="4630025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40164" y="4630025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5794" y="2224385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n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2471737" y="2224385"/>
            <a:ext cx="304800" cy="2743200"/>
          </a:xfrm>
          <a:prstGeom prst="leftBrace">
            <a:avLst>
              <a:gd name="adj1" fmla="val 8333"/>
              <a:gd name="adj2" fmla="val 946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3806764" y="4167485"/>
            <a:ext cx="304800" cy="2209800"/>
          </a:xfrm>
          <a:prstGeom prst="leftBrace">
            <a:avLst>
              <a:gd name="adj1" fmla="val 8333"/>
              <a:gd name="adj2" fmla="val 946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5262" y="5272385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</a:rPr>
              <a:t>p</a:t>
            </a:r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108" y="2419350"/>
            <a:ext cx="469900" cy="23241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rot="16200000">
            <a:off x="5358284" y="2921713"/>
            <a:ext cx="1227850" cy="16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75" y="2691141"/>
            <a:ext cx="337422" cy="5694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 rot="16200000">
            <a:off x="8312302" y="2513002"/>
            <a:ext cx="198783" cy="1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8312302" y="3258806"/>
            <a:ext cx="198783" cy="1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8312302" y="4626265"/>
            <a:ext cx="198783" cy="18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7955514" y="2222399"/>
            <a:ext cx="990600" cy="2699760"/>
          </a:xfrm>
          <a:prstGeom prst="bracketPair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48035" y="2212623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n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7653978" y="2212623"/>
            <a:ext cx="304800" cy="2752976"/>
          </a:xfrm>
          <a:prstGeom prst="leftBrace">
            <a:avLst>
              <a:gd name="adj1" fmla="val 8333"/>
              <a:gd name="adj2" fmla="val 946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8364759" y="4869070"/>
            <a:ext cx="304800" cy="712039"/>
          </a:xfrm>
          <a:prstGeom prst="leftBrace">
            <a:avLst>
              <a:gd name="adj1" fmla="val 8333"/>
              <a:gd name="adj2" fmla="val 34242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07449" y="195156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1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02426" y="2625213"/>
            <a:ext cx="7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</a:rPr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41364" y="537749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1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90122" y="30340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</a:t>
            </a:r>
            <a:endParaRPr lang="en-US" sz="44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164" y="1467102"/>
            <a:ext cx="639878" cy="5332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756" y="1338388"/>
            <a:ext cx="482806" cy="62586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45679" y="2982927"/>
            <a:ext cx="1341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Records</a:t>
            </a:r>
            <a:endParaRPr lang="en-US" sz="2800">
              <a:solidFill>
                <a:srgbClr val="7030A0"/>
              </a:solidFill>
            </a:endParaRPr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 flipV="1">
            <a:off x="2186880" y="2673662"/>
            <a:ext cx="1072430" cy="570875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2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/>
          <p:cNvSpPr/>
          <p:nvPr/>
        </p:nvSpPr>
        <p:spPr>
          <a:xfrm>
            <a:off x="3540063" y="2282112"/>
            <a:ext cx="3032187" cy="2699760"/>
          </a:xfrm>
          <a:prstGeom prst="bracketPair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806764" y="258691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25964" y="258691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06764" y="327271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25964" y="327271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06764" y="464431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5964" y="464431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1594" y="223867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n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157537" y="2238672"/>
            <a:ext cx="304800" cy="2743200"/>
          </a:xfrm>
          <a:prstGeom prst="leftBrace">
            <a:avLst>
              <a:gd name="adj1" fmla="val 8333"/>
              <a:gd name="adj2" fmla="val 946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4646195" y="4028141"/>
            <a:ext cx="353962" cy="2566224"/>
          </a:xfrm>
          <a:prstGeom prst="leftBrace">
            <a:avLst>
              <a:gd name="adj1" fmla="val 8333"/>
              <a:gd name="adj2" fmla="val 946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40063" y="5488234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</a:rPr>
              <a:t>p</a:t>
            </a:r>
            <a:r>
              <a:rPr lang="en-US" sz="2400" dirty="0" smtClean="0">
                <a:solidFill>
                  <a:srgbClr val="C0504D"/>
                </a:solidFill>
              </a:rPr>
              <a:t>’ = p + 1</a:t>
            </a: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7908" y="2433637"/>
            <a:ext cx="469900" cy="2324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87584" y="22386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4024" y="29284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7584" y="43211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3" y="3300372"/>
            <a:ext cx="2097270" cy="6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/>
          <p:cNvSpPr/>
          <p:nvPr/>
        </p:nvSpPr>
        <p:spPr>
          <a:xfrm>
            <a:off x="5502975" y="2160192"/>
            <a:ext cx="2848545" cy="2699760"/>
          </a:xfrm>
          <a:prstGeom prst="bracketPair">
            <a:avLst/>
          </a:prstGeom>
          <a:ln w="571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769676" y="246499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65218" y="246499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69676" y="315079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65218" y="315079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9676" y="452239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65218" y="4522392"/>
            <a:ext cx="4572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4506" y="2116752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n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5120449" y="2116752"/>
            <a:ext cx="304800" cy="2743200"/>
          </a:xfrm>
          <a:prstGeom prst="leftBrace">
            <a:avLst>
              <a:gd name="adj1" fmla="val 8333"/>
              <a:gd name="adj2" fmla="val 946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6729416" y="4089186"/>
            <a:ext cx="369837" cy="2216166"/>
          </a:xfrm>
          <a:prstGeom prst="leftBrace">
            <a:avLst>
              <a:gd name="adj1" fmla="val 8333"/>
              <a:gd name="adj2" fmla="val 5175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50745" y="53821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C0504D"/>
                </a:solidFill>
              </a:rPr>
              <a:t>k</a:t>
            </a: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96" y="2156532"/>
            <a:ext cx="1079500" cy="2514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79" y="3166150"/>
            <a:ext cx="3532172" cy="6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H="1">
            <a:off x="3108316" y="5269092"/>
            <a:ext cx="2546702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54418" y="4043363"/>
            <a:ext cx="4299301" cy="2209800"/>
            <a:chOff x="2438400" y="3429000"/>
            <a:chExt cx="4299301" cy="22098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419600" y="3429000"/>
              <a:ext cx="0" cy="2209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2438400" y="4957465"/>
              <a:ext cx="40386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4501" y="4876800"/>
              <a:ext cx="203200" cy="342900"/>
            </a:xfrm>
            <a:prstGeom prst="rect">
              <a:avLst/>
            </a:prstGeom>
          </p:spPr>
        </p:pic>
      </p:grpSp>
      <p:sp>
        <p:nvSpPr>
          <p:cNvPr id="20" name="Freeform 19"/>
          <p:cNvSpPr/>
          <p:nvPr/>
        </p:nvSpPr>
        <p:spPr>
          <a:xfrm>
            <a:off x="3049665" y="4271963"/>
            <a:ext cx="1843353" cy="990600"/>
          </a:xfrm>
          <a:custGeom>
            <a:avLst/>
            <a:gdLst>
              <a:gd name="connsiteX0" fmla="*/ 0 w 1843353"/>
              <a:gd name="connsiteY0" fmla="*/ 8820 h 1495386"/>
              <a:gd name="connsiteX1" fmla="*/ 361615 w 1843353"/>
              <a:gd name="connsiteY1" fmla="*/ 1208225 h 1495386"/>
              <a:gd name="connsiteX2" fmla="*/ 837888 w 1843353"/>
              <a:gd name="connsiteY2" fmla="*/ 1490439 h 1495386"/>
              <a:gd name="connsiteX3" fmla="*/ 1296521 w 1843353"/>
              <a:gd name="connsiteY3" fmla="*/ 1269960 h 1495386"/>
              <a:gd name="connsiteX4" fmla="*/ 1843353 w 1843353"/>
              <a:gd name="connsiteY4" fmla="*/ 0 h 1495386"/>
              <a:gd name="connsiteX0" fmla="*/ 0 w 1843353"/>
              <a:gd name="connsiteY0" fmla="*/ 8820 h 1566210"/>
              <a:gd name="connsiteX1" fmla="*/ 361615 w 1843353"/>
              <a:gd name="connsiteY1" fmla="*/ 1208225 h 1566210"/>
              <a:gd name="connsiteX2" fmla="*/ 837888 w 1843353"/>
              <a:gd name="connsiteY2" fmla="*/ 1490439 h 1566210"/>
              <a:gd name="connsiteX3" fmla="*/ 1843353 w 1843353"/>
              <a:gd name="connsiteY3" fmla="*/ 0 h 1566210"/>
              <a:gd name="connsiteX0" fmla="*/ 0 w 1843353"/>
              <a:gd name="connsiteY0" fmla="*/ 8820 h 1490440"/>
              <a:gd name="connsiteX1" fmla="*/ 837888 w 1843353"/>
              <a:gd name="connsiteY1" fmla="*/ 1490439 h 1490440"/>
              <a:gd name="connsiteX2" fmla="*/ 1843353 w 1843353"/>
              <a:gd name="connsiteY2" fmla="*/ 0 h 1490440"/>
              <a:gd name="connsiteX0" fmla="*/ 0 w 1843353"/>
              <a:gd name="connsiteY0" fmla="*/ 8820 h 1509232"/>
              <a:gd name="connsiteX1" fmla="*/ 837888 w 1843353"/>
              <a:gd name="connsiteY1" fmla="*/ 1490439 h 1509232"/>
              <a:gd name="connsiteX2" fmla="*/ 1843353 w 1843353"/>
              <a:gd name="connsiteY2" fmla="*/ 0 h 1509232"/>
              <a:gd name="connsiteX0" fmla="*/ 0 w 1843353"/>
              <a:gd name="connsiteY0" fmla="*/ 8820 h 1490440"/>
              <a:gd name="connsiteX1" fmla="*/ 837888 w 1843353"/>
              <a:gd name="connsiteY1" fmla="*/ 1490439 h 1490440"/>
              <a:gd name="connsiteX2" fmla="*/ 1843353 w 1843353"/>
              <a:gd name="connsiteY2" fmla="*/ 0 h 1490440"/>
              <a:gd name="connsiteX0" fmla="*/ 0 w 1843353"/>
              <a:gd name="connsiteY0" fmla="*/ 8820 h 1490440"/>
              <a:gd name="connsiteX1" fmla="*/ 837888 w 1843353"/>
              <a:gd name="connsiteY1" fmla="*/ 1490439 h 1490440"/>
              <a:gd name="connsiteX2" fmla="*/ 1843353 w 1843353"/>
              <a:gd name="connsiteY2" fmla="*/ 0 h 1490440"/>
              <a:gd name="connsiteX0" fmla="*/ 0 w 1843353"/>
              <a:gd name="connsiteY0" fmla="*/ 8820 h 1490440"/>
              <a:gd name="connsiteX1" fmla="*/ 837888 w 1843353"/>
              <a:gd name="connsiteY1" fmla="*/ 1490439 h 1490440"/>
              <a:gd name="connsiteX2" fmla="*/ 1843353 w 1843353"/>
              <a:gd name="connsiteY2" fmla="*/ 0 h 1490440"/>
              <a:gd name="connsiteX0" fmla="*/ 0 w 1843353"/>
              <a:gd name="connsiteY0" fmla="*/ 8820 h 1490438"/>
              <a:gd name="connsiteX1" fmla="*/ 908447 w 1843353"/>
              <a:gd name="connsiteY1" fmla="*/ 1490438 h 1490438"/>
              <a:gd name="connsiteX2" fmla="*/ 1843353 w 1843353"/>
              <a:gd name="connsiteY2" fmla="*/ 0 h 1490438"/>
              <a:gd name="connsiteX0" fmla="*/ 0 w 1843353"/>
              <a:gd name="connsiteY0" fmla="*/ 8820 h 1490440"/>
              <a:gd name="connsiteX1" fmla="*/ 917267 w 1843353"/>
              <a:gd name="connsiteY1" fmla="*/ 1490438 h 1490440"/>
              <a:gd name="connsiteX2" fmla="*/ 1843353 w 1843353"/>
              <a:gd name="connsiteY2" fmla="*/ 0 h 149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3353" h="1490440">
                <a:moveTo>
                  <a:pt x="0" y="8820"/>
                </a:moveTo>
                <a:cubicBezTo>
                  <a:pt x="139281" y="489990"/>
                  <a:pt x="335156" y="1488968"/>
                  <a:pt x="917267" y="1490438"/>
                </a:cubicBezTo>
                <a:cubicBezTo>
                  <a:pt x="1499378" y="1491908"/>
                  <a:pt x="1704440" y="403394"/>
                  <a:pt x="1843353" y="0"/>
                </a:cubicBezTo>
              </a:path>
            </a:pathLst>
          </a:cu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43338" y="5236106"/>
            <a:ext cx="76200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978620" y="5301147"/>
            <a:ext cx="1" cy="72341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7129" y="4969431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Slope =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8618" y="4115098"/>
            <a:ext cx="225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Convex Function</a:t>
            </a: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70" y="6060902"/>
            <a:ext cx="215900" cy="4445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574157" y="810515"/>
            <a:ext cx="7620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7726557" y="283359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p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9203" y="962916"/>
            <a:ext cx="132754" cy="762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1" name="Double Bracket 30"/>
          <p:cNvSpPr/>
          <p:nvPr/>
        </p:nvSpPr>
        <p:spPr>
          <a:xfrm>
            <a:off x="5973957" y="581916"/>
            <a:ext cx="2590800" cy="1600200"/>
          </a:xfrm>
          <a:prstGeom prst="bracketPair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64757" y="429516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-1</a:t>
            </a:r>
            <a:endParaRPr lang="en-US" sz="2800" dirty="0"/>
          </a:p>
        </p:txBody>
      </p:sp>
      <p:sp>
        <p:nvSpPr>
          <p:cNvPr id="33" name="Double Bracket 32"/>
          <p:cNvSpPr/>
          <p:nvPr/>
        </p:nvSpPr>
        <p:spPr>
          <a:xfrm>
            <a:off x="9013893" y="581916"/>
            <a:ext cx="2380790" cy="1600200"/>
          </a:xfrm>
          <a:prstGeom prst="bracketPair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64357" y="88671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5148429" y="979049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p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6354958" y="581916"/>
            <a:ext cx="7620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507357" y="283359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n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9575003" y="581916"/>
            <a:ext cx="7620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9791638" y="283359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n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718003" y="810515"/>
            <a:ext cx="132754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6299" y="34885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504D"/>
                </a:solidFill>
              </a:rPr>
              <a:t>1</a:t>
            </a:r>
            <a:endParaRPr lang="en-US" sz="2400" dirty="0">
              <a:solidFill>
                <a:srgbClr val="C0504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7251" y="896895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p</a:t>
            </a:r>
            <a:endParaRPr lang="en-US" sz="2800" dirty="0">
              <a:solidFill>
                <a:srgbClr val="C0504D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196" y="1261365"/>
            <a:ext cx="381000" cy="3175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208" y="964345"/>
            <a:ext cx="673100" cy="4064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36" y="973096"/>
            <a:ext cx="6731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230" y="1066677"/>
            <a:ext cx="342900" cy="3175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667" y="781567"/>
            <a:ext cx="384175" cy="7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89469" y="1780359"/>
            <a:ext cx="3739274" cy="2634292"/>
          </a:xfrm>
          <a:custGeom>
            <a:avLst/>
            <a:gdLst>
              <a:gd name="connsiteX0" fmla="*/ 764836 w 3739274"/>
              <a:gd name="connsiteY0" fmla="*/ 1751736 h 2634292"/>
              <a:gd name="connsiteX1" fmla="*/ 47660 w 3739274"/>
              <a:gd name="connsiteY1" fmla="*/ 353242 h 2634292"/>
              <a:gd name="connsiteX2" fmla="*/ 2055754 w 3739274"/>
              <a:gd name="connsiteY2" fmla="*/ 460818 h 2634292"/>
              <a:gd name="connsiteX3" fmla="*/ 2988083 w 3739274"/>
              <a:gd name="connsiteY3" fmla="*/ 102230 h 2634292"/>
              <a:gd name="connsiteX4" fmla="*/ 3723189 w 3739274"/>
              <a:gd name="connsiteY4" fmla="*/ 2576489 h 2634292"/>
              <a:gd name="connsiteX5" fmla="*/ 2270907 w 3739274"/>
              <a:gd name="connsiteY5" fmla="*/ 1841383 h 2634292"/>
              <a:gd name="connsiteX6" fmla="*/ 764836 w 3739274"/>
              <a:gd name="connsiteY6" fmla="*/ 1751736 h 263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9274" h="2634292">
                <a:moveTo>
                  <a:pt x="764836" y="1751736"/>
                </a:moveTo>
                <a:cubicBezTo>
                  <a:pt x="394295" y="1503713"/>
                  <a:pt x="-167493" y="568395"/>
                  <a:pt x="47660" y="353242"/>
                </a:cubicBezTo>
                <a:cubicBezTo>
                  <a:pt x="262813" y="138089"/>
                  <a:pt x="1565684" y="502653"/>
                  <a:pt x="2055754" y="460818"/>
                </a:cubicBezTo>
                <a:cubicBezTo>
                  <a:pt x="2545824" y="418983"/>
                  <a:pt x="2710177" y="-250382"/>
                  <a:pt x="2988083" y="102230"/>
                </a:cubicBezTo>
                <a:cubicBezTo>
                  <a:pt x="3265989" y="454842"/>
                  <a:pt x="3842718" y="2286630"/>
                  <a:pt x="3723189" y="2576489"/>
                </a:cubicBezTo>
                <a:cubicBezTo>
                  <a:pt x="3603660" y="2866348"/>
                  <a:pt x="2757989" y="1978842"/>
                  <a:pt x="2270907" y="1841383"/>
                </a:cubicBezTo>
                <a:cubicBezTo>
                  <a:pt x="1783825" y="1703924"/>
                  <a:pt x="1135377" y="1999759"/>
                  <a:pt x="764836" y="1751736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Domain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8175812" y="1994846"/>
            <a:ext cx="2528047" cy="220531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Range</a:t>
            </a:r>
            <a:endParaRPr lang="en-US" sz="3200" dirty="0"/>
          </a:p>
        </p:txBody>
      </p:sp>
      <p:sp>
        <p:nvSpPr>
          <p:cNvPr id="6" name="Freeform 5"/>
          <p:cNvSpPr/>
          <p:nvPr/>
        </p:nvSpPr>
        <p:spPr>
          <a:xfrm>
            <a:off x="4105835" y="1994846"/>
            <a:ext cx="4572000" cy="860919"/>
          </a:xfrm>
          <a:custGeom>
            <a:avLst/>
            <a:gdLst>
              <a:gd name="connsiteX0" fmla="*/ 0 w 4177553"/>
              <a:gd name="connsiteY0" fmla="*/ 860919 h 860919"/>
              <a:gd name="connsiteX1" fmla="*/ 2259106 w 4177553"/>
              <a:gd name="connsiteY1" fmla="*/ 307 h 860919"/>
              <a:gd name="connsiteX2" fmla="*/ 4177553 w 4177553"/>
              <a:gd name="connsiteY2" fmla="*/ 753342 h 86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7553" h="860919">
                <a:moveTo>
                  <a:pt x="0" y="860919"/>
                </a:moveTo>
                <a:cubicBezTo>
                  <a:pt x="781423" y="439577"/>
                  <a:pt x="1562847" y="18236"/>
                  <a:pt x="2259106" y="307"/>
                </a:cubicBezTo>
                <a:cubicBezTo>
                  <a:pt x="2955365" y="-17622"/>
                  <a:pt x="4177553" y="753342"/>
                  <a:pt x="4177553" y="753342"/>
                </a:cubicBezTo>
              </a:path>
            </a:pathLst>
          </a:custGeom>
          <a:noFill/>
          <a:ln w="92075">
            <a:solidFill>
              <a:schemeClr val="tx1">
                <a:lumMod val="95000"/>
                <a:lumOff val="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6865" y="1994846"/>
            <a:ext cx="450764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6600" i="1" dirty="0" smtClean="0"/>
              <a:t>f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78282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89469" y="1780359"/>
            <a:ext cx="3739274" cy="2634292"/>
          </a:xfrm>
          <a:custGeom>
            <a:avLst/>
            <a:gdLst>
              <a:gd name="connsiteX0" fmla="*/ 764836 w 3739274"/>
              <a:gd name="connsiteY0" fmla="*/ 1751736 h 2634292"/>
              <a:gd name="connsiteX1" fmla="*/ 47660 w 3739274"/>
              <a:gd name="connsiteY1" fmla="*/ 353242 h 2634292"/>
              <a:gd name="connsiteX2" fmla="*/ 2055754 w 3739274"/>
              <a:gd name="connsiteY2" fmla="*/ 460818 h 2634292"/>
              <a:gd name="connsiteX3" fmla="*/ 2988083 w 3739274"/>
              <a:gd name="connsiteY3" fmla="*/ 102230 h 2634292"/>
              <a:gd name="connsiteX4" fmla="*/ 3723189 w 3739274"/>
              <a:gd name="connsiteY4" fmla="*/ 2576489 h 2634292"/>
              <a:gd name="connsiteX5" fmla="*/ 2270907 w 3739274"/>
              <a:gd name="connsiteY5" fmla="*/ 1841383 h 2634292"/>
              <a:gd name="connsiteX6" fmla="*/ 764836 w 3739274"/>
              <a:gd name="connsiteY6" fmla="*/ 1751736 h 263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9274" h="2634292">
                <a:moveTo>
                  <a:pt x="764836" y="1751736"/>
                </a:moveTo>
                <a:cubicBezTo>
                  <a:pt x="394295" y="1503713"/>
                  <a:pt x="-167493" y="568395"/>
                  <a:pt x="47660" y="353242"/>
                </a:cubicBezTo>
                <a:cubicBezTo>
                  <a:pt x="262813" y="138089"/>
                  <a:pt x="1565684" y="502653"/>
                  <a:pt x="2055754" y="460818"/>
                </a:cubicBezTo>
                <a:cubicBezTo>
                  <a:pt x="2545824" y="418983"/>
                  <a:pt x="2710177" y="-250382"/>
                  <a:pt x="2988083" y="102230"/>
                </a:cubicBezTo>
                <a:cubicBezTo>
                  <a:pt x="3265989" y="454842"/>
                  <a:pt x="3842718" y="2286630"/>
                  <a:pt x="3723189" y="2576489"/>
                </a:cubicBezTo>
                <a:cubicBezTo>
                  <a:pt x="3603660" y="2866348"/>
                  <a:pt x="2757989" y="1978842"/>
                  <a:pt x="2270907" y="1841383"/>
                </a:cubicBezTo>
                <a:cubicBezTo>
                  <a:pt x="1783825" y="1703924"/>
                  <a:pt x="1135377" y="1999759"/>
                  <a:pt x="764836" y="1751736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Domain</a:t>
            </a:r>
            <a:endParaRPr lang="en-US" sz="3600" dirty="0"/>
          </a:p>
        </p:txBody>
      </p:sp>
      <p:sp>
        <p:nvSpPr>
          <p:cNvPr id="6" name="Freeform 5"/>
          <p:cNvSpPr/>
          <p:nvPr/>
        </p:nvSpPr>
        <p:spPr>
          <a:xfrm>
            <a:off x="4105834" y="1994846"/>
            <a:ext cx="4625789" cy="881729"/>
          </a:xfrm>
          <a:custGeom>
            <a:avLst/>
            <a:gdLst>
              <a:gd name="connsiteX0" fmla="*/ 0 w 4177553"/>
              <a:gd name="connsiteY0" fmla="*/ 860919 h 860919"/>
              <a:gd name="connsiteX1" fmla="*/ 2259106 w 4177553"/>
              <a:gd name="connsiteY1" fmla="*/ 307 h 860919"/>
              <a:gd name="connsiteX2" fmla="*/ 4177553 w 4177553"/>
              <a:gd name="connsiteY2" fmla="*/ 753342 h 86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7553" h="860919">
                <a:moveTo>
                  <a:pt x="0" y="860919"/>
                </a:moveTo>
                <a:cubicBezTo>
                  <a:pt x="781423" y="439577"/>
                  <a:pt x="1562847" y="18236"/>
                  <a:pt x="2259106" y="307"/>
                </a:cubicBezTo>
                <a:cubicBezTo>
                  <a:pt x="2955365" y="-17622"/>
                  <a:pt x="4177553" y="753342"/>
                  <a:pt x="4177553" y="753342"/>
                </a:cubicBezTo>
              </a:path>
            </a:pathLst>
          </a:custGeom>
          <a:noFill/>
          <a:ln w="92075">
            <a:solidFill>
              <a:schemeClr val="tx1">
                <a:lumMod val="95000"/>
                <a:lumOff val="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6865" y="1994846"/>
            <a:ext cx="450764" cy="11079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6600" i="1" dirty="0" smtClean="0"/>
              <a:t>f</a:t>
            </a:r>
            <a:endParaRPr lang="en-US" sz="66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86010" y="2941479"/>
            <a:ext cx="3225424" cy="454709"/>
            <a:chOff x="7586010" y="3120771"/>
            <a:chExt cx="3225424" cy="45470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8050305" y="3120771"/>
              <a:ext cx="2707342" cy="0"/>
            </a:xfrm>
            <a:prstGeom prst="straightConnector1">
              <a:avLst/>
            </a:prstGeom>
            <a:ln w="73025">
              <a:solidFill>
                <a:schemeClr val="accent4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2334" y="3359580"/>
              <a:ext cx="419100" cy="215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6010" y="3359580"/>
              <a:ext cx="749300" cy="215900"/>
            </a:xfrm>
            <a:prstGeom prst="rect">
              <a:avLst/>
            </a:prstGeom>
          </p:spPr>
        </p:pic>
      </p:grpSp>
      <p:sp>
        <p:nvSpPr>
          <p:cNvPr id="13" name="Oval 12"/>
          <p:cNvSpPr/>
          <p:nvPr/>
        </p:nvSpPr>
        <p:spPr>
          <a:xfrm>
            <a:off x="8707918" y="2840717"/>
            <a:ext cx="220930" cy="220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37610" y="1640960"/>
            <a:ext cx="9473824" cy="3471173"/>
            <a:chOff x="1337610" y="1640960"/>
            <a:chExt cx="9473824" cy="3471173"/>
          </a:xfrm>
        </p:grpSpPr>
        <p:sp>
          <p:nvSpPr>
            <p:cNvPr id="6" name="Freeform 5"/>
            <p:cNvSpPr/>
            <p:nvPr/>
          </p:nvSpPr>
          <p:spPr>
            <a:xfrm>
              <a:off x="4105834" y="1994846"/>
              <a:ext cx="4625789" cy="881729"/>
            </a:xfrm>
            <a:custGeom>
              <a:avLst/>
              <a:gdLst>
                <a:gd name="connsiteX0" fmla="*/ 0 w 4177553"/>
                <a:gd name="connsiteY0" fmla="*/ 860919 h 860919"/>
                <a:gd name="connsiteX1" fmla="*/ 2259106 w 4177553"/>
                <a:gd name="connsiteY1" fmla="*/ 307 h 860919"/>
                <a:gd name="connsiteX2" fmla="*/ 4177553 w 4177553"/>
                <a:gd name="connsiteY2" fmla="*/ 753342 h 86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7553" h="860919">
                  <a:moveTo>
                    <a:pt x="0" y="860919"/>
                  </a:moveTo>
                  <a:cubicBezTo>
                    <a:pt x="781423" y="439577"/>
                    <a:pt x="1562847" y="18236"/>
                    <a:pt x="2259106" y="307"/>
                  </a:cubicBezTo>
                  <a:cubicBezTo>
                    <a:pt x="2955365" y="-17622"/>
                    <a:pt x="4177553" y="753342"/>
                    <a:pt x="4177553" y="753342"/>
                  </a:cubicBezTo>
                </a:path>
              </a:pathLst>
            </a:custGeom>
            <a:noFill/>
            <a:ln w="92075"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66865" y="1994846"/>
              <a:ext cx="450764" cy="110799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6600" i="1" dirty="0" smtClean="0"/>
                <a:t>f</a:t>
              </a:r>
              <a:endParaRPr lang="en-US" sz="6600" i="1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586010" y="2941479"/>
              <a:ext cx="3225424" cy="454709"/>
              <a:chOff x="7586010" y="3120771"/>
              <a:chExt cx="3225424" cy="454709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8050305" y="3120771"/>
                <a:ext cx="2707342" cy="0"/>
              </a:xfrm>
              <a:prstGeom prst="straightConnector1">
                <a:avLst/>
              </a:prstGeom>
              <a:ln w="73025">
                <a:solidFill>
                  <a:schemeClr val="accent4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92334" y="3359580"/>
                <a:ext cx="419100" cy="2159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6010" y="3359580"/>
                <a:ext cx="749300" cy="215900"/>
              </a:xfrm>
              <a:prstGeom prst="rect">
                <a:avLst/>
              </a:prstGeom>
            </p:spPr>
          </p:pic>
        </p:grpSp>
        <p:sp>
          <p:nvSpPr>
            <p:cNvPr id="13" name="Oval 12"/>
            <p:cNvSpPr/>
            <p:nvPr/>
          </p:nvSpPr>
          <p:spPr>
            <a:xfrm>
              <a:off x="8707918" y="2840717"/>
              <a:ext cx="220930" cy="2209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01905" y="3396188"/>
              <a:ext cx="3198112" cy="0"/>
            </a:xfrm>
            <a:prstGeom prst="straightConnector1">
              <a:avLst/>
            </a:prstGeom>
            <a:ln w="73025">
              <a:solidFill>
                <a:schemeClr val="accent4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917" y="3634997"/>
              <a:ext cx="419100" cy="2159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10" y="3634997"/>
              <a:ext cx="749300" cy="21590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H="1">
              <a:off x="2605833" y="2548844"/>
              <a:ext cx="1432607" cy="1887360"/>
            </a:xfrm>
            <a:prstGeom prst="straightConnector1">
              <a:avLst/>
            </a:prstGeom>
            <a:ln w="73025">
              <a:solidFill>
                <a:schemeClr val="accent4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400960" y="1980865"/>
              <a:ext cx="1" cy="2830645"/>
            </a:xfrm>
            <a:prstGeom prst="straightConnector1">
              <a:avLst/>
            </a:prstGeom>
            <a:ln w="73025">
              <a:solidFill>
                <a:schemeClr val="accent4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282" y="4515907"/>
              <a:ext cx="580381" cy="29898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2740" y="2322577"/>
              <a:ext cx="673836" cy="19415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4546" y="1640960"/>
              <a:ext cx="419100" cy="2159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346" y="4896233"/>
              <a:ext cx="7493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917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1 — Join" id="{AD498554-4B14-8A4F-91BB-B3B06F5B68A8}" vid="{A58C0276-1026-FB43-8E92-B6A58B7285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41490</TotalTime>
  <Words>286</Words>
  <Application>Microsoft Macintosh PowerPoint</Application>
  <PresentationFormat>Widescreen</PresentationFormat>
  <Paragraphs>196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ArialMT</vt:lpstr>
      <vt:lpstr>Calibri</vt:lpstr>
      <vt:lpstr>Century Gothic</vt:lpstr>
      <vt:lpstr>Courier New</vt:lpstr>
      <vt:lpstr>Helvetica Neue</vt:lpstr>
      <vt:lpstr>Helvetica Neue Light</vt:lpstr>
      <vt:lpstr>Monaco</vt:lpstr>
      <vt:lpstr>Wingdings</vt:lpstr>
      <vt:lpstr>Arial</vt:lpstr>
      <vt:lpstr>1_Office Theme</vt:lpstr>
      <vt:lpstr>Custom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Joseph Gonzalez</cp:lastModifiedBy>
  <cp:revision>918</cp:revision>
  <cp:lastPrinted>2017-03-07T22:49:55Z</cp:lastPrinted>
  <dcterms:created xsi:type="dcterms:W3CDTF">2016-06-11T00:34:45Z</dcterms:created>
  <dcterms:modified xsi:type="dcterms:W3CDTF">2017-11-06T02:03:52Z</dcterms:modified>
</cp:coreProperties>
</file>