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789" r:id="rId3"/>
    <p:sldId id="790" r:id="rId4"/>
    <p:sldId id="79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534"/>
  </p:normalViewPr>
  <p:slideViewPr>
    <p:cSldViewPr snapToGrid="0" snapToObjects="1">
      <p:cViewPr varScale="1">
        <p:scale>
          <a:sx n="133" d="100"/>
          <a:sy n="133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8609-7044-334C-B299-C54562D7A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6AEFC-E098-AE4B-A513-FB107229F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E2ADD-AAF9-FA48-96A5-DA0A3E435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B0732-D1C8-6147-A1FA-E6880AE36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66FC-125C-4A4A-9C12-008657D14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9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F228-6742-F144-9D69-B2688078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B6369-8368-6D4B-AB49-716862BC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908DB-780F-7C44-9636-8C0A5C9D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4C363-16B0-0B49-995E-8F6FCCA6D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B3476-66E1-7643-8C07-46289BA1D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8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1021-E312-A14F-9B26-F0CAC09FBE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731EF-BB7C-274E-92E8-53FD4D068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2B627-710E-AB4D-8BED-090C0098D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4C478-3989-0A46-BD00-AD86B653C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DB60-634D-3E42-A2FF-78342668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8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E436C-C255-9D4B-AD2B-FFF6E333B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45BD7-ED5A-A94F-9FC7-B362190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C9273-6194-5141-9F06-7C20B9D0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38A47-64B0-F14C-A11F-615B9301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A725D-EE01-5548-93B1-BA069399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01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3D46-4747-964D-A693-B41FC58F3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DA615-2952-2F4F-87FE-3176C722E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F58B0-EE3C-6640-8F1C-3DA75F7E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9DC1-1991-E046-AF0D-CF96ECEA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38A13-A72E-A94B-8C2C-C1A0A9CCC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BE56-E713-2345-A13C-2F3C43520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2090B-32C2-EF4A-9C4D-CDB43443FE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91AEB-6FCB-2149-822C-23CBEE552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FC777-9470-1A4F-9ECB-EC147EA2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1BF94A-CBAF-6548-AF3F-9B48F4EA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DB514-52E9-0541-A7B3-162F1BFB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54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A09-185E-6E40-933D-0C73CDBD0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FC0D-8C45-7D4A-B36D-60B6C4192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10730-6149-4F44-8634-A1F11384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97A887-BBAE-E341-A0F5-9FD4B6835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A14085-1960-9944-902C-EFEA645CD1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008BE-772D-2844-894F-0D9766CE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C0D42-2481-0944-8D3D-BCA01B66E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DCE78-C14F-6646-82E9-3324B853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B3EC-2D3E-734D-A0A0-3FF054BBB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627F0B-D1D4-EC40-B0BC-1AEAE99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79F3F-2D4F-A24B-8716-39B2408D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FB21F-4E00-0144-A0F8-C0E058A3B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5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C44998-4CF0-7A4B-91ED-FE26F5D74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C0D1BF-E416-0642-9148-0845BD773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7D82EE-F129-934C-BE84-9528D12C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FE7B-F965-7744-BACF-9D810AB23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68234-E6CE-2844-B67B-2E80E1F37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2AA1E-A906-FE4D-9D34-817F30593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53578-CC13-1749-81F7-73E5E376A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33DB0-9463-E94C-A944-D2DEB99B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827F0-A7D9-FE4B-B62A-CC9F34317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22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AC34F-E899-4E44-95B5-9E32BD8C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212E3-9931-B242-BD0E-77220E77B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90392-F055-F240-A98A-44359565A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3A8BF-B17F-1148-998B-6D80872A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00FD3A-70F6-C942-B1F5-D774EFA43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98625-2EE3-0F4E-947B-1B20AE7A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19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99FC1-0164-9542-8F44-628C4FE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8B5C7-5D8C-AE49-876A-E2F07F8AA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E44BC-462E-0647-B4F5-28206B70D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FB7AF-4A52-774C-9C0A-9A5A29DFD26D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6AB89-1AD5-6D41-BECF-B7944E90E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A681F-DD52-334B-B28C-E6FA3AFA8B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6FE7-0D41-704B-B62C-18AA47B9DE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93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2723-018D-124D-8877-BAC031BF1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036A12-7DCE-7B4A-B086-C486A267F9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44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6AC70C-9EED-CC4F-8D4F-6CF1B2C32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2" y="414477"/>
            <a:ext cx="6057900" cy="2641600"/>
          </a:xfrm>
          <a:prstGeom prst="rect">
            <a:avLst/>
          </a:prstGeom>
        </p:spPr>
      </p:pic>
      <p:grpSp>
        <p:nvGrpSpPr>
          <p:cNvPr id="35" name="Group 34"/>
          <p:cNvGrpSpPr/>
          <p:nvPr/>
        </p:nvGrpSpPr>
        <p:grpSpPr>
          <a:xfrm>
            <a:off x="267121" y="1909166"/>
            <a:ext cx="10873803" cy="3956505"/>
            <a:chOff x="267121" y="1909166"/>
            <a:chExt cx="10873803" cy="3956505"/>
          </a:xfrm>
        </p:grpSpPr>
        <p:grpSp>
          <p:nvGrpSpPr>
            <p:cNvPr id="12" name="Group 11"/>
            <p:cNvGrpSpPr/>
            <p:nvPr/>
          </p:nvGrpSpPr>
          <p:grpSpPr>
            <a:xfrm>
              <a:off x="5871612" y="1909166"/>
              <a:ext cx="1194620" cy="707922"/>
              <a:chOff x="8775290" y="2507226"/>
              <a:chExt cx="1194620" cy="70792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52296" y="2640584"/>
                <a:ext cx="10791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catalog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67121" y="4322421"/>
              <a:ext cx="1223237" cy="707922"/>
              <a:chOff x="8775290" y="2507226"/>
              <a:chExt cx="1223237" cy="70792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solidFill>
                <a:srgbClr val="92D050"/>
              </a:solidFill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789542" y="2632085"/>
                <a:ext cx="1208985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common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17217" y="5264934"/>
              <a:ext cx="894427" cy="505326"/>
              <a:chOff x="6869537" y="4735135"/>
              <a:chExt cx="894427" cy="50532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69537" y="4735135"/>
                <a:ext cx="894427" cy="505326"/>
              </a:xfrm>
              <a:prstGeom prst="rect">
                <a:avLst/>
              </a:prstGeom>
              <a:solidFill>
                <a:schemeClr val="accent2"/>
              </a:solidFill>
              <a:ln w="38100"/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23052" y="4864687"/>
                <a:ext cx="787395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Bloodroot</a:t>
                </a:r>
              </a:p>
            </p:txBody>
          </p:sp>
        </p:grpSp>
        <p:cxnSp>
          <p:nvCxnSpPr>
            <p:cNvPr id="61" name="Straight Arrow Connector 60"/>
            <p:cNvCxnSpPr>
              <a:endCxn id="44" idx="0"/>
            </p:cNvCxnSpPr>
            <p:nvPr/>
          </p:nvCxnSpPr>
          <p:spPr>
            <a:xfrm>
              <a:off x="864429" y="5039120"/>
              <a:ext cx="2" cy="225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9" idx="4"/>
              <a:endCxn id="37" idx="0"/>
            </p:cNvCxnSpPr>
            <p:nvPr/>
          </p:nvCxnSpPr>
          <p:spPr>
            <a:xfrm flipH="1">
              <a:off x="864431" y="3860974"/>
              <a:ext cx="3216488" cy="461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040752" y="3860974"/>
              <a:ext cx="3040167" cy="1909286"/>
              <a:chOff x="4878831" y="3077001"/>
              <a:chExt cx="3040167" cy="190928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878831" y="3515401"/>
                <a:ext cx="1268296" cy="707922"/>
                <a:chOff x="8740384" y="2507226"/>
                <a:chExt cx="1268296" cy="70792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740384" y="2690745"/>
                  <a:ext cx="1268296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botanical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85730" y="4480961"/>
                <a:ext cx="894427" cy="505326"/>
                <a:chOff x="6869537" y="4735135"/>
                <a:chExt cx="894427" cy="505326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23052" y="4864687"/>
                  <a:ext cx="734496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Sangui</a:t>
                  </a:r>
                  <a:r>
                    <a:rPr lang="en-US" sz="1000" dirty="0"/>
                    <a:t>…</a:t>
                  </a:r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5560126" y="421298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4"/>
                <a:endCxn id="31" idx="0"/>
              </p:cNvCxnSpPr>
              <p:nvPr/>
            </p:nvCxnSpPr>
            <p:spPr>
              <a:xfrm flipH="1">
                <a:off x="5511047" y="3077001"/>
                <a:ext cx="2407951" cy="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017506" y="3860974"/>
              <a:ext cx="2063413" cy="1913111"/>
              <a:chOff x="6206138" y="3052079"/>
              <a:chExt cx="2063413" cy="191311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206138" y="35432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70853" y="2679041"/>
                  <a:ext cx="724878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zone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351116" y="4459864"/>
                <a:ext cx="894427" cy="505326"/>
                <a:chOff x="6351116" y="4459864"/>
                <a:chExt cx="894427" cy="505326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6351116" y="4459864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85730" y="4606489"/>
                  <a:ext cx="255198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trike="sngStrike" dirty="0"/>
                    <a:t>4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801096" y="4242346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9" idx="4"/>
                <a:endCxn id="28" idx="0"/>
              </p:cNvCxnSpPr>
              <p:nvPr/>
            </p:nvCxnSpPr>
            <p:spPr>
              <a:xfrm flipH="1">
                <a:off x="6803448" y="3052079"/>
                <a:ext cx="1466103" cy="491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913385" y="3860974"/>
              <a:ext cx="1194620" cy="1931068"/>
              <a:chOff x="7498539" y="3034122"/>
              <a:chExt cx="1194620" cy="19310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498539" y="35154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970853" y="2679041"/>
                  <a:ext cx="652743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light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7621550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923052" y="4864687"/>
                  <a:ext cx="702436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Mostly…</a:t>
                  </a: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8058033" y="425112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9" idx="4"/>
                <a:endCxn id="22" idx="0"/>
              </p:cNvCxnSpPr>
              <p:nvPr/>
            </p:nvCxnSpPr>
            <p:spPr>
              <a:xfrm flipH="1">
                <a:off x="8095849" y="3034122"/>
                <a:ext cx="570224" cy="4812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775069" y="3860974"/>
              <a:ext cx="1194620" cy="1908638"/>
              <a:chOff x="8768998" y="3056552"/>
              <a:chExt cx="1194620" cy="190863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8768998" y="3509898"/>
                <a:ext cx="1194620" cy="725813"/>
                <a:chOff x="8775290" y="2507226"/>
                <a:chExt cx="1194620" cy="72581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970853" y="2679041"/>
                  <a:ext cx="793807" cy="553998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  <a:p>
                  <a:r>
                    <a:rPr lang="en-US" sz="1200" dirty="0" err="1"/>
                    <a:t>Curr</a:t>
                  </a:r>
                  <a:r>
                    <a:rPr lang="en-US" sz="1200" dirty="0"/>
                    <a:t>=USD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964561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923052" y="4864687"/>
                  <a:ext cx="502061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$2.44</a:t>
                  </a: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>
                <a:off x="9444694" y="4234465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9" idx="4"/>
                <a:endCxn id="25" idx="0"/>
              </p:cNvCxnSpPr>
              <p:nvPr/>
            </p:nvCxnSpPr>
            <p:spPr>
              <a:xfrm>
                <a:off x="9074848" y="3056552"/>
                <a:ext cx="291460" cy="4533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80919" y="3860974"/>
              <a:ext cx="1867182" cy="1778737"/>
              <a:chOff x="9422626" y="3056901"/>
              <a:chExt cx="1867182" cy="177873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978102" y="3479523"/>
                <a:ext cx="1311706" cy="776052"/>
                <a:chOff x="8691993" y="2507226"/>
                <a:chExt cx="1311706" cy="77605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691993" y="2636947"/>
                  <a:ext cx="1311706" cy="64633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availability</a:t>
                  </a:r>
                </a:p>
                <a:p>
                  <a:r>
                    <a:rPr lang="en-US" dirty="0"/>
                    <a:t>     </a:t>
                  </a:r>
                  <a:r>
                    <a:rPr lang="en-US" sz="1200" dirty="0"/>
                    <a:t>date=031599</a:t>
                  </a: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0272252" y="4589417"/>
                <a:ext cx="184731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endParaRPr lang="en-US" sz="1000" dirty="0"/>
              </a:p>
            </p:txBody>
          </p:sp>
          <p:cxnSp>
            <p:nvCxnSpPr>
              <p:cNvPr id="82" name="Straight Arrow Connector 81"/>
              <p:cNvCxnSpPr>
                <a:stCxn id="19" idx="4"/>
                <a:endCxn id="16" idx="0"/>
              </p:cNvCxnSpPr>
              <p:nvPr/>
            </p:nvCxnSpPr>
            <p:spPr>
              <a:xfrm>
                <a:off x="9422626" y="3056901"/>
                <a:ext cx="1236083" cy="4226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83609" y="3153052"/>
              <a:ext cx="1194620" cy="707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9172" y="3324867"/>
              <a:ext cx="76495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</a:t>
              </a:r>
            </a:p>
          </p:txBody>
        </p:sp>
        <p:cxnSp>
          <p:nvCxnSpPr>
            <p:cNvPr id="85" name="Straight Arrow Connector 84"/>
            <p:cNvCxnSpPr>
              <a:stCxn id="13" idx="4"/>
              <a:endCxn id="19" idx="0"/>
            </p:cNvCxnSpPr>
            <p:nvPr/>
          </p:nvCxnSpPr>
          <p:spPr>
            <a:xfrm flipH="1">
              <a:off x="4080919" y="2617088"/>
              <a:ext cx="2388003" cy="535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585748" y="3176484"/>
              <a:ext cx="1194620" cy="707922"/>
              <a:chOff x="8775290" y="2507226"/>
              <a:chExt cx="1194620" cy="707922"/>
            </a:xfrm>
            <a:solidFill>
              <a:srgbClr val="92D050"/>
            </a:solidFill>
          </p:grpSpPr>
          <p:sp>
            <p:nvSpPr>
              <p:cNvPr id="10" name="Oval 9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24152" y="2644972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plant</a:t>
                </a:r>
              </a:p>
            </p:txBody>
          </p:sp>
        </p:grpSp>
        <p:cxnSp>
          <p:nvCxnSpPr>
            <p:cNvPr id="88" name="Straight Arrow Connector 87"/>
            <p:cNvCxnSpPr>
              <a:stCxn id="13" idx="4"/>
              <a:endCxn id="10" idx="0"/>
            </p:cNvCxnSpPr>
            <p:nvPr/>
          </p:nvCxnSpPr>
          <p:spPr>
            <a:xfrm>
              <a:off x="6468922" y="2617088"/>
              <a:ext cx="3714136" cy="5593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6438356" y="4396050"/>
              <a:ext cx="1223237" cy="707922"/>
              <a:chOff x="8775290" y="2507226"/>
              <a:chExt cx="1223237" cy="70792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solidFill>
                <a:srgbClr val="92D050"/>
              </a:solidFill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789542" y="2632085"/>
                <a:ext cx="1208985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common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6588452" y="5338563"/>
              <a:ext cx="894427" cy="505326"/>
              <a:chOff x="6869537" y="4735135"/>
              <a:chExt cx="894427" cy="505326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6869537" y="4735135"/>
                <a:ext cx="894427" cy="505326"/>
              </a:xfrm>
              <a:prstGeom prst="rect">
                <a:avLst/>
              </a:prstGeom>
              <a:solidFill>
                <a:schemeClr val="accent2"/>
              </a:solidFill>
              <a:ln w="38100"/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3052" y="4864687"/>
                <a:ext cx="721672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Cardinal</a:t>
                </a:r>
              </a:p>
            </p:txBody>
          </p:sp>
        </p:grpSp>
        <p:cxnSp>
          <p:nvCxnSpPr>
            <p:cNvPr id="135" name="Straight Arrow Connector 134"/>
            <p:cNvCxnSpPr>
              <a:endCxn id="128" idx="0"/>
            </p:cNvCxnSpPr>
            <p:nvPr/>
          </p:nvCxnSpPr>
          <p:spPr>
            <a:xfrm>
              <a:off x="7035664" y="5112749"/>
              <a:ext cx="2" cy="225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03" idx="4"/>
              <a:endCxn id="121" idx="0"/>
            </p:cNvCxnSpPr>
            <p:nvPr/>
          </p:nvCxnSpPr>
          <p:spPr>
            <a:xfrm flipH="1">
              <a:off x="7035666" y="3920815"/>
              <a:ext cx="3215230" cy="475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211987" y="3920815"/>
              <a:ext cx="3038909" cy="1923074"/>
              <a:chOff x="4878831" y="3063213"/>
              <a:chExt cx="3038909" cy="192307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878831" y="3515401"/>
                <a:ext cx="1268296" cy="707922"/>
                <a:chOff x="8740384" y="2507226"/>
                <a:chExt cx="1268296" cy="707922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8740384" y="2690745"/>
                  <a:ext cx="1268296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botanical</a:t>
                  </a: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085730" y="4480961"/>
                <a:ext cx="894427" cy="505326"/>
                <a:chOff x="6869537" y="4735135"/>
                <a:chExt cx="894427" cy="505326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923052" y="4864687"/>
                  <a:ext cx="657552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Label…</a:t>
                  </a:r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>
                <a:off x="5560126" y="421298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03" idx="4"/>
                <a:endCxn id="115" idx="0"/>
              </p:cNvCxnSpPr>
              <p:nvPr/>
            </p:nvCxnSpPr>
            <p:spPr>
              <a:xfrm flipH="1">
                <a:off x="5511047" y="3063213"/>
                <a:ext cx="2406693" cy="452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8188741" y="3920815"/>
              <a:ext cx="2062155" cy="1926899"/>
              <a:chOff x="6206138" y="3038291"/>
              <a:chExt cx="2062155" cy="192689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206138" y="35432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970853" y="2679041"/>
                  <a:ext cx="724878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zone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351116" y="4459864"/>
                <a:ext cx="894427" cy="505326"/>
                <a:chOff x="6351116" y="4459864"/>
                <a:chExt cx="894427" cy="505326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6351116" y="4459864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585730" y="4606489"/>
                  <a:ext cx="255198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>
                <a:off x="6801096" y="4242346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3" idx="4"/>
                <a:endCxn id="112" idx="0"/>
              </p:cNvCxnSpPr>
              <p:nvPr/>
            </p:nvCxnSpPr>
            <p:spPr>
              <a:xfrm flipH="1">
                <a:off x="6803448" y="3038291"/>
                <a:ext cx="1464845" cy="5049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9084620" y="3920815"/>
              <a:ext cx="1194620" cy="1944856"/>
              <a:chOff x="7498539" y="3020334"/>
              <a:chExt cx="1194620" cy="194485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7498539" y="35154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970853" y="2679041"/>
                  <a:ext cx="652743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light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621550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923052" y="4864687"/>
                  <a:ext cx="587020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Shade</a:t>
                  </a:r>
                </a:p>
              </p:txBody>
            </p:sp>
          </p:grpSp>
          <p:cxnSp>
            <p:nvCxnSpPr>
              <p:cNvPr id="111" name="Straight Arrow Connector 110"/>
              <p:cNvCxnSpPr/>
              <p:nvPr/>
            </p:nvCxnSpPr>
            <p:spPr>
              <a:xfrm>
                <a:off x="8058033" y="425112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03" idx="4"/>
                <a:endCxn id="106" idx="0"/>
              </p:cNvCxnSpPr>
              <p:nvPr/>
            </p:nvCxnSpPr>
            <p:spPr>
              <a:xfrm flipH="1">
                <a:off x="8095849" y="3020334"/>
                <a:ext cx="568966" cy="495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9946304" y="3920815"/>
              <a:ext cx="1194620" cy="1922426"/>
              <a:chOff x="8768998" y="3042764"/>
              <a:chExt cx="1194620" cy="192242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8768998" y="3509898"/>
                <a:ext cx="1194620" cy="725813"/>
                <a:chOff x="8775290" y="2507226"/>
                <a:chExt cx="1194620" cy="72581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970853" y="2679041"/>
                  <a:ext cx="795411" cy="553998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  <a:p>
                  <a:r>
                    <a:rPr lang="en-US" sz="1200" dirty="0" err="1"/>
                    <a:t>Curr</a:t>
                  </a:r>
                  <a:r>
                    <a:rPr lang="en-US" sz="1200" dirty="0"/>
                    <a:t>=CAD</a:t>
                  </a: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964561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923052" y="4864687"/>
                  <a:ext cx="502061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trike="sngStrike" dirty="0"/>
                    <a:t>$</a:t>
                  </a:r>
                  <a:r>
                    <a:rPr lang="en-US" sz="1000" dirty="0"/>
                    <a:t>3.02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>
                <a:off x="9444694" y="4234465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3" idx="4"/>
                <a:endCxn id="109" idx="0"/>
              </p:cNvCxnSpPr>
              <p:nvPr/>
            </p:nvCxnSpPr>
            <p:spPr>
              <a:xfrm>
                <a:off x="9073590" y="3042764"/>
                <a:ext cx="292718" cy="4671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10807630" y="4357225"/>
            <a:ext cx="1294072" cy="707922"/>
            <a:chOff x="8691993" y="2507226"/>
            <a:chExt cx="1294072" cy="707922"/>
          </a:xfrm>
        </p:grpSpPr>
        <p:sp>
          <p:nvSpPr>
            <p:cNvPr id="99" name="Oval 98"/>
            <p:cNvSpPr/>
            <p:nvPr/>
          </p:nvSpPr>
          <p:spPr>
            <a:xfrm>
              <a:off x="8775290" y="2507226"/>
              <a:ext cx="1194620" cy="707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trike="sngStrik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91993" y="2636947"/>
              <a:ext cx="1294072" cy="55399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availability</a:t>
              </a:r>
            </a:p>
            <a:p>
              <a:r>
                <a:rPr lang="en-US" sz="1200" dirty="0"/>
                <a:t>        date=022299</a:t>
              </a:r>
            </a:p>
          </p:txBody>
        </p:sp>
      </p:grpSp>
      <p:cxnSp>
        <p:nvCxnSpPr>
          <p:cNvPr id="92" name="Straight Arrow Connector 91"/>
          <p:cNvCxnSpPr>
            <a:stCxn id="103" idx="4"/>
            <a:endCxn id="100" idx="0"/>
          </p:cNvCxnSpPr>
          <p:nvPr/>
        </p:nvCxnSpPr>
        <p:spPr>
          <a:xfrm>
            <a:off x="10250896" y="3920815"/>
            <a:ext cx="1203770" cy="566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7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267121" y="1909166"/>
            <a:ext cx="10873803" cy="3956505"/>
            <a:chOff x="267121" y="1909166"/>
            <a:chExt cx="10873803" cy="3956505"/>
          </a:xfrm>
        </p:grpSpPr>
        <p:grpSp>
          <p:nvGrpSpPr>
            <p:cNvPr id="12" name="Group 11"/>
            <p:cNvGrpSpPr/>
            <p:nvPr/>
          </p:nvGrpSpPr>
          <p:grpSpPr>
            <a:xfrm>
              <a:off x="5871612" y="1909166"/>
              <a:ext cx="1194620" cy="707922"/>
              <a:chOff x="8775290" y="2507226"/>
              <a:chExt cx="1194620" cy="707922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8852296" y="2640584"/>
                <a:ext cx="1079142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catalog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267121" y="4322421"/>
              <a:ext cx="1223237" cy="707922"/>
              <a:chOff x="8775290" y="2507226"/>
              <a:chExt cx="1223237" cy="707922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8789542" y="2632085"/>
                <a:ext cx="1208985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common</a:t>
                </a:r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417217" y="5264934"/>
              <a:ext cx="894427" cy="505326"/>
              <a:chOff x="6869537" y="4735135"/>
              <a:chExt cx="894427" cy="505326"/>
            </a:xfrm>
          </p:grpSpPr>
          <p:sp>
            <p:nvSpPr>
              <p:cNvPr id="44" name="Rectangle 43"/>
              <p:cNvSpPr/>
              <p:nvPr/>
            </p:nvSpPr>
            <p:spPr>
              <a:xfrm>
                <a:off x="6869537" y="4735135"/>
                <a:ext cx="894427" cy="505326"/>
              </a:xfrm>
              <a:prstGeom prst="rect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6923052" y="4864687"/>
                <a:ext cx="787395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Bloodroot</a:t>
                </a:r>
              </a:p>
            </p:txBody>
          </p:sp>
        </p:grpSp>
        <p:cxnSp>
          <p:nvCxnSpPr>
            <p:cNvPr id="61" name="Straight Arrow Connector 60"/>
            <p:cNvCxnSpPr>
              <a:endCxn id="44" idx="0"/>
            </p:cNvCxnSpPr>
            <p:nvPr/>
          </p:nvCxnSpPr>
          <p:spPr>
            <a:xfrm>
              <a:off x="864429" y="5039120"/>
              <a:ext cx="2" cy="225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19" idx="4"/>
              <a:endCxn id="37" idx="0"/>
            </p:cNvCxnSpPr>
            <p:nvPr/>
          </p:nvCxnSpPr>
          <p:spPr>
            <a:xfrm flipH="1">
              <a:off x="864431" y="3860974"/>
              <a:ext cx="3216488" cy="46144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3"/>
            <p:cNvGrpSpPr/>
            <p:nvPr/>
          </p:nvGrpSpPr>
          <p:grpSpPr>
            <a:xfrm>
              <a:off x="1040752" y="3860974"/>
              <a:ext cx="3040167" cy="1909286"/>
              <a:chOff x="4878831" y="3077001"/>
              <a:chExt cx="3040167" cy="1909286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4878831" y="3515401"/>
                <a:ext cx="1268296" cy="707922"/>
                <a:chOff x="8740384" y="2507226"/>
                <a:chExt cx="1268296" cy="707922"/>
              </a:xfrm>
            </p:grpSpPr>
            <p:sp>
              <p:nvSpPr>
                <p:cNvPr id="31" name="Oval 30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8740384" y="2690745"/>
                  <a:ext cx="1268296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botanical</a:t>
                  </a:r>
                </a:p>
              </p:txBody>
            </p:sp>
          </p:grpSp>
          <p:grpSp>
            <p:nvGrpSpPr>
              <p:cNvPr id="42" name="Group 41"/>
              <p:cNvGrpSpPr/>
              <p:nvPr/>
            </p:nvGrpSpPr>
            <p:grpSpPr>
              <a:xfrm>
                <a:off x="5085730" y="4480961"/>
                <a:ext cx="894427" cy="505326"/>
                <a:chOff x="6869537" y="4735135"/>
                <a:chExt cx="894427" cy="505326"/>
              </a:xfrm>
            </p:grpSpPr>
            <p:sp>
              <p:nvSpPr>
                <p:cNvPr id="40" name="Rectangle 39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41" name="TextBox 40"/>
                <p:cNvSpPr txBox="1"/>
                <p:nvPr/>
              </p:nvSpPr>
              <p:spPr>
                <a:xfrm>
                  <a:off x="6923052" y="4864687"/>
                  <a:ext cx="734496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 err="1"/>
                    <a:t>Sangui</a:t>
                  </a:r>
                  <a:r>
                    <a:rPr lang="en-US" sz="1000" dirty="0"/>
                    <a:t>…</a:t>
                  </a:r>
                </a:p>
              </p:txBody>
            </p:sp>
          </p:grpSp>
          <p:cxnSp>
            <p:nvCxnSpPr>
              <p:cNvPr id="62" name="Straight Arrow Connector 61"/>
              <p:cNvCxnSpPr/>
              <p:nvPr/>
            </p:nvCxnSpPr>
            <p:spPr>
              <a:xfrm>
                <a:off x="5560126" y="421298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19" idx="4"/>
                <a:endCxn id="31" idx="0"/>
              </p:cNvCxnSpPr>
              <p:nvPr/>
            </p:nvCxnSpPr>
            <p:spPr>
              <a:xfrm flipH="1">
                <a:off x="5511047" y="3077001"/>
                <a:ext cx="2407951" cy="4384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/>
            <p:cNvGrpSpPr/>
            <p:nvPr/>
          </p:nvGrpSpPr>
          <p:grpSpPr>
            <a:xfrm>
              <a:off x="2017506" y="3860974"/>
              <a:ext cx="2063413" cy="1913111"/>
              <a:chOff x="6206138" y="3052079"/>
              <a:chExt cx="2063413" cy="1913111"/>
            </a:xfrm>
          </p:grpSpPr>
          <p:grpSp>
            <p:nvGrpSpPr>
              <p:cNvPr id="27" name="Group 26"/>
              <p:cNvGrpSpPr/>
              <p:nvPr/>
            </p:nvGrpSpPr>
            <p:grpSpPr>
              <a:xfrm>
                <a:off x="6206138" y="35432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8970853" y="2679041"/>
                  <a:ext cx="724878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zone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6351116" y="4459864"/>
                <a:ext cx="894427" cy="505326"/>
                <a:chOff x="6351116" y="4459864"/>
                <a:chExt cx="894427" cy="505326"/>
              </a:xfrm>
            </p:grpSpPr>
            <p:sp>
              <p:nvSpPr>
                <p:cNvPr id="47" name="Rectangle 46"/>
                <p:cNvSpPr/>
                <p:nvPr/>
              </p:nvSpPr>
              <p:spPr>
                <a:xfrm>
                  <a:off x="6351116" y="4459864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8" name="TextBox 57"/>
                <p:cNvSpPr txBox="1"/>
                <p:nvPr/>
              </p:nvSpPr>
              <p:spPr>
                <a:xfrm>
                  <a:off x="6585730" y="4606489"/>
                  <a:ext cx="255198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trike="sngStrike" dirty="0"/>
                    <a:t>4</a:t>
                  </a:r>
                </a:p>
              </p:txBody>
            </p:sp>
          </p:grpSp>
          <p:cxnSp>
            <p:nvCxnSpPr>
              <p:cNvPr id="63" name="Straight Arrow Connector 62"/>
              <p:cNvCxnSpPr/>
              <p:nvPr/>
            </p:nvCxnSpPr>
            <p:spPr>
              <a:xfrm>
                <a:off x="6801096" y="4242346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19" idx="4"/>
                <a:endCxn id="28" idx="0"/>
              </p:cNvCxnSpPr>
              <p:nvPr/>
            </p:nvCxnSpPr>
            <p:spPr>
              <a:xfrm flipH="1">
                <a:off x="6803448" y="3052079"/>
                <a:ext cx="1466103" cy="4911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2913385" y="3860974"/>
              <a:ext cx="1194620" cy="1931068"/>
              <a:chOff x="7498539" y="3034122"/>
              <a:chExt cx="1194620" cy="1931068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7498539" y="35154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8970853" y="2679041"/>
                  <a:ext cx="652743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light</a:t>
                  </a: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7621550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1" name="TextBox 50"/>
                <p:cNvSpPr txBox="1"/>
                <p:nvPr/>
              </p:nvSpPr>
              <p:spPr>
                <a:xfrm>
                  <a:off x="6923052" y="4864687"/>
                  <a:ext cx="702436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Mostly…</a:t>
                  </a:r>
                </a:p>
              </p:txBody>
            </p:sp>
          </p:grpSp>
          <p:cxnSp>
            <p:nvCxnSpPr>
              <p:cNvPr id="64" name="Straight Arrow Connector 63"/>
              <p:cNvCxnSpPr/>
              <p:nvPr/>
            </p:nvCxnSpPr>
            <p:spPr>
              <a:xfrm>
                <a:off x="8058033" y="425112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>
                <a:stCxn id="19" idx="4"/>
                <a:endCxn id="22" idx="0"/>
              </p:cNvCxnSpPr>
              <p:nvPr/>
            </p:nvCxnSpPr>
            <p:spPr>
              <a:xfrm flipH="1">
                <a:off x="8095849" y="3034122"/>
                <a:ext cx="570224" cy="48127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3775069" y="3860974"/>
              <a:ext cx="1194620" cy="1908638"/>
              <a:chOff x="8768998" y="3056552"/>
              <a:chExt cx="1194620" cy="190863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8768998" y="3509898"/>
                <a:ext cx="1194620" cy="725813"/>
                <a:chOff x="8775290" y="2507226"/>
                <a:chExt cx="1194620" cy="725813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26" name="TextBox 25"/>
                <p:cNvSpPr txBox="1"/>
                <p:nvPr/>
              </p:nvSpPr>
              <p:spPr>
                <a:xfrm>
                  <a:off x="8970853" y="2679041"/>
                  <a:ext cx="793807" cy="553998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  <a:p>
                  <a:r>
                    <a:rPr lang="en-US" sz="1200" dirty="0" err="1"/>
                    <a:t>Curr</a:t>
                  </a:r>
                  <a:r>
                    <a:rPr lang="en-US" sz="1200" dirty="0"/>
                    <a:t>=USD</a:t>
                  </a: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8964561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53" name="Rectangle 52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6923052" y="4864687"/>
                  <a:ext cx="502061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$2.44</a:t>
                  </a:r>
                </a:p>
              </p:txBody>
            </p:sp>
          </p:grpSp>
          <p:cxnSp>
            <p:nvCxnSpPr>
              <p:cNvPr id="65" name="Straight Arrow Connector 64"/>
              <p:cNvCxnSpPr/>
              <p:nvPr/>
            </p:nvCxnSpPr>
            <p:spPr>
              <a:xfrm>
                <a:off x="9444694" y="4234465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>
                <a:stCxn id="19" idx="4"/>
                <a:endCxn id="25" idx="0"/>
              </p:cNvCxnSpPr>
              <p:nvPr/>
            </p:nvCxnSpPr>
            <p:spPr>
              <a:xfrm>
                <a:off x="9074848" y="3056552"/>
                <a:ext cx="291460" cy="45334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/>
            <p:cNvGrpSpPr/>
            <p:nvPr/>
          </p:nvGrpSpPr>
          <p:grpSpPr>
            <a:xfrm>
              <a:off x="4080919" y="3860974"/>
              <a:ext cx="1867182" cy="1778737"/>
              <a:chOff x="9422626" y="3056901"/>
              <a:chExt cx="1867182" cy="1778737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9978102" y="3479523"/>
                <a:ext cx="1311706" cy="776052"/>
                <a:chOff x="8691993" y="2507226"/>
                <a:chExt cx="1311706" cy="776052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7" name="TextBox 16"/>
                <p:cNvSpPr txBox="1"/>
                <p:nvPr/>
              </p:nvSpPr>
              <p:spPr>
                <a:xfrm>
                  <a:off x="8691993" y="2636947"/>
                  <a:ext cx="1311706" cy="64633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availability</a:t>
                  </a:r>
                </a:p>
                <a:p>
                  <a:r>
                    <a:rPr lang="en-US" dirty="0"/>
                    <a:t>     </a:t>
                  </a:r>
                  <a:r>
                    <a:rPr lang="en-US" sz="1200" dirty="0"/>
                    <a:t>date=031599</a:t>
                  </a:r>
                </a:p>
              </p:txBody>
            </p:sp>
          </p:grpSp>
          <p:sp>
            <p:nvSpPr>
              <p:cNvPr id="57" name="TextBox 56"/>
              <p:cNvSpPr txBox="1"/>
              <p:nvPr/>
            </p:nvSpPr>
            <p:spPr>
              <a:xfrm>
                <a:off x="10272252" y="4589417"/>
                <a:ext cx="184731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endParaRPr lang="en-US" sz="1000" dirty="0"/>
              </a:p>
            </p:txBody>
          </p:sp>
          <p:cxnSp>
            <p:nvCxnSpPr>
              <p:cNvPr id="82" name="Straight Arrow Connector 81"/>
              <p:cNvCxnSpPr>
                <a:stCxn id="19" idx="4"/>
                <a:endCxn id="16" idx="0"/>
              </p:cNvCxnSpPr>
              <p:nvPr/>
            </p:nvCxnSpPr>
            <p:spPr>
              <a:xfrm>
                <a:off x="9422626" y="3056901"/>
                <a:ext cx="1236083" cy="42262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83609" y="3153052"/>
              <a:ext cx="1194620" cy="707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679172" y="3324867"/>
              <a:ext cx="764953" cy="36933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plant</a:t>
              </a:r>
            </a:p>
          </p:txBody>
        </p:sp>
        <p:cxnSp>
          <p:nvCxnSpPr>
            <p:cNvPr id="85" name="Straight Arrow Connector 84"/>
            <p:cNvCxnSpPr>
              <a:stCxn id="13" idx="4"/>
              <a:endCxn id="19" idx="0"/>
            </p:cNvCxnSpPr>
            <p:nvPr/>
          </p:nvCxnSpPr>
          <p:spPr>
            <a:xfrm flipH="1">
              <a:off x="4080919" y="2617088"/>
              <a:ext cx="2388003" cy="5359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>
              <a:off x="9585748" y="3176484"/>
              <a:ext cx="1194620" cy="707922"/>
              <a:chOff x="8775290" y="2507226"/>
              <a:chExt cx="1194620" cy="707922"/>
            </a:xfrm>
            <a:solidFill>
              <a:srgbClr val="92D050"/>
            </a:solidFill>
          </p:grpSpPr>
          <p:sp>
            <p:nvSpPr>
              <p:cNvPr id="10" name="Oval 9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924152" y="2644972"/>
                <a:ext cx="7649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plant</a:t>
                </a:r>
              </a:p>
            </p:txBody>
          </p:sp>
        </p:grpSp>
        <p:cxnSp>
          <p:nvCxnSpPr>
            <p:cNvPr id="88" name="Straight Arrow Connector 87"/>
            <p:cNvCxnSpPr>
              <a:stCxn id="13" idx="4"/>
              <a:endCxn id="10" idx="0"/>
            </p:cNvCxnSpPr>
            <p:nvPr/>
          </p:nvCxnSpPr>
          <p:spPr>
            <a:xfrm>
              <a:off x="6468922" y="2617088"/>
              <a:ext cx="3714136" cy="5593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>
              <a:off x="6438356" y="4396050"/>
              <a:ext cx="1223237" cy="707922"/>
              <a:chOff x="8775290" y="2507226"/>
              <a:chExt cx="1223237" cy="707922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8775290" y="2507226"/>
                <a:ext cx="1194620" cy="707922"/>
              </a:xfrm>
              <a:prstGeom prst="ellipse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8789542" y="2632085"/>
                <a:ext cx="1208985" cy="369332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common</a:t>
                </a:r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6588452" y="5338563"/>
              <a:ext cx="894427" cy="505326"/>
              <a:chOff x="6869537" y="4735135"/>
              <a:chExt cx="894427" cy="505326"/>
            </a:xfrm>
          </p:grpSpPr>
          <p:sp>
            <p:nvSpPr>
              <p:cNvPr id="137" name="Rectangle 136"/>
              <p:cNvSpPr/>
              <p:nvPr/>
            </p:nvSpPr>
            <p:spPr>
              <a:xfrm>
                <a:off x="6869537" y="4735135"/>
                <a:ext cx="894427" cy="505326"/>
              </a:xfrm>
              <a:prstGeom prst="rect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trike="sngStrike"/>
              </a:p>
            </p:txBody>
          </p:sp>
          <p:sp>
            <p:nvSpPr>
              <p:cNvPr id="138" name="TextBox 137"/>
              <p:cNvSpPr txBox="1"/>
              <p:nvPr/>
            </p:nvSpPr>
            <p:spPr>
              <a:xfrm>
                <a:off x="6923052" y="4864687"/>
                <a:ext cx="721672" cy="246221"/>
              </a:xfrm>
              <a:prstGeom prst="rect">
                <a:avLst/>
              </a:prstGeom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Cardinal</a:t>
                </a:r>
              </a:p>
            </p:txBody>
          </p:sp>
        </p:grpSp>
        <p:cxnSp>
          <p:nvCxnSpPr>
            <p:cNvPr id="135" name="Straight Arrow Connector 134"/>
            <p:cNvCxnSpPr>
              <a:endCxn id="128" idx="0"/>
            </p:cNvCxnSpPr>
            <p:nvPr/>
          </p:nvCxnSpPr>
          <p:spPr>
            <a:xfrm>
              <a:off x="7035664" y="5112749"/>
              <a:ext cx="2" cy="2258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103" idx="4"/>
              <a:endCxn id="121" idx="0"/>
            </p:cNvCxnSpPr>
            <p:nvPr/>
          </p:nvCxnSpPr>
          <p:spPr>
            <a:xfrm flipH="1">
              <a:off x="7035666" y="3920815"/>
              <a:ext cx="3215230" cy="4752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7211987" y="3920815"/>
              <a:ext cx="3038909" cy="1923074"/>
              <a:chOff x="4878831" y="3063213"/>
              <a:chExt cx="3038909" cy="1923074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4878831" y="3515401"/>
                <a:ext cx="1268296" cy="707922"/>
                <a:chOff x="8740384" y="2507226"/>
                <a:chExt cx="1268296" cy="707922"/>
              </a:xfrm>
            </p:grpSpPr>
            <p:sp>
              <p:nvSpPr>
                <p:cNvPr id="131" name="Oval 130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32" name="TextBox 131"/>
                <p:cNvSpPr txBox="1"/>
                <p:nvPr/>
              </p:nvSpPr>
              <p:spPr>
                <a:xfrm>
                  <a:off x="8740384" y="2690745"/>
                  <a:ext cx="1268296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botanical</a:t>
                  </a:r>
                </a:p>
              </p:txBody>
            </p:sp>
          </p:grpSp>
          <p:grpSp>
            <p:nvGrpSpPr>
              <p:cNvPr id="126" name="Group 125"/>
              <p:cNvGrpSpPr/>
              <p:nvPr/>
            </p:nvGrpSpPr>
            <p:grpSpPr>
              <a:xfrm>
                <a:off x="5085730" y="4480961"/>
                <a:ext cx="894427" cy="505326"/>
                <a:chOff x="6869537" y="4735135"/>
                <a:chExt cx="894427" cy="505326"/>
              </a:xfrm>
            </p:grpSpPr>
            <p:sp>
              <p:nvSpPr>
                <p:cNvPr id="129" name="Rectangle 128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6923052" y="4864687"/>
                  <a:ext cx="657552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Label…</a:t>
                  </a:r>
                </a:p>
              </p:txBody>
            </p:sp>
          </p:grpSp>
          <p:cxnSp>
            <p:nvCxnSpPr>
              <p:cNvPr id="127" name="Straight Arrow Connector 126"/>
              <p:cNvCxnSpPr/>
              <p:nvPr/>
            </p:nvCxnSpPr>
            <p:spPr>
              <a:xfrm>
                <a:off x="5560126" y="421298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/>
              <p:cNvCxnSpPr>
                <a:stCxn id="103" idx="4"/>
                <a:endCxn id="115" idx="0"/>
              </p:cNvCxnSpPr>
              <p:nvPr/>
            </p:nvCxnSpPr>
            <p:spPr>
              <a:xfrm flipH="1">
                <a:off x="5511047" y="3063213"/>
                <a:ext cx="2406693" cy="45218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/>
            <p:cNvGrpSpPr/>
            <p:nvPr/>
          </p:nvGrpSpPr>
          <p:grpSpPr>
            <a:xfrm>
              <a:off x="8188741" y="3920815"/>
              <a:ext cx="2062155" cy="1926899"/>
              <a:chOff x="6206138" y="3038291"/>
              <a:chExt cx="2062155" cy="1926899"/>
            </a:xfrm>
          </p:grpSpPr>
          <p:grpSp>
            <p:nvGrpSpPr>
              <p:cNvPr id="117" name="Group 116"/>
              <p:cNvGrpSpPr/>
              <p:nvPr/>
            </p:nvGrpSpPr>
            <p:grpSpPr>
              <a:xfrm>
                <a:off x="6206138" y="35432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123" name="Oval 122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24" name="TextBox 123"/>
                <p:cNvSpPr txBox="1"/>
                <p:nvPr/>
              </p:nvSpPr>
              <p:spPr>
                <a:xfrm>
                  <a:off x="8970853" y="2679041"/>
                  <a:ext cx="724878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zone</a:t>
                  </a:r>
                </a:p>
              </p:txBody>
            </p:sp>
          </p:grpSp>
          <p:grpSp>
            <p:nvGrpSpPr>
              <p:cNvPr id="118" name="Group 117"/>
              <p:cNvGrpSpPr/>
              <p:nvPr/>
            </p:nvGrpSpPr>
            <p:grpSpPr>
              <a:xfrm>
                <a:off x="6351116" y="4459864"/>
                <a:ext cx="894427" cy="505326"/>
                <a:chOff x="6351116" y="4459864"/>
                <a:chExt cx="894427" cy="505326"/>
              </a:xfrm>
            </p:grpSpPr>
            <p:sp>
              <p:nvSpPr>
                <p:cNvPr id="121" name="Rectangle 120"/>
                <p:cNvSpPr/>
                <p:nvPr/>
              </p:nvSpPr>
              <p:spPr>
                <a:xfrm>
                  <a:off x="6351116" y="4459864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22" name="TextBox 121"/>
                <p:cNvSpPr txBox="1"/>
                <p:nvPr/>
              </p:nvSpPr>
              <p:spPr>
                <a:xfrm>
                  <a:off x="6585730" y="4606489"/>
                  <a:ext cx="255198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2</a:t>
                  </a: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>
                <a:off x="6801096" y="4242346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>
                <a:stCxn id="103" idx="4"/>
                <a:endCxn id="112" idx="0"/>
              </p:cNvCxnSpPr>
              <p:nvPr/>
            </p:nvCxnSpPr>
            <p:spPr>
              <a:xfrm flipH="1">
                <a:off x="6803448" y="3038291"/>
                <a:ext cx="1464845" cy="5049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>
              <a:off x="9084620" y="3920815"/>
              <a:ext cx="1194620" cy="1944856"/>
              <a:chOff x="7498539" y="3020334"/>
              <a:chExt cx="1194620" cy="1944856"/>
            </a:xfrm>
          </p:grpSpPr>
          <p:grpSp>
            <p:nvGrpSpPr>
              <p:cNvPr id="109" name="Group 108"/>
              <p:cNvGrpSpPr/>
              <p:nvPr/>
            </p:nvGrpSpPr>
            <p:grpSpPr>
              <a:xfrm>
                <a:off x="7498539" y="3515401"/>
                <a:ext cx="1194620" cy="707922"/>
                <a:chOff x="8775290" y="2507226"/>
                <a:chExt cx="1194620" cy="707922"/>
              </a:xfrm>
            </p:grpSpPr>
            <p:sp>
              <p:nvSpPr>
                <p:cNvPr id="115" name="Oval 114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16" name="TextBox 115"/>
                <p:cNvSpPr txBox="1"/>
                <p:nvPr/>
              </p:nvSpPr>
              <p:spPr>
                <a:xfrm>
                  <a:off x="8970853" y="2679041"/>
                  <a:ext cx="652743" cy="369332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light</a:t>
                  </a:r>
                </a:p>
              </p:txBody>
            </p:sp>
          </p:grpSp>
          <p:grpSp>
            <p:nvGrpSpPr>
              <p:cNvPr id="110" name="Group 109"/>
              <p:cNvGrpSpPr/>
              <p:nvPr/>
            </p:nvGrpSpPr>
            <p:grpSpPr>
              <a:xfrm>
                <a:off x="7621550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14" name="TextBox 113"/>
                <p:cNvSpPr txBox="1"/>
                <p:nvPr/>
              </p:nvSpPr>
              <p:spPr>
                <a:xfrm>
                  <a:off x="6923052" y="4864687"/>
                  <a:ext cx="587020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Shade</a:t>
                  </a:r>
                </a:p>
              </p:txBody>
            </p:sp>
          </p:grpSp>
          <p:cxnSp>
            <p:nvCxnSpPr>
              <p:cNvPr id="111" name="Straight Arrow Connector 110"/>
              <p:cNvCxnSpPr/>
              <p:nvPr/>
            </p:nvCxnSpPr>
            <p:spPr>
              <a:xfrm>
                <a:off x="8058033" y="4251123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>
                <a:stCxn id="103" idx="4"/>
                <a:endCxn id="106" idx="0"/>
              </p:cNvCxnSpPr>
              <p:nvPr/>
            </p:nvCxnSpPr>
            <p:spPr>
              <a:xfrm flipH="1">
                <a:off x="8095849" y="3020334"/>
                <a:ext cx="568966" cy="49506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9946304" y="3920815"/>
              <a:ext cx="1194620" cy="1922426"/>
              <a:chOff x="8768998" y="3042764"/>
              <a:chExt cx="1194620" cy="1922426"/>
            </a:xfrm>
          </p:grpSpPr>
          <p:grpSp>
            <p:nvGrpSpPr>
              <p:cNvPr id="101" name="Group 100"/>
              <p:cNvGrpSpPr/>
              <p:nvPr/>
            </p:nvGrpSpPr>
            <p:grpSpPr>
              <a:xfrm>
                <a:off x="8768998" y="3509898"/>
                <a:ext cx="1194620" cy="725813"/>
                <a:chOff x="8775290" y="2507226"/>
                <a:chExt cx="1194620" cy="725813"/>
              </a:xfrm>
            </p:grpSpPr>
            <p:sp>
              <p:nvSpPr>
                <p:cNvPr id="107" name="Oval 106"/>
                <p:cNvSpPr/>
                <p:nvPr/>
              </p:nvSpPr>
              <p:spPr>
                <a:xfrm>
                  <a:off x="8775290" y="2507226"/>
                  <a:ext cx="1194620" cy="707922"/>
                </a:xfrm>
                <a:prstGeom prst="ellipse">
                  <a:avLst/>
                </a:prstGeom>
                <a:noFill/>
                <a:ln w="38100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08" name="TextBox 107"/>
                <p:cNvSpPr txBox="1"/>
                <p:nvPr/>
              </p:nvSpPr>
              <p:spPr>
                <a:xfrm>
                  <a:off x="8970853" y="2679041"/>
                  <a:ext cx="795411" cy="553998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  <a:p>
                  <a:r>
                    <a:rPr lang="en-US" sz="1200" dirty="0" err="1"/>
                    <a:t>Curr</a:t>
                  </a:r>
                  <a:r>
                    <a:rPr lang="en-US" sz="1200" dirty="0"/>
                    <a:t>=CAD</a:t>
                  </a:r>
                </a:p>
              </p:txBody>
            </p:sp>
          </p:grpSp>
          <p:grpSp>
            <p:nvGrpSpPr>
              <p:cNvPr id="102" name="Group 101"/>
              <p:cNvGrpSpPr/>
              <p:nvPr/>
            </p:nvGrpSpPr>
            <p:grpSpPr>
              <a:xfrm>
                <a:off x="8964561" y="4459864"/>
                <a:ext cx="894427" cy="505326"/>
                <a:chOff x="6869537" y="4735135"/>
                <a:chExt cx="894427" cy="505326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6869537" y="4735135"/>
                  <a:ext cx="894427" cy="505326"/>
                </a:xfrm>
                <a:prstGeom prst="rect">
                  <a:avLst/>
                </a:prstGeom>
                <a:noFill/>
                <a:ln w="38100"/>
              </p:spPr>
              <p:style>
                <a:lnRef idx="1">
                  <a:schemeClr val="accen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trike="sngStrike"/>
                </a:p>
              </p:txBody>
            </p:sp>
            <p:sp>
              <p:nvSpPr>
                <p:cNvPr id="106" name="TextBox 105"/>
                <p:cNvSpPr txBox="1"/>
                <p:nvPr/>
              </p:nvSpPr>
              <p:spPr>
                <a:xfrm>
                  <a:off x="6923052" y="4864687"/>
                  <a:ext cx="502061" cy="246221"/>
                </a:xfrm>
                <a:prstGeom prst="rect">
                  <a:avLst/>
                </a:prstGeom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strike="sngStrike" dirty="0"/>
                    <a:t>$</a:t>
                  </a:r>
                  <a:r>
                    <a:rPr lang="en-US" sz="1000" dirty="0"/>
                    <a:t>3.02</a:t>
                  </a:r>
                </a:p>
              </p:txBody>
            </p:sp>
          </p:grpSp>
          <p:cxnSp>
            <p:nvCxnSpPr>
              <p:cNvPr id="103" name="Straight Arrow Connector 102"/>
              <p:cNvCxnSpPr/>
              <p:nvPr/>
            </p:nvCxnSpPr>
            <p:spPr>
              <a:xfrm>
                <a:off x="9444694" y="4234465"/>
                <a:ext cx="2" cy="225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/>
              <p:cNvCxnSpPr>
                <a:stCxn id="103" idx="4"/>
                <a:endCxn id="109" idx="0"/>
              </p:cNvCxnSpPr>
              <p:nvPr/>
            </p:nvCxnSpPr>
            <p:spPr>
              <a:xfrm>
                <a:off x="9073590" y="3042764"/>
                <a:ext cx="292718" cy="46713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10807630" y="4357225"/>
            <a:ext cx="1294072" cy="707922"/>
            <a:chOff x="8691993" y="2507226"/>
            <a:chExt cx="1294072" cy="707922"/>
          </a:xfrm>
        </p:grpSpPr>
        <p:sp>
          <p:nvSpPr>
            <p:cNvPr id="99" name="Oval 98"/>
            <p:cNvSpPr/>
            <p:nvPr/>
          </p:nvSpPr>
          <p:spPr>
            <a:xfrm>
              <a:off x="8775290" y="2507226"/>
              <a:ext cx="1194620" cy="707922"/>
            </a:xfrm>
            <a:prstGeom prst="ellipse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trike="sngStrike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8691993" y="2636947"/>
              <a:ext cx="1294072" cy="553998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dirty="0"/>
                <a:t>availability</a:t>
              </a:r>
            </a:p>
            <a:p>
              <a:r>
                <a:rPr lang="en-US" sz="1200" dirty="0"/>
                <a:t>        date=022299</a:t>
              </a:r>
            </a:p>
          </p:txBody>
        </p:sp>
      </p:grpSp>
      <p:cxnSp>
        <p:nvCxnSpPr>
          <p:cNvPr id="92" name="Straight Arrow Connector 91"/>
          <p:cNvCxnSpPr>
            <a:stCxn id="103" idx="4"/>
            <a:endCxn id="100" idx="0"/>
          </p:cNvCxnSpPr>
          <p:nvPr/>
        </p:nvCxnSpPr>
        <p:spPr>
          <a:xfrm>
            <a:off x="10250896" y="3920815"/>
            <a:ext cx="1203770" cy="5661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6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9492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</TotalTime>
  <Words>88</Words>
  <Application>Microsoft Macintosh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2023-02-26T04:06:51Z</dcterms:created>
  <dcterms:modified xsi:type="dcterms:W3CDTF">2023-02-27T03:41:33Z</dcterms:modified>
</cp:coreProperties>
</file>