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AE1F"/>
    <a:srgbClr val="215F9A"/>
    <a:srgbClr val="E97132"/>
    <a:srgbClr val="ED8D5B"/>
    <a:srgbClr val="F6C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17480-AF54-4CC4-BDD5-DD11D0D376B0}" v="71" dt="2025-05-11T14:52:12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068" autoAdjust="0"/>
    <p:restoredTop sz="96283" autoAdjust="0"/>
  </p:normalViewPr>
  <p:slideViewPr>
    <p:cSldViewPr snapToGrid="0">
      <p:cViewPr>
        <p:scale>
          <a:sx n="53" d="100"/>
          <a:sy n="53" d="100"/>
        </p:scale>
        <p:origin x="612" y="-137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371D4-2669-4714-A2D8-693A8B5CE076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83A32-85D6-4783-8C5B-24F52CF68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29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B83A32-85D6-4783-8C5B-24F52CF688E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985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655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20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08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858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48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080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95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6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8A6E6-D37A-48DD-80DB-0B630710C272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8BFD00-3438-4EEF-BBB3-CBC54C3284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19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3.sv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10" Type="http://schemas.openxmlformats.org/officeDocument/2006/relationships/image" Target="../media/image8.png"/><Relationship Id="rId19" Type="http://schemas.openxmlformats.org/officeDocument/2006/relationships/hyperlink" Target="mailto:simpson-d12@ulster.ac.uk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C73298C4-F5BF-540B-6655-6FCA5CDDDDBC}"/>
              </a:ext>
            </a:extLst>
          </p:cNvPr>
          <p:cNvSpPr/>
          <p:nvPr/>
        </p:nvSpPr>
        <p:spPr>
          <a:xfrm>
            <a:off x="20165185" y="31641813"/>
            <a:ext cx="9838902" cy="8844060"/>
          </a:xfrm>
          <a:prstGeom prst="roundRect">
            <a:avLst>
              <a:gd name="adj" fmla="val 1600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pic>
        <p:nvPicPr>
          <p:cNvPr id="1090" name="Picture 1089">
            <a:extLst>
              <a:ext uri="{FF2B5EF4-FFF2-40B4-BE49-F238E27FC236}">
                <a16:creationId xmlns:a16="http://schemas.microsoft.com/office/drawing/2014/main" id="{C47B3643-5B66-88DA-F980-70C91D8A3F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62" t="1792" r="1529" b="2811"/>
          <a:stretch/>
        </p:blipFill>
        <p:spPr>
          <a:xfrm>
            <a:off x="17292581" y="5992712"/>
            <a:ext cx="12321994" cy="7951643"/>
          </a:xfrm>
          <a:prstGeom prst="rect">
            <a:avLst/>
          </a:prstGeom>
        </p:spPr>
      </p:pic>
      <p:sp>
        <p:nvSpPr>
          <p:cNvPr id="1092" name="Rectangle 1091">
            <a:extLst>
              <a:ext uri="{FF2B5EF4-FFF2-40B4-BE49-F238E27FC236}">
                <a16:creationId xmlns:a16="http://schemas.microsoft.com/office/drawing/2014/main" id="{76554D65-0FB2-76BF-AD08-3D19323B596A}"/>
              </a:ext>
            </a:extLst>
          </p:cNvPr>
          <p:cNvSpPr/>
          <p:nvPr/>
        </p:nvSpPr>
        <p:spPr>
          <a:xfrm>
            <a:off x="17292581" y="6020059"/>
            <a:ext cx="12298423" cy="7933193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422EB6-6972-5B7E-AAC8-5F4768435668}"/>
              </a:ext>
            </a:extLst>
          </p:cNvPr>
          <p:cNvSpPr/>
          <p:nvPr/>
        </p:nvSpPr>
        <p:spPr>
          <a:xfrm>
            <a:off x="0" y="0"/>
            <a:ext cx="30275213" cy="42916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249EF3-B136-08D8-6663-7014E1830418}"/>
              </a:ext>
            </a:extLst>
          </p:cNvPr>
          <p:cNvSpPr/>
          <p:nvPr/>
        </p:nvSpPr>
        <p:spPr>
          <a:xfrm>
            <a:off x="0" y="40720892"/>
            <a:ext cx="30275212" cy="208287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AEE545-858D-F6B3-20C7-C27E7B3D4175}"/>
              </a:ext>
            </a:extLst>
          </p:cNvPr>
          <p:cNvSpPr txBox="1"/>
          <p:nvPr/>
        </p:nvSpPr>
        <p:spPr>
          <a:xfrm>
            <a:off x="6027711" y="-18616"/>
            <a:ext cx="18381160" cy="2677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00" b="1" dirty="0">
                <a:solidFill>
                  <a:schemeClr val="accent2"/>
                </a:solidFill>
              </a:rPr>
              <a:t>Smart Watchdog Mechanism for</a:t>
            </a:r>
          </a:p>
          <a:p>
            <a:pPr algn="ctr"/>
            <a:r>
              <a:rPr lang="en-US" sz="8200" b="1" dirty="0">
                <a:solidFill>
                  <a:schemeClr val="accent2"/>
                </a:solidFill>
              </a:rPr>
              <a:t>Real-time Fault Detection in RISC-V</a:t>
            </a:r>
            <a:endParaRPr lang="en-GB" sz="8200" b="1" dirty="0">
              <a:solidFill>
                <a:schemeClr val="accent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49CEF9-98DC-E2B8-F713-D78B7F937727}"/>
              </a:ext>
            </a:extLst>
          </p:cNvPr>
          <p:cNvSpPr/>
          <p:nvPr/>
        </p:nvSpPr>
        <p:spPr>
          <a:xfrm>
            <a:off x="163535" y="4464123"/>
            <a:ext cx="9271410" cy="3185502"/>
          </a:xfrm>
          <a:prstGeom prst="roundRect">
            <a:avLst>
              <a:gd name="adj" fmla="val 4935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C4282D-68E6-6DC4-8E07-9EC7DAE27D0B}"/>
              </a:ext>
            </a:extLst>
          </p:cNvPr>
          <p:cNvSpPr txBox="1"/>
          <p:nvPr/>
        </p:nvSpPr>
        <p:spPr>
          <a:xfrm>
            <a:off x="2634881" y="4429821"/>
            <a:ext cx="4288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Background</a:t>
            </a:r>
            <a:endParaRPr lang="en-GB" sz="4200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EDD4CD-9633-1006-B9B2-C616B912E227}"/>
              </a:ext>
            </a:extLst>
          </p:cNvPr>
          <p:cNvSpPr txBox="1"/>
          <p:nvPr/>
        </p:nvSpPr>
        <p:spPr>
          <a:xfrm>
            <a:off x="24551170" y="2831797"/>
            <a:ext cx="51943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</a:rPr>
              <a:t>David Simpson</a:t>
            </a:r>
            <a:endParaRPr lang="en-GB" sz="4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D6A9-9A2E-2272-E359-1B07337B1729}"/>
              </a:ext>
            </a:extLst>
          </p:cNvPr>
          <p:cNvSpPr txBox="1"/>
          <p:nvPr/>
        </p:nvSpPr>
        <p:spPr>
          <a:xfrm>
            <a:off x="1418850" y="2451213"/>
            <a:ext cx="3926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u="sng" dirty="0">
                <a:solidFill>
                  <a:schemeClr val="bg1"/>
                </a:solidFill>
              </a:rPr>
              <a:t>PhD Supervisors: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Prof Jim Harkin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Mr Malachy McElholm</a:t>
            </a:r>
          </a:p>
          <a:p>
            <a:pPr algn="just"/>
            <a:r>
              <a:rPr lang="en-US" sz="2800" b="1" dirty="0">
                <a:solidFill>
                  <a:schemeClr val="bg1"/>
                </a:solidFill>
              </a:rPr>
              <a:t>Prof Liam McDaid</a:t>
            </a:r>
            <a:endParaRPr lang="en-GB" sz="2800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profile image">
            <a:extLst>
              <a:ext uri="{FF2B5EF4-FFF2-40B4-BE49-F238E27FC236}">
                <a16:creationId xmlns:a16="http://schemas.microsoft.com/office/drawing/2014/main" id="{4B5708C6-F35D-7FD7-8022-A708BB273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6201" y="224175"/>
            <a:ext cx="2607622" cy="260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lster Screen Academy - Ulster Screen Academy">
            <a:extLst>
              <a:ext uri="{FF2B5EF4-FFF2-40B4-BE49-F238E27FC236}">
                <a16:creationId xmlns:a16="http://schemas.microsoft.com/office/drawing/2014/main" id="{301C78D9-7191-3144-A980-C4534458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14" y="40913222"/>
            <a:ext cx="3080921" cy="170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GitHub - jeshraghian/snntorch: Deep and online learning with spiking neural  networks in Python">
            <a:extLst>
              <a:ext uri="{FF2B5EF4-FFF2-40B4-BE49-F238E27FC236}">
                <a16:creationId xmlns:a16="http://schemas.microsoft.com/office/drawing/2014/main" id="{CE976BF7-E9E7-1AB7-7758-BB4602FBF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2814" y="40516547"/>
            <a:ext cx="5045392" cy="252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Datasheet] The NEORV32 RISC-V Processor">
            <a:extLst>
              <a:ext uri="{FF2B5EF4-FFF2-40B4-BE49-F238E27FC236}">
                <a16:creationId xmlns:a16="http://schemas.microsoft.com/office/drawing/2014/main" id="{46803AB7-368F-3B81-A8E9-F036C059C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0055" y="41091868"/>
            <a:ext cx="6046455" cy="1269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EEE ISCAS 2025">
            <a:extLst>
              <a:ext uri="{FF2B5EF4-FFF2-40B4-BE49-F238E27FC236}">
                <a16:creationId xmlns:a16="http://schemas.microsoft.com/office/drawing/2014/main" id="{74ACA5E3-4D21-3950-C5D9-0062350C8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77" y="40933889"/>
            <a:ext cx="2619572" cy="158571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CE9B1F-D3AC-3EA6-EABB-9DFADED2CE73}"/>
              </a:ext>
            </a:extLst>
          </p:cNvPr>
          <p:cNvCxnSpPr>
            <a:cxnSpLocks/>
          </p:cNvCxnSpPr>
          <p:nvPr/>
        </p:nvCxnSpPr>
        <p:spPr>
          <a:xfrm>
            <a:off x="9881261" y="4548302"/>
            <a:ext cx="20220586" cy="0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2A7C421-F64B-C0B0-8007-3727C756A5E3}"/>
              </a:ext>
            </a:extLst>
          </p:cNvPr>
          <p:cNvSpPr txBox="1"/>
          <p:nvPr/>
        </p:nvSpPr>
        <p:spPr>
          <a:xfrm>
            <a:off x="14740105" y="4788829"/>
            <a:ext cx="921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Live Demonstration (FPGA)</a:t>
            </a:r>
            <a:endParaRPr lang="en-GB" sz="4200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EA42D21-5B1C-BCEC-446F-CD40C68AE3EB}"/>
              </a:ext>
            </a:extLst>
          </p:cNvPr>
          <p:cNvSpPr/>
          <p:nvPr/>
        </p:nvSpPr>
        <p:spPr>
          <a:xfrm>
            <a:off x="160668" y="8407766"/>
            <a:ext cx="9230974" cy="5913324"/>
          </a:xfrm>
          <a:prstGeom prst="roundRect">
            <a:avLst>
              <a:gd name="adj" fmla="val 2727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637959-5620-C664-C2CF-FC7173DBDAF2}"/>
              </a:ext>
            </a:extLst>
          </p:cNvPr>
          <p:cNvSpPr txBox="1"/>
          <p:nvPr/>
        </p:nvSpPr>
        <p:spPr>
          <a:xfrm>
            <a:off x="660639" y="8389719"/>
            <a:ext cx="7870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SNN-based Smart Watchdog</a:t>
            </a:r>
            <a:endParaRPr lang="en-GB" sz="4200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0EC25B-19F6-D349-AF53-BF5E936EFE9B}"/>
              </a:ext>
            </a:extLst>
          </p:cNvPr>
          <p:cNvSpPr txBox="1"/>
          <p:nvPr/>
        </p:nvSpPr>
        <p:spPr>
          <a:xfrm>
            <a:off x="355833" y="9046475"/>
            <a:ext cx="883610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SNN trained to detect control flow errors (CFEs) caused by hardware faults in a RISC-V processor</a:t>
            </a:r>
            <a:r>
              <a:rPr lang="en-US" sz="2799" b="1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52058CA-29BB-EBED-993F-8BFD02700E5D}"/>
              </a:ext>
            </a:extLst>
          </p:cNvPr>
          <p:cNvSpPr/>
          <p:nvPr/>
        </p:nvSpPr>
        <p:spPr>
          <a:xfrm>
            <a:off x="140257" y="15027264"/>
            <a:ext cx="12322882" cy="9033870"/>
          </a:xfrm>
          <a:prstGeom prst="roundRect">
            <a:avLst>
              <a:gd name="adj" fmla="val 1681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BFA739-4297-6FE9-C201-83F3FA47CC66}"/>
              </a:ext>
            </a:extLst>
          </p:cNvPr>
          <p:cNvSpPr txBox="1"/>
          <p:nvPr/>
        </p:nvSpPr>
        <p:spPr>
          <a:xfrm>
            <a:off x="3902408" y="14986366"/>
            <a:ext cx="42882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Methodology</a:t>
            </a:r>
            <a:endParaRPr lang="en-GB" sz="4200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D0B5B2-36A4-CA28-C569-C34431206BD5}"/>
              </a:ext>
            </a:extLst>
          </p:cNvPr>
          <p:cNvSpPr txBox="1"/>
          <p:nvPr/>
        </p:nvSpPr>
        <p:spPr>
          <a:xfrm>
            <a:off x="378420" y="15696692"/>
            <a:ext cx="1232288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8-stages to develop a smart watchdog to monitor a RISC-V processor.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29B050-0F87-2B2B-DAFA-795EB4A9D8E1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770" t="327" r="460" b="343"/>
          <a:stretch/>
        </p:blipFill>
        <p:spPr>
          <a:xfrm>
            <a:off x="304908" y="16318940"/>
            <a:ext cx="12013951" cy="704050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75D7684-F080-7167-D107-0FFDF771326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3142" t="6127" r="778" b="6342"/>
          <a:stretch/>
        </p:blipFill>
        <p:spPr>
          <a:xfrm>
            <a:off x="1542371" y="10041345"/>
            <a:ext cx="6867912" cy="2689377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D895FF-31FE-A600-96AE-F1DB669CF317}"/>
              </a:ext>
            </a:extLst>
          </p:cNvPr>
          <p:cNvSpPr/>
          <p:nvPr/>
        </p:nvSpPr>
        <p:spPr>
          <a:xfrm>
            <a:off x="175740" y="24849530"/>
            <a:ext cx="12322882" cy="6035355"/>
          </a:xfrm>
          <a:prstGeom prst="roundRect">
            <a:avLst>
              <a:gd name="adj" fmla="val 2831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4ECBDC-551F-DBE5-25D4-84A5F4D36597}"/>
              </a:ext>
            </a:extLst>
          </p:cNvPr>
          <p:cNvSpPr txBox="1"/>
          <p:nvPr/>
        </p:nvSpPr>
        <p:spPr>
          <a:xfrm>
            <a:off x="2943735" y="24849532"/>
            <a:ext cx="71317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1 – Data Collection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594266-CC60-4C59-2412-F4B4BC488FA8}"/>
              </a:ext>
            </a:extLst>
          </p:cNvPr>
          <p:cNvSpPr txBox="1"/>
          <p:nvPr/>
        </p:nvSpPr>
        <p:spPr>
          <a:xfrm>
            <a:off x="407204" y="26965970"/>
            <a:ext cx="10728583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Faults were injected into the Program Counter register (PC) of RISC-V processor during execution.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A0A38D6-D949-F8A8-BFD7-86D708328A36}"/>
              </a:ext>
            </a:extLst>
          </p:cNvPr>
          <p:cNvSpPr/>
          <p:nvPr/>
        </p:nvSpPr>
        <p:spPr>
          <a:xfrm>
            <a:off x="179268" y="31630363"/>
            <a:ext cx="8869842" cy="8844061"/>
          </a:xfrm>
          <a:prstGeom prst="roundRect">
            <a:avLst>
              <a:gd name="adj" fmla="val 1445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59F39-0F8B-282C-4E0C-5EF4F3644D7D}"/>
              </a:ext>
            </a:extLst>
          </p:cNvPr>
          <p:cNvSpPr txBox="1"/>
          <p:nvPr/>
        </p:nvSpPr>
        <p:spPr>
          <a:xfrm>
            <a:off x="1094004" y="31673281"/>
            <a:ext cx="7189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2 – Feature Extraction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E27EB3-B935-680D-1882-B3EE3BF86DDD}"/>
              </a:ext>
            </a:extLst>
          </p:cNvPr>
          <p:cNvSpPr txBox="1"/>
          <p:nvPr/>
        </p:nvSpPr>
        <p:spPr>
          <a:xfrm>
            <a:off x="271126" y="32407646"/>
            <a:ext cx="8598881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Features are extracted from each instruction executed, capturing information on control flow.</a:t>
            </a:r>
          </a:p>
        </p:txBody>
      </p:sp>
      <p:pic>
        <p:nvPicPr>
          <p:cNvPr id="45" name="Picture 44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65D12152-7727-439D-D40B-B1A3EA689D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2" t="3689" r="1734" b="2295"/>
          <a:stretch/>
        </p:blipFill>
        <p:spPr>
          <a:xfrm>
            <a:off x="271126" y="33487820"/>
            <a:ext cx="8686127" cy="6817726"/>
          </a:xfrm>
          <a:prstGeom prst="rect">
            <a:avLst/>
          </a:prstGeom>
        </p:spPr>
      </p:pic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61F9065-73CC-9674-A17B-F7735C5F9ACB}"/>
              </a:ext>
            </a:extLst>
          </p:cNvPr>
          <p:cNvSpPr/>
          <p:nvPr/>
        </p:nvSpPr>
        <p:spPr>
          <a:xfrm>
            <a:off x="9777399" y="31615785"/>
            <a:ext cx="9690381" cy="8876020"/>
          </a:xfrm>
          <a:prstGeom prst="roundRect">
            <a:avLst>
              <a:gd name="adj" fmla="val 2111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9A6F5FF-9F01-01DB-90D4-89C088CCC311}"/>
              </a:ext>
            </a:extLst>
          </p:cNvPr>
          <p:cNvSpPr txBox="1"/>
          <p:nvPr/>
        </p:nvSpPr>
        <p:spPr>
          <a:xfrm>
            <a:off x="10466231" y="31673281"/>
            <a:ext cx="85477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3 – Dataset Preprocessing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A26978C-152B-AC7B-1F50-4F1985C6EE50}"/>
              </a:ext>
            </a:extLst>
          </p:cNvPr>
          <p:cNvSpPr txBox="1"/>
          <p:nvPr/>
        </p:nvSpPr>
        <p:spPr>
          <a:xfrm>
            <a:off x="9836984" y="32536018"/>
            <a:ext cx="9441615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Datasets are pre-processed and produced for each of the three applications as shown below.</a:t>
            </a:r>
          </a:p>
        </p:txBody>
      </p:sp>
      <p:sp>
        <p:nvSpPr>
          <p:cNvPr id="63" name="Arrow: Down 62">
            <a:extLst>
              <a:ext uri="{FF2B5EF4-FFF2-40B4-BE49-F238E27FC236}">
                <a16:creationId xmlns:a16="http://schemas.microsoft.com/office/drawing/2014/main" id="{08995247-AF86-04E7-2564-083ADE9448FD}"/>
              </a:ext>
            </a:extLst>
          </p:cNvPr>
          <p:cNvSpPr/>
          <p:nvPr/>
        </p:nvSpPr>
        <p:spPr>
          <a:xfrm>
            <a:off x="4393826" y="14384192"/>
            <a:ext cx="736813" cy="604965"/>
          </a:xfrm>
          <a:prstGeom prst="downArrow">
            <a:avLst/>
          </a:prstGeom>
          <a:solidFill>
            <a:srgbClr val="215F9A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25" name="Arrow: Down 1024">
            <a:extLst>
              <a:ext uri="{FF2B5EF4-FFF2-40B4-BE49-F238E27FC236}">
                <a16:creationId xmlns:a16="http://schemas.microsoft.com/office/drawing/2014/main" id="{77D9EE41-06DD-8DDB-4735-836867A59804}"/>
              </a:ext>
            </a:extLst>
          </p:cNvPr>
          <p:cNvSpPr/>
          <p:nvPr/>
        </p:nvSpPr>
        <p:spPr>
          <a:xfrm>
            <a:off x="4393825" y="24144507"/>
            <a:ext cx="736813" cy="612917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>
              <a:solidFill>
                <a:srgbClr val="E97132"/>
              </a:solidFill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3719EE54-985A-45B9-B4E9-A016257CB761}"/>
              </a:ext>
            </a:extLst>
          </p:cNvPr>
          <p:cNvSpPr txBox="1"/>
          <p:nvPr/>
        </p:nvSpPr>
        <p:spPr>
          <a:xfrm>
            <a:off x="21498665" y="31705487"/>
            <a:ext cx="74315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4 – SNN Model Design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1037" name="Arrow: Down 1036">
            <a:extLst>
              <a:ext uri="{FF2B5EF4-FFF2-40B4-BE49-F238E27FC236}">
                <a16:creationId xmlns:a16="http://schemas.microsoft.com/office/drawing/2014/main" id="{456B5AFE-F7F6-044F-07D8-1FD30CFD29E2}"/>
              </a:ext>
            </a:extLst>
          </p:cNvPr>
          <p:cNvSpPr/>
          <p:nvPr/>
        </p:nvSpPr>
        <p:spPr>
          <a:xfrm rot="16200000">
            <a:off x="19471166" y="35761339"/>
            <a:ext cx="736813" cy="585898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39" name="Rectangle: Rounded Corners 1038">
            <a:extLst>
              <a:ext uri="{FF2B5EF4-FFF2-40B4-BE49-F238E27FC236}">
                <a16:creationId xmlns:a16="http://schemas.microsoft.com/office/drawing/2014/main" id="{B492856A-E28F-62B4-13AA-B08312660404}"/>
              </a:ext>
            </a:extLst>
          </p:cNvPr>
          <p:cNvSpPr/>
          <p:nvPr/>
        </p:nvSpPr>
        <p:spPr>
          <a:xfrm>
            <a:off x="12876005" y="19995238"/>
            <a:ext cx="17250254" cy="4065895"/>
          </a:xfrm>
          <a:prstGeom prst="roundRect">
            <a:avLst>
              <a:gd name="adj" fmla="val 3902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8606DC1B-D232-9C00-52E0-9AC18DE66B53}"/>
              </a:ext>
            </a:extLst>
          </p:cNvPr>
          <p:cNvSpPr txBox="1"/>
          <p:nvPr/>
        </p:nvSpPr>
        <p:spPr>
          <a:xfrm>
            <a:off x="16154202" y="19946015"/>
            <a:ext cx="105540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7 – Smart Watchdog Implementation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pic>
        <p:nvPicPr>
          <p:cNvPr id="1038" name="Picture 1037">
            <a:extLst>
              <a:ext uri="{FF2B5EF4-FFF2-40B4-BE49-F238E27FC236}">
                <a16:creationId xmlns:a16="http://schemas.microsoft.com/office/drawing/2014/main" id="{3C1A2ABC-B776-3CB1-41D8-A0C371706A2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975" t="2402" r="1540" b="1776"/>
          <a:stretch/>
        </p:blipFill>
        <p:spPr>
          <a:xfrm>
            <a:off x="12971249" y="20737988"/>
            <a:ext cx="8265144" cy="3252581"/>
          </a:xfrm>
          <a:prstGeom prst="rect">
            <a:avLst/>
          </a:prstGeom>
        </p:spPr>
      </p:pic>
      <p:sp>
        <p:nvSpPr>
          <p:cNvPr id="1043" name="Rectangle: Rounded Corners 1042">
            <a:extLst>
              <a:ext uri="{FF2B5EF4-FFF2-40B4-BE49-F238E27FC236}">
                <a16:creationId xmlns:a16="http://schemas.microsoft.com/office/drawing/2014/main" id="{7B9B8935-35E3-DB9A-DC61-BEA177ACE933}"/>
              </a:ext>
            </a:extLst>
          </p:cNvPr>
          <p:cNvSpPr/>
          <p:nvPr/>
        </p:nvSpPr>
        <p:spPr>
          <a:xfrm>
            <a:off x="12864821" y="15027264"/>
            <a:ext cx="17267689" cy="4292189"/>
          </a:xfrm>
          <a:prstGeom prst="roundRect">
            <a:avLst>
              <a:gd name="adj" fmla="val 4441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9E893E66-7676-B588-C818-AD877064E9E1}"/>
              </a:ext>
            </a:extLst>
          </p:cNvPr>
          <p:cNvSpPr txBox="1"/>
          <p:nvPr/>
        </p:nvSpPr>
        <p:spPr>
          <a:xfrm>
            <a:off x="16661439" y="15039632"/>
            <a:ext cx="95395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8 – Smart Watchdog Validation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1046" name="Rectangle: Rounded Corners 1045">
            <a:extLst>
              <a:ext uri="{FF2B5EF4-FFF2-40B4-BE49-F238E27FC236}">
                <a16:creationId xmlns:a16="http://schemas.microsoft.com/office/drawing/2014/main" id="{688F1847-82FF-C580-C210-53EE5B2D1BF6}"/>
              </a:ext>
            </a:extLst>
          </p:cNvPr>
          <p:cNvSpPr/>
          <p:nvPr/>
        </p:nvSpPr>
        <p:spPr>
          <a:xfrm>
            <a:off x="22172373" y="24857836"/>
            <a:ext cx="7874863" cy="6041447"/>
          </a:xfrm>
          <a:prstGeom prst="roundRect">
            <a:avLst>
              <a:gd name="adj" fmla="val 3018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2B834011-FD87-0E32-F6A0-5E1A8757D7A5}"/>
              </a:ext>
            </a:extLst>
          </p:cNvPr>
          <p:cNvSpPr txBox="1"/>
          <p:nvPr/>
        </p:nvSpPr>
        <p:spPr>
          <a:xfrm>
            <a:off x="22086946" y="24857836"/>
            <a:ext cx="80116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5 – SNN Model Training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sp>
        <p:nvSpPr>
          <p:cNvPr id="1048" name="Rectangle: Rounded Corners 1047">
            <a:extLst>
              <a:ext uri="{FF2B5EF4-FFF2-40B4-BE49-F238E27FC236}">
                <a16:creationId xmlns:a16="http://schemas.microsoft.com/office/drawing/2014/main" id="{21504054-9DE1-03DA-A5A6-8EF2F6B2DD8A}"/>
              </a:ext>
            </a:extLst>
          </p:cNvPr>
          <p:cNvSpPr/>
          <p:nvPr/>
        </p:nvSpPr>
        <p:spPr>
          <a:xfrm>
            <a:off x="12876004" y="24859124"/>
            <a:ext cx="8577975" cy="6040159"/>
          </a:xfrm>
          <a:prstGeom prst="roundRect">
            <a:avLst>
              <a:gd name="adj" fmla="val 2668"/>
            </a:avLst>
          </a:prstGeom>
          <a:solidFill>
            <a:schemeClr val="bg1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DBC81340-3C97-0EE4-8CA3-52DC2C979939}"/>
              </a:ext>
            </a:extLst>
          </p:cNvPr>
          <p:cNvSpPr txBox="1"/>
          <p:nvPr/>
        </p:nvSpPr>
        <p:spPr>
          <a:xfrm>
            <a:off x="13130883" y="24888672"/>
            <a:ext cx="78778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u="sng" dirty="0">
                <a:solidFill>
                  <a:schemeClr val="accent2"/>
                </a:solidFill>
              </a:rPr>
              <a:t>Stage 6 – SNN Model Testing</a:t>
            </a:r>
            <a:endParaRPr lang="en-GB" sz="4200" b="1" u="sng" dirty="0">
              <a:solidFill>
                <a:schemeClr val="accent2"/>
              </a:solidFill>
            </a:endParaRPr>
          </a:p>
        </p:txBody>
      </p:sp>
      <p:graphicFrame>
        <p:nvGraphicFramePr>
          <p:cNvPr id="1050" name="Table 1049">
            <a:extLst>
              <a:ext uri="{FF2B5EF4-FFF2-40B4-BE49-F238E27FC236}">
                <a16:creationId xmlns:a16="http://schemas.microsoft.com/office/drawing/2014/main" id="{5AAB1548-C247-EB59-8516-3F669BB48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259000"/>
              </p:ext>
            </p:extLst>
          </p:nvPr>
        </p:nvGraphicFramePr>
        <p:xfrm>
          <a:off x="13226068" y="26602229"/>
          <a:ext cx="787784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429">
                  <a:extLst>
                    <a:ext uri="{9D8B030D-6E8A-4147-A177-3AD203B41FA5}">
                      <a16:colId xmlns:a16="http://schemas.microsoft.com/office/drawing/2014/main" val="239660329"/>
                    </a:ext>
                  </a:extLst>
                </a:gridCol>
                <a:gridCol w="1488831">
                  <a:extLst>
                    <a:ext uri="{9D8B030D-6E8A-4147-A177-3AD203B41FA5}">
                      <a16:colId xmlns:a16="http://schemas.microsoft.com/office/drawing/2014/main" val="773176227"/>
                    </a:ext>
                  </a:extLst>
                </a:gridCol>
                <a:gridCol w="1746739">
                  <a:extLst>
                    <a:ext uri="{9D8B030D-6E8A-4147-A177-3AD203B41FA5}">
                      <a16:colId xmlns:a16="http://schemas.microsoft.com/office/drawing/2014/main" val="486038596"/>
                    </a:ext>
                  </a:extLst>
                </a:gridCol>
                <a:gridCol w="1312986">
                  <a:extLst>
                    <a:ext uri="{9D8B030D-6E8A-4147-A177-3AD203B41FA5}">
                      <a16:colId xmlns:a16="http://schemas.microsoft.com/office/drawing/2014/main" val="1534663130"/>
                    </a:ext>
                  </a:extLst>
                </a:gridCol>
                <a:gridCol w="820615">
                  <a:extLst>
                    <a:ext uri="{9D8B030D-6E8A-4147-A177-3AD203B41FA5}">
                      <a16:colId xmlns:a16="http://schemas.microsoft.com/office/drawing/2014/main" val="994512911"/>
                    </a:ext>
                  </a:extLst>
                </a:gridCol>
                <a:gridCol w="759246">
                  <a:extLst>
                    <a:ext uri="{9D8B030D-6E8A-4147-A177-3AD203B41FA5}">
                      <a16:colId xmlns:a16="http://schemas.microsoft.com/office/drawing/2014/main" val="886206387"/>
                    </a:ext>
                  </a:extLst>
                </a:gridCol>
              </a:tblGrid>
              <a:tr h="333721"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Samples</a:t>
                      </a:r>
                      <a:endParaRPr lang="en-GB" sz="27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Correct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TP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TN</a:t>
                      </a:r>
                      <a:endParaRPr lang="en-GB" sz="27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FN</a:t>
                      </a:r>
                      <a:endParaRPr lang="en-GB" sz="27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FP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74928"/>
                  </a:ext>
                </a:extLst>
              </a:tr>
              <a:tr h="333721"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155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152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78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74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3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0</a:t>
                      </a:r>
                      <a:endParaRPr lang="en-GB" sz="27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15908"/>
                  </a:ext>
                </a:extLst>
              </a:tr>
              <a:tr h="436507"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GB" sz="27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GB" sz="2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Recall </a:t>
                      </a:r>
                      <a:endParaRPr lang="en-GB" sz="27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lang="en-GB" sz="2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307"/>
                  </a:ext>
                </a:extLst>
              </a:tr>
              <a:tr h="33372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0.98</a:t>
                      </a:r>
                      <a:endParaRPr lang="en-GB" sz="2700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1.00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0.96</a:t>
                      </a:r>
                      <a:endParaRPr lang="en-GB" sz="2700" b="1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0.98</a:t>
                      </a:r>
                      <a:endParaRPr lang="en-GB" sz="27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82966"/>
                  </a:ext>
                </a:extLst>
              </a:tr>
            </a:tbl>
          </a:graphicData>
        </a:graphic>
      </p:graphicFrame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D4415FD1-AA10-D616-B43A-FCDBC34292EE}"/>
              </a:ext>
            </a:extLst>
          </p:cNvPr>
          <p:cNvCxnSpPr>
            <a:cxnSpLocks/>
          </p:cNvCxnSpPr>
          <p:nvPr/>
        </p:nvCxnSpPr>
        <p:spPr>
          <a:xfrm flipH="1">
            <a:off x="9758037" y="4580338"/>
            <a:ext cx="19335" cy="968406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59" name="Table 1058">
            <a:extLst>
              <a:ext uri="{FF2B5EF4-FFF2-40B4-BE49-F238E27FC236}">
                <a16:creationId xmlns:a16="http://schemas.microsoft.com/office/drawing/2014/main" id="{2F035CF9-C4BE-078A-65A8-63D9179A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7376"/>
              </p:ext>
            </p:extLst>
          </p:nvPr>
        </p:nvGraphicFramePr>
        <p:xfrm>
          <a:off x="22478834" y="26019907"/>
          <a:ext cx="7355485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2694">
                  <a:extLst>
                    <a:ext uri="{9D8B030D-6E8A-4147-A177-3AD203B41FA5}">
                      <a16:colId xmlns:a16="http://schemas.microsoft.com/office/drawing/2014/main" val="373993132"/>
                    </a:ext>
                  </a:extLst>
                </a:gridCol>
                <a:gridCol w="3332791">
                  <a:extLst>
                    <a:ext uri="{9D8B030D-6E8A-4147-A177-3AD203B41FA5}">
                      <a16:colId xmlns:a16="http://schemas.microsoft.com/office/drawing/2014/main" val="3757716977"/>
                    </a:ext>
                  </a:extLst>
                </a:gridCol>
              </a:tblGrid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Parameter</a:t>
                      </a:r>
                      <a:endParaRPr lang="en-GB" sz="25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Value</a:t>
                      </a:r>
                      <a:endParaRPr lang="en-GB" sz="25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3165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Network Type</a:t>
                      </a:r>
                      <a:endParaRPr lang="en-GB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Binary Classifier</a:t>
                      </a:r>
                      <a:endParaRPr lang="en-GB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78510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Learning Type</a:t>
                      </a:r>
                      <a:endParaRPr lang="en-GB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Supervised</a:t>
                      </a:r>
                      <a:endParaRPr lang="en-GB" sz="2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55541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Development Library</a:t>
                      </a:r>
                      <a:endParaRPr lang="en-GB" sz="2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SNNTorch</a:t>
                      </a:r>
                      <a:r>
                        <a:rPr lang="en-US" sz="2500" b="1" baseline="30000" dirty="0"/>
                        <a:t>5</a:t>
                      </a:r>
                      <a:r>
                        <a:rPr lang="en-US" sz="2500" b="1" dirty="0"/>
                        <a:t> (PyTorch)</a:t>
                      </a:r>
                      <a:endParaRPr lang="en-GB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582024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Epochs</a:t>
                      </a:r>
                      <a:endParaRPr lang="en-GB" sz="2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400</a:t>
                      </a:r>
                      <a:endParaRPr lang="en-GB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13482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Optimizer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Adam</a:t>
                      </a:r>
                      <a:endParaRPr lang="en-GB" sz="2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761828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1</a:t>
                      </a:r>
                      <a:endParaRPr lang="en-GB" sz="2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440128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500" b="1"/>
                        <a:t>Loss Function</a:t>
                      </a:r>
                      <a:endParaRPr lang="en-GB" sz="2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Mean Square Error</a:t>
                      </a:r>
                      <a:endParaRPr lang="en-GB" sz="2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771053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Learning Scheduler Rates</a:t>
                      </a:r>
                      <a:endParaRPr lang="en-GB" sz="25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/>
                        <a:t>0.1 / 0.01 / 0.001</a:t>
                      </a:r>
                      <a:endParaRPr lang="en-GB" sz="25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196263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Learning Rate Milestones</a:t>
                      </a:r>
                      <a:endParaRPr lang="en-GB" sz="2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500" b="1" dirty="0"/>
                        <a:t>10 / 200</a:t>
                      </a:r>
                      <a:endParaRPr lang="en-GB" sz="25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615109"/>
                  </a:ext>
                </a:extLst>
              </a:tr>
            </a:tbl>
          </a:graphicData>
        </a:graphic>
      </p:graphicFrame>
      <p:sp>
        <p:nvSpPr>
          <p:cNvPr id="1060" name="TextBox 1059">
            <a:extLst>
              <a:ext uri="{FF2B5EF4-FFF2-40B4-BE49-F238E27FC236}">
                <a16:creationId xmlns:a16="http://schemas.microsoft.com/office/drawing/2014/main" id="{05FD4C9C-ABBF-4C79-35F4-72AD246A6479}"/>
              </a:ext>
            </a:extLst>
          </p:cNvPr>
          <p:cNvSpPr txBox="1"/>
          <p:nvPr/>
        </p:nvSpPr>
        <p:spPr>
          <a:xfrm>
            <a:off x="23041809" y="25512263"/>
            <a:ext cx="597170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 Dataset: Fibonacci Series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7" name="Arrow: Down 1066">
            <a:extLst>
              <a:ext uri="{FF2B5EF4-FFF2-40B4-BE49-F238E27FC236}">
                <a16:creationId xmlns:a16="http://schemas.microsoft.com/office/drawing/2014/main" id="{FF4F3834-75B3-B544-90AC-65A97C62FD69}"/>
              </a:ext>
            </a:extLst>
          </p:cNvPr>
          <p:cNvSpPr/>
          <p:nvPr/>
        </p:nvSpPr>
        <p:spPr>
          <a:xfrm rot="10800000">
            <a:off x="25902505" y="30979161"/>
            <a:ext cx="736813" cy="582773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069" name="TextBox 1068">
            <a:extLst>
              <a:ext uri="{FF2B5EF4-FFF2-40B4-BE49-F238E27FC236}">
                <a16:creationId xmlns:a16="http://schemas.microsoft.com/office/drawing/2014/main" id="{1B16F915-FDBC-609D-1520-BABA5A37BB43}"/>
              </a:ext>
            </a:extLst>
          </p:cNvPr>
          <p:cNvSpPr txBox="1"/>
          <p:nvPr/>
        </p:nvSpPr>
        <p:spPr>
          <a:xfrm>
            <a:off x="13990110" y="25662172"/>
            <a:ext cx="6227422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Testing Dataset: Bubble Sort &amp; </a:t>
            </a:r>
          </a:p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Matrix Multiplication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4DC3D218-DCD3-EDD4-E9DA-6FB8C5B3C123}"/>
              </a:ext>
            </a:extLst>
          </p:cNvPr>
          <p:cNvSpPr txBox="1"/>
          <p:nvPr/>
        </p:nvSpPr>
        <p:spPr>
          <a:xfrm>
            <a:off x="13116424" y="28863608"/>
            <a:ext cx="7925775" cy="95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99" b="1" dirty="0">
                <a:solidFill>
                  <a:schemeClr val="accent1"/>
                </a:solidFill>
              </a:rPr>
              <a:t>Seen Test Samples at Training: 80/80</a:t>
            </a:r>
          </a:p>
          <a:p>
            <a:pPr algn="ctr"/>
            <a:r>
              <a:rPr lang="en-GB" sz="2799" b="1" dirty="0">
                <a:solidFill>
                  <a:schemeClr val="accent1"/>
                </a:solidFill>
              </a:rPr>
              <a:t>(100% accuracy)  </a:t>
            </a:r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174B8112-9AC2-6AB3-D102-FE1D75B8D725}"/>
              </a:ext>
            </a:extLst>
          </p:cNvPr>
          <p:cNvSpPr txBox="1"/>
          <p:nvPr/>
        </p:nvSpPr>
        <p:spPr>
          <a:xfrm>
            <a:off x="12618245" y="29858885"/>
            <a:ext cx="8971152" cy="95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99" b="1" dirty="0">
                <a:solidFill>
                  <a:srgbClr val="02AE1F"/>
                </a:solidFill>
              </a:rPr>
              <a:t>Unseen Test Samples During Training: 72/75</a:t>
            </a:r>
          </a:p>
          <a:p>
            <a:pPr algn="ctr"/>
            <a:r>
              <a:rPr lang="en-GB" sz="2799" b="1" dirty="0">
                <a:solidFill>
                  <a:srgbClr val="02AE1F"/>
                </a:solidFill>
              </a:rPr>
              <a:t>(96%  accuracy)</a:t>
            </a: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1FE65722-09FB-57A3-064F-66F2205BFFCE}"/>
              </a:ext>
            </a:extLst>
          </p:cNvPr>
          <p:cNvSpPr txBox="1"/>
          <p:nvPr/>
        </p:nvSpPr>
        <p:spPr>
          <a:xfrm>
            <a:off x="20612743" y="20711862"/>
            <a:ext cx="3235788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Max Freq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350MHz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03921A88-8F45-C62C-1B30-D661C1C96EE4}"/>
              </a:ext>
            </a:extLst>
          </p:cNvPr>
          <p:cNvSpPr txBox="1"/>
          <p:nvPr/>
        </p:nvSpPr>
        <p:spPr>
          <a:xfrm>
            <a:off x="21245697" y="21868577"/>
            <a:ext cx="2026975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Latency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153 cycles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2DC7195A-14BA-7246-139A-E6C8CF0F2373}"/>
              </a:ext>
            </a:extLst>
          </p:cNvPr>
          <p:cNvSpPr txBox="1"/>
          <p:nvPr/>
        </p:nvSpPr>
        <p:spPr>
          <a:xfrm>
            <a:off x="21061814" y="23078144"/>
            <a:ext cx="2391764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Inference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</a:t>
            </a:r>
          </a:p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438ns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0219B932-8FA5-64C1-BA02-21D8D1EC92C7}"/>
              </a:ext>
            </a:extLst>
          </p:cNvPr>
          <p:cNvSpPr txBox="1"/>
          <p:nvPr/>
        </p:nvSpPr>
        <p:spPr>
          <a:xfrm>
            <a:off x="12960086" y="15759598"/>
            <a:ext cx="79323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Validation Dataset: Heap Sort (new application)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81" name="Table 1080">
            <a:extLst>
              <a:ext uri="{FF2B5EF4-FFF2-40B4-BE49-F238E27FC236}">
                <a16:creationId xmlns:a16="http://schemas.microsoft.com/office/drawing/2014/main" id="{40767EDB-027C-0800-1D83-FCC500E3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478482"/>
              </p:ext>
            </p:extLst>
          </p:nvPr>
        </p:nvGraphicFramePr>
        <p:xfrm>
          <a:off x="13068724" y="16299423"/>
          <a:ext cx="7862554" cy="2014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535">
                  <a:extLst>
                    <a:ext uri="{9D8B030D-6E8A-4147-A177-3AD203B41FA5}">
                      <a16:colId xmlns:a16="http://schemas.microsoft.com/office/drawing/2014/main" val="239660329"/>
                    </a:ext>
                  </a:extLst>
                </a:gridCol>
                <a:gridCol w="1487950">
                  <a:extLst>
                    <a:ext uri="{9D8B030D-6E8A-4147-A177-3AD203B41FA5}">
                      <a16:colId xmlns:a16="http://schemas.microsoft.com/office/drawing/2014/main" val="773176227"/>
                    </a:ext>
                  </a:extLst>
                </a:gridCol>
                <a:gridCol w="1702877">
                  <a:extLst>
                    <a:ext uri="{9D8B030D-6E8A-4147-A177-3AD203B41FA5}">
                      <a16:colId xmlns:a16="http://schemas.microsoft.com/office/drawing/2014/main" val="486038596"/>
                    </a:ext>
                  </a:extLst>
                </a:gridCol>
                <a:gridCol w="1293926">
                  <a:extLst>
                    <a:ext uri="{9D8B030D-6E8A-4147-A177-3AD203B41FA5}">
                      <a16:colId xmlns:a16="http://schemas.microsoft.com/office/drawing/2014/main" val="1534663130"/>
                    </a:ext>
                  </a:extLst>
                </a:gridCol>
                <a:gridCol w="767539">
                  <a:extLst>
                    <a:ext uri="{9D8B030D-6E8A-4147-A177-3AD203B41FA5}">
                      <a16:colId xmlns:a16="http://schemas.microsoft.com/office/drawing/2014/main" val="994512911"/>
                    </a:ext>
                  </a:extLst>
                </a:gridCol>
                <a:gridCol w="886727">
                  <a:extLst>
                    <a:ext uri="{9D8B030D-6E8A-4147-A177-3AD203B41FA5}">
                      <a16:colId xmlns:a16="http://schemas.microsoft.com/office/drawing/2014/main" val="886206387"/>
                    </a:ext>
                  </a:extLst>
                </a:gridCol>
              </a:tblGrid>
              <a:tr h="277094"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Samples</a:t>
                      </a:r>
                      <a:endParaRPr lang="en-GB" sz="27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Correct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TP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TN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FN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FP</a:t>
                      </a:r>
                      <a:endParaRPr lang="en-GB" sz="2700" b="1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174928"/>
                  </a:ext>
                </a:extLst>
              </a:tr>
              <a:tr h="277094"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100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98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46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52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2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0</a:t>
                      </a:r>
                      <a:endParaRPr lang="en-GB" sz="27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115908"/>
                  </a:ext>
                </a:extLst>
              </a:tr>
              <a:tr h="505683"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Accuracy</a:t>
                      </a:r>
                      <a:endParaRPr lang="en-GB" sz="27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>
                          <a:solidFill>
                            <a:schemeClr val="bg1"/>
                          </a:solidFill>
                        </a:rPr>
                        <a:t>Precision</a:t>
                      </a:r>
                      <a:endParaRPr lang="en-GB" sz="27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Recall </a:t>
                      </a:r>
                      <a:endParaRPr lang="en-GB" sz="2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 dirty="0">
                          <a:solidFill>
                            <a:schemeClr val="bg1"/>
                          </a:solidFill>
                        </a:rPr>
                        <a:t>F1 Score</a:t>
                      </a:r>
                      <a:endParaRPr lang="en-GB" sz="27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1307"/>
                  </a:ext>
                </a:extLst>
              </a:tr>
              <a:tr h="27709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0.98</a:t>
                      </a:r>
                      <a:endParaRPr lang="en-GB" sz="27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/>
                        <a:t>1.00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0.96</a:t>
                      </a:r>
                      <a:endParaRPr lang="en-GB" sz="27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0.98</a:t>
                      </a:r>
                      <a:endParaRPr lang="en-GB" sz="27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782966"/>
                  </a:ext>
                </a:extLst>
              </a:tr>
            </a:tbl>
          </a:graphicData>
        </a:graphic>
      </p:graphicFrame>
      <p:sp>
        <p:nvSpPr>
          <p:cNvPr id="1082" name="TextBox 1081">
            <a:extLst>
              <a:ext uri="{FF2B5EF4-FFF2-40B4-BE49-F238E27FC236}">
                <a16:creationId xmlns:a16="http://schemas.microsoft.com/office/drawing/2014/main" id="{42388A72-0096-995B-2AEA-857260F78E5D}"/>
              </a:ext>
            </a:extLst>
          </p:cNvPr>
          <p:cNvSpPr txBox="1"/>
          <p:nvPr/>
        </p:nvSpPr>
        <p:spPr>
          <a:xfrm>
            <a:off x="12557022" y="18368262"/>
            <a:ext cx="8874198" cy="953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799" b="1" dirty="0">
                <a:solidFill>
                  <a:srgbClr val="02AE1F"/>
                </a:solidFill>
              </a:rPr>
              <a:t>New Samples from Heap Sort: 11/11</a:t>
            </a:r>
          </a:p>
          <a:p>
            <a:pPr algn="ctr"/>
            <a:r>
              <a:rPr lang="en-GB" sz="2799" b="1" dirty="0">
                <a:solidFill>
                  <a:srgbClr val="02AE1F"/>
                </a:solidFill>
              </a:rPr>
              <a:t>(100% accuracy)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D174B442-F2A7-7F54-3D3D-DBED964D88B1}"/>
              </a:ext>
            </a:extLst>
          </p:cNvPr>
          <p:cNvSpPr txBox="1"/>
          <p:nvPr/>
        </p:nvSpPr>
        <p:spPr>
          <a:xfrm>
            <a:off x="2335180" y="23477589"/>
            <a:ext cx="8668904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AMD VC-709 (Virtex-7) FPGA used in this work.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86" name="Graphic 1085" descr="Lights On with solid fill">
            <a:extLst>
              <a:ext uri="{FF2B5EF4-FFF2-40B4-BE49-F238E27FC236}">
                <a16:creationId xmlns:a16="http://schemas.microsoft.com/office/drawing/2014/main" id="{238968EE-31F9-0C4A-604B-F42C6433BF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855410" y="23463038"/>
            <a:ext cx="536452" cy="536452"/>
          </a:xfrm>
          <a:prstGeom prst="rect">
            <a:avLst/>
          </a:prstGeom>
        </p:spPr>
      </p:pic>
      <p:sp>
        <p:nvSpPr>
          <p:cNvPr id="1093" name="TextBox 1092">
            <a:extLst>
              <a:ext uri="{FF2B5EF4-FFF2-40B4-BE49-F238E27FC236}">
                <a16:creationId xmlns:a16="http://schemas.microsoft.com/office/drawing/2014/main" id="{9CD12C1A-5869-815F-455D-041F71A20B03}"/>
              </a:ext>
            </a:extLst>
          </p:cNvPr>
          <p:cNvSpPr txBox="1"/>
          <p:nvPr/>
        </p:nvSpPr>
        <p:spPr>
          <a:xfrm>
            <a:off x="4361311" y="13255315"/>
            <a:ext cx="536224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799" b="1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Lower power 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consumption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CC8C1A08-C103-B163-22BC-DCDEEAC34AEA}"/>
              </a:ext>
            </a:extLst>
          </p:cNvPr>
          <p:cNvSpPr txBox="1"/>
          <p:nvPr/>
        </p:nvSpPr>
        <p:spPr>
          <a:xfrm>
            <a:off x="4393826" y="13764568"/>
            <a:ext cx="4761582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More </a:t>
            </a:r>
            <a:r>
              <a:rPr lang="en-US" sz="2799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</a:t>
            </a:r>
            <a:r>
              <a:rPr lang="en-US" sz="2799" b="1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ardware friendly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5" name="TextBox 1094">
            <a:extLst>
              <a:ext uri="{FF2B5EF4-FFF2-40B4-BE49-F238E27FC236}">
                <a16:creationId xmlns:a16="http://schemas.microsoft.com/office/drawing/2014/main" id="{639CF811-16DA-5048-EE22-987A404008F3}"/>
              </a:ext>
            </a:extLst>
          </p:cNvPr>
          <p:cNvSpPr txBox="1"/>
          <p:nvPr/>
        </p:nvSpPr>
        <p:spPr>
          <a:xfrm>
            <a:off x="4361311" y="12697755"/>
            <a:ext cx="5850251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 </a:t>
            </a:r>
            <a:r>
              <a:rPr lang="en-US" sz="2799" b="1" i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Smarter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watchdog paradigm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98" name="Graphic 1097" descr="Bullseye outline">
            <a:extLst>
              <a:ext uri="{FF2B5EF4-FFF2-40B4-BE49-F238E27FC236}">
                <a16:creationId xmlns:a16="http://schemas.microsoft.com/office/drawing/2014/main" id="{1A7452EC-5478-3FE5-ACFD-A333BA7859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63103" y="13605665"/>
            <a:ext cx="765692" cy="619463"/>
          </a:xfrm>
          <a:prstGeom prst="rect">
            <a:avLst/>
          </a:prstGeom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F591A5EB-1316-791D-BAD7-B8486A26EB92}"/>
              </a:ext>
            </a:extLst>
          </p:cNvPr>
          <p:cNvSpPr txBox="1"/>
          <p:nvPr/>
        </p:nvSpPr>
        <p:spPr>
          <a:xfrm>
            <a:off x="304908" y="13100049"/>
            <a:ext cx="4658826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Smart Watchdog</a:t>
            </a:r>
            <a:r>
              <a:rPr lang="en-GB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Aims:</a:t>
            </a:r>
            <a:endParaRPr lang="en-US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5A827A-0BA9-BED8-0A14-1E4781296CE9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l="456" t="4329" r="1015" b="2001"/>
          <a:stretch/>
        </p:blipFill>
        <p:spPr>
          <a:xfrm>
            <a:off x="9938327" y="33660531"/>
            <a:ext cx="9340272" cy="24106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6A0DCD6-40DF-A0B2-5D95-078D7C423E4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1097" t="2396" r="1218" b="3412"/>
          <a:stretch/>
        </p:blipFill>
        <p:spPr>
          <a:xfrm>
            <a:off x="11135787" y="37307141"/>
            <a:ext cx="7649498" cy="28571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1A6FCC-2E8A-FFE3-47DC-B7F7E1979461}"/>
              </a:ext>
            </a:extLst>
          </p:cNvPr>
          <p:cNvSpPr txBox="1"/>
          <p:nvPr/>
        </p:nvSpPr>
        <p:spPr>
          <a:xfrm>
            <a:off x="9877880" y="36251117"/>
            <a:ext cx="940072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Training and testing datasets are used to develop the SNN model of the smart watchdog.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46B71771-4FBB-57AA-C5DE-30EB296BD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917599"/>
              </p:ext>
            </p:extLst>
          </p:nvPr>
        </p:nvGraphicFramePr>
        <p:xfrm>
          <a:off x="21202688" y="16209246"/>
          <a:ext cx="8717577" cy="2121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1844">
                  <a:extLst>
                    <a:ext uri="{9D8B030D-6E8A-4147-A177-3AD203B41FA5}">
                      <a16:colId xmlns:a16="http://schemas.microsoft.com/office/drawing/2014/main" val="373993132"/>
                    </a:ext>
                  </a:extLst>
                </a:gridCol>
                <a:gridCol w="2273940">
                  <a:extLst>
                    <a:ext uri="{9D8B030D-6E8A-4147-A177-3AD203B41FA5}">
                      <a16:colId xmlns:a16="http://schemas.microsoft.com/office/drawing/2014/main" val="3757716977"/>
                    </a:ext>
                  </a:extLst>
                </a:gridCol>
                <a:gridCol w="2311424">
                  <a:extLst>
                    <a:ext uri="{9D8B030D-6E8A-4147-A177-3AD203B41FA5}">
                      <a16:colId xmlns:a16="http://schemas.microsoft.com/office/drawing/2014/main" val="2645274925"/>
                    </a:ext>
                  </a:extLst>
                </a:gridCol>
                <a:gridCol w="1840369">
                  <a:extLst>
                    <a:ext uri="{9D8B030D-6E8A-4147-A177-3AD203B41FA5}">
                      <a16:colId xmlns:a16="http://schemas.microsoft.com/office/drawing/2014/main" val="4276321197"/>
                    </a:ext>
                  </a:extLst>
                </a:gridCol>
              </a:tblGrid>
              <a:tr h="1155595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Total</a:t>
                      </a:r>
                    </a:p>
                    <a:p>
                      <a:pPr algn="ctr"/>
                      <a:r>
                        <a:rPr lang="en-US" sz="2700" b="1" dirty="0"/>
                        <a:t>Heap Sort  Applications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Applications with Control Flow Errors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Applications with Traps Triggered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Smart Watchdog Detection</a:t>
                      </a:r>
                      <a:endParaRPr lang="en-GB" sz="2700" b="1" dirty="0"/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783165"/>
                  </a:ext>
                </a:extLst>
              </a:tr>
              <a:tr h="7958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700" b="1"/>
                        <a:t>1,000</a:t>
                      </a:r>
                      <a:endParaRPr lang="en-GB" sz="27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700" b="1" dirty="0"/>
                        <a:t>840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700" b="1" dirty="0"/>
                        <a:t>490 (58.3%)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700" b="1" dirty="0"/>
                        <a:t>350 (100%)</a:t>
                      </a:r>
                      <a:endParaRPr lang="en-GB" sz="2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578510"/>
                  </a:ext>
                </a:extLst>
              </a:tr>
            </a:tbl>
          </a:graphicData>
        </a:graphic>
      </p:graphicFrame>
      <p:sp>
        <p:nvSpPr>
          <p:cNvPr id="1028" name="TextBox 1027">
            <a:extLst>
              <a:ext uri="{FF2B5EF4-FFF2-40B4-BE49-F238E27FC236}">
                <a16:creationId xmlns:a16="http://schemas.microsoft.com/office/drawing/2014/main" id="{218FA696-1AB1-A0C3-4F40-6CED75ED7E87}"/>
              </a:ext>
            </a:extLst>
          </p:cNvPr>
          <p:cNvSpPr txBox="1"/>
          <p:nvPr/>
        </p:nvSpPr>
        <p:spPr>
          <a:xfrm>
            <a:off x="9941871" y="5795222"/>
            <a:ext cx="7142825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RISC-V processor executes a closed-loop PI control algorithm on a DC motor and rotary quadrature encoder.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2E03CD23-3B9B-6CAE-10FD-0775F09DFBF8}"/>
              </a:ext>
            </a:extLst>
          </p:cNvPr>
          <p:cNvSpPr txBox="1"/>
          <p:nvPr/>
        </p:nvSpPr>
        <p:spPr>
          <a:xfrm>
            <a:off x="21600134" y="3438673"/>
            <a:ext cx="104123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simpson-d12@ulster.ac.uk</a:t>
            </a:r>
            <a:r>
              <a:rPr lang="en-US" sz="4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5178770E-6B2F-1AF0-2508-D4024B38741A}"/>
              </a:ext>
            </a:extLst>
          </p:cNvPr>
          <p:cNvSpPr txBox="1"/>
          <p:nvPr/>
        </p:nvSpPr>
        <p:spPr>
          <a:xfrm>
            <a:off x="9999876" y="7372335"/>
            <a:ext cx="7026814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Faults are injected at the program counter register of RISC-V processor.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1D598-CBD1-FA9C-B46B-7B4D039C9A78}"/>
              </a:ext>
            </a:extLst>
          </p:cNvPr>
          <p:cNvSpPr txBox="1"/>
          <p:nvPr/>
        </p:nvSpPr>
        <p:spPr>
          <a:xfrm>
            <a:off x="428649" y="28384891"/>
            <a:ext cx="10575435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Instruction data from RISC-V processor was extracted via UART and stored as text files (serial terminal).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C2438-A9CD-7887-3769-452AAF05F0F0}"/>
              </a:ext>
            </a:extLst>
          </p:cNvPr>
          <p:cNvSpPr txBox="1"/>
          <p:nvPr/>
        </p:nvSpPr>
        <p:spPr>
          <a:xfrm>
            <a:off x="402718" y="25585405"/>
            <a:ext cx="10728584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Fibonacci Series, Bubble Sort and Matrix Multiplication software applications were executed on RISC-V processor.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FBCD7F-03D5-F623-C0AF-5513F6E7AB24}"/>
              </a:ext>
            </a:extLst>
          </p:cNvPr>
          <p:cNvSpPr txBox="1"/>
          <p:nvPr/>
        </p:nvSpPr>
        <p:spPr>
          <a:xfrm>
            <a:off x="246098" y="5618336"/>
            <a:ext cx="884626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Detection mechanisms (watchdogs) must exhibit minimal area overhead and power consumption</a:t>
            </a:r>
            <a:r>
              <a:rPr lang="en-US" sz="2799" b="1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435478-2F92-7DDE-6DF5-DB8678C8F2B8}"/>
              </a:ext>
            </a:extLst>
          </p:cNvPr>
          <p:cNvSpPr txBox="1"/>
          <p:nvPr/>
        </p:nvSpPr>
        <p:spPr>
          <a:xfrm>
            <a:off x="192832" y="6589038"/>
            <a:ext cx="8856278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Spiking Neural Networks (SNNs) could offer a more hardware friendly and efficient implementation</a:t>
            </a:r>
            <a:r>
              <a:rPr lang="en-US" sz="2799" b="1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01EB3C-7DF1-3C59-3BF5-CFABC79ADD35}"/>
              </a:ext>
            </a:extLst>
          </p:cNvPr>
          <p:cNvSpPr txBox="1"/>
          <p:nvPr/>
        </p:nvSpPr>
        <p:spPr>
          <a:xfrm>
            <a:off x="261789" y="5052851"/>
            <a:ext cx="9360193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Error checking in modern processors is critical</a:t>
            </a:r>
            <a:r>
              <a:rPr lang="en-US" sz="2799" b="1" baseline="30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1</a:t>
            </a: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CDECA6C-E8E2-2BCA-520B-D9245FECA958}"/>
              </a:ext>
            </a:extLst>
          </p:cNvPr>
          <p:cNvSpPr txBox="1"/>
          <p:nvPr/>
        </p:nvSpPr>
        <p:spPr>
          <a:xfrm>
            <a:off x="9941871" y="12328739"/>
            <a:ext cx="3376722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See Github page for full details.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13B798B-5E45-0F4E-CFBF-F66CF33E6AD6}"/>
              </a:ext>
            </a:extLst>
          </p:cNvPr>
          <p:cNvSpPr/>
          <p:nvPr/>
        </p:nvSpPr>
        <p:spPr>
          <a:xfrm rot="16200000">
            <a:off x="13741316" y="12479224"/>
            <a:ext cx="430751" cy="739430"/>
          </a:xfrm>
          <a:prstGeom prst="downArrow">
            <a:avLst/>
          </a:prstGeom>
          <a:solidFill>
            <a:srgbClr val="215F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60F25-0F8D-2E18-4391-DCA682E26993}"/>
              </a:ext>
            </a:extLst>
          </p:cNvPr>
          <p:cNvSpPr txBox="1"/>
          <p:nvPr/>
        </p:nvSpPr>
        <p:spPr>
          <a:xfrm>
            <a:off x="7051007" y="2594092"/>
            <a:ext cx="159908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chemeClr val="bg1"/>
                </a:solidFill>
              </a:rPr>
              <a:t>School of Computing, Engineering and Intelligent Systems,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</a:rPr>
              <a:t>Ulster University, Derry, UK</a:t>
            </a:r>
          </a:p>
        </p:txBody>
      </p:sp>
      <p:pic>
        <p:nvPicPr>
          <p:cNvPr id="1026" name="Picture 2" descr="Department for the Economy - Wikipedia">
            <a:extLst>
              <a:ext uri="{FF2B5EF4-FFF2-40B4-BE49-F238E27FC236}">
                <a16:creationId xmlns:a16="http://schemas.microsoft.com/office/drawing/2014/main" id="{20039A14-9F15-B472-CAB8-280B1891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0588" y="41236211"/>
            <a:ext cx="4082111" cy="1343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2B5509C-B2AC-6CF8-FC34-2327E3953833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37672" t="1421" r="18492" b="4967"/>
          <a:stretch/>
        </p:blipFill>
        <p:spPr>
          <a:xfrm>
            <a:off x="23476299" y="32350752"/>
            <a:ext cx="3698427" cy="7664773"/>
          </a:xfrm>
          <a:prstGeom prst="rect">
            <a:avLst/>
          </a:prstGeom>
        </p:spPr>
      </p:pic>
      <p:sp>
        <p:nvSpPr>
          <p:cNvPr id="47" name="Arrow: Down 46">
            <a:extLst>
              <a:ext uri="{FF2B5EF4-FFF2-40B4-BE49-F238E27FC236}">
                <a16:creationId xmlns:a16="http://schemas.microsoft.com/office/drawing/2014/main" id="{1E8909BD-2975-CF4D-30EE-A4C04CA9C882}"/>
              </a:ext>
            </a:extLst>
          </p:cNvPr>
          <p:cNvSpPr/>
          <p:nvPr/>
        </p:nvSpPr>
        <p:spPr>
          <a:xfrm>
            <a:off x="4408343" y="7739124"/>
            <a:ext cx="736813" cy="604965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E4BEFE8-EA94-2284-DD62-6BF49E93F5A0}"/>
              </a:ext>
            </a:extLst>
          </p:cNvPr>
          <p:cNvSpPr/>
          <p:nvPr/>
        </p:nvSpPr>
        <p:spPr>
          <a:xfrm rot="16200000">
            <a:off x="9052792" y="35739045"/>
            <a:ext cx="736813" cy="626694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1DED058D-0F09-3991-126F-69DD12ABEF57}"/>
              </a:ext>
            </a:extLst>
          </p:cNvPr>
          <p:cNvSpPr/>
          <p:nvPr/>
        </p:nvSpPr>
        <p:spPr>
          <a:xfrm rot="10800000">
            <a:off x="16914106" y="24151464"/>
            <a:ext cx="736813" cy="575812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04F1F7-DCA7-1F5F-ADDF-D8223CC3D8BF}"/>
              </a:ext>
            </a:extLst>
          </p:cNvPr>
          <p:cNvSpPr txBox="1"/>
          <p:nvPr/>
        </p:nvSpPr>
        <p:spPr>
          <a:xfrm>
            <a:off x="21554132" y="15744142"/>
            <a:ext cx="79323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Smart Watchdog Fault Detection Capability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6753059D-A727-BEFD-0F13-6A24A0DFB218}"/>
              </a:ext>
            </a:extLst>
          </p:cNvPr>
          <p:cNvCxnSpPr>
            <a:cxnSpLocks/>
          </p:cNvCxnSpPr>
          <p:nvPr/>
        </p:nvCxnSpPr>
        <p:spPr>
          <a:xfrm flipH="1">
            <a:off x="29907606" y="4623471"/>
            <a:ext cx="35708" cy="9557478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A98465F-FA66-CA77-CF0D-6C74D5791ED3}"/>
              </a:ext>
            </a:extLst>
          </p:cNvPr>
          <p:cNvCxnSpPr>
            <a:cxnSpLocks/>
          </p:cNvCxnSpPr>
          <p:nvPr/>
        </p:nvCxnSpPr>
        <p:spPr>
          <a:xfrm>
            <a:off x="9881260" y="14245132"/>
            <a:ext cx="20220586" cy="0"/>
          </a:xfrm>
          <a:prstGeom prst="line">
            <a:avLst/>
          </a:prstGeom>
          <a:ln w="76200"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3F740AEA-84D4-B32E-4369-139E4D6C758B}"/>
              </a:ext>
            </a:extLst>
          </p:cNvPr>
          <p:cNvSpPr txBox="1"/>
          <p:nvPr/>
        </p:nvSpPr>
        <p:spPr>
          <a:xfrm>
            <a:off x="9945137" y="8750974"/>
            <a:ext cx="6921834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Smart watchdog decisions observed in detail on a custom Python-based GUI.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3EA6EBBB-8773-9FC0-BA7D-050E11BF1DF0}"/>
              </a:ext>
            </a:extLst>
          </p:cNvPr>
          <p:cNvSpPr txBox="1"/>
          <p:nvPr/>
        </p:nvSpPr>
        <p:spPr>
          <a:xfrm>
            <a:off x="355833" y="29751561"/>
            <a:ext cx="10648251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Builds a library of normal instructions and faulty instructions to train the SNN of the smart watchdog.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38E92EA-9C16-347C-1AB0-CC57B8770E86}"/>
              </a:ext>
            </a:extLst>
          </p:cNvPr>
          <p:cNvSpPr txBox="1"/>
          <p:nvPr/>
        </p:nvSpPr>
        <p:spPr>
          <a:xfrm>
            <a:off x="21877708" y="18310307"/>
            <a:ext cx="7287750" cy="953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799" b="1" dirty="0">
                <a:solidFill>
                  <a:srgbClr val="02AE1F"/>
                </a:solidFill>
              </a:rPr>
              <a:t>Smart watchdog detected all CFEs that were undetected in the RISC-V processor.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2DF3AB2C-3121-00DA-0D33-2198D052684D}"/>
              </a:ext>
            </a:extLst>
          </p:cNvPr>
          <p:cNvSpPr txBox="1"/>
          <p:nvPr/>
        </p:nvSpPr>
        <p:spPr>
          <a:xfrm>
            <a:off x="9949971" y="10157779"/>
            <a:ext cx="6921834" cy="1384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92" indent="-457192" algn="just">
              <a:buFont typeface="Arial" panose="020B0604020202020204" pitchFamily="34" charset="0"/>
              <a:buChar char="•"/>
            </a:pPr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Nexys A7-100T development board (AMD Artix-7 FPGA) used as hardware platform for live demonstration.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F3701887-8DA7-3D22-46B2-4DFADD8DFA33}"/>
              </a:ext>
            </a:extLst>
          </p:cNvPr>
          <p:cNvSpPr txBox="1"/>
          <p:nvPr/>
        </p:nvSpPr>
        <p:spPr>
          <a:xfrm>
            <a:off x="22788231" y="4817523"/>
            <a:ext cx="7056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000" dirty="0"/>
              <a:t>🚀</a:t>
            </a:r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97DEFB81-5399-A3BD-C417-FF98AA511839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0096" t="10853" r="10597" b="9933"/>
          <a:stretch/>
        </p:blipFill>
        <p:spPr>
          <a:xfrm>
            <a:off x="14626511" y="11890458"/>
            <a:ext cx="2009267" cy="2006935"/>
          </a:xfrm>
          <a:prstGeom prst="rect">
            <a:avLst/>
          </a:prstGeom>
        </p:spPr>
      </p:pic>
      <p:sp>
        <p:nvSpPr>
          <p:cNvPr id="1100" name="Rectangle 1099">
            <a:extLst>
              <a:ext uri="{FF2B5EF4-FFF2-40B4-BE49-F238E27FC236}">
                <a16:creationId xmlns:a16="http://schemas.microsoft.com/office/drawing/2014/main" id="{8381A1F7-C6CD-83AA-567D-FC2A6EE50BB0}"/>
              </a:ext>
            </a:extLst>
          </p:cNvPr>
          <p:cNvSpPr/>
          <p:nvPr/>
        </p:nvSpPr>
        <p:spPr>
          <a:xfrm>
            <a:off x="14597255" y="11858437"/>
            <a:ext cx="2073362" cy="2079867"/>
          </a:xfrm>
          <a:prstGeom prst="rect">
            <a:avLst/>
          </a:prstGeom>
          <a:noFill/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1F1B21CD-7FBD-F03E-272B-3C3FC4D2FA64}"/>
              </a:ext>
            </a:extLst>
          </p:cNvPr>
          <p:cNvSpPr txBox="1"/>
          <p:nvPr/>
        </p:nvSpPr>
        <p:spPr>
          <a:xfrm>
            <a:off x="27118421" y="35749135"/>
            <a:ext cx="2936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FF0000"/>
                </a:solidFill>
              </a:rPr>
              <a:t>Fault Detected (1)</a:t>
            </a:r>
          </a:p>
        </p:txBody>
      </p:sp>
      <p:sp>
        <p:nvSpPr>
          <p:cNvPr id="1103" name="TextBox 1102">
            <a:extLst>
              <a:ext uri="{FF2B5EF4-FFF2-40B4-BE49-F238E27FC236}">
                <a16:creationId xmlns:a16="http://schemas.microsoft.com/office/drawing/2014/main" id="{2AB4FE9C-C83A-DAA3-289C-F8DDCA9B3576}"/>
              </a:ext>
            </a:extLst>
          </p:cNvPr>
          <p:cNvSpPr txBox="1"/>
          <p:nvPr/>
        </p:nvSpPr>
        <p:spPr>
          <a:xfrm>
            <a:off x="27130476" y="36167022"/>
            <a:ext cx="2961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rgbClr val="02AE1F"/>
                </a:solidFill>
              </a:rPr>
              <a:t>No Fault Detected (0)</a:t>
            </a:r>
          </a:p>
        </p:txBody>
      </p:sp>
      <p:sp>
        <p:nvSpPr>
          <p:cNvPr id="1104" name="TextBox 1103">
            <a:extLst>
              <a:ext uri="{FF2B5EF4-FFF2-40B4-BE49-F238E27FC236}">
                <a16:creationId xmlns:a16="http://schemas.microsoft.com/office/drawing/2014/main" id="{EC418B21-524D-70E2-2FAD-6681E96984DD}"/>
              </a:ext>
            </a:extLst>
          </p:cNvPr>
          <p:cNvSpPr txBox="1"/>
          <p:nvPr/>
        </p:nvSpPr>
        <p:spPr>
          <a:xfrm>
            <a:off x="21481325" y="38868494"/>
            <a:ext cx="2180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6 (0)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1E34FB43-1CF9-663D-BA13-CE0F59058BF1}"/>
              </a:ext>
            </a:extLst>
          </p:cNvPr>
          <p:cNvSpPr txBox="1"/>
          <p:nvPr/>
        </p:nvSpPr>
        <p:spPr>
          <a:xfrm>
            <a:off x="21481325" y="38477920"/>
            <a:ext cx="2160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5 (1)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9A2EEEFC-C45B-B5E2-DA2A-58DA3069F3E4}"/>
              </a:ext>
            </a:extLst>
          </p:cNvPr>
          <p:cNvSpPr txBox="1"/>
          <p:nvPr/>
        </p:nvSpPr>
        <p:spPr>
          <a:xfrm>
            <a:off x="21481325" y="38096059"/>
            <a:ext cx="2180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4 (2)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83423A02-72A1-A12C-42F7-2FA8FF13C2EC}"/>
              </a:ext>
            </a:extLst>
          </p:cNvPr>
          <p:cNvSpPr txBox="1"/>
          <p:nvPr/>
        </p:nvSpPr>
        <p:spPr>
          <a:xfrm>
            <a:off x="21481325" y="37687860"/>
            <a:ext cx="21603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3 (3)</a:t>
            </a: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737DC6-22BF-C925-1290-88B1BFCA8D48}"/>
              </a:ext>
            </a:extLst>
          </p:cNvPr>
          <p:cNvSpPr txBox="1"/>
          <p:nvPr/>
        </p:nvSpPr>
        <p:spPr>
          <a:xfrm>
            <a:off x="21481325" y="37311632"/>
            <a:ext cx="21800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2 (4)</a:t>
            </a: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CC675CD0-9FC9-5DD6-FEF0-EACEE6B54075}"/>
              </a:ext>
            </a:extLst>
          </p:cNvPr>
          <p:cNvSpPr txBox="1"/>
          <p:nvPr/>
        </p:nvSpPr>
        <p:spPr>
          <a:xfrm>
            <a:off x="21499193" y="36933643"/>
            <a:ext cx="23119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1 (5)</a:t>
            </a: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1E83D433-7E20-47C9-0E57-C755EC14DEBE}"/>
              </a:ext>
            </a:extLst>
          </p:cNvPr>
          <p:cNvSpPr txBox="1"/>
          <p:nvPr/>
        </p:nvSpPr>
        <p:spPr>
          <a:xfrm>
            <a:off x="21482274" y="36543241"/>
            <a:ext cx="2333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IR Opcode 0 (6)</a:t>
            </a: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D26C7DF5-FC5B-F0F9-F452-FB589B074F70}"/>
              </a:ext>
            </a:extLst>
          </p:cNvPr>
          <p:cNvSpPr txBox="1"/>
          <p:nvPr/>
        </p:nvSpPr>
        <p:spPr>
          <a:xfrm>
            <a:off x="20430472" y="36146791"/>
            <a:ext cx="3483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Branched State (7)</a:t>
            </a: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EDDB34DC-78C5-11A6-9A29-D97C22EC7DB8}"/>
              </a:ext>
            </a:extLst>
          </p:cNvPr>
          <p:cNvSpPr txBox="1"/>
          <p:nvPr/>
        </p:nvSpPr>
        <p:spPr>
          <a:xfrm>
            <a:off x="20388445" y="35749135"/>
            <a:ext cx="3483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Trap Enter State (8)</a:t>
            </a: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6EBBC65C-8A3B-1606-28DD-59FD0BFD2FC2}"/>
              </a:ext>
            </a:extLst>
          </p:cNvPr>
          <p:cNvSpPr txBox="1"/>
          <p:nvPr/>
        </p:nvSpPr>
        <p:spPr>
          <a:xfrm>
            <a:off x="20587243" y="35346157"/>
            <a:ext cx="30361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Trap Exit State (9)</a:t>
            </a: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D8C84F15-F274-FAB1-998D-D6B149FEC01A}"/>
              </a:ext>
            </a:extLst>
          </p:cNvPr>
          <p:cNvSpPr txBox="1"/>
          <p:nvPr/>
        </p:nvSpPr>
        <p:spPr>
          <a:xfrm>
            <a:off x="21103914" y="34987018"/>
            <a:ext cx="26593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PC Increment (10)</a:t>
            </a: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284BF1EE-D305-D98F-856C-637FB0F44C6C}"/>
              </a:ext>
            </a:extLst>
          </p:cNvPr>
          <p:cNvSpPr txBox="1"/>
          <p:nvPr/>
        </p:nvSpPr>
        <p:spPr>
          <a:xfrm>
            <a:off x="20628005" y="34597905"/>
            <a:ext cx="3094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Branch Valid (11)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F65BDEDC-F544-9DB9-DED4-DF0CA2778242}"/>
              </a:ext>
            </a:extLst>
          </p:cNvPr>
          <p:cNvSpPr txBox="1"/>
          <p:nvPr/>
        </p:nvSpPr>
        <p:spPr>
          <a:xfrm>
            <a:off x="21103914" y="34196217"/>
            <a:ext cx="3094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JAL Valid (12)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51E386A3-A707-4FE5-9A1A-CC5DDEE9A25C}"/>
              </a:ext>
            </a:extLst>
          </p:cNvPr>
          <p:cNvSpPr txBox="1"/>
          <p:nvPr/>
        </p:nvSpPr>
        <p:spPr>
          <a:xfrm>
            <a:off x="20918567" y="33810310"/>
            <a:ext cx="30624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JALR Valid (13)</a:t>
            </a:r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F146843-D780-1C57-A0B5-439DD221ECAB}"/>
              </a:ext>
            </a:extLst>
          </p:cNvPr>
          <p:cNvSpPr txBox="1"/>
          <p:nvPr/>
        </p:nvSpPr>
        <p:spPr>
          <a:xfrm>
            <a:off x="20460627" y="33041090"/>
            <a:ext cx="30917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Trap Exit Valid (15)</a:t>
            </a:r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6CFC1156-115D-BED2-05A6-1D3C0C407C88}"/>
              </a:ext>
            </a:extLst>
          </p:cNvPr>
          <p:cNvSpPr txBox="1"/>
          <p:nvPr/>
        </p:nvSpPr>
        <p:spPr>
          <a:xfrm>
            <a:off x="20260108" y="33424569"/>
            <a:ext cx="33601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CPU Trap Entry Valid (14)</a:t>
            </a: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46E9F951-510C-E401-40F5-A798E4EC4E32}"/>
              </a:ext>
            </a:extLst>
          </p:cNvPr>
          <p:cNvSpPr txBox="1"/>
          <p:nvPr/>
        </p:nvSpPr>
        <p:spPr>
          <a:xfrm>
            <a:off x="24380791" y="40004070"/>
            <a:ext cx="24259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b="1" dirty="0"/>
              <a:t>Hidden Layer (20)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1AC8A7F9-8BEF-84C1-F5B2-9063CFCE903D}"/>
              </a:ext>
            </a:extLst>
          </p:cNvPr>
          <p:cNvSpPr txBox="1"/>
          <p:nvPr/>
        </p:nvSpPr>
        <p:spPr>
          <a:xfrm>
            <a:off x="25869957" y="37259475"/>
            <a:ext cx="2425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Output</a:t>
            </a:r>
          </a:p>
          <a:p>
            <a:pPr algn="ctr"/>
            <a:r>
              <a:rPr lang="en-US" sz="2200" b="1" dirty="0"/>
              <a:t>Layer</a:t>
            </a:r>
          </a:p>
          <a:p>
            <a:pPr algn="ctr"/>
            <a:r>
              <a:rPr lang="en-US" sz="2200" b="1" dirty="0"/>
              <a:t>(2)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4C8C6D82-A60F-7CF4-DB65-B1EC72B922A7}"/>
              </a:ext>
            </a:extLst>
          </p:cNvPr>
          <p:cNvSpPr txBox="1"/>
          <p:nvPr/>
        </p:nvSpPr>
        <p:spPr>
          <a:xfrm>
            <a:off x="22453313" y="39231736"/>
            <a:ext cx="24259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Input</a:t>
            </a:r>
          </a:p>
          <a:p>
            <a:pPr algn="ctr"/>
            <a:r>
              <a:rPr lang="en-US" sz="2200" b="1" dirty="0"/>
              <a:t>Layer</a:t>
            </a:r>
          </a:p>
          <a:p>
            <a:pPr algn="ctr"/>
            <a:r>
              <a:rPr lang="en-US" sz="2200" b="1" dirty="0"/>
              <a:t>(16)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D26C53CB-567C-EE96-88E5-38AE35523EDA}"/>
              </a:ext>
            </a:extLst>
          </p:cNvPr>
          <p:cNvSpPr/>
          <p:nvPr/>
        </p:nvSpPr>
        <p:spPr>
          <a:xfrm>
            <a:off x="4393824" y="30959855"/>
            <a:ext cx="736813" cy="612917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>
              <a:solidFill>
                <a:srgbClr val="E97132"/>
              </a:solidFill>
            </a:endParaRPr>
          </a:p>
        </p:txBody>
      </p:sp>
      <p:pic>
        <p:nvPicPr>
          <p:cNvPr id="16" name="Picture 8" descr="Ulster Screen Academy - Ulster Screen Academy">
            <a:extLst>
              <a:ext uri="{FF2B5EF4-FFF2-40B4-BE49-F238E27FC236}">
                <a16:creationId xmlns:a16="http://schemas.microsoft.com/office/drawing/2014/main" id="{D17B0068-CE91-4C84-956C-0B2600876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16" y="235774"/>
            <a:ext cx="3729118" cy="20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4A067458-1D65-EDB2-AB34-D4640AB3CCC7}"/>
              </a:ext>
            </a:extLst>
          </p:cNvPr>
          <p:cNvSpPr/>
          <p:nvPr/>
        </p:nvSpPr>
        <p:spPr>
          <a:xfrm rot="5400000">
            <a:off x="21429371" y="27628434"/>
            <a:ext cx="736813" cy="582773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3AD67F6F-7410-DEC5-67DE-EDDD1C5C2E72}"/>
              </a:ext>
            </a:extLst>
          </p:cNvPr>
          <p:cNvSpPr/>
          <p:nvPr/>
        </p:nvSpPr>
        <p:spPr>
          <a:xfrm rot="10800000">
            <a:off x="16969882" y="19342431"/>
            <a:ext cx="736813" cy="575812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6C8EDAE9-597E-7D34-7CE4-D05EC26BBAD4}"/>
              </a:ext>
            </a:extLst>
          </p:cNvPr>
          <p:cNvSpPr/>
          <p:nvPr/>
        </p:nvSpPr>
        <p:spPr>
          <a:xfrm rot="10800000">
            <a:off x="17039033" y="14343943"/>
            <a:ext cx="736813" cy="575812"/>
          </a:xfrm>
          <a:prstGeom prst="downArrow">
            <a:avLst/>
          </a:prstGeom>
          <a:solidFill>
            <a:srgbClr val="FFC000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/>
          </a:p>
        </p:txBody>
      </p:sp>
      <p:graphicFrame>
        <p:nvGraphicFramePr>
          <p:cNvPr id="1029" name="Table 1028">
            <a:extLst>
              <a:ext uri="{FF2B5EF4-FFF2-40B4-BE49-F238E27FC236}">
                <a16:creationId xmlns:a16="http://schemas.microsoft.com/office/drawing/2014/main" id="{6E8D6D23-6DE6-C7A2-E6E9-C84EAB3E8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567549"/>
              </p:ext>
            </p:extLst>
          </p:nvPr>
        </p:nvGraphicFramePr>
        <p:xfrm>
          <a:off x="23439134" y="21228528"/>
          <a:ext cx="6481131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442">
                  <a:extLst>
                    <a:ext uri="{9D8B030D-6E8A-4147-A177-3AD203B41FA5}">
                      <a16:colId xmlns:a16="http://schemas.microsoft.com/office/drawing/2014/main" val="721910861"/>
                    </a:ext>
                  </a:extLst>
                </a:gridCol>
                <a:gridCol w="1240077">
                  <a:extLst>
                    <a:ext uri="{9D8B030D-6E8A-4147-A177-3AD203B41FA5}">
                      <a16:colId xmlns:a16="http://schemas.microsoft.com/office/drawing/2014/main" val="4034237499"/>
                    </a:ext>
                  </a:extLst>
                </a:gridCol>
                <a:gridCol w="1114817">
                  <a:extLst>
                    <a:ext uri="{9D8B030D-6E8A-4147-A177-3AD203B41FA5}">
                      <a16:colId xmlns:a16="http://schemas.microsoft.com/office/drawing/2014/main" val="2705838002"/>
                    </a:ext>
                  </a:extLst>
                </a:gridCol>
                <a:gridCol w="1811795">
                  <a:extLst>
                    <a:ext uri="{9D8B030D-6E8A-4147-A177-3AD203B41FA5}">
                      <a16:colId xmlns:a16="http://schemas.microsoft.com/office/drawing/2014/main" val="7646562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Component</a:t>
                      </a:r>
                      <a:endParaRPr lang="en-GB" sz="2700" dirty="0"/>
                    </a:p>
                  </a:txBody>
                  <a:tcP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FFs</a:t>
                      </a:r>
                      <a:endParaRPr lang="en-GB" sz="2700" dirty="0"/>
                    </a:p>
                  </a:txBody>
                  <a:tcP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LUTs</a:t>
                      </a:r>
                      <a:endParaRPr lang="en-GB" sz="2700" dirty="0"/>
                    </a:p>
                  </a:txBody>
                  <a:tcPr>
                    <a:solidFill>
                      <a:srgbClr val="215F9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dirty="0"/>
                        <a:t>Power (W)</a:t>
                      </a:r>
                      <a:endParaRPr lang="en-GB" sz="2700" dirty="0"/>
                    </a:p>
                  </a:txBody>
                  <a:tcPr>
                    <a:solidFill>
                      <a:srgbClr val="215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45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Neorv32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1,993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1,874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0.027</a:t>
                      </a:r>
                      <a:endParaRPr lang="en-GB" sz="2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347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F</a:t>
                      </a:r>
                      <a:r>
                        <a:rPr lang="en-GB" sz="2700" b="1" dirty="0"/>
                        <a:t>eature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149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157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0.001</a:t>
                      </a:r>
                      <a:endParaRPr lang="en-GB" sz="2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097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SNN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8,928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6,494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0.142</a:t>
                      </a:r>
                      <a:endParaRPr lang="en-GB" sz="2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965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Smart W-dog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700" b="1" dirty="0"/>
                        <a:t>10,264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700" b="1" dirty="0"/>
                        <a:t>6,733</a:t>
                      </a:r>
                      <a:endParaRPr lang="en-GB" sz="27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700" b="1" dirty="0"/>
                        <a:t>0.143</a:t>
                      </a:r>
                      <a:endParaRPr lang="en-GB" sz="27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53626"/>
                  </a:ext>
                </a:extLst>
              </a:tr>
            </a:tbl>
          </a:graphicData>
        </a:graphic>
      </p:graphicFrame>
      <p:sp>
        <p:nvSpPr>
          <p:cNvPr id="1030" name="TextBox 1029">
            <a:extLst>
              <a:ext uri="{FF2B5EF4-FFF2-40B4-BE49-F238E27FC236}">
                <a16:creationId xmlns:a16="http://schemas.microsoft.com/office/drawing/2014/main" id="{54E29F55-705E-EF44-7394-88DA62AC7521}"/>
              </a:ext>
            </a:extLst>
          </p:cNvPr>
          <p:cNvSpPr txBox="1"/>
          <p:nvPr/>
        </p:nvSpPr>
        <p:spPr>
          <a:xfrm>
            <a:off x="22651384" y="20719680"/>
            <a:ext cx="7932388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Hardware Synthesis Results</a:t>
            </a:r>
            <a:endParaRPr lang="en-GB" sz="2799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51" name="Graphic 1050" descr="High voltage with solid fill">
            <a:extLst>
              <a:ext uri="{FF2B5EF4-FFF2-40B4-BE49-F238E27FC236}">
                <a16:creationId xmlns:a16="http://schemas.microsoft.com/office/drawing/2014/main" id="{75B57F3D-D89D-EB2F-0B44-699F52AAC92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359854" y="26953579"/>
            <a:ext cx="771302" cy="771302"/>
          </a:xfrm>
          <a:prstGeom prst="rect">
            <a:avLst/>
          </a:prstGeom>
        </p:spPr>
      </p:pic>
      <p:pic>
        <p:nvPicPr>
          <p:cNvPr id="1062" name="Graphic 1061" descr="Processor with solid fill">
            <a:extLst>
              <a:ext uri="{FF2B5EF4-FFF2-40B4-BE49-F238E27FC236}">
                <a16:creationId xmlns:a16="http://schemas.microsoft.com/office/drawing/2014/main" id="{10364E10-21D8-E130-18DD-3B5B060C509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11310490" y="25556154"/>
            <a:ext cx="958402" cy="958402"/>
          </a:xfrm>
          <a:prstGeom prst="rect">
            <a:avLst/>
          </a:prstGeom>
        </p:spPr>
      </p:pic>
      <p:pic>
        <p:nvPicPr>
          <p:cNvPr id="1064" name="Graphic 1063" descr="Computer with solid fill">
            <a:extLst>
              <a:ext uri="{FF2B5EF4-FFF2-40B4-BE49-F238E27FC236}">
                <a16:creationId xmlns:a16="http://schemas.microsoft.com/office/drawing/2014/main" id="{BC63E397-7D8D-E83E-222E-75DD1BB9253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309841" y="28392602"/>
            <a:ext cx="958402" cy="958402"/>
          </a:xfrm>
          <a:prstGeom prst="rect">
            <a:avLst/>
          </a:prstGeom>
        </p:spPr>
      </p:pic>
      <p:pic>
        <p:nvPicPr>
          <p:cNvPr id="1070" name="Graphic 1069" descr="Document with solid fill">
            <a:extLst>
              <a:ext uri="{FF2B5EF4-FFF2-40B4-BE49-F238E27FC236}">
                <a16:creationId xmlns:a16="http://schemas.microsoft.com/office/drawing/2014/main" id="{216EB3F1-24C4-8E3C-5AE3-0155CB94418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11242979" y="29695391"/>
            <a:ext cx="958402" cy="95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88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728</Words>
  <Application>Microsoft Office PowerPoint</Application>
  <PresentationFormat>Custom</PresentationFormat>
  <Paragraphs>178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Simpson</dc:creator>
  <cp:lastModifiedBy>David Simpson</cp:lastModifiedBy>
  <cp:revision>4</cp:revision>
  <dcterms:created xsi:type="dcterms:W3CDTF">2025-04-18T14:42:48Z</dcterms:created>
  <dcterms:modified xsi:type="dcterms:W3CDTF">2025-05-23T08:03:35Z</dcterms:modified>
</cp:coreProperties>
</file>