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3" r:id="rId10"/>
    <p:sldId id="261" r:id="rId11"/>
    <p:sldId id="264" r:id="rId12"/>
    <p:sldId id="265" r:id="rId13"/>
    <p:sldId id="262"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B4CC903C-048C-4BBF-B6C5-137BA173BB8B}" type="datetimeFigureOut">
              <a:rPr lang="en-GB" smtClean="0"/>
              <a:t>30/01/2017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468FE7-8C63-4358-B16F-C9D145C2ECC7}" type="slidenum">
              <a:rPr lang="en-GB" smtClean="0"/>
              <a:t>‹#›</a:t>
            </a:fld>
            <a:endParaRPr lang="en-GB"/>
          </a:p>
        </p:txBody>
      </p:sp>
    </p:spTree>
    <p:extLst>
      <p:ext uri="{BB962C8B-B14F-4D97-AF65-F5344CB8AC3E}">
        <p14:creationId xmlns:p14="http://schemas.microsoft.com/office/powerpoint/2010/main" val="4171870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4CC903C-048C-4BBF-B6C5-137BA173BB8B}" type="datetimeFigureOut">
              <a:rPr lang="en-GB" smtClean="0"/>
              <a:t>30/01/2017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468FE7-8C63-4358-B16F-C9D145C2ECC7}" type="slidenum">
              <a:rPr lang="en-GB" smtClean="0"/>
              <a:t>‹#›</a:t>
            </a:fld>
            <a:endParaRPr lang="en-GB"/>
          </a:p>
        </p:txBody>
      </p:sp>
    </p:spTree>
    <p:extLst>
      <p:ext uri="{BB962C8B-B14F-4D97-AF65-F5344CB8AC3E}">
        <p14:creationId xmlns:p14="http://schemas.microsoft.com/office/powerpoint/2010/main" val="3875841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4CC903C-048C-4BBF-B6C5-137BA173BB8B}" type="datetimeFigureOut">
              <a:rPr lang="en-GB" smtClean="0"/>
              <a:t>30/01/2017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468FE7-8C63-4358-B16F-C9D145C2ECC7}" type="slidenum">
              <a:rPr lang="en-GB" smtClean="0"/>
              <a:t>‹#›</a:t>
            </a:fld>
            <a:endParaRPr lang="en-GB"/>
          </a:p>
        </p:txBody>
      </p:sp>
    </p:spTree>
    <p:extLst>
      <p:ext uri="{BB962C8B-B14F-4D97-AF65-F5344CB8AC3E}">
        <p14:creationId xmlns:p14="http://schemas.microsoft.com/office/powerpoint/2010/main" val="3531135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4CC903C-048C-4BBF-B6C5-137BA173BB8B}" type="datetimeFigureOut">
              <a:rPr lang="en-GB" smtClean="0"/>
              <a:t>30/01/2017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468FE7-8C63-4358-B16F-C9D145C2ECC7}" type="slidenum">
              <a:rPr lang="en-GB" smtClean="0"/>
              <a:t>‹#›</a:t>
            </a:fld>
            <a:endParaRPr lang="en-GB"/>
          </a:p>
        </p:txBody>
      </p:sp>
    </p:spTree>
    <p:extLst>
      <p:ext uri="{BB962C8B-B14F-4D97-AF65-F5344CB8AC3E}">
        <p14:creationId xmlns:p14="http://schemas.microsoft.com/office/powerpoint/2010/main" val="3542431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CC903C-048C-4BBF-B6C5-137BA173BB8B}" type="datetimeFigureOut">
              <a:rPr lang="en-GB" smtClean="0"/>
              <a:t>30/01/2017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468FE7-8C63-4358-B16F-C9D145C2ECC7}" type="slidenum">
              <a:rPr lang="en-GB" smtClean="0"/>
              <a:t>‹#›</a:t>
            </a:fld>
            <a:endParaRPr lang="en-GB"/>
          </a:p>
        </p:txBody>
      </p:sp>
    </p:spTree>
    <p:extLst>
      <p:ext uri="{BB962C8B-B14F-4D97-AF65-F5344CB8AC3E}">
        <p14:creationId xmlns:p14="http://schemas.microsoft.com/office/powerpoint/2010/main" val="4278086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B4CC903C-048C-4BBF-B6C5-137BA173BB8B}" type="datetimeFigureOut">
              <a:rPr lang="en-GB" smtClean="0"/>
              <a:t>30/01/2017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5468FE7-8C63-4358-B16F-C9D145C2ECC7}" type="slidenum">
              <a:rPr lang="en-GB" smtClean="0"/>
              <a:t>‹#›</a:t>
            </a:fld>
            <a:endParaRPr lang="en-GB"/>
          </a:p>
        </p:txBody>
      </p:sp>
    </p:spTree>
    <p:extLst>
      <p:ext uri="{BB962C8B-B14F-4D97-AF65-F5344CB8AC3E}">
        <p14:creationId xmlns:p14="http://schemas.microsoft.com/office/powerpoint/2010/main" val="740673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B4CC903C-048C-4BBF-B6C5-137BA173BB8B}" type="datetimeFigureOut">
              <a:rPr lang="en-GB" smtClean="0"/>
              <a:t>30/01/2017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5468FE7-8C63-4358-B16F-C9D145C2ECC7}" type="slidenum">
              <a:rPr lang="en-GB" smtClean="0"/>
              <a:t>‹#›</a:t>
            </a:fld>
            <a:endParaRPr lang="en-GB"/>
          </a:p>
        </p:txBody>
      </p:sp>
    </p:spTree>
    <p:extLst>
      <p:ext uri="{BB962C8B-B14F-4D97-AF65-F5344CB8AC3E}">
        <p14:creationId xmlns:p14="http://schemas.microsoft.com/office/powerpoint/2010/main" val="2629497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B4CC903C-048C-4BBF-B6C5-137BA173BB8B}" type="datetimeFigureOut">
              <a:rPr lang="en-GB" smtClean="0"/>
              <a:t>30/01/2017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5468FE7-8C63-4358-B16F-C9D145C2ECC7}" type="slidenum">
              <a:rPr lang="en-GB" smtClean="0"/>
              <a:t>‹#›</a:t>
            </a:fld>
            <a:endParaRPr lang="en-GB"/>
          </a:p>
        </p:txBody>
      </p:sp>
    </p:spTree>
    <p:extLst>
      <p:ext uri="{BB962C8B-B14F-4D97-AF65-F5344CB8AC3E}">
        <p14:creationId xmlns:p14="http://schemas.microsoft.com/office/powerpoint/2010/main" val="13116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C903C-048C-4BBF-B6C5-137BA173BB8B}" type="datetimeFigureOut">
              <a:rPr lang="en-GB" smtClean="0"/>
              <a:t>30/01/2017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5468FE7-8C63-4358-B16F-C9D145C2ECC7}" type="slidenum">
              <a:rPr lang="en-GB" smtClean="0"/>
              <a:t>‹#›</a:t>
            </a:fld>
            <a:endParaRPr lang="en-GB"/>
          </a:p>
        </p:txBody>
      </p:sp>
    </p:spTree>
    <p:extLst>
      <p:ext uri="{BB962C8B-B14F-4D97-AF65-F5344CB8AC3E}">
        <p14:creationId xmlns:p14="http://schemas.microsoft.com/office/powerpoint/2010/main" val="1584863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CC903C-048C-4BBF-B6C5-137BA173BB8B}" type="datetimeFigureOut">
              <a:rPr lang="en-GB" smtClean="0"/>
              <a:t>30/01/2017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5468FE7-8C63-4358-B16F-C9D145C2ECC7}" type="slidenum">
              <a:rPr lang="en-GB" smtClean="0"/>
              <a:t>‹#›</a:t>
            </a:fld>
            <a:endParaRPr lang="en-GB"/>
          </a:p>
        </p:txBody>
      </p:sp>
    </p:spTree>
    <p:extLst>
      <p:ext uri="{BB962C8B-B14F-4D97-AF65-F5344CB8AC3E}">
        <p14:creationId xmlns:p14="http://schemas.microsoft.com/office/powerpoint/2010/main" val="898411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CC903C-048C-4BBF-B6C5-137BA173BB8B}" type="datetimeFigureOut">
              <a:rPr lang="en-GB" smtClean="0"/>
              <a:t>30/01/2017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5468FE7-8C63-4358-B16F-C9D145C2ECC7}" type="slidenum">
              <a:rPr lang="en-GB" smtClean="0"/>
              <a:t>‹#›</a:t>
            </a:fld>
            <a:endParaRPr lang="en-GB"/>
          </a:p>
        </p:txBody>
      </p:sp>
    </p:spTree>
    <p:extLst>
      <p:ext uri="{BB962C8B-B14F-4D97-AF65-F5344CB8AC3E}">
        <p14:creationId xmlns:p14="http://schemas.microsoft.com/office/powerpoint/2010/main" val="2120126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C903C-048C-4BBF-B6C5-137BA173BB8B}" type="datetimeFigureOut">
              <a:rPr lang="en-GB" smtClean="0"/>
              <a:t>30/01/2017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68FE7-8C63-4358-B16F-C9D145C2ECC7}" type="slidenum">
              <a:rPr lang="en-GB" smtClean="0"/>
              <a:t>‹#›</a:t>
            </a:fld>
            <a:endParaRPr lang="en-GB"/>
          </a:p>
        </p:txBody>
      </p:sp>
    </p:spTree>
    <p:extLst>
      <p:ext uri="{BB962C8B-B14F-4D97-AF65-F5344CB8AC3E}">
        <p14:creationId xmlns:p14="http://schemas.microsoft.com/office/powerpoint/2010/main" val="1212880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87689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781235" y="452761"/>
            <a:ext cx="3932808" cy="954107"/>
          </a:xfrm>
          <a:prstGeom prst="rect">
            <a:avLst/>
          </a:prstGeom>
          <a:noFill/>
        </p:spPr>
        <p:txBody>
          <a:bodyPr wrap="square" rtlCol="0">
            <a:spAutoFit/>
          </a:bodyPr>
          <a:lstStyle/>
          <a:p>
            <a:r>
              <a:rPr lang="en-GB" sz="2800" b="1" dirty="0" smtClean="0">
                <a:latin typeface="Futura LT Pro Book" panose="020B0502020204020303" pitchFamily="34" charset="0"/>
              </a:rPr>
              <a:t>Lowering the Number of Breaches</a:t>
            </a:r>
            <a:endParaRPr lang="en-GB" sz="2800" b="1" dirty="0">
              <a:latin typeface="Futura LT Pro Book" panose="020B0502020204020303" pitchFamily="34" charset="0"/>
            </a:endParaRPr>
          </a:p>
        </p:txBody>
      </p:sp>
      <p:sp>
        <p:nvSpPr>
          <p:cNvPr id="6" name="TextBox 5"/>
          <p:cNvSpPr txBox="1"/>
          <p:nvPr/>
        </p:nvSpPr>
        <p:spPr>
          <a:xfrm>
            <a:off x="781235" y="1589104"/>
            <a:ext cx="8336132" cy="3970318"/>
          </a:xfrm>
          <a:prstGeom prst="rect">
            <a:avLst/>
          </a:prstGeom>
          <a:noFill/>
        </p:spPr>
        <p:txBody>
          <a:bodyPr wrap="square" rtlCol="0">
            <a:spAutoFit/>
          </a:bodyPr>
          <a:lstStyle/>
          <a:p>
            <a:pPr lvl="0"/>
            <a:r>
              <a:rPr lang="en-GB" dirty="0"/>
              <a:t>I believe that </a:t>
            </a:r>
            <a:r>
              <a:rPr lang="en-GB" dirty="0" smtClean="0"/>
              <a:t>SMEs </a:t>
            </a:r>
            <a:r>
              <a:rPr lang="en-GB" dirty="0"/>
              <a:t>should begin to</a:t>
            </a:r>
            <a:r>
              <a:rPr lang="en-GB" dirty="0" smtClean="0"/>
              <a:t>:</a:t>
            </a:r>
          </a:p>
          <a:p>
            <a:pPr lvl="0"/>
            <a:endParaRPr lang="en-GB" dirty="0"/>
          </a:p>
          <a:p>
            <a:pPr marL="342900" lvl="0" indent="-342900">
              <a:buFont typeface="+mj-lt"/>
              <a:buAutoNum type="arabicPeriod"/>
            </a:pPr>
            <a:r>
              <a:rPr lang="en-GB" dirty="0"/>
              <a:t>Partner with a trusted firm to provide relevant advice related to their security infrastructure, including technical testing such as security audits and penetration testing to determine where the firm’s weaknesses lie and improve organisational </a:t>
            </a:r>
            <a:r>
              <a:rPr lang="en-GB" dirty="0" smtClean="0"/>
              <a:t>readiness.</a:t>
            </a:r>
          </a:p>
          <a:p>
            <a:pPr marL="342900" lvl="0" indent="-342900">
              <a:buFont typeface="+mj-lt"/>
              <a:buAutoNum type="arabicPeriod"/>
            </a:pPr>
            <a:endParaRPr lang="en-GB" dirty="0"/>
          </a:p>
          <a:p>
            <a:pPr marL="342900" lvl="0" indent="-342900">
              <a:buFont typeface="+mj-lt"/>
              <a:buAutoNum type="arabicPeriod"/>
            </a:pPr>
            <a:r>
              <a:rPr lang="en-GB" dirty="0"/>
              <a:t>Monitor networks for unusually high traffic </a:t>
            </a:r>
            <a:r>
              <a:rPr lang="en-GB" dirty="0" smtClean="0"/>
              <a:t>volume.</a:t>
            </a:r>
          </a:p>
          <a:p>
            <a:pPr marL="342900" lvl="0" indent="-342900">
              <a:buFont typeface="+mj-lt"/>
              <a:buAutoNum type="arabicPeriod"/>
            </a:pPr>
            <a:endParaRPr lang="en-GB" dirty="0"/>
          </a:p>
          <a:p>
            <a:pPr marL="342900" lvl="0" indent="-342900">
              <a:buFont typeface="+mj-lt"/>
              <a:buAutoNum type="arabicPeriod"/>
            </a:pPr>
            <a:r>
              <a:rPr lang="en-GB" dirty="0"/>
              <a:t>Work with their financial institution to implement multi-factor authentication and dual controls for financial </a:t>
            </a:r>
            <a:r>
              <a:rPr lang="en-GB" dirty="0" smtClean="0"/>
              <a:t>transactions.</a:t>
            </a:r>
          </a:p>
          <a:p>
            <a:pPr marL="342900" lvl="0" indent="-342900">
              <a:buFont typeface="+mj-lt"/>
              <a:buAutoNum type="arabicPeriod"/>
            </a:pPr>
            <a:endParaRPr lang="en-GB" dirty="0"/>
          </a:p>
          <a:p>
            <a:pPr marL="342900" lvl="0" indent="-342900">
              <a:buFont typeface="+mj-lt"/>
              <a:buAutoNum type="arabicPeriod"/>
            </a:pPr>
            <a:r>
              <a:rPr lang="en-GB" dirty="0"/>
              <a:t>Educate employees regarding good security habits including stronger administrative passwords, policies regarding email attachments, etc.</a:t>
            </a:r>
          </a:p>
        </p:txBody>
      </p:sp>
    </p:spTree>
    <p:extLst>
      <p:ext uri="{BB962C8B-B14F-4D97-AF65-F5344CB8AC3E}">
        <p14:creationId xmlns:p14="http://schemas.microsoft.com/office/powerpoint/2010/main" val="3912874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2549371" y="2618912"/>
            <a:ext cx="7093258" cy="646331"/>
          </a:xfrm>
          <a:prstGeom prst="rect">
            <a:avLst/>
          </a:prstGeom>
          <a:noFill/>
        </p:spPr>
        <p:txBody>
          <a:bodyPr wrap="square" rtlCol="0">
            <a:spAutoFit/>
          </a:bodyPr>
          <a:lstStyle/>
          <a:p>
            <a:pPr algn="ctr"/>
            <a:r>
              <a:rPr lang="en-GB" sz="3600" b="1" dirty="0">
                <a:latin typeface="Futura LT Pro Book" panose="020B0502020204020303" pitchFamily="34" charset="0"/>
              </a:rPr>
              <a:t>Thank you!</a:t>
            </a:r>
          </a:p>
        </p:txBody>
      </p:sp>
    </p:spTree>
    <p:extLst>
      <p:ext uri="{BB962C8B-B14F-4D97-AF65-F5344CB8AC3E}">
        <p14:creationId xmlns:p14="http://schemas.microsoft.com/office/powerpoint/2010/main" val="1950524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65335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2549371" y="2139518"/>
            <a:ext cx="7093258" cy="646331"/>
          </a:xfrm>
          <a:prstGeom prst="rect">
            <a:avLst/>
          </a:prstGeom>
          <a:noFill/>
        </p:spPr>
        <p:txBody>
          <a:bodyPr wrap="square" rtlCol="0">
            <a:spAutoFit/>
          </a:bodyPr>
          <a:lstStyle/>
          <a:p>
            <a:pPr algn="ctr"/>
            <a:r>
              <a:rPr lang="en-GB" sz="3600" b="1" dirty="0" smtClean="0">
                <a:latin typeface="Futura LT Pro Book" panose="020B0502020204020303" pitchFamily="34" charset="0"/>
              </a:rPr>
              <a:t>MS Amlin</a:t>
            </a:r>
            <a:endParaRPr lang="en-GB" sz="3600" b="1" dirty="0" smtClean="0">
              <a:latin typeface="Futura LT Pro Book" panose="020B0502020204020303" pitchFamily="34" charset="0"/>
            </a:endParaRPr>
          </a:p>
        </p:txBody>
      </p:sp>
      <p:sp>
        <p:nvSpPr>
          <p:cNvPr id="6" name="TextBox 5"/>
          <p:cNvSpPr txBox="1"/>
          <p:nvPr/>
        </p:nvSpPr>
        <p:spPr>
          <a:xfrm>
            <a:off x="2114365" y="3098307"/>
            <a:ext cx="7963270" cy="461665"/>
          </a:xfrm>
          <a:prstGeom prst="rect">
            <a:avLst/>
          </a:prstGeom>
          <a:noFill/>
        </p:spPr>
        <p:txBody>
          <a:bodyPr wrap="square" rtlCol="0">
            <a:spAutoFit/>
          </a:bodyPr>
          <a:lstStyle/>
          <a:p>
            <a:pPr algn="ctr"/>
            <a:r>
              <a:rPr lang="en-GB" sz="2400" b="1" dirty="0">
                <a:latin typeface="Futura LT Pro Book" panose="020B0502020204020303" pitchFamily="34" charset="0"/>
              </a:rPr>
              <a:t>Datinder Sekhri</a:t>
            </a:r>
          </a:p>
        </p:txBody>
      </p:sp>
    </p:spTree>
    <p:extLst>
      <p:ext uri="{BB962C8B-B14F-4D97-AF65-F5344CB8AC3E}">
        <p14:creationId xmlns:p14="http://schemas.microsoft.com/office/powerpoint/2010/main" val="4214603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781235" y="452761"/>
            <a:ext cx="3932808" cy="523220"/>
          </a:xfrm>
          <a:prstGeom prst="rect">
            <a:avLst/>
          </a:prstGeom>
          <a:noFill/>
        </p:spPr>
        <p:txBody>
          <a:bodyPr wrap="square" rtlCol="0">
            <a:spAutoFit/>
          </a:bodyPr>
          <a:lstStyle/>
          <a:p>
            <a:r>
              <a:rPr lang="en-GB" sz="2800" b="1" dirty="0" smtClean="0">
                <a:latin typeface="Futura LT Pro Book" panose="020B0502020204020303" pitchFamily="34" charset="0"/>
              </a:rPr>
              <a:t>Reporting a Breach</a:t>
            </a:r>
            <a:endParaRPr lang="en-GB" sz="2800" b="1" dirty="0">
              <a:latin typeface="Futura LT Pro Book" panose="020B0502020204020303" pitchFamily="34" charset="0"/>
            </a:endParaRPr>
          </a:p>
        </p:txBody>
      </p:sp>
      <p:sp>
        <p:nvSpPr>
          <p:cNvPr id="6" name="TextBox 5"/>
          <p:cNvSpPr txBox="1"/>
          <p:nvPr/>
        </p:nvSpPr>
        <p:spPr>
          <a:xfrm>
            <a:off x="781235" y="1589104"/>
            <a:ext cx="8336132" cy="3416320"/>
          </a:xfrm>
          <a:prstGeom prst="rect">
            <a:avLst/>
          </a:prstGeom>
          <a:noFill/>
        </p:spPr>
        <p:txBody>
          <a:bodyPr wrap="square" rtlCol="0">
            <a:spAutoFit/>
          </a:bodyPr>
          <a:lstStyle/>
          <a:p>
            <a:pPr marL="285750" lvl="0" indent="-285750">
              <a:buFont typeface="Arial" panose="020B0604020202020204" pitchFamily="34" charset="0"/>
              <a:buChar char="•"/>
            </a:pPr>
            <a:r>
              <a:rPr lang="en-GB" dirty="0"/>
              <a:t>Most cases involving IT security breaches never get reported. </a:t>
            </a:r>
            <a:endParaRPr lang="en-GB" dirty="0" smtClean="0"/>
          </a:p>
          <a:p>
            <a:pPr marL="285750" lvl="0" indent="-285750">
              <a:buFont typeface="Arial" panose="020B0604020202020204" pitchFamily="34" charset="0"/>
              <a:buChar char="•"/>
            </a:pPr>
            <a:endParaRPr lang="en-GB" dirty="0"/>
          </a:p>
          <a:p>
            <a:pPr marL="285750" lvl="0" indent="-285750">
              <a:buFont typeface="Arial" panose="020B0604020202020204" pitchFamily="34" charset="0"/>
              <a:buChar char="•"/>
            </a:pPr>
            <a:r>
              <a:rPr lang="en-GB" dirty="0" smtClean="0"/>
              <a:t>Avoids reputational </a:t>
            </a:r>
            <a:r>
              <a:rPr lang="en-GB" dirty="0"/>
              <a:t>damage, regulatory investigations and lawsuits. Yahoo were found guilty of this, as they did not report the attack as soon as they had realised. </a:t>
            </a:r>
            <a:endParaRPr lang="en-GB" dirty="0" smtClean="0"/>
          </a:p>
          <a:p>
            <a:pPr marL="285750" lvl="0" indent="-285750">
              <a:buFont typeface="Arial" panose="020B0604020202020204" pitchFamily="34" charset="0"/>
              <a:buChar char="•"/>
            </a:pPr>
            <a:endParaRPr lang="en-GB" dirty="0"/>
          </a:p>
          <a:p>
            <a:pPr marL="285750" lvl="0" indent="-285750">
              <a:buFont typeface="Arial" panose="020B0604020202020204" pitchFamily="34" charset="0"/>
              <a:buChar char="•"/>
            </a:pPr>
            <a:r>
              <a:rPr lang="en-GB" dirty="0" smtClean="0"/>
              <a:t>The </a:t>
            </a:r>
            <a:r>
              <a:rPr lang="en-GB" dirty="0"/>
              <a:t>m</a:t>
            </a:r>
            <a:r>
              <a:rPr lang="en-GB" dirty="0" smtClean="0"/>
              <a:t>edia are also not </a:t>
            </a:r>
            <a:r>
              <a:rPr lang="en-GB" dirty="0"/>
              <a:t>as interested in SMEs when compared to the larger global </a:t>
            </a:r>
            <a:r>
              <a:rPr lang="en-GB" dirty="0" smtClean="0"/>
              <a:t>counterparts.</a:t>
            </a:r>
          </a:p>
          <a:p>
            <a:pPr marL="285750" lvl="0" indent="-285750">
              <a:buFont typeface="Arial" panose="020B0604020202020204" pitchFamily="34" charset="0"/>
              <a:buChar char="•"/>
            </a:pPr>
            <a:endParaRPr lang="en-GB" dirty="0"/>
          </a:p>
          <a:p>
            <a:pPr marL="285750" lvl="0" indent="-285750">
              <a:buFont typeface="Arial" panose="020B0604020202020204" pitchFamily="34" charset="0"/>
              <a:buChar char="•"/>
            </a:pPr>
            <a:r>
              <a:rPr lang="en-GB" dirty="0" smtClean="0"/>
              <a:t>Forty-seven </a:t>
            </a:r>
            <a:r>
              <a:rPr lang="en-GB" dirty="0"/>
              <a:t>states, the District of Columbia, Guam, Puerto Rico and the Virgin Islands have enacted legislation requiring private, governmental or educational entities to notify individuals of security breaches of information involving personally identifiable information.</a:t>
            </a:r>
            <a:endParaRPr lang="en-GB" dirty="0"/>
          </a:p>
        </p:txBody>
      </p:sp>
    </p:spTree>
    <p:extLst>
      <p:ext uri="{BB962C8B-B14F-4D97-AF65-F5344CB8AC3E}">
        <p14:creationId xmlns:p14="http://schemas.microsoft.com/office/powerpoint/2010/main" val="2117160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781235" y="452761"/>
            <a:ext cx="3932808" cy="523220"/>
          </a:xfrm>
          <a:prstGeom prst="rect">
            <a:avLst/>
          </a:prstGeom>
          <a:noFill/>
        </p:spPr>
        <p:txBody>
          <a:bodyPr wrap="square" rtlCol="0">
            <a:spAutoFit/>
          </a:bodyPr>
          <a:lstStyle/>
          <a:p>
            <a:r>
              <a:rPr lang="en-GB" sz="2800" b="1" dirty="0" smtClean="0">
                <a:latin typeface="Futura LT Pro Book" panose="020B0502020204020303" pitchFamily="34" charset="0"/>
              </a:rPr>
              <a:t>Why SMEs?</a:t>
            </a:r>
            <a:endParaRPr lang="en-GB" sz="2800" b="1" dirty="0">
              <a:latin typeface="Futura LT Pro Book" panose="020B0502020204020303" pitchFamily="34" charset="0"/>
            </a:endParaRPr>
          </a:p>
        </p:txBody>
      </p:sp>
      <p:sp>
        <p:nvSpPr>
          <p:cNvPr id="6" name="TextBox 5"/>
          <p:cNvSpPr txBox="1"/>
          <p:nvPr/>
        </p:nvSpPr>
        <p:spPr>
          <a:xfrm>
            <a:off x="781235" y="1589104"/>
            <a:ext cx="8336132" cy="4524315"/>
          </a:xfrm>
          <a:prstGeom prst="rect">
            <a:avLst/>
          </a:prstGeom>
          <a:noFill/>
        </p:spPr>
        <p:txBody>
          <a:bodyPr wrap="square" rtlCol="0">
            <a:spAutoFit/>
          </a:bodyPr>
          <a:lstStyle/>
          <a:p>
            <a:pPr marL="285750" lvl="0" indent="-285750">
              <a:buFont typeface="Arial" panose="020B0604020202020204" pitchFamily="34" charset="0"/>
              <a:buChar char="•"/>
            </a:pPr>
            <a:r>
              <a:rPr lang="en-GB" dirty="0"/>
              <a:t>SMEs are targeted more often than others as they have a lack of resources invested in security, poor security technologies in place and very little training for employees to raise awareness. </a:t>
            </a:r>
            <a:endParaRPr lang="en-GB" dirty="0" smtClean="0"/>
          </a:p>
          <a:p>
            <a:pPr marL="285750" lvl="0" indent="-285750">
              <a:buFont typeface="Arial" panose="020B0604020202020204" pitchFamily="34" charset="0"/>
              <a:buChar char="•"/>
            </a:pPr>
            <a:endParaRPr lang="en-GB" dirty="0"/>
          </a:p>
          <a:p>
            <a:pPr marL="285750" lvl="0" indent="-285750">
              <a:buFont typeface="Arial" panose="020B0604020202020204" pitchFamily="34" charset="0"/>
              <a:buChar char="•"/>
            </a:pPr>
            <a:r>
              <a:rPr lang="en-GB" dirty="0" smtClean="0"/>
              <a:t>Cyrus </a:t>
            </a:r>
            <a:r>
              <a:rPr lang="en-GB" dirty="0"/>
              <a:t>Walker, CEO of Chicago-based Data Defenders says research shows approximately 80% of security-related incidents occur as a result of employee behaviour. </a:t>
            </a:r>
            <a:endParaRPr lang="en-GB" dirty="0" smtClean="0"/>
          </a:p>
          <a:p>
            <a:pPr marL="285750" lvl="0" indent="-285750">
              <a:buFont typeface="Arial" panose="020B0604020202020204" pitchFamily="34" charset="0"/>
              <a:buChar char="•"/>
            </a:pPr>
            <a:endParaRPr lang="en-GB" dirty="0"/>
          </a:p>
          <a:p>
            <a:pPr marL="285750" lvl="0" indent="-285750">
              <a:buFont typeface="Arial" panose="020B0604020202020204" pitchFamily="34" charset="0"/>
              <a:buChar char="•"/>
            </a:pPr>
            <a:r>
              <a:rPr lang="en-GB" dirty="0" smtClean="0"/>
              <a:t>It’s </a:t>
            </a:r>
            <a:r>
              <a:rPr lang="en-GB" dirty="0"/>
              <a:t>also been estimated by cyber-security firms that 71% of breaches go undetected</a:t>
            </a:r>
            <a:r>
              <a:rPr lang="en-GB" dirty="0" smtClean="0"/>
              <a:t>.</a:t>
            </a:r>
          </a:p>
          <a:p>
            <a:pPr marL="285750" lvl="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 report from McAfee found almost 90% of </a:t>
            </a:r>
            <a:r>
              <a:rPr lang="en-GB" dirty="0" smtClean="0"/>
              <a:t>SMEs in </a:t>
            </a:r>
            <a:r>
              <a:rPr lang="en-GB" dirty="0"/>
              <a:t>the US do not use data protection for company and customer information, and less than half secured company email to prevent phishing scams. </a:t>
            </a:r>
            <a:endParaRPr lang="en-GB"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Cybercrime </a:t>
            </a:r>
            <a:r>
              <a:rPr lang="en-GB" dirty="0"/>
              <a:t>costs the US economy $100bn a year and the global economy about $300bn annually, according to the Centre for Strategic and International Studies</a:t>
            </a:r>
            <a:r>
              <a:rPr lang="en-GB" dirty="0" smtClean="0"/>
              <a:t>. </a:t>
            </a:r>
            <a:endParaRPr lang="en-GB" dirty="0"/>
          </a:p>
        </p:txBody>
      </p:sp>
    </p:spTree>
    <p:extLst>
      <p:ext uri="{BB962C8B-B14F-4D97-AF65-F5344CB8AC3E}">
        <p14:creationId xmlns:p14="http://schemas.microsoft.com/office/powerpoint/2010/main" val="142285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781235" y="452761"/>
            <a:ext cx="3932808" cy="523220"/>
          </a:xfrm>
          <a:prstGeom prst="rect">
            <a:avLst/>
          </a:prstGeom>
          <a:noFill/>
        </p:spPr>
        <p:txBody>
          <a:bodyPr wrap="square" rtlCol="0">
            <a:spAutoFit/>
          </a:bodyPr>
          <a:lstStyle/>
          <a:p>
            <a:r>
              <a:rPr lang="en-GB" sz="2800" b="1" dirty="0" smtClean="0">
                <a:latin typeface="Futura LT Pro Book" panose="020B0502020204020303" pitchFamily="34" charset="0"/>
              </a:rPr>
              <a:t>My Project</a:t>
            </a:r>
            <a:endParaRPr lang="en-GB" sz="2800" b="1" dirty="0">
              <a:latin typeface="Futura LT Pro Book" panose="020B0502020204020303" pitchFamily="34" charset="0"/>
            </a:endParaRPr>
          </a:p>
        </p:txBody>
      </p:sp>
      <p:sp>
        <p:nvSpPr>
          <p:cNvPr id="6" name="TextBox 5"/>
          <p:cNvSpPr txBox="1"/>
          <p:nvPr/>
        </p:nvSpPr>
        <p:spPr>
          <a:xfrm>
            <a:off x="781235" y="1589104"/>
            <a:ext cx="8336132" cy="3693319"/>
          </a:xfrm>
          <a:prstGeom prst="rect">
            <a:avLst/>
          </a:prstGeom>
          <a:noFill/>
        </p:spPr>
        <p:txBody>
          <a:bodyPr wrap="square" rtlCol="0">
            <a:spAutoFit/>
          </a:bodyPr>
          <a:lstStyle/>
          <a:p>
            <a:pPr marL="285750" indent="-285750">
              <a:buFont typeface="Arial" panose="020B0604020202020204" pitchFamily="34" charset="0"/>
              <a:buChar char="•"/>
            </a:pPr>
            <a:r>
              <a:rPr lang="en-GB" dirty="0" smtClean="0">
                <a:latin typeface="Futura LT Pro Book" panose="020B0502020204020303" pitchFamily="34" charset="0"/>
              </a:rPr>
              <a:t>Hard to source the relevant data required, as IT security breaches in the US are not recorded as well as they are in the UK.</a:t>
            </a:r>
          </a:p>
          <a:p>
            <a:pPr marL="285750" indent="-285750">
              <a:buFont typeface="Arial" panose="020B0604020202020204" pitchFamily="34" charset="0"/>
              <a:buChar char="•"/>
            </a:pPr>
            <a:endParaRPr lang="en-GB" dirty="0">
              <a:latin typeface="Futura LT Pro Book" panose="020B0502020204020303" pitchFamily="34" charset="0"/>
            </a:endParaRPr>
          </a:p>
          <a:p>
            <a:pPr marL="285750" indent="-285750">
              <a:buFont typeface="Arial" panose="020B0604020202020204" pitchFamily="34" charset="0"/>
              <a:buChar char="•"/>
            </a:pPr>
            <a:r>
              <a:rPr lang="en-GB" dirty="0" smtClean="0">
                <a:latin typeface="Futura LT Pro Book" panose="020B0502020204020303" pitchFamily="34" charset="0"/>
              </a:rPr>
              <a:t>Looked at how I could evaluate the level of risk. Pleasantly surprised when coming across the OWASP Risk Rating Methodology. </a:t>
            </a:r>
          </a:p>
          <a:p>
            <a:pPr marL="285750" indent="-285750">
              <a:buFont typeface="Arial" panose="020B0604020202020204" pitchFamily="34" charset="0"/>
              <a:buChar char="•"/>
            </a:pPr>
            <a:endParaRPr lang="en-GB" dirty="0">
              <a:latin typeface="Futura LT Pro Book" panose="020B0502020204020303" pitchFamily="34" charset="0"/>
            </a:endParaRPr>
          </a:p>
          <a:p>
            <a:pPr marL="285750" indent="-285750">
              <a:buFont typeface="Arial" panose="020B0604020202020204" pitchFamily="34" charset="0"/>
              <a:buChar char="•"/>
            </a:pPr>
            <a:r>
              <a:rPr lang="en-GB" dirty="0" smtClean="0">
                <a:latin typeface="Futura LT Pro Book" panose="020B0502020204020303" pitchFamily="34" charset="0"/>
              </a:rPr>
              <a:t>Decided to implement what I’ve learnt regarding Machine Learning into the project. </a:t>
            </a:r>
          </a:p>
          <a:p>
            <a:pPr marL="285750" indent="-285750">
              <a:buFont typeface="Arial" panose="020B0604020202020204" pitchFamily="34" charset="0"/>
              <a:buChar char="•"/>
            </a:pPr>
            <a:endParaRPr lang="en-GB" dirty="0">
              <a:latin typeface="Futura LT Pro Book" panose="020B0502020204020303" pitchFamily="34" charset="0"/>
            </a:endParaRPr>
          </a:p>
          <a:p>
            <a:pPr marL="285750" indent="-285750">
              <a:buFont typeface="Arial" panose="020B0604020202020204" pitchFamily="34" charset="0"/>
              <a:buChar char="•"/>
            </a:pPr>
            <a:r>
              <a:rPr lang="en-GB" dirty="0" smtClean="0">
                <a:latin typeface="Futura LT Pro Book" panose="020B0502020204020303" pitchFamily="34" charset="0"/>
              </a:rPr>
              <a:t>Can definitely be improved. I believe sourcing the data was the toughest challenge.</a:t>
            </a:r>
          </a:p>
          <a:p>
            <a:pPr marL="285750" indent="-285750">
              <a:buFont typeface="Arial" panose="020B0604020202020204" pitchFamily="34" charset="0"/>
              <a:buChar char="•"/>
            </a:pPr>
            <a:endParaRPr lang="en-GB" dirty="0">
              <a:latin typeface="Futura LT Pro Book" panose="020B0502020204020303" pitchFamily="34" charset="0"/>
            </a:endParaRPr>
          </a:p>
          <a:p>
            <a:pPr marL="285750" indent="-285750">
              <a:buFont typeface="Arial" panose="020B0604020202020204" pitchFamily="34" charset="0"/>
              <a:buChar char="•"/>
            </a:pPr>
            <a:endParaRPr lang="en-GB" dirty="0" smtClean="0">
              <a:latin typeface="Futura LT Pro Book" panose="020B0502020204020303" pitchFamily="34" charset="0"/>
            </a:endParaRPr>
          </a:p>
        </p:txBody>
      </p:sp>
    </p:spTree>
    <p:extLst>
      <p:ext uri="{BB962C8B-B14F-4D97-AF65-F5344CB8AC3E}">
        <p14:creationId xmlns:p14="http://schemas.microsoft.com/office/powerpoint/2010/main" val="392199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781235" y="452761"/>
            <a:ext cx="3932808" cy="523220"/>
          </a:xfrm>
          <a:prstGeom prst="rect">
            <a:avLst/>
          </a:prstGeom>
          <a:noFill/>
        </p:spPr>
        <p:txBody>
          <a:bodyPr wrap="square" rtlCol="0">
            <a:spAutoFit/>
          </a:bodyPr>
          <a:lstStyle/>
          <a:p>
            <a:r>
              <a:rPr lang="en-GB" sz="2800" b="1" dirty="0" smtClean="0">
                <a:latin typeface="Futura LT Pro Book" panose="020B0502020204020303" pitchFamily="34" charset="0"/>
              </a:rPr>
              <a:t>GPDR</a:t>
            </a:r>
            <a:endParaRPr lang="en-GB" sz="2800" b="1" dirty="0">
              <a:latin typeface="Futura LT Pro Book" panose="020B0502020204020303" pitchFamily="34" charset="0"/>
            </a:endParaRPr>
          </a:p>
        </p:txBody>
      </p:sp>
      <p:sp>
        <p:nvSpPr>
          <p:cNvPr id="6" name="TextBox 5"/>
          <p:cNvSpPr txBox="1"/>
          <p:nvPr/>
        </p:nvSpPr>
        <p:spPr>
          <a:xfrm>
            <a:off x="781235" y="1589104"/>
            <a:ext cx="8336132" cy="4062651"/>
          </a:xfrm>
          <a:prstGeom prst="rect">
            <a:avLst/>
          </a:prstGeom>
          <a:noFill/>
        </p:spPr>
        <p:txBody>
          <a:bodyPr wrap="square" rtlCol="0">
            <a:spAutoFit/>
          </a:bodyPr>
          <a:lstStyle/>
          <a:p>
            <a:pPr marL="285750" indent="-285750">
              <a:buFont typeface="Arial" panose="020B0604020202020204" pitchFamily="34" charset="0"/>
              <a:buChar char="•"/>
            </a:pPr>
            <a:r>
              <a:rPr lang="en-GB" dirty="0" smtClean="0">
                <a:latin typeface="Futura LT Pro Book" panose="020B0502020204020303" pitchFamily="34" charset="0"/>
              </a:rPr>
              <a:t>Although </a:t>
            </a:r>
            <a:r>
              <a:rPr lang="en-GB" dirty="0">
                <a:latin typeface="Futura LT Pro Book" panose="020B0502020204020303" pitchFamily="34" charset="0"/>
              </a:rPr>
              <a:t>GDPR doesn’t affect the US, I thought I’d outline the fines associated. </a:t>
            </a:r>
            <a:endParaRPr lang="en-GB" dirty="0" smtClean="0">
              <a:latin typeface="Futura LT Pro Book" panose="020B0502020204020303" pitchFamily="34" charset="0"/>
            </a:endParaRPr>
          </a:p>
          <a:p>
            <a:pPr marL="285750" indent="-285750">
              <a:buFont typeface="Arial" panose="020B0604020202020204" pitchFamily="34" charset="0"/>
              <a:buChar char="•"/>
            </a:pPr>
            <a:endParaRPr lang="en-GB" dirty="0">
              <a:latin typeface="Futura LT Pro Book" panose="020B0502020204020303" pitchFamily="34" charset="0"/>
            </a:endParaRPr>
          </a:p>
          <a:p>
            <a:pPr marL="285750" indent="-285750">
              <a:buFont typeface="Arial" panose="020B0604020202020204" pitchFamily="34" charset="0"/>
              <a:buChar char="•"/>
            </a:pPr>
            <a:r>
              <a:rPr lang="en-GB" dirty="0" smtClean="0">
                <a:latin typeface="Futura LT Pro Book" panose="020B0502020204020303" pitchFamily="34" charset="0"/>
              </a:rPr>
              <a:t>A </a:t>
            </a:r>
            <a:r>
              <a:rPr lang="en-GB" dirty="0">
                <a:latin typeface="Futura LT Pro Book" panose="020B0502020204020303" pitchFamily="34" charset="0"/>
              </a:rPr>
              <a:t>two-tiered sanctions regime will apply. Breaches of some provisions by businesses, which law makers have deemed to be most important for data protection, could lead to fines of up to €20 million or 4% of global annual turnover for the preceding financial year, whichever is the greater, being levied by data watchdogs. </a:t>
            </a:r>
            <a:endParaRPr lang="en-GB" dirty="0" smtClean="0">
              <a:latin typeface="Futura LT Pro Book" panose="020B0502020204020303" pitchFamily="34" charset="0"/>
            </a:endParaRPr>
          </a:p>
          <a:p>
            <a:pPr marL="285750" indent="-285750">
              <a:buFont typeface="Arial" panose="020B0604020202020204" pitchFamily="34" charset="0"/>
              <a:buChar char="•"/>
            </a:pPr>
            <a:endParaRPr lang="en-GB" dirty="0">
              <a:latin typeface="Futura LT Pro Book" panose="020B0502020204020303" pitchFamily="34" charset="0"/>
            </a:endParaRPr>
          </a:p>
          <a:p>
            <a:pPr marL="285750" indent="-285750">
              <a:buFont typeface="Arial" panose="020B0604020202020204" pitchFamily="34" charset="0"/>
              <a:buChar char="•"/>
            </a:pPr>
            <a:r>
              <a:rPr lang="en-GB" dirty="0" smtClean="0">
                <a:latin typeface="Futura LT Pro Book" panose="020B0502020204020303" pitchFamily="34" charset="0"/>
              </a:rPr>
              <a:t>For </a:t>
            </a:r>
            <a:r>
              <a:rPr lang="en-GB" dirty="0">
                <a:latin typeface="Futura LT Pro Book" panose="020B0502020204020303" pitchFamily="34" charset="0"/>
              </a:rPr>
              <a:t>other breaches, the authorities could impose fines on companies of up to €10m or 2% of global annual turnover, whichever is </a:t>
            </a:r>
            <a:r>
              <a:rPr lang="en-GB" dirty="0" smtClean="0">
                <a:latin typeface="Futura LT Pro Book" panose="020B0502020204020303" pitchFamily="34" charset="0"/>
              </a:rPr>
              <a:t>greater.</a:t>
            </a:r>
          </a:p>
          <a:p>
            <a:pPr marL="285750" indent="-285750">
              <a:buFont typeface="Arial" panose="020B0604020202020204" pitchFamily="34" charset="0"/>
              <a:buChar char="•"/>
            </a:pPr>
            <a:endParaRPr lang="en-GB" dirty="0">
              <a:latin typeface="Futura LT Pro Book" panose="020B0502020204020303" pitchFamily="34" charset="0"/>
            </a:endParaRPr>
          </a:p>
          <a:p>
            <a:pPr marL="285750" indent="-285750">
              <a:buFont typeface="Arial" panose="020B0604020202020204" pitchFamily="34" charset="0"/>
              <a:buChar char="•"/>
            </a:pPr>
            <a:r>
              <a:rPr lang="en-GB" dirty="0" smtClean="0">
                <a:latin typeface="Futura LT Pro Book" panose="020B0502020204020303" pitchFamily="34" charset="0"/>
              </a:rPr>
              <a:t>A huge emphasis on Cyber-Security in the EU. </a:t>
            </a:r>
          </a:p>
          <a:p>
            <a:pPr marL="285750" indent="-285750">
              <a:buFont typeface="Arial" panose="020B0604020202020204" pitchFamily="34" charset="0"/>
              <a:buChar char="•"/>
            </a:pPr>
            <a:endParaRPr lang="en-GB" sz="1200" dirty="0">
              <a:solidFill>
                <a:srgbClr val="C00000"/>
              </a:solidFill>
              <a:latin typeface="Futura LT Pro Book" panose="020B0502020204020303" pitchFamily="34" charset="0"/>
            </a:endParaRPr>
          </a:p>
          <a:p>
            <a:pPr marL="285750" indent="-285750">
              <a:buFont typeface="Arial" panose="020B0604020202020204" pitchFamily="34" charset="0"/>
              <a:buChar char="•"/>
            </a:pPr>
            <a:endParaRPr lang="en-GB" sz="1200" dirty="0">
              <a:solidFill>
                <a:srgbClr val="C00000"/>
              </a:solidFill>
              <a:latin typeface="Futura LT Pro Book" panose="020B0502020204020303" pitchFamily="34" charset="0"/>
            </a:endParaRPr>
          </a:p>
        </p:txBody>
      </p:sp>
    </p:spTree>
    <p:extLst>
      <p:ext uri="{BB962C8B-B14F-4D97-AF65-F5344CB8AC3E}">
        <p14:creationId xmlns:p14="http://schemas.microsoft.com/office/powerpoint/2010/main" val="4247266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781235" y="452761"/>
            <a:ext cx="3932808" cy="523220"/>
          </a:xfrm>
          <a:prstGeom prst="rect">
            <a:avLst/>
          </a:prstGeom>
          <a:noFill/>
        </p:spPr>
        <p:txBody>
          <a:bodyPr wrap="square" rtlCol="0">
            <a:spAutoFit/>
          </a:bodyPr>
          <a:lstStyle/>
          <a:p>
            <a:r>
              <a:rPr lang="en-GB" sz="2800" b="1" dirty="0" smtClean="0">
                <a:latin typeface="Futura LT Pro Book" panose="020B0502020204020303" pitchFamily="34" charset="0"/>
              </a:rPr>
              <a:t>Other Studies</a:t>
            </a:r>
            <a:endParaRPr lang="en-GB" sz="2800" b="1" dirty="0">
              <a:latin typeface="Futura LT Pro Book" panose="020B0502020204020303" pitchFamily="34" charset="0"/>
            </a:endParaRPr>
          </a:p>
        </p:txBody>
      </p:sp>
      <p:sp>
        <p:nvSpPr>
          <p:cNvPr id="6" name="TextBox 5"/>
          <p:cNvSpPr txBox="1"/>
          <p:nvPr/>
        </p:nvSpPr>
        <p:spPr>
          <a:xfrm>
            <a:off x="781235" y="1589104"/>
            <a:ext cx="8336132" cy="4801314"/>
          </a:xfrm>
          <a:prstGeom prst="rect">
            <a:avLst/>
          </a:prstGeom>
          <a:noFill/>
        </p:spPr>
        <p:txBody>
          <a:bodyPr wrap="square" rtlCol="0">
            <a:spAutoFit/>
          </a:bodyPr>
          <a:lstStyle/>
          <a:p>
            <a:pPr marL="285750" lvl="0" indent="-285750">
              <a:buFont typeface="Arial" panose="020B0604020202020204" pitchFamily="34" charset="0"/>
              <a:buChar char="•"/>
            </a:pPr>
            <a:r>
              <a:rPr lang="en-GB" dirty="0" smtClean="0"/>
              <a:t>90</a:t>
            </a:r>
            <a:r>
              <a:rPr lang="en-GB" dirty="0"/>
              <a:t>% of large organisations reported breaches in 2015, up from 81% in 2014, while 74% of small organisations said they had been breached in 2015, up from 60% in 2014. </a:t>
            </a:r>
            <a:endParaRPr lang="en-GB" dirty="0" smtClean="0"/>
          </a:p>
          <a:p>
            <a:pPr marL="285750" lvl="0" indent="-285750">
              <a:buFont typeface="Arial" panose="020B0604020202020204" pitchFamily="34" charset="0"/>
              <a:buChar char="•"/>
            </a:pPr>
            <a:endParaRPr lang="en-GB" dirty="0"/>
          </a:p>
          <a:p>
            <a:pPr marL="285750" lvl="0" indent="-285750">
              <a:buFont typeface="Arial" panose="020B0604020202020204" pitchFamily="34" charset="0"/>
              <a:buChar char="•"/>
            </a:pPr>
            <a:r>
              <a:rPr lang="en-GB" dirty="0" smtClean="0"/>
              <a:t>PWC </a:t>
            </a:r>
            <a:r>
              <a:rPr lang="en-GB" dirty="0"/>
              <a:t>carried out an excellent piece work, being the 2015 Information security breaches survey, regarding the UK. I feel that this study is very credible as it is backed by the UK government and </a:t>
            </a:r>
            <a:r>
              <a:rPr lang="en-GB" dirty="0" smtClean="0"/>
              <a:t>had </a:t>
            </a:r>
            <a:r>
              <a:rPr lang="en-GB" dirty="0"/>
              <a:t>644 respondents. </a:t>
            </a:r>
            <a:endParaRPr lang="en-GB" dirty="0" smtClean="0"/>
          </a:p>
          <a:p>
            <a:pPr marL="285750" lvl="0" indent="-285750">
              <a:buFont typeface="Arial" panose="020B0604020202020204" pitchFamily="34" charset="0"/>
              <a:buChar char="•"/>
            </a:pPr>
            <a:endParaRPr lang="en-GB" dirty="0"/>
          </a:p>
          <a:p>
            <a:pPr marL="285750" lvl="0" indent="-285750">
              <a:buFont typeface="Arial" panose="020B0604020202020204" pitchFamily="34" charset="0"/>
              <a:buChar char="•"/>
            </a:pPr>
            <a:r>
              <a:rPr lang="en-GB" dirty="0" smtClean="0"/>
              <a:t>The </a:t>
            </a:r>
            <a:r>
              <a:rPr lang="en-GB" dirty="0"/>
              <a:t>2016 Cost of Data Breach Study: United States carried out by Ponemon Institute LLC gains some valuable insights also. However, I </a:t>
            </a:r>
            <a:r>
              <a:rPr lang="en-GB" dirty="0" smtClean="0"/>
              <a:t>did not </a:t>
            </a:r>
            <a:r>
              <a:rPr lang="en-GB" dirty="0"/>
              <a:t>think it </a:t>
            </a:r>
            <a:r>
              <a:rPr lang="en-GB" dirty="0" smtClean="0"/>
              <a:t>would be </a:t>
            </a:r>
            <a:r>
              <a:rPr lang="en-GB" dirty="0"/>
              <a:t>accurate to draw conclusions from a study involving 64 companies. </a:t>
            </a:r>
            <a:endParaRPr lang="en-GB" dirty="0" smtClean="0"/>
          </a:p>
          <a:p>
            <a:pPr marL="285750" lvl="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According to last years’ Internet Security Report, 60% of all target attacks involved SMEs. </a:t>
            </a:r>
            <a:r>
              <a:rPr lang="en-GB" dirty="0" smtClean="0"/>
              <a:t> Also Ponemon </a:t>
            </a:r>
            <a:r>
              <a:rPr lang="en-GB" dirty="0"/>
              <a:t>Institute’s Cost of Data Breach Study revealed that in 2014 the average cost of attack for an SME with less than 100 employees was a massive $3.5 million. </a:t>
            </a:r>
          </a:p>
          <a:p>
            <a:pPr marL="285750" lvl="0" indent="-285750">
              <a:buFont typeface="Arial" panose="020B0604020202020204" pitchFamily="34" charset="0"/>
              <a:buChar char="•"/>
            </a:pPr>
            <a:endParaRPr lang="en-GB" dirty="0"/>
          </a:p>
        </p:txBody>
      </p:sp>
    </p:spTree>
    <p:extLst>
      <p:ext uri="{BB962C8B-B14F-4D97-AF65-F5344CB8AC3E}">
        <p14:creationId xmlns:p14="http://schemas.microsoft.com/office/powerpoint/2010/main" val="8170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781235" y="452761"/>
            <a:ext cx="3932808" cy="523220"/>
          </a:xfrm>
          <a:prstGeom prst="rect">
            <a:avLst/>
          </a:prstGeom>
          <a:noFill/>
        </p:spPr>
        <p:txBody>
          <a:bodyPr wrap="square" rtlCol="0">
            <a:spAutoFit/>
          </a:bodyPr>
          <a:lstStyle/>
          <a:p>
            <a:r>
              <a:rPr lang="en-GB" sz="2800" b="1" dirty="0" smtClean="0">
                <a:latin typeface="Futura LT Pro Book" panose="020B0502020204020303" pitchFamily="34" charset="0"/>
              </a:rPr>
              <a:t>CLIC</a:t>
            </a:r>
            <a:endParaRPr lang="en-GB" sz="2800" b="1" dirty="0">
              <a:latin typeface="Futura LT Pro Book" panose="020B0502020204020303" pitchFamily="34" charset="0"/>
            </a:endParaRPr>
          </a:p>
        </p:txBody>
      </p:sp>
      <p:sp>
        <p:nvSpPr>
          <p:cNvPr id="6" name="TextBox 5"/>
          <p:cNvSpPr txBox="1"/>
          <p:nvPr/>
        </p:nvSpPr>
        <p:spPr>
          <a:xfrm>
            <a:off x="781235" y="1589104"/>
            <a:ext cx="8336132" cy="4247317"/>
          </a:xfrm>
          <a:prstGeom prst="rect">
            <a:avLst/>
          </a:prstGeom>
          <a:noFill/>
        </p:spPr>
        <p:txBody>
          <a:bodyPr wrap="square" rtlCol="0">
            <a:spAutoFit/>
          </a:bodyPr>
          <a:lstStyle/>
          <a:p>
            <a:pPr marL="285750" lvl="0" indent="-285750">
              <a:buFont typeface="Arial" panose="020B0604020202020204" pitchFamily="34" charset="0"/>
              <a:buChar char="•"/>
            </a:pPr>
            <a:r>
              <a:rPr lang="en-GB" dirty="0" smtClean="0"/>
              <a:t>Came across cyber-liability insurance cover </a:t>
            </a:r>
            <a:r>
              <a:rPr lang="en-GB" dirty="0"/>
              <a:t>offered by </a:t>
            </a:r>
            <a:r>
              <a:rPr lang="en-GB" dirty="0" smtClean="0"/>
              <a:t>Lloyd’s.</a:t>
            </a:r>
          </a:p>
          <a:p>
            <a:pPr marL="285750" lvl="0" indent="-285750">
              <a:buFont typeface="Arial" panose="020B0604020202020204" pitchFamily="34" charset="0"/>
              <a:buChar char="•"/>
            </a:pPr>
            <a:endParaRPr lang="en-GB" dirty="0"/>
          </a:p>
          <a:p>
            <a:pPr marL="285750" lvl="0" indent="-285750">
              <a:buFont typeface="Arial" panose="020B0604020202020204" pitchFamily="34" charset="0"/>
              <a:buChar char="•"/>
            </a:pPr>
            <a:r>
              <a:rPr lang="en-GB" dirty="0" smtClean="0"/>
              <a:t>Puts </a:t>
            </a:r>
            <a:r>
              <a:rPr lang="en-GB" dirty="0"/>
              <a:t>retail and finance </a:t>
            </a:r>
            <a:r>
              <a:rPr lang="en-GB" dirty="0" smtClean="0"/>
              <a:t>in </a:t>
            </a:r>
            <a:r>
              <a:rPr lang="en-GB" dirty="0"/>
              <a:t>the higher risk bracket. </a:t>
            </a:r>
            <a:endParaRPr lang="en-GB" dirty="0" smtClean="0"/>
          </a:p>
          <a:p>
            <a:pPr marL="285750" lvl="0" indent="-285750">
              <a:buFont typeface="Arial" panose="020B0604020202020204" pitchFamily="34" charset="0"/>
              <a:buChar char="•"/>
            </a:pPr>
            <a:endParaRPr lang="en-GB" dirty="0"/>
          </a:p>
          <a:p>
            <a:pPr marL="285750" lvl="0" indent="-285750">
              <a:buFont typeface="Arial" panose="020B0604020202020204" pitchFamily="34" charset="0"/>
              <a:buChar char="•"/>
            </a:pPr>
            <a:r>
              <a:rPr lang="en-GB" dirty="0" smtClean="0"/>
              <a:t>The </a:t>
            </a:r>
            <a:r>
              <a:rPr lang="en-GB" dirty="0"/>
              <a:t>risk associated is derived from the technology and regulation around privacy. </a:t>
            </a:r>
            <a:r>
              <a:rPr lang="en-GB" dirty="0" smtClean="0"/>
              <a:t>Both constantly </a:t>
            </a:r>
            <a:r>
              <a:rPr lang="en-GB" dirty="0"/>
              <a:t>changing, therefore the solutions provided via insurance need to be able to evolve</a:t>
            </a:r>
            <a:r>
              <a:rPr lang="en-GB" dirty="0" smtClean="0"/>
              <a:t>.</a:t>
            </a:r>
          </a:p>
          <a:p>
            <a:pPr marL="285750" lvl="0" indent="-285750">
              <a:buFont typeface="Arial" panose="020B0604020202020204" pitchFamily="34" charset="0"/>
              <a:buChar char="•"/>
            </a:pPr>
            <a:endParaRPr lang="en-GB" dirty="0"/>
          </a:p>
          <a:p>
            <a:pPr marL="285750" lvl="0" indent="-285750">
              <a:buFont typeface="Arial" panose="020B0604020202020204" pitchFamily="34" charset="0"/>
              <a:buChar char="•"/>
            </a:pPr>
            <a:r>
              <a:rPr lang="en-GB" dirty="0" smtClean="0"/>
              <a:t>CLIC </a:t>
            </a:r>
            <a:r>
              <a:rPr lang="en-GB" dirty="0"/>
              <a:t>has been </a:t>
            </a:r>
            <a:r>
              <a:rPr lang="en-GB" dirty="0" smtClean="0"/>
              <a:t>present for over </a:t>
            </a:r>
            <a:r>
              <a:rPr lang="en-GB" dirty="0"/>
              <a:t>10 </a:t>
            </a:r>
            <a:r>
              <a:rPr lang="en-GB" dirty="0" smtClean="0"/>
              <a:t>years, but many </a:t>
            </a:r>
            <a:r>
              <a:rPr lang="en-GB" dirty="0"/>
              <a:t>insurers that </a:t>
            </a:r>
            <a:r>
              <a:rPr lang="en-GB" dirty="0" smtClean="0"/>
              <a:t>offer </a:t>
            </a:r>
            <a:r>
              <a:rPr lang="en-GB" dirty="0"/>
              <a:t>it have not sold a single </a:t>
            </a:r>
            <a:r>
              <a:rPr lang="en-GB" dirty="0" smtClean="0"/>
              <a:t>policy.</a:t>
            </a:r>
          </a:p>
          <a:p>
            <a:pPr marL="285750" lvl="0" indent="-285750">
              <a:buFont typeface="Arial" panose="020B0604020202020204" pitchFamily="34" charset="0"/>
              <a:buChar char="•"/>
            </a:pPr>
            <a:endParaRPr lang="en-GB" dirty="0" smtClean="0"/>
          </a:p>
          <a:p>
            <a:pPr marL="285750" lvl="0" indent="-285750">
              <a:buFont typeface="Arial" panose="020B0604020202020204" pitchFamily="34" charset="0"/>
              <a:buChar char="•"/>
            </a:pPr>
            <a:r>
              <a:rPr lang="en-GB" dirty="0"/>
              <a:t>I</a:t>
            </a:r>
            <a:r>
              <a:rPr lang="en-GB" dirty="0" smtClean="0"/>
              <a:t>n </a:t>
            </a:r>
            <a:r>
              <a:rPr lang="en-GB" dirty="0"/>
              <a:t>many </a:t>
            </a:r>
            <a:r>
              <a:rPr lang="en-GB" dirty="0" smtClean="0"/>
              <a:t>cases, insurers </a:t>
            </a:r>
            <a:r>
              <a:rPr lang="en-GB" dirty="0"/>
              <a:t>may not have understood the risk that they were actually taking on – this has been very much to do with both the lack of data for underwriting and the lack of knowledge by consumers to understand the risk transference benefits. </a:t>
            </a:r>
          </a:p>
        </p:txBody>
      </p:sp>
    </p:spTree>
    <p:extLst>
      <p:ext uri="{BB962C8B-B14F-4D97-AF65-F5344CB8AC3E}">
        <p14:creationId xmlns:p14="http://schemas.microsoft.com/office/powerpoint/2010/main" val="2091526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781235" y="452761"/>
            <a:ext cx="3932808" cy="523220"/>
          </a:xfrm>
          <a:prstGeom prst="rect">
            <a:avLst/>
          </a:prstGeom>
          <a:noFill/>
        </p:spPr>
        <p:txBody>
          <a:bodyPr wrap="square" rtlCol="0">
            <a:spAutoFit/>
          </a:bodyPr>
          <a:lstStyle/>
          <a:p>
            <a:r>
              <a:rPr lang="en-GB" sz="2800" b="1" dirty="0" smtClean="0">
                <a:latin typeface="Futura LT Pro Book" panose="020B0502020204020303" pitchFamily="34" charset="0"/>
              </a:rPr>
              <a:t>Helping SMEs </a:t>
            </a:r>
            <a:endParaRPr lang="en-GB" sz="2800" b="1" dirty="0">
              <a:latin typeface="Futura LT Pro Book" panose="020B0502020204020303" pitchFamily="34" charset="0"/>
            </a:endParaRPr>
          </a:p>
        </p:txBody>
      </p:sp>
      <p:sp>
        <p:nvSpPr>
          <p:cNvPr id="6" name="TextBox 5"/>
          <p:cNvSpPr txBox="1"/>
          <p:nvPr/>
        </p:nvSpPr>
        <p:spPr>
          <a:xfrm>
            <a:off x="781235" y="1589104"/>
            <a:ext cx="8336132" cy="4985980"/>
          </a:xfrm>
          <a:prstGeom prst="rect">
            <a:avLst/>
          </a:prstGeom>
          <a:noFill/>
        </p:spPr>
        <p:txBody>
          <a:bodyPr wrap="square" rtlCol="0">
            <a:spAutoFit/>
          </a:bodyPr>
          <a:lstStyle/>
          <a:p>
            <a:pPr marL="285750" indent="-285750">
              <a:buFont typeface="Arial" panose="020B0604020202020204" pitchFamily="34" charset="0"/>
              <a:buChar char="•"/>
            </a:pPr>
            <a:r>
              <a:rPr lang="en-GB" dirty="0"/>
              <a:t>For small and medium-sized </a:t>
            </a:r>
            <a:r>
              <a:rPr lang="en-GB" dirty="0" smtClean="0"/>
              <a:t>enterprises, there </a:t>
            </a:r>
            <a:r>
              <a:rPr lang="en-GB" dirty="0"/>
              <a:t>are very simple policies available, but sometimes these raise more questions than they </a:t>
            </a:r>
            <a:r>
              <a:rPr lang="en-GB" dirty="0" smtClean="0"/>
              <a:t>answer.</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They </a:t>
            </a:r>
            <a:r>
              <a:rPr lang="en-GB" dirty="0"/>
              <a:t>do not always provide a long list of exclusions or terms and definitions. At least with detailed polices you should know where you stand</a:t>
            </a:r>
            <a:r>
              <a:rPr lang="en-GB" dirty="0" smtClean="0"/>
              <a: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Think there is potential to offer a more detailed policy, by providing a data-driven product. </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a:t>Insider threat needs to be looked at with a more detailed approach. Need to look at security, engagement and productivity.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Need to complete a thorough study similar to PWC, showing how the level of threat varies across industry.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sz="1200" dirty="0" smtClean="0">
              <a:solidFill>
                <a:srgbClr val="C00000"/>
              </a:solidFill>
              <a:latin typeface="Futura LT Pro Book" panose="020B0502020204020303" pitchFamily="34" charset="0"/>
            </a:endParaRPr>
          </a:p>
        </p:txBody>
      </p:sp>
    </p:spTree>
    <p:extLst>
      <p:ext uri="{BB962C8B-B14F-4D97-AF65-F5344CB8AC3E}">
        <p14:creationId xmlns:p14="http://schemas.microsoft.com/office/powerpoint/2010/main" val="2558556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f0fe54f3-626d-4641-b999-3a74c786a6d6">
      <UserInfo>
        <DisplayName>Corina Apostu</DisplayName>
        <AccountId>3</AccountId>
        <AccountType/>
      </UserInfo>
      <UserInfo>
        <DisplayName>IceKube</DisplayName>
        <AccountId>7</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DA3CCAD86428C45AFEA412314482A8B" ma:contentTypeVersion="2" ma:contentTypeDescription="Create a new document." ma:contentTypeScope="" ma:versionID="0f6420d15571f123d574c551bef8ab82">
  <xsd:schema xmlns:xsd="http://www.w3.org/2001/XMLSchema" xmlns:xs="http://www.w3.org/2001/XMLSchema" xmlns:p="http://schemas.microsoft.com/office/2006/metadata/properties" xmlns:ns2="f0fe54f3-626d-4641-b999-3a74c786a6d6" targetNamespace="http://schemas.microsoft.com/office/2006/metadata/properties" ma:root="true" ma:fieldsID="ba7414450727ee4675e9ed28538e01c9" ns2:_="">
    <xsd:import namespace="f0fe54f3-626d-4641-b999-3a74c786a6d6"/>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fe54f3-626d-4641-b999-3a74c786a6d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0240B2-43E8-4CC3-B18F-D7358AF89F87}">
  <ds:schemaRefs>
    <ds:schemaRef ds:uri="http://www.w3.org/XML/1998/namespace"/>
    <ds:schemaRef ds:uri="http://schemas.microsoft.com/office/2006/documentManagement/types"/>
    <ds:schemaRef ds:uri="http://purl.org/dc/elements/1.1/"/>
    <ds:schemaRef ds:uri="f0fe54f3-626d-4641-b999-3a74c786a6d6"/>
    <ds:schemaRef ds:uri="http://purl.org/dc/dcmitype/"/>
    <ds:schemaRef ds:uri="http://purl.org/dc/terms/"/>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D8397E41-6486-442E-8AF5-0364BEC31200}">
  <ds:schemaRefs>
    <ds:schemaRef ds:uri="http://schemas.microsoft.com/sharepoint/v3/contenttype/forms"/>
  </ds:schemaRefs>
</ds:datastoreItem>
</file>

<file path=customXml/itemProps3.xml><?xml version="1.0" encoding="utf-8"?>
<ds:datastoreItem xmlns:ds="http://schemas.openxmlformats.org/officeDocument/2006/customXml" ds:itemID="{1CB0AB56-7495-4835-9CE8-6CB79B084B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fe54f3-626d-4641-b999-3a74c786a6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141</TotalTime>
  <Words>935</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Futura LT Pro Book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Corina</dc:creator>
  <cp:lastModifiedBy>student03</cp:lastModifiedBy>
  <cp:revision>12</cp:revision>
  <dcterms:created xsi:type="dcterms:W3CDTF">2017-01-12T09:42:13Z</dcterms:created>
  <dcterms:modified xsi:type="dcterms:W3CDTF">2017-01-30T15:34:17Z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0x010100DDA3CCAD86428C45AFEA412314482A8B</vt:lpwstr>
  </property>
</Properties>
</file>