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</p:sldIdLst>
  <p:sldSz cx="43891200" cy="32918400"/>
  <p:notesSz cx="6094413" cy="8794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3FD"/>
    <a:srgbClr val="2D7AD4"/>
    <a:srgbClr val="AB1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" d="100"/>
          <a:sy n="10" d="100"/>
        </p:scale>
        <p:origin x="908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800" dirty="0">
                <a:solidFill>
                  <a:schemeClr val="bg1"/>
                </a:solidFill>
              </a:rPr>
              <a:t>Real-time multiplier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920197475315591E-2"/>
          <c:y val="1.2392553764000343E-2"/>
          <c:w val="0.95898649387576551"/>
          <c:h val="0.880127427834586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Real-time multiplier</c:v>
                </c:pt>
              </c:strCache>
            </c:strRef>
          </c:tx>
          <c:spPr>
            <a:gradFill>
              <a:gsLst>
                <a:gs pos="0">
                  <a:srgbClr val="7030A0"/>
                </a:gs>
                <a:gs pos="46000">
                  <a:srgbClr val="2D7AD4"/>
                </a:gs>
                <a:gs pos="100000">
                  <a:srgbClr val="AB1886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003F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E-4878-A771-F865BA80A662}"/>
              </c:ext>
            </c:extLst>
          </c:dPt>
          <c:dPt>
            <c:idx val="1"/>
            <c:invertIfNegative val="0"/>
            <c:bubble3D val="0"/>
            <c:spPr>
              <a:solidFill>
                <a:srgbClr val="2D7AD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7BE-4878-A771-F865BA80A662}"/>
              </c:ext>
            </c:extLst>
          </c:dPt>
          <c:cat>
            <c:strRef>
              <c:f>Sheet1!$A$2:$A$3</c:f>
              <c:strCache>
                <c:ptCount val="2"/>
                <c:pt idx="0">
                  <c:v>i3 9th gen</c:v>
                </c:pt>
                <c:pt idx="1">
                  <c:v>Ryzen 7 mobile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180</c:v>
                </c:pt>
                <c:pt idx="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2-4337-9F41-A6AA8B774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96975"/>
        <c:axId val="1466809935"/>
      </c:barChart>
      <c:catAx>
        <c:axId val="146679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809935"/>
        <c:crosses val="autoZero"/>
        <c:auto val="1"/>
        <c:lblAlgn val="ctr"/>
        <c:lblOffset val="100"/>
        <c:noMultiLvlLbl val="0"/>
      </c:catAx>
      <c:valAx>
        <c:axId val="146680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6975"/>
        <c:crosses val="autoZero"/>
        <c:crossBetween val="between"/>
      </c:valAx>
      <c:spPr>
        <a:solidFill>
          <a:schemeClr val="bg2">
            <a:alpha val="0"/>
          </a:schemeClr>
        </a:soli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alpha val="50000"/>
      </a:schemeClr>
    </a:solidFill>
    <a:ln w="127000">
      <a:solidFill>
        <a:schemeClr val="bg2"/>
      </a:solidFill>
    </a:ln>
    <a:effectLst>
      <a:outerShdw blurRad="50800" dist="38100" dir="13500000" algn="br" rotWithShape="0">
        <a:prstClr val="black">
          <a:alpha val="40000"/>
        </a:prstClr>
      </a:outerShdw>
      <a:softEdge rad="889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8D7D6-E7B2-4375-90AD-AD9216B48F6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8D0B6A-17D9-4657-8ABD-F50899748809}">
      <dgm:prSet phldrT="[Text]"/>
      <dgm:spPr>
        <a:solidFill>
          <a:srgbClr val="B003FD"/>
        </a:solidFill>
      </dgm:spPr>
      <dgm:t>
        <a:bodyPr/>
        <a:lstStyle/>
        <a:p>
          <a:r>
            <a:rPr lang="en-US" dirty="0"/>
            <a:t>UI/NLP Processor</a:t>
          </a:r>
          <a:endParaRPr lang="en-IN" dirty="0"/>
        </a:p>
      </dgm:t>
    </dgm:pt>
    <dgm:pt modelId="{AE66ADCF-29A8-4F77-8ED6-F30D7C25A5A9}" type="parTrans" cxnId="{040BBCBE-8390-442F-9329-39E4D18EC2D6}">
      <dgm:prSet/>
      <dgm:spPr/>
      <dgm:t>
        <a:bodyPr/>
        <a:lstStyle/>
        <a:p>
          <a:endParaRPr lang="en-IN"/>
        </a:p>
      </dgm:t>
    </dgm:pt>
    <dgm:pt modelId="{7212E8F5-2BBE-4984-8793-A6134FFEE2A0}" type="sibTrans" cxnId="{040BBCBE-8390-442F-9329-39E4D18EC2D6}">
      <dgm:prSet/>
      <dgm:spPr/>
      <dgm:t>
        <a:bodyPr/>
        <a:lstStyle/>
        <a:p>
          <a:endParaRPr lang="en-IN"/>
        </a:p>
      </dgm:t>
    </dgm:pt>
    <dgm:pt modelId="{C6DFF247-0FA7-45AB-A90B-B314654F3D9F}">
      <dgm:prSet phldrT="[Text]"/>
      <dgm:spPr>
        <a:solidFill>
          <a:srgbClr val="2D7AD4"/>
        </a:solidFill>
      </dgm:spPr>
      <dgm:t>
        <a:bodyPr/>
        <a:lstStyle/>
        <a:p>
          <a:r>
            <a:rPr lang="en-US" dirty="0"/>
            <a:t>Local SQLite Database</a:t>
          </a:r>
          <a:endParaRPr lang="en-IN" dirty="0"/>
        </a:p>
      </dgm:t>
    </dgm:pt>
    <dgm:pt modelId="{C0B9C9C3-8F5F-4652-B22A-DCA48F354AC4}" type="parTrans" cxnId="{06407408-98D2-49EE-95CE-F983BA4F89B4}">
      <dgm:prSet/>
      <dgm:spPr/>
      <dgm:t>
        <a:bodyPr/>
        <a:lstStyle/>
        <a:p>
          <a:endParaRPr lang="en-IN"/>
        </a:p>
      </dgm:t>
    </dgm:pt>
    <dgm:pt modelId="{5CF13DBC-E5B6-4904-B4B7-B6C3B8895BC4}" type="sibTrans" cxnId="{06407408-98D2-49EE-95CE-F983BA4F89B4}">
      <dgm:prSet/>
      <dgm:spPr/>
      <dgm:t>
        <a:bodyPr/>
        <a:lstStyle/>
        <a:p>
          <a:endParaRPr lang="en-IN"/>
        </a:p>
      </dgm:t>
    </dgm:pt>
    <dgm:pt modelId="{6C91EE82-B3B0-48E7-9B06-A986AB7C01A8}">
      <dgm:prSet phldrT="[Text]"/>
      <dgm:spPr>
        <a:solidFill>
          <a:srgbClr val="AB1886"/>
        </a:solidFill>
      </dgm:spPr>
      <dgm:t>
        <a:bodyPr/>
        <a:lstStyle/>
        <a:p>
          <a:r>
            <a:rPr lang="en-US" dirty="0"/>
            <a:t>Audio analysis engine</a:t>
          </a:r>
          <a:endParaRPr lang="en-IN" dirty="0"/>
        </a:p>
      </dgm:t>
    </dgm:pt>
    <dgm:pt modelId="{5C51961B-BD06-4875-B6C2-8F8EF783443E}" type="parTrans" cxnId="{19AE0172-3963-4E9D-96AD-0594C67CCBC1}">
      <dgm:prSet/>
      <dgm:spPr/>
      <dgm:t>
        <a:bodyPr/>
        <a:lstStyle/>
        <a:p>
          <a:endParaRPr lang="en-IN"/>
        </a:p>
      </dgm:t>
    </dgm:pt>
    <dgm:pt modelId="{864CCC0C-0A8C-43A4-9EA1-ED40E366E18A}" type="sibTrans" cxnId="{19AE0172-3963-4E9D-96AD-0594C67CCBC1}">
      <dgm:prSet/>
      <dgm:spPr/>
      <dgm:t>
        <a:bodyPr/>
        <a:lstStyle/>
        <a:p>
          <a:endParaRPr lang="en-IN"/>
        </a:p>
      </dgm:t>
    </dgm:pt>
    <dgm:pt modelId="{1950DC4A-D3C4-4A61-BBED-2D5DB4009F37}" type="pres">
      <dgm:prSet presAssocID="{6AA8D7D6-E7B2-4375-90AD-AD9216B48F62}" presName="Name0" presStyleCnt="0">
        <dgm:presLayoutVars>
          <dgm:dir/>
          <dgm:resizeHandles val="exact"/>
        </dgm:presLayoutVars>
      </dgm:prSet>
      <dgm:spPr/>
    </dgm:pt>
    <dgm:pt modelId="{1572F859-2B31-4559-8CA7-90AC579D8E1F}" type="pres">
      <dgm:prSet presAssocID="{AB8D0B6A-17D9-4657-8ABD-F50899748809}" presName="node" presStyleLbl="node1" presStyleIdx="0" presStyleCnt="3">
        <dgm:presLayoutVars>
          <dgm:bulletEnabled val="1"/>
        </dgm:presLayoutVars>
      </dgm:prSet>
      <dgm:spPr/>
    </dgm:pt>
    <dgm:pt modelId="{E0D0BA9B-DFDD-4457-A5CD-28238854665C}" type="pres">
      <dgm:prSet presAssocID="{7212E8F5-2BBE-4984-8793-A6134FFEE2A0}" presName="sibTrans" presStyleLbl="sibTrans2D1" presStyleIdx="0" presStyleCnt="3"/>
      <dgm:spPr/>
    </dgm:pt>
    <dgm:pt modelId="{19B0F5BD-67E1-42D9-A09A-6C038EF5B617}" type="pres">
      <dgm:prSet presAssocID="{7212E8F5-2BBE-4984-8793-A6134FFEE2A0}" presName="connectorText" presStyleLbl="sibTrans2D1" presStyleIdx="0" presStyleCnt="3"/>
      <dgm:spPr/>
    </dgm:pt>
    <dgm:pt modelId="{6181E69F-BF64-42ED-9861-2470D9F7BB20}" type="pres">
      <dgm:prSet presAssocID="{C6DFF247-0FA7-45AB-A90B-B314654F3D9F}" presName="node" presStyleLbl="node1" presStyleIdx="1" presStyleCnt="3">
        <dgm:presLayoutVars>
          <dgm:bulletEnabled val="1"/>
        </dgm:presLayoutVars>
      </dgm:prSet>
      <dgm:spPr/>
    </dgm:pt>
    <dgm:pt modelId="{7CC6A335-5606-4E88-AAFF-4E9BFBB48420}" type="pres">
      <dgm:prSet presAssocID="{5CF13DBC-E5B6-4904-B4B7-B6C3B8895BC4}" presName="sibTrans" presStyleLbl="sibTrans2D1" presStyleIdx="1" presStyleCnt="3"/>
      <dgm:spPr/>
    </dgm:pt>
    <dgm:pt modelId="{13C9240F-45B4-4B23-AA6B-EE133694158A}" type="pres">
      <dgm:prSet presAssocID="{5CF13DBC-E5B6-4904-B4B7-B6C3B8895BC4}" presName="connectorText" presStyleLbl="sibTrans2D1" presStyleIdx="1" presStyleCnt="3"/>
      <dgm:spPr/>
    </dgm:pt>
    <dgm:pt modelId="{9ED5613C-8392-4A18-9200-F115937CE7BF}" type="pres">
      <dgm:prSet presAssocID="{6C91EE82-B3B0-48E7-9B06-A986AB7C01A8}" presName="node" presStyleLbl="node1" presStyleIdx="2" presStyleCnt="3">
        <dgm:presLayoutVars>
          <dgm:bulletEnabled val="1"/>
        </dgm:presLayoutVars>
      </dgm:prSet>
      <dgm:spPr/>
    </dgm:pt>
    <dgm:pt modelId="{592F295F-F7E9-4F0E-9773-DADF2CD6979E}" type="pres">
      <dgm:prSet presAssocID="{864CCC0C-0A8C-43A4-9EA1-ED40E366E18A}" presName="sibTrans" presStyleLbl="sibTrans2D1" presStyleIdx="2" presStyleCnt="3"/>
      <dgm:spPr/>
    </dgm:pt>
    <dgm:pt modelId="{B03B6AB9-F42A-4EEA-874E-1F21A229CC80}" type="pres">
      <dgm:prSet presAssocID="{864CCC0C-0A8C-43A4-9EA1-ED40E366E18A}" presName="connectorText" presStyleLbl="sibTrans2D1" presStyleIdx="2" presStyleCnt="3"/>
      <dgm:spPr/>
    </dgm:pt>
  </dgm:ptLst>
  <dgm:cxnLst>
    <dgm:cxn modelId="{00CD9506-01AA-42E7-A600-CF41B7120E3E}" type="presOf" srcId="{7212E8F5-2BBE-4984-8793-A6134FFEE2A0}" destId="{19B0F5BD-67E1-42D9-A09A-6C038EF5B617}" srcOrd="1" destOrd="0" presId="urn:microsoft.com/office/officeart/2005/8/layout/cycle7"/>
    <dgm:cxn modelId="{06407408-98D2-49EE-95CE-F983BA4F89B4}" srcId="{6AA8D7D6-E7B2-4375-90AD-AD9216B48F62}" destId="{C6DFF247-0FA7-45AB-A90B-B314654F3D9F}" srcOrd="1" destOrd="0" parTransId="{C0B9C9C3-8F5F-4652-B22A-DCA48F354AC4}" sibTransId="{5CF13DBC-E5B6-4904-B4B7-B6C3B8895BC4}"/>
    <dgm:cxn modelId="{4FEF5533-BBA8-44FC-8B8F-D5367FDD6E6C}" type="presOf" srcId="{6C91EE82-B3B0-48E7-9B06-A986AB7C01A8}" destId="{9ED5613C-8392-4A18-9200-F115937CE7BF}" srcOrd="0" destOrd="0" presId="urn:microsoft.com/office/officeart/2005/8/layout/cycle7"/>
    <dgm:cxn modelId="{73A45841-A240-400D-94F7-F575ED45DB5B}" type="presOf" srcId="{864CCC0C-0A8C-43A4-9EA1-ED40E366E18A}" destId="{B03B6AB9-F42A-4EEA-874E-1F21A229CC80}" srcOrd="1" destOrd="0" presId="urn:microsoft.com/office/officeart/2005/8/layout/cycle7"/>
    <dgm:cxn modelId="{A9BC2342-0971-4B52-872F-3EE5D98F6B24}" type="presOf" srcId="{C6DFF247-0FA7-45AB-A90B-B314654F3D9F}" destId="{6181E69F-BF64-42ED-9861-2470D9F7BB20}" srcOrd="0" destOrd="0" presId="urn:microsoft.com/office/officeart/2005/8/layout/cycle7"/>
    <dgm:cxn modelId="{FFE55743-4FEB-4E9D-BEDC-3C2A03134C29}" type="presOf" srcId="{6AA8D7D6-E7B2-4375-90AD-AD9216B48F62}" destId="{1950DC4A-D3C4-4A61-BBED-2D5DB4009F37}" srcOrd="0" destOrd="0" presId="urn:microsoft.com/office/officeart/2005/8/layout/cycle7"/>
    <dgm:cxn modelId="{A2F0B94E-B55B-4221-B3EE-239CDE6648DC}" type="presOf" srcId="{7212E8F5-2BBE-4984-8793-A6134FFEE2A0}" destId="{E0D0BA9B-DFDD-4457-A5CD-28238854665C}" srcOrd="0" destOrd="0" presId="urn:microsoft.com/office/officeart/2005/8/layout/cycle7"/>
    <dgm:cxn modelId="{19AE0172-3963-4E9D-96AD-0594C67CCBC1}" srcId="{6AA8D7D6-E7B2-4375-90AD-AD9216B48F62}" destId="{6C91EE82-B3B0-48E7-9B06-A986AB7C01A8}" srcOrd="2" destOrd="0" parTransId="{5C51961B-BD06-4875-B6C2-8F8EF783443E}" sibTransId="{864CCC0C-0A8C-43A4-9EA1-ED40E366E18A}"/>
    <dgm:cxn modelId="{31CF58B2-CA65-4A00-9AE7-2D02EBBE1B6A}" type="presOf" srcId="{AB8D0B6A-17D9-4657-8ABD-F50899748809}" destId="{1572F859-2B31-4559-8CA7-90AC579D8E1F}" srcOrd="0" destOrd="0" presId="urn:microsoft.com/office/officeart/2005/8/layout/cycle7"/>
    <dgm:cxn modelId="{040BBCBE-8390-442F-9329-39E4D18EC2D6}" srcId="{6AA8D7D6-E7B2-4375-90AD-AD9216B48F62}" destId="{AB8D0B6A-17D9-4657-8ABD-F50899748809}" srcOrd="0" destOrd="0" parTransId="{AE66ADCF-29A8-4F77-8ED6-F30D7C25A5A9}" sibTransId="{7212E8F5-2BBE-4984-8793-A6134FFEE2A0}"/>
    <dgm:cxn modelId="{D35A9AC6-F6CD-484E-BB06-1C6F3301A506}" type="presOf" srcId="{864CCC0C-0A8C-43A4-9EA1-ED40E366E18A}" destId="{592F295F-F7E9-4F0E-9773-DADF2CD6979E}" srcOrd="0" destOrd="0" presId="urn:microsoft.com/office/officeart/2005/8/layout/cycle7"/>
    <dgm:cxn modelId="{7542D2F4-24FB-48F7-B6DE-233A4243F26A}" type="presOf" srcId="{5CF13DBC-E5B6-4904-B4B7-B6C3B8895BC4}" destId="{13C9240F-45B4-4B23-AA6B-EE133694158A}" srcOrd="1" destOrd="0" presId="urn:microsoft.com/office/officeart/2005/8/layout/cycle7"/>
    <dgm:cxn modelId="{62A87EFF-17BB-4F0F-84D9-14C3A3EC5E09}" type="presOf" srcId="{5CF13DBC-E5B6-4904-B4B7-B6C3B8895BC4}" destId="{7CC6A335-5606-4E88-AAFF-4E9BFBB48420}" srcOrd="0" destOrd="0" presId="urn:microsoft.com/office/officeart/2005/8/layout/cycle7"/>
    <dgm:cxn modelId="{8CE1447C-2C7E-4D5B-8120-BC3837D70D59}" type="presParOf" srcId="{1950DC4A-D3C4-4A61-BBED-2D5DB4009F37}" destId="{1572F859-2B31-4559-8CA7-90AC579D8E1F}" srcOrd="0" destOrd="0" presId="urn:microsoft.com/office/officeart/2005/8/layout/cycle7"/>
    <dgm:cxn modelId="{174A0554-E254-461E-B604-A60776711C3B}" type="presParOf" srcId="{1950DC4A-D3C4-4A61-BBED-2D5DB4009F37}" destId="{E0D0BA9B-DFDD-4457-A5CD-28238854665C}" srcOrd="1" destOrd="0" presId="urn:microsoft.com/office/officeart/2005/8/layout/cycle7"/>
    <dgm:cxn modelId="{F3B8B9BD-0A53-4DBA-9AF4-B9C88BB42C9D}" type="presParOf" srcId="{E0D0BA9B-DFDD-4457-A5CD-28238854665C}" destId="{19B0F5BD-67E1-42D9-A09A-6C038EF5B617}" srcOrd="0" destOrd="0" presId="urn:microsoft.com/office/officeart/2005/8/layout/cycle7"/>
    <dgm:cxn modelId="{28EDF89D-333D-4FC5-9F25-65C8FDD97CDC}" type="presParOf" srcId="{1950DC4A-D3C4-4A61-BBED-2D5DB4009F37}" destId="{6181E69F-BF64-42ED-9861-2470D9F7BB20}" srcOrd="2" destOrd="0" presId="urn:microsoft.com/office/officeart/2005/8/layout/cycle7"/>
    <dgm:cxn modelId="{62A1D8D2-BC66-42EC-B258-B3D9BB2CFECC}" type="presParOf" srcId="{1950DC4A-D3C4-4A61-BBED-2D5DB4009F37}" destId="{7CC6A335-5606-4E88-AAFF-4E9BFBB48420}" srcOrd="3" destOrd="0" presId="urn:microsoft.com/office/officeart/2005/8/layout/cycle7"/>
    <dgm:cxn modelId="{A8C5756D-F87E-4C26-979E-D6356D98D65B}" type="presParOf" srcId="{7CC6A335-5606-4E88-AAFF-4E9BFBB48420}" destId="{13C9240F-45B4-4B23-AA6B-EE133694158A}" srcOrd="0" destOrd="0" presId="urn:microsoft.com/office/officeart/2005/8/layout/cycle7"/>
    <dgm:cxn modelId="{F8410A12-BC03-4B20-B2FD-D068968AAA66}" type="presParOf" srcId="{1950DC4A-D3C4-4A61-BBED-2D5DB4009F37}" destId="{9ED5613C-8392-4A18-9200-F115937CE7BF}" srcOrd="4" destOrd="0" presId="urn:microsoft.com/office/officeart/2005/8/layout/cycle7"/>
    <dgm:cxn modelId="{01415DFC-2D09-4993-A139-697AB0D1D536}" type="presParOf" srcId="{1950DC4A-D3C4-4A61-BBED-2D5DB4009F37}" destId="{592F295F-F7E9-4F0E-9773-DADF2CD6979E}" srcOrd="5" destOrd="0" presId="urn:microsoft.com/office/officeart/2005/8/layout/cycle7"/>
    <dgm:cxn modelId="{7CD70344-C7E2-42E4-9007-D49D37094186}" type="presParOf" srcId="{592F295F-F7E9-4F0E-9773-DADF2CD6979E}" destId="{B03B6AB9-F42A-4EEA-874E-1F21A229CC8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F859-2B31-4559-8CA7-90AC579D8E1F}">
      <dsp:nvSpPr>
        <dsp:cNvPr id="0" name=""/>
        <dsp:cNvSpPr/>
      </dsp:nvSpPr>
      <dsp:spPr>
        <a:xfrm>
          <a:off x="3749754" y="1781"/>
          <a:ext cx="3107531" cy="1553765"/>
        </a:xfrm>
        <a:prstGeom prst="roundRect">
          <a:avLst>
            <a:gd name="adj" fmla="val 10000"/>
          </a:avLst>
        </a:prstGeom>
        <a:solidFill>
          <a:srgbClr val="B003F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UI/NLP Processor</a:t>
          </a:r>
          <a:endParaRPr lang="en-IN" sz="3700" kern="1200" dirty="0"/>
        </a:p>
      </dsp:txBody>
      <dsp:txXfrm>
        <a:off x="3795262" y="47289"/>
        <a:ext cx="3016515" cy="1462749"/>
      </dsp:txXfrm>
    </dsp:sp>
    <dsp:sp modelId="{E0D0BA9B-DFDD-4457-A5CD-28238854665C}">
      <dsp:nvSpPr>
        <dsp:cNvPr id="0" name=""/>
        <dsp:cNvSpPr/>
      </dsp:nvSpPr>
      <dsp:spPr>
        <a:xfrm rot="3600000">
          <a:off x="5776754" y="2728912"/>
          <a:ext cx="1619457" cy="54381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5939899" y="2837675"/>
        <a:ext cx="1293167" cy="326291"/>
      </dsp:txXfrm>
    </dsp:sp>
    <dsp:sp modelId="{6181E69F-BF64-42ED-9861-2470D9F7BB20}">
      <dsp:nvSpPr>
        <dsp:cNvPr id="0" name=""/>
        <dsp:cNvSpPr/>
      </dsp:nvSpPr>
      <dsp:spPr>
        <a:xfrm>
          <a:off x="6315680" y="4446096"/>
          <a:ext cx="3107531" cy="1553765"/>
        </a:xfrm>
        <a:prstGeom prst="roundRect">
          <a:avLst>
            <a:gd name="adj" fmla="val 10000"/>
          </a:avLst>
        </a:prstGeom>
        <a:solidFill>
          <a:srgbClr val="2D7AD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Local SQLite Database</a:t>
          </a:r>
          <a:endParaRPr lang="en-IN" sz="3700" kern="1200" dirty="0"/>
        </a:p>
      </dsp:txBody>
      <dsp:txXfrm>
        <a:off x="6361188" y="4491604"/>
        <a:ext cx="3016515" cy="1462749"/>
      </dsp:txXfrm>
    </dsp:sp>
    <dsp:sp modelId="{7CC6A335-5606-4E88-AAFF-4E9BFBB48420}">
      <dsp:nvSpPr>
        <dsp:cNvPr id="0" name=""/>
        <dsp:cNvSpPr/>
      </dsp:nvSpPr>
      <dsp:spPr>
        <a:xfrm rot="10800000">
          <a:off x="4493791" y="4951069"/>
          <a:ext cx="1619457" cy="54381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 rot="10800000">
        <a:off x="4656936" y="5059832"/>
        <a:ext cx="1293167" cy="326291"/>
      </dsp:txXfrm>
    </dsp:sp>
    <dsp:sp modelId="{9ED5613C-8392-4A18-9200-F115937CE7BF}">
      <dsp:nvSpPr>
        <dsp:cNvPr id="0" name=""/>
        <dsp:cNvSpPr/>
      </dsp:nvSpPr>
      <dsp:spPr>
        <a:xfrm>
          <a:off x="1183827" y="4446096"/>
          <a:ext cx="3107531" cy="1553765"/>
        </a:xfrm>
        <a:prstGeom prst="roundRect">
          <a:avLst>
            <a:gd name="adj" fmla="val 10000"/>
          </a:avLst>
        </a:prstGeom>
        <a:solidFill>
          <a:srgbClr val="AB188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Audio analysis engine</a:t>
          </a:r>
          <a:endParaRPr lang="en-IN" sz="3700" kern="1200" dirty="0"/>
        </a:p>
      </dsp:txBody>
      <dsp:txXfrm>
        <a:off x="1229335" y="4491604"/>
        <a:ext cx="3016515" cy="1462749"/>
      </dsp:txXfrm>
    </dsp:sp>
    <dsp:sp modelId="{592F295F-F7E9-4F0E-9773-DADF2CD6979E}">
      <dsp:nvSpPr>
        <dsp:cNvPr id="0" name=""/>
        <dsp:cNvSpPr/>
      </dsp:nvSpPr>
      <dsp:spPr>
        <a:xfrm rot="18000000">
          <a:off x="3210828" y="2728912"/>
          <a:ext cx="1619457" cy="54381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3373973" y="2837675"/>
        <a:ext cx="1293167" cy="32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1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57170"/>
            <a:ext cx="34721043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500" b="1"/>
            </a:pPr>
            <a:r>
              <a:rPr 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AI-Powered Music Player with On-Device Mood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6086426"/>
            <a:ext cx="436048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0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D.S.Aditya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8383849"/>
            <a:ext cx="525336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400" b="1"/>
            </a:pPr>
            <a:r>
              <a:rPr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002493"/>
            <a:ext cx="12801600" cy="1486560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Challenges in Music Recommendation: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services depend on cloud-based infrastructure, requiring constant internet access.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is often streamed at sub-CD quality.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 generation/analytics are typically unavailable in offline mode.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Gaps: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device recommendations require efficient machine learning models.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need to balance speed and accuracy while dealing with limited compute resources.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mood/energy of a track using a neural network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natural language queries to mood/energy values using lightweight transformer embeddings.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Operate fully on device for accessibility without internet dependence.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5163306"/>
            <a:ext cx="1280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/>
            </a:pPr>
            <a:r>
              <a:rPr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6351502"/>
            <a:ext cx="12801600" cy="45243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I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for audio mood/energy</a:t>
            </a:r>
            <a:r>
              <a:rPr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prediction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embeddings to map natural language queries to audio files.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Targeting CPU-only inference speeds of 1 minute of audio/second.</a:t>
            </a:r>
            <a:endParaRPr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79863" y="8377615"/>
            <a:ext cx="319658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400" b="1"/>
            </a:pPr>
            <a:r>
              <a:rPr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05000" y="10008685"/>
            <a:ext cx="12801600" cy="627864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  <a:defRPr sz="2800" b="0"/>
            </a:pPr>
            <a:r>
              <a:rPr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Accuracy: R² = 0.74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DEAM dataset (~1800 songs, 45 seconds each)</a:t>
            </a:r>
          </a:p>
          <a:p>
            <a:pPr marL="685800" indent="-6858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Speed: 220X real-time speed with CPU only inference.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m 40 s of audio every second.</a:t>
            </a:r>
          </a:p>
          <a:p>
            <a:pPr marL="685800" indent="-6858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 playlists match query intent.</a:t>
            </a:r>
          </a:p>
          <a:p>
            <a:pPr marL="685800" indent="-6858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Achieved fully offline analysis and recommendations.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46400" y="8383848"/>
            <a:ext cx="472918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400" b="1"/>
            </a:pPr>
            <a:r>
              <a:rPr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95600" y="10002493"/>
            <a:ext cx="14681199" cy="60016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inference speed demonstrates offline feasibility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Entire albums can be processed in under 10 seconds.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queries can be processed in under 1 second.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model can be used to factor lyrical content into song analysis.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 b="0"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 sharing can further streamline music analysis while not relying on expensive centralized servers.</a:t>
            </a:r>
            <a:endParaRPr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FE9ACEA-0F39-7894-43D5-D7530BD1C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10014"/>
              </p:ext>
            </p:extLst>
          </p:nvPr>
        </p:nvGraphicFramePr>
        <p:xfrm>
          <a:off x="14630399" y="17242971"/>
          <a:ext cx="12801600" cy="1362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1B12590C-A589-D995-1D89-6A9EDC7C7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161339"/>
              </p:ext>
            </p:extLst>
          </p:nvPr>
        </p:nvGraphicFramePr>
        <p:xfrm>
          <a:off x="30331923" y="24867982"/>
          <a:ext cx="10607040" cy="600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2B2EB6-B847-5509-B191-5AD2175E1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46400" y="16914265"/>
            <a:ext cx="14523830" cy="76250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8924BF-4E1E-3958-F31D-936430381D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736871"/>
            <a:ext cx="8686800" cy="396934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972</TotalTime>
  <Words>272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Devendran Shoba, Aditya</cp:lastModifiedBy>
  <cp:revision>11</cp:revision>
  <dcterms:created xsi:type="dcterms:W3CDTF">2013-01-27T09:14:16Z</dcterms:created>
  <dcterms:modified xsi:type="dcterms:W3CDTF">2025-09-03T17:48:36Z</dcterms:modified>
  <cp:category/>
</cp:coreProperties>
</file>