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8" r:id="rId2"/>
  </p:sldMasterIdLst>
  <p:sldIdLst>
    <p:sldId id="261" r:id="rId3"/>
    <p:sldId id="263" r:id="rId4"/>
    <p:sldId id="296" r:id="rId5"/>
    <p:sldId id="297" r:id="rId6"/>
    <p:sldId id="299" r:id="rId7"/>
    <p:sldId id="300" r:id="rId8"/>
    <p:sldId id="301" r:id="rId9"/>
    <p:sldId id="307" r:id="rId10"/>
    <p:sldId id="310" r:id="rId11"/>
    <p:sldId id="309" r:id="rId12"/>
    <p:sldId id="308" r:id="rId13"/>
    <p:sldId id="313" r:id="rId14"/>
    <p:sldId id="316" r:id="rId15"/>
    <p:sldId id="346" r:id="rId16"/>
    <p:sldId id="314" r:id="rId17"/>
    <p:sldId id="315" r:id="rId18"/>
    <p:sldId id="292" r:id="rId19"/>
    <p:sldId id="347" r:id="rId20"/>
    <p:sldId id="348"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3DED83-96E3-490E-8850-C62AC74797D4}">
          <p14:sldIdLst>
            <p14:sldId id="261"/>
            <p14:sldId id="263"/>
            <p14:sldId id="296"/>
            <p14:sldId id="297"/>
            <p14:sldId id="299"/>
            <p14:sldId id="300"/>
            <p14:sldId id="301"/>
            <p14:sldId id="307"/>
            <p14:sldId id="310"/>
            <p14:sldId id="309"/>
            <p14:sldId id="308"/>
            <p14:sldId id="313"/>
            <p14:sldId id="316"/>
            <p14:sldId id="346"/>
            <p14:sldId id="314"/>
            <p14:sldId id="315"/>
            <p14:sldId id="292"/>
            <p14:sldId id="347"/>
            <p14:sldId id="348"/>
            <p14:sldId id="345"/>
          </p14:sldIdLst>
        </p14:section>
      </p14:sectionLst>
    </p:ext>
    <p:ext uri="{EFAFB233-063F-42B5-8137-9DF3F51BA10A}">
      <p15:sldGuideLst xmlns:p15="http://schemas.microsoft.com/office/powerpoint/2012/main">
        <p15:guide id="1" orient="horz" pos="2296" userDrawn="1">
          <p15:clr>
            <a:srgbClr val="A4A3A4"/>
          </p15:clr>
        </p15:guide>
        <p15:guide id="2" pos="6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175"/>
    <a:srgbClr val="436FC1"/>
    <a:srgbClr val="A2A4A4"/>
    <a:srgbClr val="5999D3"/>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2" autoAdjust="0"/>
    <p:restoredTop sz="96208"/>
  </p:normalViewPr>
  <p:slideViewPr>
    <p:cSldViewPr snapToGrid="0" snapToObjects="1" showGuides="1">
      <p:cViewPr varScale="1">
        <p:scale>
          <a:sx n="62" d="100"/>
          <a:sy n="62" d="100"/>
        </p:scale>
        <p:origin x="786" y="78"/>
      </p:cViewPr>
      <p:guideLst>
        <p:guide orient="horz" pos="2296"/>
        <p:guide pos="63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9EE9F-14E9-4026-9633-06FEFA1E079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A1332717-E983-423B-90E7-22E2840559E4}">
      <dgm:prSet phldrT="[Text]" custT="1"/>
      <dgm:spPr/>
      <dgm:t>
        <a:bodyPr/>
        <a:lstStyle/>
        <a:p>
          <a:r>
            <a:rPr lang="en-US" sz="2000" b="1" dirty="0">
              <a:latin typeface="Arial" panose="020B0604020202020204" pitchFamily="34" charset="0"/>
              <a:cs typeface="Arial" panose="020B0604020202020204" pitchFamily="34" charset="0"/>
            </a:rPr>
            <a:t>STRATEGIC</a:t>
          </a:r>
          <a:endParaRPr lang="en-IN" sz="2000" b="1" dirty="0">
            <a:latin typeface="Arial" panose="020B0604020202020204" pitchFamily="34" charset="0"/>
            <a:cs typeface="Arial" panose="020B0604020202020204" pitchFamily="34" charset="0"/>
          </a:endParaRPr>
        </a:p>
      </dgm:t>
    </dgm:pt>
    <dgm:pt modelId="{15F21DBB-D779-4924-8B2D-DB0101E81633}" type="parTrans" cxnId="{49303319-3FB3-465E-AECB-C64F5315E000}">
      <dgm:prSet/>
      <dgm:spPr/>
      <dgm:t>
        <a:bodyPr/>
        <a:lstStyle/>
        <a:p>
          <a:endParaRPr lang="en-IN" sz="1100">
            <a:latin typeface="Arial" panose="020B0604020202020204" pitchFamily="34" charset="0"/>
            <a:cs typeface="Arial" panose="020B0604020202020204" pitchFamily="34" charset="0"/>
          </a:endParaRPr>
        </a:p>
      </dgm:t>
    </dgm:pt>
    <dgm:pt modelId="{9313AA36-BF49-471A-8040-5CEB826D0B9A}" type="sibTrans" cxnId="{49303319-3FB3-465E-AECB-C64F5315E000}">
      <dgm:prSet/>
      <dgm:spPr/>
      <dgm:t>
        <a:bodyPr/>
        <a:lstStyle/>
        <a:p>
          <a:endParaRPr lang="en-IN" sz="1100">
            <a:latin typeface="Arial" panose="020B0604020202020204" pitchFamily="34" charset="0"/>
            <a:cs typeface="Arial" panose="020B0604020202020204" pitchFamily="34" charset="0"/>
          </a:endParaRPr>
        </a:p>
      </dgm:t>
    </dgm:pt>
    <dgm:pt modelId="{4E8113A2-F943-4EB9-85EC-5B2FA39B31D6}">
      <dgm:prSet phldrT="[Text]" custT="1"/>
      <dgm:spPr/>
      <dgm:t>
        <a:bodyPr anchor="b"/>
        <a:lstStyle/>
        <a:p>
          <a:pPr marL="0" indent="263525" algn="l">
            <a:buSzPts val="1200"/>
            <a:buFont typeface="Wingdings" panose="05000000000000000000" pitchFamily="2" charset="2"/>
            <a:buChar char=""/>
          </a:pPr>
          <a:r>
            <a:rPr lang="en-US" sz="20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Improved strategic KPIs</a:t>
          </a:r>
          <a:endParaRPr lang="en-IN" sz="2000" dirty="0">
            <a:solidFill>
              <a:srgbClr val="002060"/>
            </a:solidFill>
            <a:latin typeface="Arial" panose="020B0604020202020204" pitchFamily="34" charset="0"/>
            <a:cs typeface="Arial" panose="020B0604020202020204" pitchFamily="34" charset="0"/>
          </a:endParaRPr>
        </a:p>
      </dgm:t>
    </dgm:pt>
    <dgm:pt modelId="{7249DBA0-6D39-4B1B-A277-78C6E76D71A2}" type="parTrans" cxnId="{A38C4C93-4215-475A-A43A-36A28FAEFAEB}">
      <dgm:prSet/>
      <dgm:spPr/>
      <dgm:t>
        <a:bodyPr/>
        <a:lstStyle/>
        <a:p>
          <a:endParaRPr lang="en-IN" sz="1100">
            <a:latin typeface="Arial" panose="020B0604020202020204" pitchFamily="34" charset="0"/>
            <a:cs typeface="Arial" panose="020B0604020202020204" pitchFamily="34" charset="0"/>
          </a:endParaRPr>
        </a:p>
      </dgm:t>
    </dgm:pt>
    <dgm:pt modelId="{83C4495B-93DF-4887-9DE4-3E02E0138CCC}" type="sibTrans" cxnId="{A38C4C93-4215-475A-A43A-36A28FAEFAEB}">
      <dgm:prSet/>
      <dgm:spPr/>
      <dgm:t>
        <a:bodyPr/>
        <a:lstStyle/>
        <a:p>
          <a:endParaRPr lang="en-IN" sz="1100">
            <a:latin typeface="Arial" panose="020B0604020202020204" pitchFamily="34" charset="0"/>
            <a:cs typeface="Arial" panose="020B0604020202020204" pitchFamily="34" charset="0"/>
          </a:endParaRPr>
        </a:p>
      </dgm:t>
    </dgm:pt>
    <dgm:pt modelId="{49ADE861-67CC-4D05-80D3-8790901255D8}">
      <dgm:prSet phldrT="[Text]" custT="1"/>
      <dgm:spPr/>
      <dgm:t>
        <a:bodyPr/>
        <a:lstStyle/>
        <a:p>
          <a:pPr marL="360363" indent="-360363">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Strategic KPIs such as Customer Service Level and improved fill rates needs to be improved using better demand planning and forecasting. </a:t>
          </a:r>
          <a:endParaRPr lang="en-IN" sz="1400" dirty="0">
            <a:latin typeface="Arial" panose="020B0604020202020204" pitchFamily="34" charset="0"/>
            <a:cs typeface="Arial" panose="020B0604020202020204" pitchFamily="34" charset="0"/>
          </a:endParaRPr>
        </a:p>
      </dgm:t>
    </dgm:pt>
    <dgm:pt modelId="{A8B5471C-1108-4A62-B537-73957E2CCCF1}" type="parTrans" cxnId="{5A00BA68-21C1-4FA8-A835-7B952E320538}">
      <dgm:prSet/>
      <dgm:spPr/>
      <dgm:t>
        <a:bodyPr/>
        <a:lstStyle/>
        <a:p>
          <a:endParaRPr lang="en-IN" sz="1100">
            <a:latin typeface="Arial" panose="020B0604020202020204" pitchFamily="34" charset="0"/>
            <a:cs typeface="Arial" panose="020B0604020202020204" pitchFamily="34" charset="0"/>
          </a:endParaRPr>
        </a:p>
      </dgm:t>
    </dgm:pt>
    <dgm:pt modelId="{12C6EF6D-66DD-4644-BBF6-E3F191B665B4}" type="sibTrans" cxnId="{5A00BA68-21C1-4FA8-A835-7B952E320538}">
      <dgm:prSet/>
      <dgm:spPr/>
      <dgm:t>
        <a:bodyPr/>
        <a:lstStyle/>
        <a:p>
          <a:endParaRPr lang="en-IN" sz="1100">
            <a:latin typeface="Arial" panose="020B0604020202020204" pitchFamily="34" charset="0"/>
            <a:cs typeface="Arial" panose="020B0604020202020204" pitchFamily="34" charset="0"/>
          </a:endParaRPr>
        </a:p>
      </dgm:t>
    </dgm:pt>
    <dgm:pt modelId="{2A5B96D5-46F2-4701-9519-222A9F8286B9}">
      <dgm:prSet phldrT="[Text]" custT="1"/>
      <dgm:spPr/>
      <dgm:t>
        <a:bodyPr/>
        <a:lstStyle/>
        <a:p>
          <a:r>
            <a:rPr lang="en-US" sz="2000" b="1" dirty="0">
              <a:latin typeface="Arial" panose="020B0604020202020204" pitchFamily="34" charset="0"/>
              <a:cs typeface="Arial" panose="020B0604020202020204" pitchFamily="34" charset="0"/>
            </a:rPr>
            <a:t>STRATEGIC</a:t>
          </a:r>
          <a:endParaRPr lang="en-IN" sz="2000" dirty="0">
            <a:latin typeface="Arial" panose="020B0604020202020204" pitchFamily="34" charset="0"/>
            <a:cs typeface="Arial" panose="020B0604020202020204" pitchFamily="34" charset="0"/>
          </a:endParaRPr>
        </a:p>
      </dgm:t>
    </dgm:pt>
    <dgm:pt modelId="{07B892D9-60B9-412D-B1DC-4639D2B82EA9}" type="parTrans" cxnId="{076A783D-06D9-4180-8483-B441DB79E6B8}">
      <dgm:prSet/>
      <dgm:spPr/>
      <dgm:t>
        <a:bodyPr/>
        <a:lstStyle/>
        <a:p>
          <a:endParaRPr lang="en-IN" sz="1100">
            <a:latin typeface="Arial" panose="020B0604020202020204" pitchFamily="34" charset="0"/>
            <a:cs typeface="Arial" panose="020B0604020202020204" pitchFamily="34" charset="0"/>
          </a:endParaRPr>
        </a:p>
      </dgm:t>
    </dgm:pt>
    <dgm:pt modelId="{23DAA21E-A039-44BE-B630-37C1593BB805}" type="sibTrans" cxnId="{076A783D-06D9-4180-8483-B441DB79E6B8}">
      <dgm:prSet/>
      <dgm:spPr/>
      <dgm:t>
        <a:bodyPr/>
        <a:lstStyle/>
        <a:p>
          <a:endParaRPr lang="en-IN" sz="1100">
            <a:latin typeface="Arial" panose="020B0604020202020204" pitchFamily="34" charset="0"/>
            <a:cs typeface="Arial" panose="020B0604020202020204" pitchFamily="34" charset="0"/>
          </a:endParaRPr>
        </a:p>
      </dgm:t>
    </dgm:pt>
    <dgm:pt modelId="{E5F54B99-7F72-4616-86ED-7C05972497CB}">
      <dgm:prSet phldrT="[Text]" custT="1"/>
      <dgm:spPr/>
      <dgm: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Improved strategic focus</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gm:t>
    </dgm:pt>
    <dgm:pt modelId="{A7B89509-FBAD-4AAA-874F-87DF9BD99ABC}" type="parTrans" cxnId="{001875C4-D0BB-40F4-8505-B02DB615D2F5}">
      <dgm:prSet/>
      <dgm:spPr/>
      <dgm:t>
        <a:bodyPr/>
        <a:lstStyle/>
        <a:p>
          <a:endParaRPr lang="en-IN" sz="1100">
            <a:latin typeface="Arial" panose="020B0604020202020204" pitchFamily="34" charset="0"/>
            <a:cs typeface="Arial" panose="020B0604020202020204" pitchFamily="34" charset="0"/>
          </a:endParaRPr>
        </a:p>
      </dgm:t>
    </dgm:pt>
    <dgm:pt modelId="{C5B1377D-A8E9-4ECB-8E30-4A3A265AEFDE}" type="sibTrans" cxnId="{001875C4-D0BB-40F4-8505-B02DB615D2F5}">
      <dgm:prSet/>
      <dgm:spPr/>
      <dgm:t>
        <a:bodyPr/>
        <a:lstStyle/>
        <a:p>
          <a:endParaRPr lang="en-IN" sz="1100">
            <a:latin typeface="Arial" panose="020B0604020202020204" pitchFamily="34" charset="0"/>
            <a:cs typeface="Arial" panose="020B0604020202020204" pitchFamily="34" charset="0"/>
          </a:endParaRPr>
        </a:p>
      </dgm:t>
    </dgm:pt>
    <dgm:pt modelId="{59C12D68-0A4C-458C-AEF0-883AC2CF2D62}">
      <dgm:prSet phldrT="[Text]" custT="1"/>
      <dgm:spPr/>
      <dgm:t>
        <a:bodyPr/>
        <a:lstStyle/>
        <a:p>
          <a:pPr marL="114300" indent="0">
            <a:spcBef>
              <a:spcPct val="0"/>
            </a:spcBef>
            <a:spcAft>
              <a:spcPct val="15000"/>
            </a:spcAft>
            <a:buSzPts val="1200"/>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a:p>
          <a:pPr marL="0" indent="0">
            <a:spcBef>
              <a:spcPts val="600"/>
            </a:spcBef>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     East zone’s product demand is on par with other zones, however with increased competition. However, the zone has fewer</a:t>
          </a:r>
          <a:endParaRPr lang="en-IN" sz="1400" dirty="0">
            <a:latin typeface="Arial" panose="020B0604020202020204" pitchFamily="34" charset="0"/>
            <a:cs typeface="Arial" panose="020B0604020202020204" pitchFamily="34" charset="0"/>
          </a:endParaRPr>
        </a:p>
      </dgm:t>
    </dgm:pt>
    <dgm:pt modelId="{78652476-4CFE-4D1B-9300-951FD0E3CE39}" type="parTrans" cxnId="{C46A992D-655B-4E0C-975A-4EBF19312219}">
      <dgm:prSet/>
      <dgm:spPr/>
      <dgm:t>
        <a:bodyPr/>
        <a:lstStyle/>
        <a:p>
          <a:endParaRPr lang="en-IN" sz="1100">
            <a:latin typeface="Arial" panose="020B0604020202020204" pitchFamily="34" charset="0"/>
            <a:cs typeface="Arial" panose="020B0604020202020204" pitchFamily="34" charset="0"/>
          </a:endParaRPr>
        </a:p>
      </dgm:t>
    </dgm:pt>
    <dgm:pt modelId="{916E48BF-E37E-493E-8879-28B713D72562}" type="sibTrans" cxnId="{C46A992D-655B-4E0C-975A-4EBF19312219}">
      <dgm:prSet/>
      <dgm:spPr/>
      <dgm:t>
        <a:bodyPr/>
        <a:lstStyle/>
        <a:p>
          <a:endParaRPr lang="en-IN" sz="1100">
            <a:latin typeface="Arial" panose="020B0604020202020204" pitchFamily="34" charset="0"/>
            <a:cs typeface="Arial" panose="020B0604020202020204" pitchFamily="34" charset="0"/>
          </a:endParaRPr>
        </a:p>
      </dgm:t>
    </dgm:pt>
    <dgm:pt modelId="{811C71BF-0C0F-48DE-AC6A-6A45A34BC9A4}">
      <dgm:prSet phldrT="[Text]" custT="1"/>
      <dgm:spPr>
        <a:solidFill>
          <a:srgbClr val="00B050"/>
        </a:solidFill>
      </dgm:spPr>
      <dgm:t>
        <a:bodyPr/>
        <a:lstStyle/>
        <a:p>
          <a:r>
            <a:rPr lang="en-US" sz="2000" b="1" dirty="0">
              <a:latin typeface="Arial" panose="020B0604020202020204" pitchFamily="34" charset="0"/>
              <a:cs typeface="Arial" panose="020B0604020202020204" pitchFamily="34" charset="0"/>
            </a:rPr>
            <a:t>OPERATIONAL</a:t>
          </a:r>
          <a:endParaRPr lang="en-IN" sz="2000" b="1" dirty="0">
            <a:latin typeface="Arial" panose="020B0604020202020204" pitchFamily="34" charset="0"/>
            <a:cs typeface="Arial" panose="020B0604020202020204" pitchFamily="34" charset="0"/>
          </a:endParaRPr>
        </a:p>
      </dgm:t>
    </dgm:pt>
    <dgm:pt modelId="{848CAA16-3E1B-4BC7-9BA7-EAD19A110983}" type="parTrans" cxnId="{05181978-0279-4958-BE9B-2CDFE5B0AADD}">
      <dgm:prSet/>
      <dgm:spPr/>
      <dgm:t>
        <a:bodyPr/>
        <a:lstStyle/>
        <a:p>
          <a:endParaRPr lang="en-IN" sz="1100">
            <a:latin typeface="Arial" panose="020B0604020202020204" pitchFamily="34" charset="0"/>
            <a:cs typeface="Arial" panose="020B0604020202020204" pitchFamily="34" charset="0"/>
          </a:endParaRPr>
        </a:p>
      </dgm:t>
    </dgm:pt>
    <dgm:pt modelId="{A47469D0-0A0D-424A-A157-11C87751BF31}" type="sibTrans" cxnId="{05181978-0279-4958-BE9B-2CDFE5B0AADD}">
      <dgm:prSet/>
      <dgm:spPr/>
      <dgm:t>
        <a:bodyPr/>
        <a:lstStyle/>
        <a:p>
          <a:endParaRPr lang="en-IN" sz="1100">
            <a:latin typeface="Arial" panose="020B0604020202020204" pitchFamily="34" charset="0"/>
            <a:cs typeface="Arial" panose="020B0604020202020204" pitchFamily="34" charset="0"/>
          </a:endParaRPr>
        </a:p>
      </dgm:t>
    </dgm:pt>
    <dgm:pt modelId="{ABBD499F-0235-458A-8D46-9B42D63E964A}">
      <dgm:prSet phldrT="[Text]" custT="1"/>
      <dgm:spPr/>
      <dgm: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Operational streamlining</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gm:t>
    </dgm:pt>
    <dgm:pt modelId="{AFEB76DA-DF18-402D-A377-88E30D7DBC49}" type="parTrans" cxnId="{ECC2618B-8B30-429E-A82B-08DBB1B71A78}">
      <dgm:prSet/>
      <dgm:spPr/>
      <dgm:t>
        <a:bodyPr/>
        <a:lstStyle/>
        <a:p>
          <a:endParaRPr lang="en-IN" sz="1100">
            <a:latin typeface="Arial" panose="020B0604020202020204" pitchFamily="34" charset="0"/>
            <a:cs typeface="Arial" panose="020B0604020202020204" pitchFamily="34" charset="0"/>
          </a:endParaRPr>
        </a:p>
      </dgm:t>
    </dgm:pt>
    <dgm:pt modelId="{8308475D-0073-4CD5-B956-08BB631C40CB}" type="sibTrans" cxnId="{ECC2618B-8B30-429E-A82B-08DBB1B71A78}">
      <dgm:prSet/>
      <dgm:spPr/>
      <dgm:t>
        <a:bodyPr/>
        <a:lstStyle/>
        <a:p>
          <a:endParaRPr lang="en-IN" sz="1100">
            <a:latin typeface="Arial" panose="020B0604020202020204" pitchFamily="34" charset="0"/>
            <a:cs typeface="Arial" panose="020B0604020202020204" pitchFamily="34" charset="0"/>
          </a:endParaRPr>
        </a:p>
      </dgm:t>
    </dgm:pt>
    <dgm:pt modelId="{772B3C63-C5A0-47E4-B8FB-653CE3A67919}">
      <dgm:prSet phldrT="[Text]" custT="1"/>
      <dgm:spPr/>
      <dgm:t>
        <a:bodyPr/>
        <a:lstStyle/>
        <a:p>
          <a:pPr marL="360363" indent="-360363">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Review policies and procedures to ensure efficiency and compliance. It also helps avoid bottlenecks in the supply chain, streamline operations and mitigate the risks of theft and fraud. Regular reviews help in identifying different risk elements and estimating their financial impact</a:t>
          </a:r>
          <a:endParaRPr lang="en-IN" sz="1400" dirty="0">
            <a:latin typeface="Arial" panose="020B0604020202020204" pitchFamily="34" charset="0"/>
            <a:cs typeface="Arial" panose="020B0604020202020204" pitchFamily="34" charset="0"/>
          </a:endParaRPr>
        </a:p>
      </dgm:t>
    </dgm:pt>
    <dgm:pt modelId="{DE17FE34-843C-41B3-B07B-FC2BF1B0242F}" type="parTrans" cxnId="{48C6DE62-9B04-4B81-89A6-86615A2AD7D4}">
      <dgm:prSet/>
      <dgm:spPr/>
      <dgm:t>
        <a:bodyPr/>
        <a:lstStyle/>
        <a:p>
          <a:endParaRPr lang="en-IN" sz="1100">
            <a:latin typeface="Arial" panose="020B0604020202020204" pitchFamily="34" charset="0"/>
            <a:cs typeface="Arial" panose="020B0604020202020204" pitchFamily="34" charset="0"/>
          </a:endParaRPr>
        </a:p>
      </dgm:t>
    </dgm:pt>
    <dgm:pt modelId="{A5FABB55-E026-4288-9D69-291EB8B7D9D4}" type="sibTrans" cxnId="{48C6DE62-9B04-4B81-89A6-86615A2AD7D4}">
      <dgm:prSet/>
      <dgm:spPr/>
      <dgm:t>
        <a:bodyPr/>
        <a:lstStyle/>
        <a:p>
          <a:endParaRPr lang="en-IN" sz="1100">
            <a:latin typeface="Arial" panose="020B0604020202020204" pitchFamily="34" charset="0"/>
            <a:cs typeface="Arial" panose="020B0604020202020204" pitchFamily="34" charset="0"/>
          </a:endParaRPr>
        </a:p>
      </dgm:t>
    </dgm:pt>
    <dgm:pt modelId="{63FA8237-9855-412E-AC9E-80A552B3B115}">
      <dgm:prSet phldrT="[Text]" custT="1"/>
      <dgm:spPr/>
      <dgm:t>
        <a:bodyPr/>
        <a:lstStyle/>
        <a:p>
          <a:pPr marL="114300" indent="0">
            <a:spcAft>
              <a:spcPct val="15000"/>
            </a:spcAft>
            <a:buSzPts val="1200"/>
            <a:buFont typeface="Wingdings" panose="05000000000000000000" pitchFamily="2" charset="2"/>
            <a:buNone/>
          </a:pPr>
          <a:endParaRPr lang="en-IN" sz="1400" dirty="0">
            <a:latin typeface="Arial" panose="020B0604020202020204" pitchFamily="34" charset="0"/>
            <a:cs typeface="Arial" panose="020B0604020202020204" pitchFamily="34" charset="0"/>
          </a:endParaRPr>
        </a:p>
      </dgm:t>
    </dgm:pt>
    <dgm:pt modelId="{D5A1837F-B55A-4D12-B40A-BC5F40CB2F02}" type="parTrans" cxnId="{71569C0E-B019-4773-9C38-A8008E433215}">
      <dgm:prSet/>
      <dgm:spPr/>
      <dgm:t>
        <a:bodyPr/>
        <a:lstStyle/>
        <a:p>
          <a:endParaRPr lang="en-IN"/>
        </a:p>
      </dgm:t>
    </dgm:pt>
    <dgm:pt modelId="{78A14EBE-C753-4FE7-899F-5D08485D309A}" type="sibTrans" cxnId="{71569C0E-B019-4773-9C38-A8008E433215}">
      <dgm:prSet/>
      <dgm:spPr/>
      <dgm:t>
        <a:bodyPr/>
        <a:lstStyle/>
        <a:p>
          <a:endParaRPr lang="en-IN"/>
        </a:p>
      </dgm:t>
    </dgm:pt>
    <dgm:pt modelId="{E3F84BBF-7442-4DB9-AAC6-D441E9349A92}">
      <dgm:prSet phldrT="[Text]" custT="1"/>
      <dgm:spPr/>
      <dgm:t>
        <a:bodyPr/>
        <a:lstStyle/>
        <a:p>
          <a:pPr marL="360363" indent="-360363">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Warehouse operations needs to be aligned to deliver inventory management and accurate inventory records. This helps to know whenever there is a refill required immediately and won’t affect supply</a:t>
          </a:r>
          <a:endParaRPr lang="en-IN" sz="1400" dirty="0">
            <a:latin typeface="Arial" panose="020B0604020202020204" pitchFamily="34" charset="0"/>
            <a:cs typeface="Arial" panose="020B0604020202020204" pitchFamily="34" charset="0"/>
          </a:endParaRPr>
        </a:p>
      </dgm:t>
    </dgm:pt>
    <dgm:pt modelId="{405CFAC3-D689-4DC9-89D9-58F4FE402DA6}" type="parTrans" cxnId="{78B3A0FF-A682-4A87-87D6-5C42364C7329}">
      <dgm:prSet/>
      <dgm:spPr/>
      <dgm:t>
        <a:bodyPr/>
        <a:lstStyle/>
        <a:p>
          <a:endParaRPr lang="en-IN"/>
        </a:p>
      </dgm:t>
    </dgm:pt>
    <dgm:pt modelId="{FDD8D9D3-C804-4579-9194-8BBD295B562C}" type="sibTrans" cxnId="{78B3A0FF-A682-4A87-87D6-5C42364C7329}">
      <dgm:prSet/>
      <dgm:spPr/>
      <dgm:t>
        <a:bodyPr/>
        <a:lstStyle/>
        <a:p>
          <a:endParaRPr lang="en-IN"/>
        </a:p>
      </dgm:t>
    </dgm:pt>
    <dgm:pt modelId="{A71DD701-1B52-42F7-B747-12502D505B40}">
      <dgm:prSet phldrT="[Text]" custT="1"/>
      <dgm:spPr/>
      <dgm:t>
        <a:bodyPr/>
        <a:lstStyle/>
        <a:p>
          <a:pPr marL="360363" indent="-360363">
            <a:spcBef>
              <a:spcPts val="600"/>
            </a:spcBef>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Hence it is critical to focus on improving more focus on this zone, by enhancing the product fulfillment experience. </a:t>
          </a:r>
          <a:endParaRPr lang="en-IN" sz="1400" dirty="0">
            <a:latin typeface="Arial" panose="020B0604020202020204" pitchFamily="34" charset="0"/>
            <a:cs typeface="Arial" panose="020B0604020202020204" pitchFamily="34" charset="0"/>
          </a:endParaRPr>
        </a:p>
      </dgm:t>
    </dgm:pt>
    <dgm:pt modelId="{66B79391-6DF2-4810-B1EF-8FF0A1962D2A}" type="parTrans" cxnId="{383D5BDB-D9D9-442A-87D8-2C0A7D89F1C1}">
      <dgm:prSet/>
      <dgm:spPr/>
      <dgm:t>
        <a:bodyPr/>
        <a:lstStyle/>
        <a:p>
          <a:endParaRPr lang="en-IN"/>
        </a:p>
      </dgm:t>
    </dgm:pt>
    <dgm:pt modelId="{E3308099-CA6D-4EB6-B625-4A66CBF6DC6E}" type="sibTrans" cxnId="{383D5BDB-D9D9-442A-87D8-2C0A7D89F1C1}">
      <dgm:prSet/>
      <dgm:spPr/>
      <dgm:t>
        <a:bodyPr/>
        <a:lstStyle/>
        <a:p>
          <a:endParaRPr lang="en-IN"/>
        </a:p>
      </dgm:t>
    </dgm:pt>
    <dgm:pt modelId="{4E80BD99-2AA0-4484-81F1-64E577260BB8}">
      <dgm:prSet phldrT="[Text]" custT="1"/>
      <dgm:spPr/>
      <dgm:t>
        <a:bodyPr/>
        <a:lstStyle/>
        <a:p>
          <a:pPr marL="114300" indent="0">
            <a:spcBef>
              <a:spcPts val="600"/>
            </a:spcBef>
            <a:spcAft>
              <a:spcPts val="600"/>
            </a:spcAft>
            <a:buSzPts val="1200"/>
            <a:buFont typeface="Wingdings" panose="05000000000000000000" pitchFamily="2" charset="2"/>
            <a:buNone/>
          </a:pPr>
          <a:r>
            <a:rPr lang="en-US" sz="1400" dirty="0">
              <a:effectLst/>
              <a:latin typeface="Arial" panose="020B0604020202020204" pitchFamily="34" charset="0"/>
              <a:ea typeface="Calibri" panose="020F0502020204030204" pitchFamily="34" charset="0"/>
              <a:cs typeface="Arial" panose="020B0604020202020204" pitchFamily="34" charset="0"/>
            </a:rPr>
            <a:t> warehouses, retail outlets and distributors. </a:t>
          </a:r>
          <a:endParaRPr lang="en-IN" sz="1400" dirty="0">
            <a:latin typeface="Arial" panose="020B0604020202020204" pitchFamily="34" charset="0"/>
            <a:cs typeface="Arial" panose="020B0604020202020204" pitchFamily="34" charset="0"/>
          </a:endParaRPr>
        </a:p>
      </dgm:t>
    </dgm:pt>
    <dgm:pt modelId="{69B1D9E6-5A1E-4D6B-A4C1-ABF3A1EA6CFB}" type="sibTrans" cxnId="{BD5374F9-9E26-4E0A-8BA2-45CE332C8FF3}">
      <dgm:prSet/>
      <dgm:spPr/>
      <dgm:t>
        <a:bodyPr/>
        <a:lstStyle/>
        <a:p>
          <a:endParaRPr lang="en-IN"/>
        </a:p>
      </dgm:t>
    </dgm:pt>
    <dgm:pt modelId="{6BBB1058-E74E-4831-A518-806C5130BCBA}" type="parTrans" cxnId="{BD5374F9-9E26-4E0A-8BA2-45CE332C8FF3}">
      <dgm:prSet/>
      <dgm:spPr/>
      <dgm:t>
        <a:bodyPr/>
        <a:lstStyle/>
        <a:p>
          <a:endParaRPr lang="en-IN"/>
        </a:p>
      </dgm:t>
    </dgm:pt>
    <dgm:pt modelId="{869BB002-248B-4E5B-8964-C7B7D8FF6640}">
      <dgm:prSet phldrT="[Text]" custT="1"/>
      <dgm:spPr/>
      <dgm:t>
        <a:bodyPr/>
        <a:lstStyle/>
        <a:p>
          <a:pPr marL="360363" indent="-360363">
            <a:spcAft>
              <a:spcPct val="15000"/>
            </a:spcAft>
            <a:buSzPts val="1200"/>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dgm:t>
    </dgm:pt>
    <dgm:pt modelId="{C6D9BA38-5078-4FAB-B5FD-1795D32174B8}" type="parTrans" cxnId="{54825206-77CF-4E1E-A0EA-1519A77F23DA}">
      <dgm:prSet/>
      <dgm:spPr/>
      <dgm:t>
        <a:bodyPr/>
        <a:lstStyle/>
        <a:p>
          <a:endParaRPr lang="en-IN"/>
        </a:p>
      </dgm:t>
    </dgm:pt>
    <dgm:pt modelId="{FD9C21E5-310B-453C-A22A-331A66226156}" type="sibTrans" cxnId="{54825206-77CF-4E1E-A0EA-1519A77F23DA}">
      <dgm:prSet/>
      <dgm:spPr/>
      <dgm:t>
        <a:bodyPr/>
        <a:lstStyle/>
        <a:p>
          <a:endParaRPr lang="en-IN"/>
        </a:p>
      </dgm:t>
    </dgm:pt>
    <dgm:pt modelId="{2A4253D0-4B84-45C3-A6FF-FE8B6E0DA653}" type="pres">
      <dgm:prSet presAssocID="{5249EE9F-14E9-4026-9633-06FEFA1E0791}" presName="Name0" presStyleCnt="0">
        <dgm:presLayoutVars>
          <dgm:chMax/>
          <dgm:chPref val="3"/>
          <dgm:dir/>
          <dgm:animOne val="branch"/>
          <dgm:animLvl val="lvl"/>
        </dgm:presLayoutVars>
      </dgm:prSet>
      <dgm:spPr/>
    </dgm:pt>
    <dgm:pt modelId="{A45CFDB8-4278-438B-8287-69651EB8807B}" type="pres">
      <dgm:prSet presAssocID="{A1332717-E983-423B-90E7-22E2840559E4}" presName="composite" presStyleCnt="0"/>
      <dgm:spPr/>
    </dgm:pt>
    <dgm:pt modelId="{009C049E-6656-4513-AE44-E9388D451B89}" type="pres">
      <dgm:prSet presAssocID="{A1332717-E983-423B-90E7-22E2840559E4}" presName="FirstChild" presStyleLbl="revTx" presStyleIdx="0" presStyleCnt="6">
        <dgm:presLayoutVars>
          <dgm:chMax val="0"/>
          <dgm:chPref val="0"/>
          <dgm:bulletEnabled val="1"/>
        </dgm:presLayoutVars>
      </dgm:prSet>
      <dgm:spPr/>
    </dgm:pt>
    <dgm:pt modelId="{4109FAED-C460-45E2-BB29-FD8424A3D2BB}" type="pres">
      <dgm:prSet presAssocID="{A1332717-E983-423B-90E7-22E2840559E4}" presName="Parent" presStyleLbl="alignNode1" presStyleIdx="0" presStyleCnt="3">
        <dgm:presLayoutVars>
          <dgm:chMax val="3"/>
          <dgm:chPref val="3"/>
          <dgm:bulletEnabled val="1"/>
        </dgm:presLayoutVars>
      </dgm:prSet>
      <dgm:spPr/>
    </dgm:pt>
    <dgm:pt modelId="{02F2159B-6C23-4E9C-AECC-A476087CB83E}" type="pres">
      <dgm:prSet presAssocID="{A1332717-E983-423B-90E7-22E2840559E4}" presName="Accent" presStyleLbl="parChTrans1D1" presStyleIdx="0" presStyleCnt="3"/>
      <dgm:spPr/>
    </dgm:pt>
    <dgm:pt modelId="{9C2B0D11-45D0-4D3A-AD88-CE96F941C60C}" type="pres">
      <dgm:prSet presAssocID="{A1332717-E983-423B-90E7-22E2840559E4}" presName="Child" presStyleLbl="revTx" presStyleIdx="1" presStyleCnt="6">
        <dgm:presLayoutVars>
          <dgm:chMax val="0"/>
          <dgm:chPref val="0"/>
          <dgm:bulletEnabled val="1"/>
        </dgm:presLayoutVars>
      </dgm:prSet>
      <dgm:spPr/>
    </dgm:pt>
    <dgm:pt modelId="{91D072BE-6742-4A7C-9194-4B31FE48CBFB}" type="pres">
      <dgm:prSet presAssocID="{9313AA36-BF49-471A-8040-5CEB826D0B9A}" presName="sibTrans" presStyleCnt="0"/>
      <dgm:spPr/>
    </dgm:pt>
    <dgm:pt modelId="{DC67556A-3ED2-4298-B549-F2C897FD370D}" type="pres">
      <dgm:prSet presAssocID="{2A5B96D5-46F2-4701-9519-222A9F8286B9}" presName="composite" presStyleCnt="0"/>
      <dgm:spPr/>
    </dgm:pt>
    <dgm:pt modelId="{4750695E-3C49-4793-8773-1CDFA4BD65A1}" type="pres">
      <dgm:prSet presAssocID="{2A5B96D5-46F2-4701-9519-222A9F8286B9}" presName="FirstChild" presStyleLbl="revTx" presStyleIdx="2" presStyleCnt="6">
        <dgm:presLayoutVars>
          <dgm:chMax val="0"/>
          <dgm:chPref val="0"/>
          <dgm:bulletEnabled val="1"/>
        </dgm:presLayoutVars>
      </dgm:prSet>
      <dgm:spPr/>
    </dgm:pt>
    <dgm:pt modelId="{6BA3DF27-8573-4BBD-83D7-0C752F10F213}" type="pres">
      <dgm:prSet presAssocID="{2A5B96D5-46F2-4701-9519-222A9F8286B9}" presName="Parent" presStyleLbl="alignNode1" presStyleIdx="1" presStyleCnt="3">
        <dgm:presLayoutVars>
          <dgm:chMax val="3"/>
          <dgm:chPref val="3"/>
          <dgm:bulletEnabled val="1"/>
        </dgm:presLayoutVars>
      </dgm:prSet>
      <dgm:spPr/>
    </dgm:pt>
    <dgm:pt modelId="{5BCE415E-4D72-4C4D-A42D-EA25D92B37AD}" type="pres">
      <dgm:prSet presAssocID="{2A5B96D5-46F2-4701-9519-222A9F8286B9}" presName="Accent" presStyleLbl="parChTrans1D1" presStyleIdx="1" presStyleCnt="3"/>
      <dgm:spPr/>
    </dgm:pt>
    <dgm:pt modelId="{6AD9EA51-1A01-4087-8F61-F83553490A29}" type="pres">
      <dgm:prSet presAssocID="{2A5B96D5-46F2-4701-9519-222A9F8286B9}" presName="Child" presStyleLbl="revTx" presStyleIdx="3" presStyleCnt="6">
        <dgm:presLayoutVars>
          <dgm:chMax val="0"/>
          <dgm:chPref val="0"/>
          <dgm:bulletEnabled val="1"/>
        </dgm:presLayoutVars>
      </dgm:prSet>
      <dgm:spPr/>
    </dgm:pt>
    <dgm:pt modelId="{1AA24A86-49E6-4648-ABD6-F861D84033B8}" type="pres">
      <dgm:prSet presAssocID="{23DAA21E-A039-44BE-B630-37C1593BB805}" presName="sibTrans" presStyleCnt="0"/>
      <dgm:spPr/>
    </dgm:pt>
    <dgm:pt modelId="{E95DA65C-E81B-4AC4-93E6-68368CD1CADB}" type="pres">
      <dgm:prSet presAssocID="{811C71BF-0C0F-48DE-AC6A-6A45A34BC9A4}" presName="composite" presStyleCnt="0"/>
      <dgm:spPr/>
    </dgm:pt>
    <dgm:pt modelId="{EB0B2554-7750-41A1-A60F-92330D6C106B}" type="pres">
      <dgm:prSet presAssocID="{811C71BF-0C0F-48DE-AC6A-6A45A34BC9A4}" presName="FirstChild" presStyleLbl="revTx" presStyleIdx="4" presStyleCnt="6">
        <dgm:presLayoutVars>
          <dgm:chMax val="0"/>
          <dgm:chPref val="0"/>
          <dgm:bulletEnabled val="1"/>
        </dgm:presLayoutVars>
      </dgm:prSet>
      <dgm:spPr/>
    </dgm:pt>
    <dgm:pt modelId="{C2BAE425-0C26-49B3-8432-C1BA35D324ED}" type="pres">
      <dgm:prSet presAssocID="{811C71BF-0C0F-48DE-AC6A-6A45A34BC9A4}" presName="Parent" presStyleLbl="alignNode1" presStyleIdx="2" presStyleCnt="3">
        <dgm:presLayoutVars>
          <dgm:chMax val="3"/>
          <dgm:chPref val="3"/>
          <dgm:bulletEnabled val="1"/>
        </dgm:presLayoutVars>
      </dgm:prSet>
      <dgm:spPr/>
    </dgm:pt>
    <dgm:pt modelId="{FFD8D083-E778-48A4-B764-24E7833797BE}" type="pres">
      <dgm:prSet presAssocID="{811C71BF-0C0F-48DE-AC6A-6A45A34BC9A4}" presName="Accent" presStyleLbl="parChTrans1D1" presStyleIdx="2" presStyleCnt="3"/>
      <dgm:spPr/>
    </dgm:pt>
    <dgm:pt modelId="{A1283884-4C3C-4924-B551-30D7A0138F2B}" type="pres">
      <dgm:prSet presAssocID="{811C71BF-0C0F-48DE-AC6A-6A45A34BC9A4}" presName="Child" presStyleLbl="revTx" presStyleIdx="5" presStyleCnt="6">
        <dgm:presLayoutVars>
          <dgm:chMax val="0"/>
          <dgm:chPref val="0"/>
          <dgm:bulletEnabled val="1"/>
        </dgm:presLayoutVars>
      </dgm:prSet>
      <dgm:spPr/>
    </dgm:pt>
  </dgm:ptLst>
  <dgm:cxnLst>
    <dgm:cxn modelId="{2F7DA801-197B-4FB3-8A02-EFA845225E70}" type="presOf" srcId="{4E80BD99-2AA0-4484-81F1-64E577260BB8}" destId="{6AD9EA51-1A01-4087-8F61-F83553490A29}" srcOrd="0" destOrd="1" presId="urn:microsoft.com/office/officeart/2011/layout/TabList"/>
    <dgm:cxn modelId="{8941FB01-77BB-4A5B-9188-661154A6AD3B}" type="presOf" srcId="{E5F54B99-7F72-4616-86ED-7C05972497CB}" destId="{4750695E-3C49-4793-8773-1CDFA4BD65A1}" srcOrd="0" destOrd="0" presId="urn:microsoft.com/office/officeart/2011/layout/TabList"/>
    <dgm:cxn modelId="{54825206-77CF-4E1E-A0EA-1519A77F23DA}" srcId="{811C71BF-0C0F-48DE-AC6A-6A45A34BC9A4}" destId="{869BB002-248B-4E5B-8964-C7B7D8FF6640}" srcOrd="1" destOrd="0" parTransId="{C6D9BA38-5078-4FAB-B5FD-1795D32174B8}" sibTransId="{FD9C21E5-310B-453C-A22A-331A66226156}"/>
    <dgm:cxn modelId="{02784307-F96F-4643-A169-8E3ACF81AD15}" type="presOf" srcId="{869BB002-248B-4E5B-8964-C7B7D8FF6640}" destId="{A1283884-4C3C-4924-B551-30D7A0138F2B}" srcOrd="0" destOrd="0" presId="urn:microsoft.com/office/officeart/2011/layout/TabList"/>
    <dgm:cxn modelId="{71569C0E-B019-4773-9C38-A8008E433215}" srcId="{A1332717-E983-423B-90E7-22E2840559E4}" destId="{63FA8237-9855-412E-AC9E-80A552B3B115}" srcOrd="1" destOrd="0" parTransId="{D5A1837F-B55A-4D12-B40A-BC5F40CB2F02}" sibTransId="{78A14EBE-C753-4FE7-899F-5D08485D309A}"/>
    <dgm:cxn modelId="{75BDAD12-A0A5-420A-BA00-862773714736}" type="presOf" srcId="{49ADE861-67CC-4D05-80D3-8790901255D8}" destId="{9C2B0D11-45D0-4D3A-AD88-CE96F941C60C}" srcOrd="0" destOrd="1" presId="urn:microsoft.com/office/officeart/2011/layout/TabList"/>
    <dgm:cxn modelId="{67196916-BF65-4D1D-9210-301D775A2546}" type="presOf" srcId="{772B3C63-C5A0-47E4-B8FB-653CE3A67919}" destId="{A1283884-4C3C-4924-B551-30D7A0138F2B}" srcOrd="0" destOrd="1" presId="urn:microsoft.com/office/officeart/2011/layout/TabList"/>
    <dgm:cxn modelId="{49303319-3FB3-465E-AECB-C64F5315E000}" srcId="{5249EE9F-14E9-4026-9633-06FEFA1E0791}" destId="{A1332717-E983-423B-90E7-22E2840559E4}" srcOrd="0" destOrd="0" parTransId="{15F21DBB-D779-4924-8B2D-DB0101E81633}" sibTransId="{9313AA36-BF49-471A-8040-5CEB826D0B9A}"/>
    <dgm:cxn modelId="{C46A992D-655B-4E0C-975A-4EBF19312219}" srcId="{2A5B96D5-46F2-4701-9519-222A9F8286B9}" destId="{59C12D68-0A4C-458C-AEF0-883AC2CF2D62}" srcOrd="1" destOrd="0" parTransId="{78652476-4CFE-4D1B-9300-951FD0E3CE39}" sibTransId="{916E48BF-E37E-493E-8879-28B713D72562}"/>
    <dgm:cxn modelId="{076A783D-06D9-4180-8483-B441DB79E6B8}" srcId="{5249EE9F-14E9-4026-9633-06FEFA1E0791}" destId="{2A5B96D5-46F2-4701-9519-222A9F8286B9}" srcOrd="1" destOrd="0" parTransId="{07B892D9-60B9-412D-B1DC-4639D2B82EA9}" sibTransId="{23DAA21E-A039-44BE-B630-37C1593BB805}"/>
    <dgm:cxn modelId="{E295453E-8566-4765-949D-BBCE8E0649E9}" type="presOf" srcId="{63FA8237-9855-412E-AC9E-80A552B3B115}" destId="{9C2B0D11-45D0-4D3A-AD88-CE96F941C60C}" srcOrd="0" destOrd="0" presId="urn:microsoft.com/office/officeart/2011/layout/TabList"/>
    <dgm:cxn modelId="{48C6DE62-9B04-4B81-89A6-86615A2AD7D4}" srcId="{811C71BF-0C0F-48DE-AC6A-6A45A34BC9A4}" destId="{772B3C63-C5A0-47E4-B8FB-653CE3A67919}" srcOrd="2" destOrd="0" parTransId="{DE17FE34-843C-41B3-B07B-FC2BF1B0242F}" sibTransId="{A5FABB55-E026-4288-9D69-291EB8B7D9D4}"/>
    <dgm:cxn modelId="{8946E742-2EBA-4DC0-8F49-49BC03A98B52}" type="presOf" srcId="{811C71BF-0C0F-48DE-AC6A-6A45A34BC9A4}" destId="{C2BAE425-0C26-49B3-8432-C1BA35D324ED}" srcOrd="0" destOrd="0" presId="urn:microsoft.com/office/officeart/2011/layout/TabList"/>
    <dgm:cxn modelId="{E4913066-9BB6-4BA4-AB4C-95D1E639536E}" type="presOf" srcId="{A1332717-E983-423B-90E7-22E2840559E4}" destId="{4109FAED-C460-45E2-BB29-FD8424A3D2BB}" srcOrd="0" destOrd="0" presId="urn:microsoft.com/office/officeart/2011/layout/TabList"/>
    <dgm:cxn modelId="{5A00BA68-21C1-4FA8-A835-7B952E320538}" srcId="{A1332717-E983-423B-90E7-22E2840559E4}" destId="{49ADE861-67CC-4D05-80D3-8790901255D8}" srcOrd="2" destOrd="0" parTransId="{A8B5471C-1108-4A62-B537-73957E2CCCF1}" sibTransId="{12C6EF6D-66DD-4644-BBF6-E3F191B665B4}"/>
    <dgm:cxn modelId="{8C0F706C-A7B4-4FE4-AD86-AF3B74DAEB87}" type="presOf" srcId="{4E8113A2-F943-4EB9-85EC-5B2FA39B31D6}" destId="{009C049E-6656-4513-AE44-E9388D451B89}" srcOrd="0" destOrd="0" presId="urn:microsoft.com/office/officeart/2011/layout/TabList"/>
    <dgm:cxn modelId="{05F0DD4C-546F-443C-A564-3948B668304B}" type="presOf" srcId="{2A5B96D5-46F2-4701-9519-222A9F8286B9}" destId="{6BA3DF27-8573-4BBD-83D7-0C752F10F213}" srcOrd="0" destOrd="0" presId="urn:microsoft.com/office/officeart/2011/layout/TabList"/>
    <dgm:cxn modelId="{7293F86C-1EC2-4AEE-878D-D53C6220F240}" type="presOf" srcId="{5249EE9F-14E9-4026-9633-06FEFA1E0791}" destId="{2A4253D0-4B84-45C3-A6FF-FE8B6E0DA653}" srcOrd="0" destOrd="0" presId="urn:microsoft.com/office/officeart/2011/layout/TabList"/>
    <dgm:cxn modelId="{05181978-0279-4958-BE9B-2CDFE5B0AADD}" srcId="{5249EE9F-14E9-4026-9633-06FEFA1E0791}" destId="{811C71BF-0C0F-48DE-AC6A-6A45A34BC9A4}" srcOrd="2" destOrd="0" parTransId="{848CAA16-3E1B-4BC7-9BA7-EAD19A110983}" sibTransId="{A47469D0-0A0D-424A-A157-11C87751BF31}"/>
    <dgm:cxn modelId="{716E9F79-801D-42BB-B2BD-8A2D7472FAFD}" type="presOf" srcId="{E3F84BBF-7442-4DB9-AAC6-D441E9349A92}" destId="{9C2B0D11-45D0-4D3A-AD88-CE96F941C60C}" srcOrd="0" destOrd="2" presId="urn:microsoft.com/office/officeart/2011/layout/TabList"/>
    <dgm:cxn modelId="{ECC2618B-8B30-429E-A82B-08DBB1B71A78}" srcId="{811C71BF-0C0F-48DE-AC6A-6A45A34BC9A4}" destId="{ABBD499F-0235-458A-8D46-9B42D63E964A}" srcOrd="0" destOrd="0" parTransId="{AFEB76DA-DF18-402D-A377-88E30D7DBC49}" sibTransId="{8308475D-0073-4CD5-B956-08BB631C40CB}"/>
    <dgm:cxn modelId="{A38C4C93-4215-475A-A43A-36A28FAEFAEB}" srcId="{A1332717-E983-423B-90E7-22E2840559E4}" destId="{4E8113A2-F943-4EB9-85EC-5B2FA39B31D6}" srcOrd="0" destOrd="0" parTransId="{7249DBA0-6D39-4B1B-A277-78C6E76D71A2}" sibTransId="{83C4495B-93DF-4887-9DE4-3E02E0138CCC}"/>
    <dgm:cxn modelId="{8B21C19B-3A66-4D04-889A-AE95BC839C50}" type="presOf" srcId="{ABBD499F-0235-458A-8D46-9B42D63E964A}" destId="{EB0B2554-7750-41A1-A60F-92330D6C106B}" srcOrd="0" destOrd="0" presId="urn:microsoft.com/office/officeart/2011/layout/TabList"/>
    <dgm:cxn modelId="{88F277A9-1D37-429E-9EBC-F3D87FE0B168}" type="presOf" srcId="{A71DD701-1B52-42F7-B747-12502D505B40}" destId="{6AD9EA51-1A01-4087-8F61-F83553490A29}" srcOrd="0" destOrd="2" presId="urn:microsoft.com/office/officeart/2011/layout/TabList"/>
    <dgm:cxn modelId="{001875C4-D0BB-40F4-8505-B02DB615D2F5}" srcId="{2A5B96D5-46F2-4701-9519-222A9F8286B9}" destId="{E5F54B99-7F72-4616-86ED-7C05972497CB}" srcOrd="0" destOrd="0" parTransId="{A7B89509-FBAD-4AAA-874F-87DF9BD99ABC}" sibTransId="{C5B1377D-A8E9-4ECB-8E30-4A3A265AEFDE}"/>
    <dgm:cxn modelId="{95ED31C6-B96C-4DA5-B98A-2B8D59C2A9AB}" type="presOf" srcId="{59C12D68-0A4C-458C-AEF0-883AC2CF2D62}" destId="{6AD9EA51-1A01-4087-8F61-F83553490A29}" srcOrd="0" destOrd="0" presId="urn:microsoft.com/office/officeart/2011/layout/TabList"/>
    <dgm:cxn modelId="{383D5BDB-D9D9-442A-87D8-2C0A7D89F1C1}" srcId="{2A5B96D5-46F2-4701-9519-222A9F8286B9}" destId="{A71DD701-1B52-42F7-B747-12502D505B40}" srcOrd="3" destOrd="0" parTransId="{66B79391-6DF2-4810-B1EF-8FF0A1962D2A}" sibTransId="{E3308099-CA6D-4EB6-B625-4A66CBF6DC6E}"/>
    <dgm:cxn modelId="{BD5374F9-9E26-4E0A-8BA2-45CE332C8FF3}" srcId="{2A5B96D5-46F2-4701-9519-222A9F8286B9}" destId="{4E80BD99-2AA0-4484-81F1-64E577260BB8}" srcOrd="2" destOrd="0" parTransId="{6BBB1058-E74E-4831-A518-806C5130BCBA}" sibTransId="{69B1D9E6-5A1E-4D6B-A4C1-ABF3A1EA6CFB}"/>
    <dgm:cxn modelId="{78B3A0FF-A682-4A87-87D6-5C42364C7329}" srcId="{A1332717-E983-423B-90E7-22E2840559E4}" destId="{E3F84BBF-7442-4DB9-AAC6-D441E9349A92}" srcOrd="3" destOrd="0" parTransId="{405CFAC3-D689-4DC9-89D9-58F4FE402DA6}" sibTransId="{FDD8D9D3-C804-4579-9194-8BBD295B562C}"/>
    <dgm:cxn modelId="{26FB0B21-8F30-4F4E-8341-D4E1B73884C6}" type="presParOf" srcId="{2A4253D0-4B84-45C3-A6FF-FE8B6E0DA653}" destId="{A45CFDB8-4278-438B-8287-69651EB8807B}" srcOrd="0" destOrd="0" presId="urn:microsoft.com/office/officeart/2011/layout/TabList"/>
    <dgm:cxn modelId="{B20CE218-6641-4789-A30C-C38C7E137462}" type="presParOf" srcId="{A45CFDB8-4278-438B-8287-69651EB8807B}" destId="{009C049E-6656-4513-AE44-E9388D451B89}" srcOrd="0" destOrd="0" presId="urn:microsoft.com/office/officeart/2011/layout/TabList"/>
    <dgm:cxn modelId="{9FFAEF9B-8863-4F41-9884-60B82874452C}" type="presParOf" srcId="{A45CFDB8-4278-438B-8287-69651EB8807B}" destId="{4109FAED-C460-45E2-BB29-FD8424A3D2BB}" srcOrd="1" destOrd="0" presId="urn:microsoft.com/office/officeart/2011/layout/TabList"/>
    <dgm:cxn modelId="{FBF31C13-B87B-4FF5-A41E-3061F4969CE7}" type="presParOf" srcId="{A45CFDB8-4278-438B-8287-69651EB8807B}" destId="{02F2159B-6C23-4E9C-AECC-A476087CB83E}" srcOrd="2" destOrd="0" presId="urn:microsoft.com/office/officeart/2011/layout/TabList"/>
    <dgm:cxn modelId="{2E26CA21-07CF-4012-80C1-EE4DDA49AFB3}" type="presParOf" srcId="{2A4253D0-4B84-45C3-A6FF-FE8B6E0DA653}" destId="{9C2B0D11-45D0-4D3A-AD88-CE96F941C60C}" srcOrd="1" destOrd="0" presId="urn:microsoft.com/office/officeart/2011/layout/TabList"/>
    <dgm:cxn modelId="{06633908-FA83-43BF-9E51-CA8F791A9CA3}" type="presParOf" srcId="{2A4253D0-4B84-45C3-A6FF-FE8B6E0DA653}" destId="{91D072BE-6742-4A7C-9194-4B31FE48CBFB}" srcOrd="2" destOrd="0" presId="urn:microsoft.com/office/officeart/2011/layout/TabList"/>
    <dgm:cxn modelId="{5AE6C3E0-08F3-4540-B04D-7D835BD50762}" type="presParOf" srcId="{2A4253D0-4B84-45C3-A6FF-FE8B6E0DA653}" destId="{DC67556A-3ED2-4298-B549-F2C897FD370D}" srcOrd="3" destOrd="0" presId="urn:microsoft.com/office/officeart/2011/layout/TabList"/>
    <dgm:cxn modelId="{BF2CD092-8F0B-4812-9D58-62332CD2F141}" type="presParOf" srcId="{DC67556A-3ED2-4298-B549-F2C897FD370D}" destId="{4750695E-3C49-4793-8773-1CDFA4BD65A1}" srcOrd="0" destOrd="0" presId="urn:microsoft.com/office/officeart/2011/layout/TabList"/>
    <dgm:cxn modelId="{71494110-CBD3-42C0-9024-8BC7172FDD4F}" type="presParOf" srcId="{DC67556A-3ED2-4298-B549-F2C897FD370D}" destId="{6BA3DF27-8573-4BBD-83D7-0C752F10F213}" srcOrd="1" destOrd="0" presId="urn:microsoft.com/office/officeart/2011/layout/TabList"/>
    <dgm:cxn modelId="{94BF824C-EC09-4C45-A28D-70A1A8227D1C}" type="presParOf" srcId="{DC67556A-3ED2-4298-B549-F2C897FD370D}" destId="{5BCE415E-4D72-4C4D-A42D-EA25D92B37AD}" srcOrd="2" destOrd="0" presId="urn:microsoft.com/office/officeart/2011/layout/TabList"/>
    <dgm:cxn modelId="{61FE437C-FE1F-4741-B61C-69B3C50479B8}" type="presParOf" srcId="{2A4253D0-4B84-45C3-A6FF-FE8B6E0DA653}" destId="{6AD9EA51-1A01-4087-8F61-F83553490A29}" srcOrd="4" destOrd="0" presId="urn:microsoft.com/office/officeart/2011/layout/TabList"/>
    <dgm:cxn modelId="{934FD03D-0D1C-4F4E-94A2-B4D7D7DEDB36}" type="presParOf" srcId="{2A4253D0-4B84-45C3-A6FF-FE8B6E0DA653}" destId="{1AA24A86-49E6-4648-ABD6-F861D84033B8}" srcOrd="5" destOrd="0" presId="urn:microsoft.com/office/officeart/2011/layout/TabList"/>
    <dgm:cxn modelId="{AE3E81E7-FC4E-4322-B33E-CFBAC71FDEBA}" type="presParOf" srcId="{2A4253D0-4B84-45C3-A6FF-FE8B6E0DA653}" destId="{E95DA65C-E81B-4AC4-93E6-68368CD1CADB}" srcOrd="6" destOrd="0" presId="urn:microsoft.com/office/officeart/2011/layout/TabList"/>
    <dgm:cxn modelId="{D8713CE8-242E-4F58-9A02-3C70E3856AFC}" type="presParOf" srcId="{E95DA65C-E81B-4AC4-93E6-68368CD1CADB}" destId="{EB0B2554-7750-41A1-A60F-92330D6C106B}" srcOrd="0" destOrd="0" presId="urn:microsoft.com/office/officeart/2011/layout/TabList"/>
    <dgm:cxn modelId="{50D4DF11-B9D6-4B7C-B19B-342A15DA6B6B}" type="presParOf" srcId="{E95DA65C-E81B-4AC4-93E6-68368CD1CADB}" destId="{C2BAE425-0C26-49B3-8432-C1BA35D324ED}" srcOrd="1" destOrd="0" presId="urn:microsoft.com/office/officeart/2011/layout/TabList"/>
    <dgm:cxn modelId="{065A6EF6-F43B-40B5-8E1C-97D998B2B6E5}" type="presParOf" srcId="{E95DA65C-E81B-4AC4-93E6-68368CD1CADB}" destId="{FFD8D083-E778-48A4-B764-24E7833797BE}" srcOrd="2" destOrd="0" presId="urn:microsoft.com/office/officeart/2011/layout/TabList"/>
    <dgm:cxn modelId="{D684E582-D3D6-4FF6-AD36-E4863C2F5966}" type="presParOf" srcId="{2A4253D0-4B84-45C3-A6FF-FE8B6E0DA653}" destId="{A1283884-4C3C-4924-B551-30D7A0138F2B}"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49EE9F-14E9-4026-9633-06FEFA1E079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A1332717-E983-423B-90E7-22E2840559E4}">
      <dgm:prSet phldrT="[Text]" custT="1"/>
      <dgm:spPr>
        <a:solidFill>
          <a:srgbClr val="00B050"/>
        </a:solidFill>
        <a:ln w="12700" cap="flat" cmpd="sng" algn="ctr">
          <a:solidFill>
            <a:srgbClr val="4472C4">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889000">
            <a:lnSpc>
              <a:spcPct val="90000"/>
            </a:lnSpc>
            <a:spcBef>
              <a:spcPct val="0"/>
            </a:spcBef>
            <a:spcAft>
              <a:spcPct val="35000"/>
            </a:spcAft>
            <a:buNone/>
          </a:pPr>
          <a:r>
            <a:rPr lang="en-US" sz="2000" b="1" kern="1200" dirty="0">
              <a:solidFill>
                <a:prstClr val="white"/>
              </a:solidFill>
              <a:latin typeface="Arial" panose="020B0604020202020204" pitchFamily="34" charset="0"/>
              <a:ea typeface="+mn-ea"/>
              <a:cs typeface="Arial" panose="020B0604020202020204" pitchFamily="34" charset="0"/>
            </a:rPr>
            <a:t>OPERATIONAL</a:t>
          </a:r>
          <a:endParaRPr lang="en-IN" sz="2000" b="1" kern="1200" dirty="0">
            <a:solidFill>
              <a:prstClr val="white"/>
            </a:solidFill>
            <a:latin typeface="Arial" panose="020B0604020202020204" pitchFamily="34" charset="0"/>
            <a:ea typeface="+mn-ea"/>
            <a:cs typeface="Arial" panose="020B0604020202020204" pitchFamily="34" charset="0"/>
          </a:endParaRPr>
        </a:p>
      </dgm:t>
    </dgm:pt>
    <dgm:pt modelId="{15F21DBB-D779-4924-8B2D-DB0101E81633}" type="parTrans" cxnId="{49303319-3FB3-465E-AECB-C64F5315E000}">
      <dgm:prSet/>
      <dgm:spPr/>
      <dgm:t>
        <a:bodyPr/>
        <a:lstStyle/>
        <a:p>
          <a:endParaRPr lang="en-IN" sz="1100">
            <a:latin typeface="Arial" panose="020B0604020202020204" pitchFamily="34" charset="0"/>
            <a:cs typeface="Arial" panose="020B0604020202020204" pitchFamily="34" charset="0"/>
          </a:endParaRPr>
        </a:p>
      </dgm:t>
    </dgm:pt>
    <dgm:pt modelId="{9313AA36-BF49-471A-8040-5CEB826D0B9A}" type="sibTrans" cxnId="{49303319-3FB3-465E-AECB-C64F5315E000}">
      <dgm:prSet/>
      <dgm:spPr/>
      <dgm:t>
        <a:bodyPr/>
        <a:lstStyle/>
        <a:p>
          <a:endParaRPr lang="en-IN" sz="1100">
            <a:latin typeface="Arial" panose="020B0604020202020204" pitchFamily="34" charset="0"/>
            <a:cs typeface="Arial" panose="020B0604020202020204" pitchFamily="34" charset="0"/>
          </a:endParaRPr>
        </a:p>
      </dgm:t>
    </dgm:pt>
    <dgm:pt modelId="{4E8113A2-F943-4EB9-85EC-5B2FA39B31D6}">
      <dgm:prSet phldrT="[Text]" custT="1"/>
      <dgm:spPr/>
      <dgm:t>
        <a:bodyPr anchor="b"/>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Warehouse efficiency</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gm:t>
    </dgm:pt>
    <dgm:pt modelId="{7249DBA0-6D39-4B1B-A277-78C6E76D71A2}" type="parTrans" cxnId="{A38C4C93-4215-475A-A43A-36A28FAEFAEB}">
      <dgm:prSet/>
      <dgm:spPr/>
      <dgm:t>
        <a:bodyPr/>
        <a:lstStyle/>
        <a:p>
          <a:endParaRPr lang="en-IN" sz="1100">
            <a:latin typeface="Arial" panose="020B0604020202020204" pitchFamily="34" charset="0"/>
            <a:cs typeface="Arial" panose="020B0604020202020204" pitchFamily="34" charset="0"/>
          </a:endParaRPr>
        </a:p>
      </dgm:t>
    </dgm:pt>
    <dgm:pt modelId="{83C4495B-93DF-4887-9DE4-3E02E0138CCC}" type="sibTrans" cxnId="{A38C4C93-4215-475A-A43A-36A28FAEFAEB}">
      <dgm:prSet/>
      <dgm:spPr/>
      <dgm:t>
        <a:bodyPr/>
        <a:lstStyle/>
        <a:p>
          <a:endParaRPr lang="en-IN" sz="1100">
            <a:latin typeface="Arial" panose="020B0604020202020204" pitchFamily="34" charset="0"/>
            <a:cs typeface="Arial" panose="020B0604020202020204" pitchFamily="34" charset="0"/>
          </a:endParaRPr>
        </a:p>
      </dgm:t>
    </dgm:pt>
    <dgm:pt modelId="{2A5B96D5-46F2-4701-9519-222A9F8286B9}">
      <dgm:prSet phldrT="[Text]" custT="1"/>
      <dgm:spPr>
        <a:solidFill>
          <a:srgbClr val="7030A0"/>
        </a:solidFill>
      </dgm:spPr>
      <dgm:t>
        <a:bodyPr/>
        <a:lstStyle/>
        <a:p>
          <a:r>
            <a:rPr lang="en-US" sz="2000" b="1" dirty="0">
              <a:latin typeface="Arial" panose="020B0604020202020204" pitchFamily="34" charset="0"/>
              <a:cs typeface="Arial" panose="020B0604020202020204" pitchFamily="34" charset="0"/>
            </a:rPr>
            <a:t>TACTICAL</a:t>
          </a:r>
          <a:endParaRPr lang="en-IN" sz="2000" dirty="0">
            <a:latin typeface="Arial" panose="020B0604020202020204" pitchFamily="34" charset="0"/>
            <a:cs typeface="Arial" panose="020B0604020202020204" pitchFamily="34" charset="0"/>
          </a:endParaRPr>
        </a:p>
      </dgm:t>
    </dgm:pt>
    <dgm:pt modelId="{07B892D9-60B9-412D-B1DC-4639D2B82EA9}" type="parTrans" cxnId="{076A783D-06D9-4180-8483-B441DB79E6B8}">
      <dgm:prSet/>
      <dgm:spPr/>
      <dgm:t>
        <a:bodyPr/>
        <a:lstStyle/>
        <a:p>
          <a:endParaRPr lang="en-IN" sz="1100">
            <a:latin typeface="Arial" panose="020B0604020202020204" pitchFamily="34" charset="0"/>
            <a:cs typeface="Arial" panose="020B0604020202020204" pitchFamily="34" charset="0"/>
          </a:endParaRPr>
        </a:p>
      </dgm:t>
    </dgm:pt>
    <dgm:pt modelId="{23DAA21E-A039-44BE-B630-37C1593BB805}" type="sibTrans" cxnId="{076A783D-06D9-4180-8483-B441DB79E6B8}">
      <dgm:prSet/>
      <dgm:spPr/>
      <dgm:t>
        <a:bodyPr/>
        <a:lstStyle/>
        <a:p>
          <a:endParaRPr lang="en-IN" sz="1100">
            <a:latin typeface="Arial" panose="020B0604020202020204" pitchFamily="34" charset="0"/>
            <a:cs typeface="Arial" panose="020B0604020202020204" pitchFamily="34" charset="0"/>
          </a:endParaRPr>
        </a:p>
      </dgm:t>
    </dgm:pt>
    <dgm:pt modelId="{E5F54B99-7F72-4616-86ED-7C05972497CB}">
      <dgm:prSet phldrT="[Text]" custT="1"/>
      <dgm:spPr/>
      <dgm: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Distribution</a:t>
          </a:r>
          <a:endParaRPr lang="en-IN" sz="24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gm:t>
    </dgm:pt>
    <dgm:pt modelId="{A7B89509-FBAD-4AAA-874F-87DF9BD99ABC}" type="parTrans" cxnId="{001875C4-D0BB-40F4-8505-B02DB615D2F5}">
      <dgm:prSet/>
      <dgm:spPr/>
      <dgm:t>
        <a:bodyPr/>
        <a:lstStyle/>
        <a:p>
          <a:endParaRPr lang="en-IN" sz="1100">
            <a:latin typeface="Arial" panose="020B0604020202020204" pitchFamily="34" charset="0"/>
            <a:cs typeface="Arial" panose="020B0604020202020204" pitchFamily="34" charset="0"/>
          </a:endParaRPr>
        </a:p>
      </dgm:t>
    </dgm:pt>
    <dgm:pt modelId="{C5B1377D-A8E9-4ECB-8E30-4A3A265AEFDE}" type="sibTrans" cxnId="{001875C4-D0BB-40F4-8505-B02DB615D2F5}">
      <dgm:prSet/>
      <dgm:spPr/>
      <dgm:t>
        <a:bodyPr/>
        <a:lstStyle/>
        <a:p>
          <a:endParaRPr lang="en-IN" sz="1100">
            <a:latin typeface="Arial" panose="020B0604020202020204" pitchFamily="34" charset="0"/>
            <a:cs typeface="Arial" panose="020B0604020202020204" pitchFamily="34" charset="0"/>
          </a:endParaRPr>
        </a:p>
      </dgm:t>
    </dgm:pt>
    <dgm:pt modelId="{59C12D68-0A4C-458C-AEF0-883AC2CF2D62}">
      <dgm:prSet phldrT="[Text]" custT="1"/>
      <dgm:spPr/>
      <dgm:t>
        <a:bodyPr/>
        <a:lstStyle/>
        <a:p>
          <a:pPr marL="114300" indent="0">
            <a:buSzPts val="1200"/>
            <a:buFont typeface="Wingdings" panose="05000000000000000000" pitchFamily="2" charset="2"/>
            <a:buNone/>
          </a:pPr>
          <a:endParaRPr lang="en-IN" sz="1400" dirty="0">
            <a:latin typeface="Arial" panose="020B0604020202020204" pitchFamily="34" charset="0"/>
            <a:cs typeface="Arial" panose="020B0604020202020204" pitchFamily="34" charset="0"/>
          </a:endParaRPr>
        </a:p>
      </dgm:t>
    </dgm:pt>
    <dgm:pt modelId="{78652476-4CFE-4D1B-9300-951FD0E3CE39}" type="parTrans" cxnId="{C46A992D-655B-4E0C-975A-4EBF19312219}">
      <dgm:prSet/>
      <dgm:spPr/>
      <dgm:t>
        <a:bodyPr/>
        <a:lstStyle/>
        <a:p>
          <a:endParaRPr lang="en-IN" sz="1100">
            <a:latin typeface="Arial" panose="020B0604020202020204" pitchFamily="34" charset="0"/>
            <a:cs typeface="Arial" panose="020B0604020202020204" pitchFamily="34" charset="0"/>
          </a:endParaRPr>
        </a:p>
      </dgm:t>
    </dgm:pt>
    <dgm:pt modelId="{916E48BF-E37E-493E-8879-28B713D72562}" type="sibTrans" cxnId="{C46A992D-655B-4E0C-975A-4EBF19312219}">
      <dgm:prSet/>
      <dgm:spPr/>
      <dgm:t>
        <a:bodyPr/>
        <a:lstStyle/>
        <a:p>
          <a:endParaRPr lang="en-IN" sz="1100">
            <a:latin typeface="Arial" panose="020B0604020202020204" pitchFamily="34" charset="0"/>
            <a:cs typeface="Arial" panose="020B0604020202020204" pitchFamily="34" charset="0"/>
          </a:endParaRPr>
        </a:p>
      </dgm:t>
    </dgm:pt>
    <dgm:pt modelId="{63FA8237-9855-412E-AC9E-80A552B3B115}">
      <dgm:prSet phldrT="[Text]" custT="1"/>
      <dgm:spPr/>
      <dgm:t>
        <a:bodyPr/>
        <a:lstStyle/>
        <a:p>
          <a:pPr marL="114300" indent="0">
            <a:spcAft>
              <a:spcPct val="15000"/>
            </a:spcAft>
            <a:buSzPts val="1200"/>
            <a:buFont typeface="Wingdings" panose="05000000000000000000" pitchFamily="2" charset="2"/>
            <a:buNone/>
          </a:pPr>
          <a:endParaRPr lang="en-IN" sz="1400" dirty="0">
            <a:latin typeface="Arial" panose="020B0604020202020204" pitchFamily="34" charset="0"/>
            <a:cs typeface="Arial" panose="020B0604020202020204" pitchFamily="34" charset="0"/>
          </a:endParaRPr>
        </a:p>
      </dgm:t>
    </dgm:pt>
    <dgm:pt modelId="{D5A1837F-B55A-4D12-B40A-BC5F40CB2F02}" type="parTrans" cxnId="{71569C0E-B019-4773-9C38-A8008E433215}">
      <dgm:prSet/>
      <dgm:spPr/>
      <dgm:t>
        <a:bodyPr/>
        <a:lstStyle/>
        <a:p>
          <a:endParaRPr lang="en-IN"/>
        </a:p>
      </dgm:t>
    </dgm:pt>
    <dgm:pt modelId="{78A14EBE-C753-4FE7-899F-5D08485D309A}" type="sibTrans" cxnId="{71569C0E-B019-4773-9C38-A8008E433215}">
      <dgm:prSet/>
      <dgm:spPr/>
      <dgm:t>
        <a:bodyPr/>
        <a:lstStyle/>
        <a:p>
          <a:endParaRPr lang="en-IN"/>
        </a:p>
      </dgm:t>
    </dgm:pt>
    <dgm:pt modelId="{369D962D-37CC-4E7E-A720-44EF5F6EA0C8}">
      <dgm:prSet phldrT="[Text]" custT="1"/>
      <dgm:spPr/>
      <dgm:t>
        <a:bodyPr/>
        <a:lstStyle/>
        <a:p>
          <a:pPr marL="360363" indent="-360363">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Need to perform frequent audits upon warehouse operation standards. Use technology to improve the supply chain. Review all the existing processes that are affecting the inventory management. Determine the areas where implementing technology could improve the processes.</a:t>
          </a:r>
          <a:endParaRPr lang="en-IN" sz="1100" dirty="0">
            <a:latin typeface="Arial" panose="020B0604020202020204" pitchFamily="34" charset="0"/>
            <a:cs typeface="Arial" panose="020B0604020202020204" pitchFamily="34" charset="0"/>
          </a:endParaRPr>
        </a:p>
      </dgm:t>
    </dgm:pt>
    <dgm:pt modelId="{E9A92198-D3CC-463B-94A3-AE3A3536A39E}" type="parTrans" cxnId="{9714AC72-AE93-4393-9C63-DADBE1FA45ED}">
      <dgm:prSet/>
      <dgm:spPr/>
      <dgm:t>
        <a:bodyPr/>
        <a:lstStyle/>
        <a:p>
          <a:endParaRPr lang="en-IN"/>
        </a:p>
      </dgm:t>
    </dgm:pt>
    <dgm:pt modelId="{400EF772-A572-488F-88A3-BDC8D68E952B}" type="sibTrans" cxnId="{9714AC72-AE93-4393-9C63-DADBE1FA45ED}">
      <dgm:prSet/>
      <dgm:spPr/>
      <dgm:t>
        <a:bodyPr/>
        <a:lstStyle/>
        <a:p>
          <a:endParaRPr lang="en-IN"/>
        </a:p>
      </dgm:t>
    </dgm:pt>
    <dgm:pt modelId="{49ADE861-67CC-4D05-80D3-8790901255D8}">
      <dgm:prSet phldrT="[Text]" custT="1"/>
      <dgm:spPr/>
      <dgm:t>
        <a:bodyPr/>
        <a:lstStyle/>
        <a:p>
          <a:pPr marL="360363" indent="-360363">
            <a:spcAft>
              <a:spcPts val="600"/>
            </a:spcAft>
            <a:buSzPts val="1200"/>
            <a:buFont typeface="Wingdings" panose="05000000000000000000" pitchFamily="2" charset="2"/>
            <a:buChar char=""/>
          </a:pPr>
          <a:r>
            <a:rPr lang="en-US" sz="1400" dirty="0">
              <a:effectLst/>
              <a:latin typeface="Arial" panose="020B0604020202020204" pitchFamily="34" charset="0"/>
              <a:ea typeface="Calibri" panose="020F0502020204030204" pitchFamily="34" charset="0"/>
              <a:cs typeface="Arial" panose="020B0604020202020204" pitchFamily="34" charset="0"/>
            </a:rPr>
            <a:t>Set up a governing council that offers a clear strategy for functionality and efficiency, thus reducing Warehouse breakdown factors. The council’s aim is to give directions and align the supply chain strategy with the company’s core goals. The council helps in removing barriers within the organization. </a:t>
          </a:r>
          <a:endParaRPr lang="en-IN" sz="1100" dirty="0">
            <a:latin typeface="Arial" panose="020B0604020202020204" pitchFamily="34" charset="0"/>
            <a:cs typeface="Arial" panose="020B0604020202020204" pitchFamily="34" charset="0"/>
          </a:endParaRPr>
        </a:p>
      </dgm:t>
    </dgm:pt>
    <dgm:pt modelId="{12C6EF6D-66DD-4644-BBF6-E3F191B665B4}" type="sibTrans" cxnId="{5A00BA68-21C1-4FA8-A835-7B952E320538}">
      <dgm:prSet/>
      <dgm:spPr/>
      <dgm:t>
        <a:bodyPr/>
        <a:lstStyle/>
        <a:p>
          <a:endParaRPr lang="en-IN" sz="1100">
            <a:latin typeface="Arial" panose="020B0604020202020204" pitchFamily="34" charset="0"/>
            <a:cs typeface="Arial" panose="020B0604020202020204" pitchFamily="34" charset="0"/>
          </a:endParaRPr>
        </a:p>
      </dgm:t>
    </dgm:pt>
    <dgm:pt modelId="{A8B5471C-1108-4A62-B537-73957E2CCCF1}" type="parTrans" cxnId="{5A00BA68-21C1-4FA8-A835-7B952E320538}">
      <dgm:prSet/>
      <dgm:spPr/>
      <dgm:t>
        <a:bodyPr/>
        <a:lstStyle/>
        <a:p>
          <a:endParaRPr lang="en-IN" sz="1100">
            <a:latin typeface="Arial" panose="020B0604020202020204" pitchFamily="34" charset="0"/>
            <a:cs typeface="Arial" panose="020B0604020202020204" pitchFamily="34" charset="0"/>
          </a:endParaRPr>
        </a:p>
      </dgm:t>
    </dgm:pt>
    <dgm:pt modelId="{86ABA007-97DA-49B3-A562-BE71D2213B1E}">
      <dgm:prSet phldrT="[Text]" custT="1"/>
      <dgm:spPr/>
      <dgm:t>
        <a:bodyPr/>
        <a:lstStyle/>
        <a:p>
          <a:pPr marL="360363" indent="-360363">
            <a:spcAft>
              <a:spcPts val="600"/>
            </a:spcAft>
            <a:buSzPts val="1200"/>
            <a:buFont typeface="Wingdings" panose="05000000000000000000" pitchFamily="2" charset="2"/>
            <a:buChar char=""/>
          </a:pPr>
          <a:endParaRPr lang="en-IN" sz="1100" dirty="0">
            <a:latin typeface="Arial" panose="020B0604020202020204" pitchFamily="34" charset="0"/>
            <a:cs typeface="Arial" panose="020B0604020202020204" pitchFamily="34" charset="0"/>
          </a:endParaRPr>
        </a:p>
      </dgm:t>
    </dgm:pt>
    <dgm:pt modelId="{8148CD43-3E84-4FA5-AF74-1A257E066A53}" type="parTrans" cxnId="{280C3026-1612-4D9C-BF67-20438FB8B360}">
      <dgm:prSet/>
      <dgm:spPr/>
      <dgm:t>
        <a:bodyPr/>
        <a:lstStyle/>
        <a:p>
          <a:endParaRPr lang="en-IN"/>
        </a:p>
      </dgm:t>
    </dgm:pt>
    <dgm:pt modelId="{3EB86CB4-FEED-489E-832F-2A43CABA3FD6}" type="sibTrans" cxnId="{280C3026-1612-4D9C-BF67-20438FB8B360}">
      <dgm:prSet/>
      <dgm:spPr/>
      <dgm:t>
        <a:bodyPr/>
        <a:lstStyle/>
        <a:p>
          <a:endParaRPr lang="en-IN"/>
        </a:p>
      </dgm:t>
    </dgm:pt>
    <dgm:pt modelId="{CBD2C3FF-0F53-4C70-BB7E-02278508A0AB}">
      <dgm:prSet phldrT="[Text]" custT="1"/>
      <dgm:spPr/>
      <dgm:t>
        <a:bodyPr/>
        <a:lstStyle/>
        <a:p>
          <a:pPr marL="360363" indent="-360363">
            <a:spcAft>
              <a:spcPct val="15000"/>
            </a:spcAft>
            <a:buSzPts val="1200"/>
            <a:buFont typeface="Wingdings" panose="05000000000000000000" pitchFamily="2" charset="2"/>
            <a:buNone/>
          </a:pPr>
          <a:endParaRPr lang="en-IN" sz="1100" dirty="0">
            <a:latin typeface="Arial" panose="020B0604020202020204" pitchFamily="34" charset="0"/>
            <a:cs typeface="Arial" panose="020B0604020202020204" pitchFamily="34" charset="0"/>
          </a:endParaRPr>
        </a:p>
      </dgm:t>
    </dgm:pt>
    <dgm:pt modelId="{3A04031D-AB49-4C28-94F3-5C4EBA57A009}" type="parTrans" cxnId="{2831FF7D-1516-44E9-BBDC-9270B261654A}">
      <dgm:prSet/>
      <dgm:spPr/>
      <dgm:t>
        <a:bodyPr/>
        <a:lstStyle/>
        <a:p>
          <a:endParaRPr lang="en-IN"/>
        </a:p>
      </dgm:t>
    </dgm:pt>
    <dgm:pt modelId="{41AC8DD3-214A-4337-A918-483B1AFE00B6}" type="sibTrans" cxnId="{2831FF7D-1516-44E9-BBDC-9270B261654A}">
      <dgm:prSet/>
      <dgm:spPr/>
      <dgm:t>
        <a:bodyPr/>
        <a:lstStyle/>
        <a:p>
          <a:endParaRPr lang="en-IN"/>
        </a:p>
      </dgm:t>
    </dgm:pt>
    <dgm:pt modelId="{C9FCF8DA-F7F2-44C6-B5E3-782E420EB456}">
      <dgm:prSet phldrT="[Text]" custT="1"/>
      <dgm:spPr/>
      <dgm:t>
        <a:bodyPr/>
        <a:lstStyle/>
        <a:p>
          <a:pPr marL="360363" indent="-360363">
            <a:spcAft>
              <a:spcPct val="15000"/>
            </a:spcAft>
            <a:buSzPts val="1200"/>
            <a:buFont typeface="Wingdings" panose="05000000000000000000" pitchFamily="2" charset="2"/>
            <a:buNone/>
          </a:pPr>
          <a:endParaRPr lang="en-IN" sz="1100" dirty="0">
            <a:latin typeface="Arial" panose="020B0604020202020204" pitchFamily="34" charset="0"/>
            <a:cs typeface="Arial" panose="020B0604020202020204" pitchFamily="34" charset="0"/>
          </a:endParaRPr>
        </a:p>
      </dgm:t>
    </dgm:pt>
    <dgm:pt modelId="{89FB32E2-6DBC-4ED7-A69A-94C3D81BB6F3}" type="parTrans" cxnId="{827ECA6D-F67D-4170-B094-A47855E2D284}">
      <dgm:prSet/>
      <dgm:spPr/>
      <dgm:t>
        <a:bodyPr/>
        <a:lstStyle/>
        <a:p>
          <a:endParaRPr lang="en-IN"/>
        </a:p>
      </dgm:t>
    </dgm:pt>
    <dgm:pt modelId="{D68E1805-6E03-454C-91E7-9F26AD91DB35}" type="sibTrans" cxnId="{827ECA6D-F67D-4170-B094-A47855E2D284}">
      <dgm:prSet/>
      <dgm:spPr/>
      <dgm:t>
        <a:bodyPr/>
        <a:lstStyle/>
        <a:p>
          <a:endParaRPr lang="en-IN"/>
        </a:p>
      </dgm:t>
    </dgm:pt>
    <dgm:pt modelId="{2A4253D0-4B84-45C3-A6FF-FE8B6E0DA653}" type="pres">
      <dgm:prSet presAssocID="{5249EE9F-14E9-4026-9633-06FEFA1E0791}" presName="Name0" presStyleCnt="0">
        <dgm:presLayoutVars>
          <dgm:chMax/>
          <dgm:chPref val="3"/>
          <dgm:dir/>
          <dgm:animOne val="branch"/>
          <dgm:animLvl val="lvl"/>
        </dgm:presLayoutVars>
      </dgm:prSet>
      <dgm:spPr/>
    </dgm:pt>
    <dgm:pt modelId="{A45CFDB8-4278-438B-8287-69651EB8807B}" type="pres">
      <dgm:prSet presAssocID="{A1332717-E983-423B-90E7-22E2840559E4}" presName="composite" presStyleCnt="0"/>
      <dgm:spPr/>
    </dgm:pt>
    <dgm:pt modelId="{009C049E-6656-4513-AE44-E9388D451B89}" type="pres">
      <dgm:prSet presAssocID="{A1332717-E983-423B-90E7-22E2840559E4}" presName="FirstChild" presStyleLbl="revTx" presStyleIdx="0" presStyleCnt="4">
        <dgm:presLayoutVars>
          <dgm:chMax val="0"/>
          <dgm:chPref val="0"/>
          <dgm:bulletEnabled val="1"/>
        </dgm:presLayoutVars>
      </dgm:prSet>
      <dgm:spPr/>
    </dgm:pt>
    <dgm:pt modelId="{4109FAED-C460-45E2-BB29-FD8424A3D2BB}" type="pres">
      <dgm:prSet presAssocID="{A1332717-E983-423B-90E7-22E2840559E4}" presName="Parent" presStyleLbl="alignNode1" presStyleIdx="0" presStyleCnt="2" custScaleY="87377" custLinFactNeighborY="4931">
        <dgm:presLayoutVars>
          <dgm:chMax val="3"/>
          <dgm:chPref val="3"/>
          <dgm:bulletEnabled val="1"/>
        </dgm:presLayoutVars>
      </dgm:prSet>
      <dgm:spPr>
        <a:xfrm>
          <a:off x="0" y="0"/>
          <a:ext cx="2759186" cy="595253"/>
        </a:xfrm>
        <a:prstGeom prst="round2SameRect">
          <a:avLst>
            <a:gd name="adj1" fmla="val 16670"/>
            <a:gd name="adj2" fmla="val 0"/>
          </a:avLst>
        </a:prstGeom>
      </dgm:spPr>
    </dgm:pt>
    <dgm:pt modelId="{02F2159B-6C23-4E9C-AECC-A476087CB83E}" type="pres">
      <dgm:prSet presAssocID="{A1332717-E983-423B-90E7-22E2840559E4}" presName="Accent" presStyleLbl="parChTrans1D1" presStyleIdx="0" presStyleCnt="2"/>
      <dgm:spPr/>
    </dgm:pt>
    <dgm:pt modelId="{9C2B0D11-45D0-4D3A-AD88-CE96F941C60C}" type="pres">
      <dgm:prSet presAssocID="{A1332717-E983-423B-90E7-22E2840559E4}" presName="Child" presStyleLbl="revTx" presStyleIdx="1" presStyleCnt="4">
        <dgm:presLayoutVars>
          <dgm:chMax val="0"/>
          <dgm:chPref val="0"/>
          <dgm:bulletEnabled val="1"/>
        </dgm:presLayoutVars>
      </dgm:prSet>
      <dgm:spPr/>
    </dgm:pt>
    <dgm:pt modelId="{91D072BE-6742-4A7C-9194-4B31FE48CBFB}" type="pres">
      <dgm:prSet presAssocID="{9313AA36-BF49-471A-8040-5CEB826D0B9A}" presName="sibTrans" presStyleCnt="0"/>
      <dgm:spPr/>
    </dgm:pt>
    <dgm:pt modelId="{DC67556A-3ED2-4298-B549-F2C897FD370D}" type="pres">
      <dgm:prSet presAssocID="{2A5B96D5-46F2-4701-9519-222A9F8286B9}" presName="composite" presStyleCnt="0"/>
      <dgm:spPr/>
    </dgm:pt>
    <dgm:pt modelId="{4750695E-3C49-4793-8773-1CDFA4BD65A1}" type="pres">
      <dgm:prSet presAssocID="{2A5B96D5-46F2-4701-9519-222A9F8286B9}" presName="FirstChild" presStyleLbl="revTx" presStyleIdx="2" presStyleCnt="4" custLinFactNeighborX="0" custLinFactNeighborY="240">
        <dgm:presLayoutVars>
          <dgm:chMax val="0"/>
          <dgm:chPref val="0"/>
          <dgm:bulletEnabled val="1"/>
        </dgm:presLayoutVars>
      </dgm:prSet>
      <dgm:spPr/>
    </dgm:pt>
    <dgm:pt modelId="{6BA3DF27-8573-4BBD-83D7-0C752F10F213}" type="pres">
      <dgm:prSet presAssocID="{2A5B96D5-46F2-4701-9519-222A9F8286B9}" presName="Parent" presStyleLbl="alignNode1" presStyleIdx="1" presStyleCnt="2" custScaleY="87377" custLinFactNeighborY="9477">
        <dgm:presLayoutVars>
          <dgm:chMax val="3"/>
          <dgm:chPref val="3"/>
          <dgm:bulletEnabled val="1"/>
        </dgm:presLayoutVars>
      </dgm:prSet>
      <dgm:spPr/>
    </dgm:pt>
    <dgm:pt modelId="{5BCE415E-4D72-4C4D-A42D-EA25D92B37AD}" type="pres">
      <dgm:prSet presAssocID="{2A5B96D5-46F2-4701-9519-222A9F8286B9}" presName="Accent" presStyleLbl="parChTrans1D1" presStyleIdx="1" presStyleCnt="2"/>
      <dgm:spPr/>
    </dgm:pt>
    <dgm:pt modelId="{6AD9EA51-1A01-4087-8F61-F83553490A29}" type="pres">
      <dgm:prSet presAssocID="{2A5B96D5-46F2-4701-9519-222A9F8286B9}" presName="Child" presStyleLbl="revTx" presStyleIdx="3" presStyleCnt="4" custLinFactY="88" custLinFactNeighborY="100000">
        <dgm:presLayoutVars>
          <dgm:chMax val="0"/>
          <dgm:chPref val="0"/>
          <dgm:bulletEnabled val="1"/>
        </dgm:presLayoutVars>
      </dgm:prSet>
      <dgm:spPr/>
    </dgm:pt>
  </dgm:ptLst>
  <dgm:cxnLst>
    <dgm:cxn modelId="{8941FB01-77BB-4A5B-9188-661154A6AD3B}" type="presOf" srcId="{E5F54B99-7F72-4616-86ED-7C05972497CB}" destId="{4750695E-3C49-4793-8773-1CDFA4BD65A1}" srcOrd="0" destOrd="0" presId="urn:microsoft.com/office/officeart/2011/layout/TabList"/>
    <dgm:cxn modelId="{71569C0E-B019-4773-9C38-A8008E433215}" srcId="{A1332717-E983-423B-90E7-22E2840559E4}" destId="{63FA8237-9855-412E-AC9E-80A552B3B115}" srcOrd="1" destOrd="0" parTransId="{D5A1837F-B55A-4D12-B40A-BC5F40CB2F02}" sibTransId="{78A14EBE-C753-4FE7-899F-5D08485D309A}"/>
    <dgm:cxn modelId="{75BDAD12-A0A5-420A-BA00-862773714736}" type="presOf" srcId="{49ADE861-67CC-4D05-80D3-8790901255D8}" destId="{9C2B0D11-45D0-4D3A-AD88-CE96F941C60C}" srcOrd="0" destOrd="1" presId="urn:microsoft.com/office/officeart/2011/layout/TabList"/>
    <dgm:cxn modelId="{49303319-3FB3-465E-AECB-C64F5315E000}" srcId="{5249EE9F-14E9-4026-9633-06FEFA1E0791}" destId="{A1332717-E983-423B-90E7-22E2840559E4}" srcOrd="0" destOrd="0" parTransId="{15F21DBB-D779-4924-8B2D-DB0101E81633}" sibTransId="{9313AA36-BF49-471A-8040-5CEB826D0B9A}"/>
    <dgm:cxn modelId="{280C3026-1612-4D9C-BF67-20438FB8B360}" srcId="{A1332717-E983-423B-90E7-22E2840559E4}" destId="{86ABA007-97DA-49B3-A562-BE71D2213B1E}" srcOrd="3" destOrd="0" parTransId="{8148CD43-3E84-4FA5-AF74-1A257E066A53}" sibTransId="{3EB86CB4-FEED-489E-832F-2A43CABA3FD6}"/>
    <dgm:cxn modelId="{C46A992D-655B-4E0C-975A-4EBF19312219}" srcId="{2A5B96D5-46F2-4701-9519-222A9F8286B9}" destId="{59C12D68-0A4C-458C-AEF0-883AC2CF2D62}" srcOrd="1" destOrd="0" parTransId="{78652476-4CFE-4D1B-9300-951FD0E3CE39}" sibTransId="{916E48BF-E37E-493E-8879-28B713D72562}"/>
    <dgm:cxn modelId="{29C9DF39-9BF4-4615-9624-99F165A7895F}" type="presOf" srcId="{86ABA007-97DA-49B3-A562-BE71D2213B1E}" destId="{9C2B0D11-45D0-4D3A-AD88-CE96F941C60C}" srcOrd="0" destOrd="2" presId="urn:microsoft.com/office/officeart/2011/layout/TabList"/>
    <dgm:cxn modelId="{076A783D-06D9-4180-8483-B441DB79E6B8}" srcId="{5249EE9F-14E9-4026-9633-06FEFA1E0791}" destId="{2A5B96D5-46F2-4701-9519-222A9F8286B9}" srcOrd="1" destOrd="0" parTransId="{07B892D9-60B9-412D-B1DC-4639D2B82EA9}" sibTransId="{23DAA21E-A039-44BE-B630-37C1593BB805}"/>
    <dgm:cxn modelId="{E295453E-8566-4765-949D-BBCE8E0649E9}" type="presOf" srcId="{63FA8237-9855-412E-AC9E-80A552B3B115}" destId="{9C2B0D11-45D0-4D3A-AD88-CE96F941C60C}" srcOrd="0" destOrd="0" presId="urn:microsoft.com/office/officeart/2011/layout/TabList"/>
    <dgm:cxn modelId="{E4913066-9BB6-4BA4-AB4C-95D1E639536E}" type="presOf" srcId="{A1332717-E983-423B-90E7-22E2840559E4}" destId="{4109FAED-C460-45E2-BB29-FD8424A3D2BB}" srcOrd="0" destOrd="0" presId="urn:microsoft.com/office/officeart/2011/layout/TabList"/>
    <dgm:cxn modelId="{5A00BA68-21C1-4FA8-A835-7B952E320538}" srcId="{A1332717-E983-423B-90E7-22E2840559E4}" destId="{49ADE861-67CC-4D05-80D3-8790901255D8}" srcOrd="2" destOrd="0" parTransId="{A8B5471C-1108-4A62-B537-73957E2CCCF1}" sibTransId="{12C6EF6D-66DD-4644-BBF6-E3F191B665B4}"/>
    <dgm:cxn modelId="{8C0F706C-A7B4-4FE4-AD86-AF3B74DAEB87}" type="presOf" srcId="{4E8113A2-F943-4EB9-85EC-5B2FA39B31D6}" destId="{009C049E-6656-4513-AE44-E9388D451B89}" srcOrd="0" destOrd="0" presId="urn:microsoft.com/office/officeart/2011/layout/TabList"/>
    <dgm:cxn modelId="{05F0DD4C-546F-443C-A564-3948B668304B}" type="presOf" srcId="{2A5B96D5-46F2-4701-9519-222A9F8286B9}" destId="{6BA3DF27-8573-4BBD-83D7-0C752F10F213}" srcOrd="0" destOrd="0" presId="urn:microsoft.com/office/officeart/2011/layout/TabList"/>
    <dgm:cxn modelId="{7293F86C-1EC2-4AEE-878D-D53C6220F240}" type="presOf" srcId="{5249EE9F-14E9-4026-9633-06FEFA1E0791}" destId="{2A4253D0-4B84-45C3-A6FF-FE8B6E0DA653}" srcOrd="0" destOrd="0" presId="urn:microsoft.com/office/officeart/2011/layout/TabList"/>
    <dgm:cxn modelId="{827ECA6D-F67D-4170-B094-A47855E2D284}" srcId="{A1332717-E983-423B-90E7-22E2840559E4}" destId="{C9FCF8DA-F7F2-44C6-B5E3-782E420EB456}" srcOrd="5" destOrd="0" parTransId="{89FB32E2-6DBC-4ED7-A69A-94C3D81BB6F3}" sibTransId="{D68E1805-6E03-454C-91E7-9F26AD91DB35}"/>
    <dgm:cxn modelId="{4CCE7872-01E1-461E-AC5B-844D627A531A}" type="presOf" srcId="{369D962D-37CC-4E7E-A720-44EF5F6EA0C8}" destId="{9C2B0D11-45D0-4D3A-AD88-CE96F941C60C}" srcOrd="0" destOrd="3" presId="urn:microsoft.com/office/officeart/2011/layout/TabList"/>
    <dgm:cxn modelId="{9714AC72-AE93-4393-9C63-DADBE1FA45ED}" srcId="{A1332717-E983-423B-90E7-22E2840559E4}" destId="{369D962D-37CC-4E7E-A720-44EF5F6EA0C8}" srcOrd="4" destOrd="0" parTransId="{E9A92198-D3CC-463B-94A3-AE3A3536A39E}" sibTransId="{400EF772-A572-488F-88A3-BDC8D68E952B}"/>
    <dgm:cxn modelId="{4B45C27D-D24B-4EC5-8C29-04BC2456AF14}" type="presOf" srcId="{C9FCF8DA-F7F2-44C6-B5E3-782E420EB456}" destId="{9C2B0D11-45D0-4D3A-AD88-CE96F941C60C}" srcOrd="0" destOrd="4" presId="urn:microsoft.com/office/officeart/2011/layout/TabList"/>
    <dgm:cxn modelId="{2831FF7D-1516-44E9-BBDC-9270B261654A}" srcId="{A1332717-E983-423B-90E7-22E2840559E4}" destId="{CBD2C3FF-0F53-4C70-BB7E-02278508A0AB}" srcOrd="6" destOrd="0" parTransId="{3A04031D-AB49-4C28-94F3-5C4EBA57A009}" sibTransId="{41AC8DD3-214A-4337-A918-483B1AFE00B6}"/>
    <dgm:cxn modelId="{A38C4C93-4215-475A-A43A-36A28FAEFAEB}" srcId="{A1332717-E983-423B-90E7-22E2840559E4}" destId="{4E8113A2-F943-4EB9-85EC-5B2FA39B31D6}" srcOrd="0" destOrd="0" parTransId="{7249DBA0-6D39-4B1B-A277-78C6E76D71A2}" sibTransId="{83C4495B-93DF-4887-9DE4-3E02E0138CCC}"/>
    <dgm:cxn modelId="{83310BAB-806E-4D5D-A2A7-6E3A1B0A828F}" type="presOf" srcId="{CBD2C3FF-0F53-4C70-BB7E-02278508A0AB}" destId="{9C2B0D11-45D0-4D3A-AD88-CE96F941C60C}" srcOrd="0" destOrd="5" presId="urn:microsoft.com/office/officeart/2011/layout/TabList"/>
    <dgm:cxn modelId="{001875C4-D0BB-40F4-8505-B02DB615D2F5}" srcId="{2A5B96D5-46F2-4701-9519-222A9F8286B9}" destId="{E5F54B99-7F72-4616-86ED-7C05972497CB}" srcOrd="0" destOrd="0" parTransId="{A7B89509-FBAD-4AAA-874F-87DF9BD99ABC}" sibTransId="{C5B1377D-A8E9-4ECB-8E30-4A3A265AEFDE}"/>
    <dgm:cxn modelId="{95ED31C6-B96C-4DA5-B98A-2B8D59C2A9AB}" type="presOf" srcId="{59C12D68-0A4C-458C-AEF0-883AC2CF2D62}" destId="{6AD9EA51-1A01-4087-8F61-F83553490A29}" srcOrd="0" destOrd="0" presId="urn:microsoft.com/office/officeart/2011/layout/TabList"/>
    <dgm:cxn modelId="{26FB0B21-8F30-4F4E-8341-D4E1B73884C6}" type="presParOf" srcId="{2A4253D0-4B84-45C3-A6FF-FE8B6E0DA653}" destId="{A45CFDB8-4278-438B-8287-69651EB8807B}" srcOrd="0" destOrd="0" presId="urn:microsoft.com/office/officeart/2011/layout/TabList"/>
    <dgm:cxn modelId="{B20CE218-6641-4789-A30C-C38C7E137462}" type="presParOf" srcId="{A45CFDB8-4278-438B-8287-69651EB8807B}" destId="{009C049E-6656-4513-AE44-E9388D451B89}" srcOrd="0" destOrd="0" presId="urn:microsoft.com/office/officeart/2011/layout/TabList"/>
    <dgm:cxn modelId="{9FFAEF9B-8863-4F41-9884-60B82874452C}" type="presParOf" srcId="{A45CFDB8-4278-438B-8287-69651EB8807B}" destId="{4109FAED-C460-45E2-BB29-FD8424A3D2BB}" srcOrd="1" destOrd="0" presId="urn:microsoft.com/office/officeart/2011/layout/TabList"/>
    <dgm:cxn modelId="{FBF31C13-B87B-4FF5-A41E-3061F4969CE7}" type="presParOf" srcId="{A45CFDB8-4278-438B-8287-69651EB8807B}" destId="{02F2159B-6C23-4E9C-AECC-A476087CB83E}" srcOrd="2" destOrd="0" presId="urn:microsoft.com/office/officeart/2011/layout/TabList"/>
    <dgm:cxn modelId="{2E26CA21-07CF-4012-80C1-EE4DDA49AFB3}" type="presParOf" srcId="{2A4253D0-4B84-45C3-A6FF-FE8B6E0DA653}" destId="{9C2B0D11-45D0-4D3A-AD88-CE96F941C60C}" srcOrd="1" destOrd="0" presId="urn:microsoft.com/office/officeart/2011/layout/TabList"/>
    <dgm:cxn modelId="{06633908-FA83-43BF-9E51-CA8F791A9CA3}" type="presParOf" srcId="{2A4253D0-4B84-45C3-A6FF-FE8B6E0DA653}" destId="{91D072BE-6742-4A7C-9194-4B31FE48CBFB}" srcOrd="2" destOrd="0" presId="urn:microsoft.com/office/officeart/2011/layout/TabList"/>
    <dgm:cxn modelId="{5AE6C3E0-08F3-4540-B04D-7D835BD50762}" type="presParOf" srcId="{2A4253D0-4B84-45C3-A6FF-FE8B6E0DA653}" destId="{DC67556A-3ED2-4298-B549-F2C897FD370D}" srcOrd="3" destOrd="0" presId="urn:microsoft.com/office/officeart/2011/layout/TabList"/>
    <dgm:cxn modelId="{BF2CD092-8F0B-4812-9D58-62332CD2F141}" type="presParOf" srcId="{DC67556A-3ED2-4298-B549-F2C897FD370D}" destId="{4750695E-3C49-4793-8773-1CDFA4BD65A1}" srcOrd="0" destOrd="0" presId="urn:microsoft.com/office/officeart/2011/layout/TabList"/>
    <dgm:cxn modelId="{71494110-CBD3-42C0-9024-8BC7172FDD4F}" type="presParOf" srcId="{DC67556A-3ED2-4298-B549-F2C897FD370D}" destId="{6BA3DF27-8573-4BBD-83D7-0C752F10F213}" srcOrd="1" destOrd="0" presId="urn:microsoft.com/office/officeart/2011/layout/TabList"/>
    <dgm:cxn modelId="{94BF824C-EC09-4C45-A28D-70A1A8227D1C}" type="presParOf" srcId="{DC67556A-3ED2-4298-B549-F2C897FD370D}" destId="{5BCE415E-4D72-4C4D-A42D-EA25D92B37AD}" srcOrd="2" destOrd="0" presId="urn:microsoft.com/office/officeart/2011/layout/TabList"/>
    <dgm:cxn modelId="{61FE437C-FE1F-4741-B61C-69B3C50479B8}" type="presParOf" srcId="{2A4253D0-4B84-45C3-A6FF-FE8B6E0DA653}" destId="{6AD9EA51-1A01-4087-8F61-F83553490A29}"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8D083-E778-48A4-B764-24E7833797BE}">
      <dsp:nvSpPr>
        <dsp:cNvPr id="0" name=""/>
        <dsp:cNvSpPr/>
      </dsp:nvSpPr>
      <dsp:spPr>
        <a:xfrm>
          <a:off x="0" y="4227317"/>
          <a:ext cx="101412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CE415E-4D72-4C4D-A42D-EA25D92B37AD}">
      <dsp:nvSpPr>
        <dsp:cNvPr id="0" name=""/>
        <dsp:cNvSpPr/>
      </dsp:nvSpPr>
      <dsp:spPr>
        <a:xfrm>
          <a:off x="0" y="2411617"/>
          <a:ext cx="101412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F2159B-6C23-4E9C-AECC-A476087CB83E}">
      <dsp:nvSpPr>
        <dsp:cNvPr id="0" name=""/>
        <dsp:cNvSpPr/>
      </dsp:nvSpPr>
      <dsp:spPr>
        <a:xfrm>
          <a:off x="0" y="595917"/>
          <a:ext cx="101412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C049E-6656-4513-AE44-E9388D451B89}">
      <dsp:nvSpPr>
        <dsp:cNvPr id="0" name=""/>
        <dsp:cNvSpPr/>
      </dsp:nvSpPr>
      <dsp:spPr>
        <a:xfrm>
          <a:off x="2636711" y="664"/>
          <a:ext cx="750448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263525" algn="l" defTabSz="8890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Improved strategic KPIs</a:t>
          </a:r>
          <a:endParaRPr lang="en-IN" sz="2000" kern="1200" dirty="0">
            <a:solidFill>
              <a:srgbClr val="002060"/>
            </a:solidFill>
            <a:latin typeface="Arial" panose="020B0604020202020204" pitchFamily="34" charset="0"/>
            <a:cs typeface="Arial" panose="020B0604020202020204" pitchFamily="34" charset="0"/>
          </a:endParaRPr>
        </a:p>
      </dsp:txBody>
      <dsp:txXfrm>
        <a:off x="2636711" y="664"/>
        <a:ext cx="7504488" cy="595253"/>
      </dsp:txXfrm>
    </dsp:sp>
    <dsp:sp modelId="{4109FAED-C460-45E2-BB29-FD8424A3D2BB}">
      <dsp:nvSpPr>
        <dsp:cNvPr id="0" name=""/>
        <dsp:cNvSpPr/>
      </dsp:nvSpPr>
      <dsp:spPr>
        <a:xfrm>
          <a:off x="0" y="664"/>
          <a:ext cx="2636712" cy="59525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STRATEGIC</a:t>
          </a:r>
          <a:endParaRPr lang="en-IN" sz="2000" b="1" kern="1200" dirty="0">
            <a:latin typeface="Arial" panose="020B0604020202020204" pitchFamily="34" charset="0"/>
            <a:cs typeface="Arial" panose="020B0604020202020204" pitchFamily="34" charset="0"/>
          </a:endParaRPr>
        </a:p>
      </dsp:txBody>
      <dsp:txXfrm>
        <a:off x="29063" y="29727"/>
        <a:ext cx="2578586" cy="566190"/>
      </dsp:txXfrm>
    </dsp:sp>
    <dsp:sp modelId="{9C2B0D11-45D0-4D3A-AD88-CE96F941C60C}">
      <dsp:nvSpPr>
        <dsp:cNvPr id="0" name=""/>
        <dsp:cNvSpPr/>
      </dsp:nvSpPr>
      <dsp:spPr>
        <a:xfrm>
          <a:off x="0" y="595917"/>
          <a:ext cx="101412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0" algn="l" defTabSz="622300">
            <a:lnSpc>
              <a:spcPct val="90000"/>
            </a:lnSpc>
            <a:spcBef>
              <a:spcPct val="0"/>
            </a:spcBef>
            <a:spcAft>
              <a:spcPct val="15000"/>
            </a:spcAft>
            <a:buSzPts val="1200"/>
            <a:buFont typeface="Wingdings" panose="05000000000000000000" pitchFamily="2" charset="2"/>
            <a:buNone/>
          </a:pPr>
          <a:endParaRPr lang="en-IN" sz="14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Strategic KPIs such as Customer Service Level and improved fill rates needs to be improved using better demand planning and forecasting. </a:t>
          </a:r>
          <a:endParaRPr lang="en-IN" sz="14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Warehouse operations needs to be aligned to deliver inventory management and accurate inventory records. This helps to know whenever there is a refill required immediately and won’t affect supply</a:t>
          </a:r>
          <a:endParaRPr lang="en-IN" sz="1400" kern="1200" dirty="0">
            <a:latin typeface="Arial" panose="020B0604020202020204" pitchFamily="34" charset="0"/>
            <a:cs typeface="Arial" panose="020B0604020202020204" pitchFamily="34" charset="0"/>
          </a:endParaRPr>
        </a:p>
      </dsp:txBody>
      <dsp:txXfrm>
        <a:off x="0" y="595917"/>
        <a:ext cx="10141200" cy="1190684"/>
      </dsp:txXfrm>
    </dsp:sp>
    <dsp:sp modelId="{4750695E-3C49-4793-8773-1CDFA4BD65A1}">
      <dsp:nvSpPr>
        <dsp:cNvPr id="0" name=""/>
        <dsp:cNvSpPr/>
      </dsp:nvSpPr>
      <dsp:spPr>
        <a:xfrm>
          <a:off x="2636711" y="1816364"/>
          <a:ext cx="750448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Improved strategic focus</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sp:txBody>
      <dsp:txXfrm>
        <a:off x="2636711" y="1816364"/>
        <a:ext cx="7504488" cy="595253"/>
      </dsp:txXfrm>
    </dsp:sp>
    <dsp:sp modelId="{6BA3DF27-8573-4BBD-83D7-0C752F10F213}">
      <dsp:nvSpPr>
        <dsp:cNvPr id="0" name=""/>
        <dsp:cNvSpPr/>
      </dsp:nvSpPr>
      <dsp:spPr>
        <a:xfrm>
          <a:off x="0" y="1816364"/>
          <a:ext cx="2636712" cy="59525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STRATEGIC</a:t>
          </a:r>
          <a:endParaRPr lang="en-IN" sz="2000" kern="1200" dirty="0">
            <a:latin typeface="Arial" panose="020B0604020202020204" pitchFamily="34" charset="0"/>
            <a:cs typeface="Arial" panose="020B0604020202020204" pitchFamily="34" charset="0"/>
          </a:endParaRPr>
        </a:p>
      </dsp:txBody>
      <dsp:txXfrm>
        <a:off x="29063" y="1845427"/>
        <a:ext cx="2578586" cy="566190"/>
      </dsp:txXfrm>
    </dsp:sp>
    <dsp:sp modelId="{6AD9EA51-1A01-4087-8F61-F83553490A29}">
      <dsp:nvSpPr>
        <dsp:cNvPr id="0" name=""/>
        <dsp:cNvSpPr/>
      </dsp:nvSpPr>
      <dsp:spPr>
        <a:xfrm>
          <a:off x="0" y="2411617"/>
          <a:ext cx="101412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0" algn="l" defTabSz="622300">
            <a:lnSpc>
              <a:spcPct val="90000"/>
            </a:lnSpc>
            <a:spcBef>
              <a:spcPct val="0"/>
            </a:spcBef>
            <a:spcAft>
              <a:spcPct val="15000"/>
            </a:spcAft>
            <a:buSzPts val="1200"/>
            <a:buFont typeface="Wingdings" panose="05000000000000000000" pitchFamily="2" charset="2"/>
            <a:buChar char=""/>
          </a:pPr>
          <a:endParaRPr lang="en-IN" sz="1400" kern="1200" dirty="0">
            <a:latin typeface="Arial" panose="020B0604020202020204" pitchFamily="34" charset="0"/>
            <a:cs typeface="Arial" panose="020B0604020202020204" pitchFamily="34" charset="0"/>
          </a:endParaRPr>
        </a:p>
        <a:p>
          <a:pPr marL="0" lvl="1" indent="0"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     East zone’s product demand is on par with other zones, however with increased competition. However, the zone has fewer</a:t>
          </a:r>
          <a:endParaRPr lang="en-IN" sz="1400" kern="1200" dirty="0">
            <a:latin typeface="Arial" panose="020B0604020202020204" pitchFamily="34" charset="0"/>
            <a:cs typeface="Arial" panose="020B0604020202020204" pitchFamily="34" charset="0"/>
          </a:endParaRPr>
        </a:p>
        <a:p>
          <a:pPr marL="114300" lvl="1" indent="0" algn="l" defTabSz="622300">
            <a:lnSpc>
              <a:spcPct val="90000"/>
            </a:lnSpc>
            <a:spcBef>
              <a:spcPct val="0"/>
            </a:spcBef>
            <a:spcAft>
              <a:spcPts val="600"/>
            </a:spcAft>
            <a:buSzPts val="1200"/>
            <a:buFont typeface="Wingdings" panose="05000000000000000000" pitchFamily="2" charset="2"/>
            <a:buNone/>
          </a:pPr>
          <a:r>
            <a:rPr lang="en-US" sz="1400" kern="1200" dirty="0">
              <a:effectLst/>
              <a:latin typeface="Arial" panose="020B0604020202020204" pitchFamily="34" charset="0"/>
              <a:ea typeface="Calibri" panose="020F0502020204030204" pitchFamily="34" charset="0"/>
              <a:cs typeface="Arial" panose="020B0604020202020204" pitchFamily="34" charset="0"/>
            </a:rPr>
            <a:t> warehouses, retail outlets and distributors. </a:t>
          </a:r>
          <a:endParaRPr lang="en-IN" sz="14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Hence it is critical to focus on improving more focus on this zone, by enhancing the product fulfillment experience. </a:t>
          </a:r>
          <a:endParaRPr lang="en-IN" sz="1400" kern="1200" dirty="0">
            <a:latin typeface="Arial" panose="020B0604020202020204" pitchFamily="34" charset="0"/>
            <a:cs typeface="Arial" panose="020B0604020202020204" pitchFamily="34" charset="0"/>
          </a:endParaRPr>
        </a:p>
      </dsp:txBody>
      <dsp:txXfrm>
        <a:off x="0" y="2411617"/>
        <a:ext cx="10141200" cy="1190684"/>
      </dsp:txXfrm>
    </dsp:sp>
    <dsp:sp modelId="{EB0B2554-7750-41A1-A60F-92330D6C106B}">
      <dsp:nvSpPr>
        <dsp:cNvPr id="0" name=""/>
        <dsp:cNvSpPr/>
      </dsp:nvSpPr>
      <dsp:spPr>
        <a:xfrm>
          <a:off x="2636711" y="3632064"/>
          <a:ext cx="750448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Operational streamlining</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sp:txBody>
      <dsp:txXfrm>
        <a:off x="2636711" y="3632064"/>
        <a:ext cx="7504488" cy="595253"/>
      </dsp:txXfrm>
    </dsp:sp>
    <dsp:sp modelId="{C2BAE425-0C26-49B3-8432-C1BA35D324ED}">
      <dsp:nvSpPr>
        <dsp:cNvPr id="0" name=""/>
        <dsp:cNvSpPr/>
      </dsp:nvSpPr>
      <dsp:spPr>
        <a:xfrm>
          <a:off x="0" y="3632064"/>
          <a:ext cx="2636712" cy="595253"/>
        </a:xfrm>
        <a:prstGeom prst="round2SameRect">
          <a:avLst>
            <a:gd name="adj1" fmla="val 16670"/>
            <a:gd name="adj2" fmla="val 0"/>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OPERATIONAL</a:t>
          </a:r>
          <a:endParaRPr lang="en-IN" sz="2000" b="1" kern="1200" dirty="0">
            <a:latin typeface="Arial" panose="020B0604020202020204" pitchFamily="34" charset="0"/>
            <a:cs typeface="Arial" panose="020B0604020202020204" pitchFamily="34" charset="0"/>
          </a:endParaRPr>
        </a:p>
      </dsp:txBody>
      <dsp:txXfrm>
        <a:off x="29063" y="3661127"/>
        <a:ext cx="2578586" cy="566190"/>
      </dsp:txXfrm>
    </dsp:sp>
    <dsp:sp modelId="{A1283884-4C3C-4924-B551-30D7A0138F2B}">
      <dsp:nvSpPr>
        <dsp:cNvPr id="0" name=""/>
        <dsp:cNvSpPr/>
      </dsp:nvSpPr>
      <dsp:spPr>
        <a:xfrm>
          <a:off x="0" y="4227317"/>
          <a:ext cx="101412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360363" lvl="1" indent="-360363" algn="l" defTabSz="622300">
            <a:lnSpc>
              <a:spcPct val="90000"/>
            </a:lnSpc>
            <a:spcBef>
              <a:spcPct val="0"/>
            </a:spcBef>
            <a:spcAft>
              <a:spcPct val="15000"/>
            </a:spcAft>
            <a:buSzPts val="1200"/>
            <a:buFont typeface="Wingdings" panose="05000000000000000000" pitchFamily="2" charset="2"/>
            <a:buChar char=""/>
          </a:pPr>
          <a:endParaRPr lang="en-IN" sz="14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Review policies and procedures to ensure efficiency and compliance. It also helps avoid bottlenecks in the supply chain, streamline operations and mitigate the risks of theft and fraud. Regular reviews help in identifying different risk elements and estimating their financial impact</a:t>
          </a:r>
          <a:endParaRPr lang="en-IN" sz="1400" kern="1200" dirty="0">
            <a:latin typeface="Arial" panose="020B0604020202020204" pitchFamily="34" charset="0"/>
            <a:cs typeface="Arial" panose="020B0604020202020204" pitchFamily="34" charset="0"/>
          </a:endParaRPr>
        </a:p>
      </dsp:txBody>
      <dsp:txXfrm>
        <a:off x="0" y="4227317"/>
        <a:ext cx="10141200" cy="11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E415E-4D72-4C4D-A42D-EA25D92B37AD}">
      <dsp:nvSpPr>
        <dsp:cNvPr id="0" name=""/>
        <dsp:cNvSpPr/>
      </dsp:nvSpPr>
      <dsp:spPr>
        <a:xfrm>
          <a:off x="0" y="3338814"/>
          <a:ext cx="1029359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F2159B-6C23-4E9C-AECC-A476087CB83E}">
      <dsp:nvSpPr>
        <dsp:cNvPr id="0" name=""/>
        <dsp:cNvSpPr/>
      </dsp:nvSpPr>
      <dsp:spPr>
        <a:xfrm>
          <a:off x="0" y="825332"/>
          <a:ext cx="1029359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C049E-6656-4513-AE44-E9388D451B89}">
      <dsp:nvSpPr>
        <dsp:cNvPr id="0" name=""/>
        <dsp:cNvSpPr/>
      </dsp:nvSpPr>
      <dsp:spPr>
        <a:xfrm>
          <a:off x="2676335" y="1321"/>
          <a:ext cx="7617263" cy="824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Warehouse efficiency</a:t>
          </a:r>
          <a:endParaRPr lang="en-IN"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sp:txBody>
      <dsp:txXfrm>
        <a:off x="2676335" y="1321"/>
        <a:ext cx="7617263" cy="824011"/>
      </dsp:txXfrm>
    </dsp:sp>
    <dsp:sp modelId="{4109FAED-C460-45E2-BB29-FD8424A3D2BB}">
      <dsp:nvSpPr>
        <dsp:cNvPr id="0" name=""/>
        <dsp:cNvSpPr/>
      </dsp:nvSpPr>
      <dsp:spPr>
        <a:xfrm>
          <a:off x="0" y="93960"/>
          <a:ext cx="2676335" cy="719996"/>
        </a:xfrm>
        <a:prstGeom prst="round2SameRect">
          <a:avLst>
            <a:gd name="adj1" fmla="val 16670"/>
            <a:gd name="adj2" fmla="val 0"/>
          </a:avLst>
        </a:prstGeom>
        <a:solidFill>
          <a:srgbClr val="00B05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Arial" panose="020B0604020202020204" pitchFamily="34" charset="0"/>
              <a:ea typeface="+mn-ea"/>
              <a:cs typeface="Arial" panose="020B0604020202020204" pitchFamily="34" charset="0"/>
            </a:rPr>
            <a:t>OPERATIONAL</a:t>
          </a:r>
          <a:endParaRPr lang="en-IN" sz="2000" b="1" kern="1200" dirty="0">
            <a:solidFill>
              <a:prstClr val="white"/>
            </a:solidFill>
            <a:latin typeface="Arial" panose="020B0604020202020204" pitchFamily="34" charset="0"/>
            <a:ea typeface="+mn-ea"/>
            <a:cs typeface="Arial" panose="020B0604020202020204" pitchFamily="34" charset="0"/>
          </a:endParaRPr>
        </a:p>
      </dsp:txBody>
      <dsp:txXfrm>
        <a:off x="35154" y="129114"/>
        <a:ext cx="2606027" cy="684842"/>
      </dsp:txXfrm>
    </dsp:sp>
    <dsp:sp modelId="{9C2B0D11-45D0-4D3A-AD88-CE96F941C60C}">
      <dsp:nvSpPr>
        <dsp:cNvPr id="0" name=""/>
        <dsp:cNvSpPr/>
      </dsp:nvSpPr>
      <dsp:spPr>
        <a:xfrm>
          <a:off x="0" y="825332"/>
          <a:ext cx="10293598" cy="164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0" algn="l" defTabSz="622300">
            <a:lnSpc>
              <a:spcPct val="90000"/>
            </a:lnSpc>
            <a:spcBef>
              <a:spcPct val="0"/>
            </a:spcBef>
            <a:spcAft>
              <a:spcPct val="15000"/>
            </a:spcAft>
            <a:buSzPts val="1200"/>
            <a:buFont typeface="Wingdings" panose="05000000000000000000" pitchFamily="2" charset="2"/>
            <a:buNone/>
          </a:pPr>
          <a:endParaRPr lang="en-IN" sz="14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Set up a governing council that offers a clear strategy for functionality and efficiency, thus reducing Warehouse breakdown factors. The council’s aim is to give directions and align the supply chain strategy with the company’s core goals. The council helps in removing barriers within the organization. </a:t>
          </a:r>
          <a:endParaRPr lang="en-IN" sz="1100" kern="1200" dirty="0">
            <a:latin typeface="Arial" panose="020B0604020202020204" pitchFamily="34" charset="0"/>
            <a:cs typeface="Arial" panose="020B0604020202020204" pitchFamily="34" charset="0"/>
          </a:endParaRPr>
        </a:p>
        <a:p>
          <a:pPr marL="360363" lvl="1" indent="-360363" algn="l" defTabSz="488950">
            <a:lnSpc>
              <a:spcPct val="90000"/>
            </a:lnSpc>
            <a:spcBef>
              <a:spcPct val="0"/>
            </a:spcBef>
            <a:spcAft>
              <a:spcPts val="600"/>
            </a:spcAft>
            <a:buSzPts val="1200"/>
            <a:buFont typeface="Wingdings" panose="05000000000000000000" pitchFamily="2" charset="2"/>
            <a:buChar char=""/>
          </a:pPr>
          <a:endParaRPr lang="en-IN" sz="1100" kern="1200" dirty="0">
            <a:latin typeface="Arial" panose="020B0604020202020204" pitchFamily="34" charset="0"/>
            <a:cs typeface="Arial" panose="020B0604020202020204" pitchFamily="34" charset="0"/>
          </a:endParaRPr>
        </a:p>
        <a:p>
          <a:pPr marL="360363" lvl="1" indent="-360363" algn="l" defTabSz="622300">
            <a:lnSpc>
              <a:spcPct val="90000"/>
            </a:lnSpc>
            <a:spcBef>
              <a:spcPct val="0"/>
            </a:spcBef>
            <a:spcAft>
              <a:spcPts val="600"/>
            </a:spcAft>
            <a:buSzPts val="1200"/>
            <a:buFont typeface="Wingdings" panose="05000000000000000000" pitchFamily="2" charset="2"/>
            <a:buChar char=""/>
          </a:pPr>
          <a:r>
            <a:rPr lang="en-US" sz="1400" kern="1200" dirty="0">
              <a:effectLst/>
              <a:latin typeface="Arial" panose="020B0604020202020204" pitchFamily="34" charset="0"/>
              <a:ea typeface="Calibri" panose="020F0502020204030204" pitchFamily="34" charset="0"/>
              <a:cs typeface="Arial" panose="020B0604020202020204" pitchFamily="34" charset="0"/>
            </a:rPr>
            <a:t>Need to perform frequent audits upon warehouse operation standards. Use technology to improve the supply chain. Review all the existing processes that are affecting the inventory management. Determine the areas where implementing technology could improve the processes.</a:t>
          </a:r>
          <a:endParaRPr lang="en-IN" sz="1100" kern="1200" dirty="0">
            <a:latin typeface="Arial" panose="020B0604020202020204" pitchFamily="34" charset="0"/>
            <a:cs typeface="Arial" panose="020B0604020202020204" pitchFamily="34" charset="0"/>
          </a:endParaRPr>
        </a:p>
        <a:p>
          <a:pPr marL="360363" lvl="1" indent="-360363" algn="l" defTabSz="488950">
            <a:lnSpc>
              <a:spcPct val="90000"/>
            </a:lnSpc>
            <a:spcBef>
              <a:spcPct val="0"/>
            </a:spcBef>
            <a:spcAft>
              <a:spcPct val="15000"/>
            </a:spcAft>
            <a:buSzPts val="1200"/>
            <a:buFont typeface="Wingdings" panose="05000000000000000000" pitchFamily="2" charset="2"/>
            <a:buNone/>
          </a:pPr>
          <a:endParaRPr lang="en-IN" sz="1100" kern="1200" dirty="0">
            <a:latin typeface="Arial" panose="020B0604020202020204" pitchFamily="34" charset="0"/>
            <a:cs typeface="Arial" panose="020B0604020202020204" pitchFamily="34" charset="0"/>
          </a:endParaRPr>
        </a:p>
        <a:p>
          <a:pPr marL="360363" lvl="1" indent="-360363" algn="l" defTabSz="488950">
            <a:lnSpc>
              <a:spcPct val="90000"/>
            </a:lnSpc>
            <a:spcBef>
              <a:spcPct val="0"/>
            </a:spcBef>
            <a:spcAft>
              <a:spcPct val="15000"/>
            </a:spcAft>
            <a:buSzPts val="1200"/>
            <a:buFont typeface="Wingdings" panose="05000000000000000000" pitchFamily="2" charset="2"/>
            <a:buNone/>
          </a:pPr>
          <a:endParaRPr lang="en-IN" sz="1100" kern="1200" dirty="0">
            <a:latin typeface="Arial" panose="020B0604020202020204" pitchFamily="34" charset="0"/>
            <a:cs typeface="Arial" panose="020B0604020202020204" pitchFamily="34" charset="0"/>
          </a:endParaRPr>
        </a:p>
      </dsp:txBody>
      <dsp:txXfrm>
        <a:off x="0" y="825332"/>
        <a:ext cx="10293598" cy="1648269"/>
      </dsp:txXfrm>
    </dsp:sp>
    <dsp:sp modelId="{4750695E-3C49-4793-8773-1CDFA4BD65A1}">
      <dsp:nvSpPr>
        <dsp:cNvPr id="0" name=""/>
        <dsp:cNvSpPr/>
      </dsp:nvSpPr>
      <dsp:spPr>
        <a:xfrm>
          <a:off x="2676335" y="2516780"/>
          <a:ext cx="7617263" cy="824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263525" algn="l" defTabSz="1066800">
            <a:lnSpc>
              <a:spcPct val="90000"/>
            </a:lnSpc>
            <a:spcBef>
              <a:spcPct val="0"/>
            </a:spcBef>
            <a:spcAft>
              <a:spcPct val="35000"/>
            </a:spcAft>
            <a:buSzPts val="1200"/>
            <a:buFont typeface="Wingdings" panose="05000000000000000000" pitchFamily="2" charset="2"/>
            <a:buNone/>
          </a:pPr>
          <a:r>
            <a:rPr lang="en-US" sz="20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rPr>
            <a:t>Distribution</a:t>
          </a:r>
          <a:endParaRPr lang="en-IN" sz="2400" b="1" kern="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dsp:txBody>
      <dsp:txXfrm>
        <a:off x="2676335" y="2516780"/>
        <a:ext cx="7617263" cy="824011"/>
      </dsp:txXfrm>
    </dsp:sp>
    <dsp:sp modelId="{6BA3DF27-8573-4BBD-83D7-0C752F10F213}">
      <dsp:nvSpPr>
        <dsp:cNvPr id="0" name=""/>
        <dsp:cNvSpPr/>
      </dsp:nvSpPr>
      <dsp:spPr>
        <a:xfrm>
          <a:off x="0" y="2644902"/>
          <a:ext cx="2676335" cy="719996"/>
        </a:xfrm>
        <a:prstGeom prst="round2SameRect">
          <a:avLst>
            <a:gd name="adj1" fmla="val 16670"/>
            <a:gd name="adj2" fmla="val 0"/>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TACTICAL</a:t>
          </a:r>
          <a:endParaRPr lang="en-IN" sz="2000" kern="1200" dirty="0">
            <a:latin typeface="Arial" panose="020B0604020202020204" pitchFamily="34" charset="0"/>
            <a:cs typeface="Arial" panose="020B0604020202020204" pitchFamily="34" charset="0"/>
          </a:endParaRPr>
        </a:p>
      </dsp:txBody>
      <dsp:txXfrm>
        <a:off x="35154" y="2680056"/>
        <a:ext cx="2606027" cy="684842"/>
      </dsp:txXfrm>
    </dsp:sp>
    <dsp:sp modelId="{6AD9EA51-1A01-4087-8F61-F83553490A29}">
      <dsp:nvSpPr>
        <dsp:cNvPr id="0" name=""/>
        <dsp:cNvSpPr/>
      </dsp:nvSpPr>
      <dsp:spPr>
        <a:xfrm>
          <a:off x="0" y="3340136"/>
          <a:ext cx="10293598" cy="164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0" algn="l" defTabSz="622300">
            <a:lnSpc>
              <a:spcPct val="90000"/>
            </a:lnSpc>
            <a:spcBef>
              <a:spcPct val="0"/>
            </a:spcBef>
            <a:spcAft>
              <a:spcPct val="15000"/>
            </a:spcAft>
            <a:buSzPts val="1200"/>
            <a:buFont typeface="Wingdings" panose="05000000000000000000" pitchFamily="2" charset="2"/>
            <a:buNone/>
          </a:pPr>
          <a:endParaRPr lang="en-IN" sz="1400" kern="1200" dirty="0">
            <a:latin typeface="Arial" panose="020B0604020202020204" pitchFamily="34" charset="0"/>
            <a:cs typeface="Arial" panose="020B0604020202020204" pitchFamily="34" charset="0"/>
          </a:endParaRPr>
        </a:p>
      </dsp:txBody>
      <dsp:txXfrm>
        <a:off x="0" y="3340136"/>
        <a:ext cx="10293598" cy="164826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a:xfrm>
            <a:off x="542551" y="2886328"/>
            <a:ext cx="9904763" cy="1128762"/>
          </a:xfrm>
        </p:spPr>
        <p:txBody>
          <a:bodyPr/>
          <a:lstStyle>
            <a:lvl1pPr>
              <a:lnSpc>
                <a:spcPts val="2511"/>
              </a:lnSpc>
              <a:defRPr sz="2800" b="0" smtClean="0">
                <a:latin typeface="Times New Roman" pitchFamily="18" charset="0"/>
              </a:defRPr>
            </a:lvl1pPr>
          </a:lstStyle>
          <a:p>
            <a:r>
              <a:rPr lang="en-US" dirty="0"/>
              <a:t>Click to edit </a:t>
            </a:r>
            <a:br>
              <a:rPr lang="en-US" dirty="0"/>
            </a:br>
            <a:r>
              <a:rPr lang="en-US" dirty="0"/>
              <a:t>Master title style</a:t>
            </a:r>
          </a:p>
        </p:txBody>
      </p:sp>
      <p:sp>
        <p:nvSpPr>
          <p:cNvPr id="120836" name="Text Placeholder 2"/>
          <p:cNvSpPr>
            <a:spLocks noGrp="1"/>
          </p:cNvSpPr>
          <p:nvPr>
            <p:ph type="subTitle" idx="1"/>
          </p:nvPr>
        </p:nvSpPr>
        <p:spPr>
          <a:xfrm>
            <a:off x="542551" y="6028937"/>
            <a:ext cx="6320139" cy="303897"/>
          </a:xfrm>
        </p:spPr>
        <p:txBody>
          <a:bodyPr/>
          <a:lstStyle>
            <a:lvl1pPr marL="0" indent="0">
              <a:lnSpc>
                <a:spcPts val="1995"/>
              </a:lnSpc>
              <a:defRPr b="1" smtClean="0"/>
            </a:lvl1pPr>
          </a:lstStyle>
          <a:p>
            <a:r>
              <a:t>Click to edit Master subtitle style</a:t>
            </a:r>
          </a:p>
        </p:txBody>
      </p:sp>
      <p:sp>
        <p:nvSpPr>
          <p:cNvPr id="5" name="Slide Number Placeholder 9"/>
          <p:cNvSpPr>
            <a:spLocks noGrp="1"/>
          </p:cNvSpPr>
          <p:nvPr>
            <p:ph type="sldNum" sz="quarter" idx="10"/>
          </p:nvPr>
        </p:nvSpPr>
        <p:spPr>
          <a:xfrm>
            <a:off x="554097" y="6552702"/>
            <a:ext cx="377092" cy="144246"/>
          </a:xfrm>
        </p:spPr>
        <p:txBody>
          <a:bodyPr/>
          <a:lstStyle>
            <a:lvl1pPr>
              <a:lnSpc>
                <a:spcPts val="1200"/>
              </a:lnSpc>
              <a:defRPr smtClean="0"/>
            </a:lvl1pPr>
          </a:lstStyle>
          <a:p>
            <a:pPr>
              <a:defRPr/>
            </a:pPr>
            <a:fld id="{A016B88F-FBF5-4A9A-BED9-E1D70723F6DB}" type="slidenum">
              <a:rPr lang="en-US"/>
              <a:pPr>
                <a:defRPr/>
              </a:pPr>
              <a:t>‹#›</a:t>
            </a:fld>
            <a:endParaRPr lang="en-US" dirty="0"/>
          </a:p>
        </p:txBody>
      </p:sp>
    </p:spTree>
    <p:extLst>
      <p:ext uri="{BB962C8B-B14F-4D97-AF65-F5344CB8AC3E}">
        <p14:creationId xmlns:p14="http://schemas.microsoft.com/office/powerpoint/2010/main" val="196427820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548640" y="2824696"/>
            <a:ext cx="11106912"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auto">
          <a:xfrm>
            <a:off x="548640" y="3694176"/>
            <a:ext cx="11106912" cy="492443"/>
          </a:xfrm>
          <a:prstGeom prst="rect">
            <a:avLst/>
          </a:prstGeom>
        </p:spPr>
        <p:txBody>
          <a:bodyPr>
            <a:spAutoFit/>
          </a:bodyPr>
          <a:lstStyle>
            <a:lvl1pPr>
              <a:lnSpc>
                <a:spcPct val="100000"/>
              </a:lnSpc>
              <a:defRPr sz="3200" b="0" smtClean="0">
                <a:solidFill>
                  <a:schemeClr val="bg1"/>
                </a:solidFill>
                <a:latin typeface="Arial" pitchFamily="34" charset="0"/>
              </a:defRPr>
            </a:lvl1pPr>
          </a:lstStyle>
          <a:p>
            <a:r>
              <a:rPr lang="en-US"/>
              <a:t>Click to edit Master subtitle style</a:t>
            </a:r>
            <a:endParaRPr/>
          </a:p>
        </p:txBody>
      </p:sp>
    </p:spTree>
    <p:extLst>
      <p:ext uri="{BB962C8B-B14F-4D97-AF65-F5344CB8AC3E}">
        <p14:creationId xmlns:p14="http://schemas.microsoft.com/office/powerpoint/2010/main" val="206429633"/>
      </p:ext>
    </p:extLst>
  </p:cSld>
  <p:clrMapOvr>
    <a:masterClrMapping/>
  </p:clrMapOvr>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2131" y="394717"/>
            <a:ext cx="11060072" cy="3323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sz="2400" dirty="0"/>
            </a:lvl1pPr>
          </a:lstStyle>
          <a:p>
            <a:pPr lvl="0" defTabSz="914400">
              <a:lnSpc>
                <a:spcPct val="90000"/>
              </a:lnSpc>
            </a:pPr>
            <a:r>
              <a:rPr lang="en-US" dirty="0"/>
              <a:t>Click to edit Master title style</a:t>
            </a:r>
            <a:endParaRPr lang="en-GB" dirty="0"/>
          </a:p>
        </p:txBody>
      </p:sp>
      <p:sp>
        <p:nvSpPr>
          <p:cNvPr id="3" name="Content Placeholder 2"/>
          <p:cNvSpPr>
            <a:spLocks noGrp="1"/>
          </p:cNvSpPr>
          <p:nvPr>
            <p:ph sz="half" idx="1"/>
          </p:nvPr>
        </p:nvSpPr>
        <p:spPr>
          <a:xfrm>
            <a:off x="472654" y="1032143"/>
            <a:ext cx="5435505" cy="4604942"/>
          </a:xfrm>
        </p:spPr>
        <p:txBody>
          <a:bodyPr rtlCol="0">
            <a:noAutofit/>
          </a:bodyPr>
          <a:lstStyle>
            <a:lvl1pPr algn="l" defTabSz="820269" rtl="0" eaLnBrk="1" latinLnBrk="0" hangingPunct="1">
              <a:spcBef>
                <a:spcPts val="0"/>
              </a:spcBef>
              <a:spcAft>
                <a:spcPts val="269"/>
              </a:spcAft>
              <a:buFont typeface="Arial" pitchFamily="34" charset="0"/>
              <a:defRPr lang="en-US" sz="1000" kern="1200" dirty="0" smtClean="0">
                <a:solidFill>
                  <a:schemeClr val="tx1"/>
                </a:solidFill>
                <a:latin typeface="+mn-lt"/>
                <a:ea typeface="+mj-ea"/>
                <a:cs typeface="+mj-cs"/>
              </a:defRPr>
            </a:lvl1pPr>
            <a:lvl2pPr algn="l" defTabSz="820269" rtl="0" eaLnBrk="1" latinLnBrk="0" hangingPunct="1">
              <a:spcBef>
                <a:spcPts val="0"/>
              </a:spcBef>
              <a:spcAft>
                <a:spcPts val="269"/>
              </a:spcAft>
              <a:buFont typeface="Arial" pitchFamily="34" charset="0"/>
              <a:defRPr lang="en-US" sz="1000" kern="1200" dirty="0" smtClean="0">
                <a:solidFill>
                  <a:schemeClr val="tx1"/>
                </a:solidFill>
                <a:latin typeface="+mn-lt"/>
                <a:ea typeface="+mj-ea"/>
                <a:cs typeface="+mj-cs"/>
              </a:defRPr>
            </a:lvl2pPr>
            <a:lvl3pPr algn="l" defTabSz="820269" rtl="0" eaLnBrk="1" latinLnBrk="0" hangingPunct="1">
              <a:spcBef>
                <a:spcPts val="0"/>
              </a:spcBef>
              <a:spcAft>
                <a:spcPts val="269"/>
              </a:spcAft>
              <a:buFont typeface="Arial" pitchFamily="34" charset="0"/>
              <a:defRPr lang="en-US" sz="1000" kern="1200" dirty="0" smtClean="0">
                <a:solidFill>
                  <a:schemeClr val="tx1"/>
                </a:solidFill>
                <a:latin typeface="+mn-lt"/>
                <a:ea typeface="+mj-ea"/>
                <a:cs typeface="+mj-cs"/>
              </a:defRPr>
            </a:lvl3pPr>
            <a:lvl4pPr algn="l" defTabSz="820269" rtl="0" eaLnBrk="1" latinLnBrk="0" hangingPunct="1">
              <a:spcBef>
                <a:spcPts val="0"/>
              </a:spcBef>
              <a:spcAft>
                <a:spcPts val="269"/>
              </a:spcAft>
              <a:buFont typeface="Arial" pitchFamily="34" charset="0"/>
              <a:defRPr lang="en-US" sz="900" kern="1200" dirty="0" smtClean="0">
                <a:solidFill>
                  <a:schemeClr val="tx1"/>
                </a:solidFill>
                <a:latin typeface="+mn-lt"/>
                <a:ea typeface="+mj-ea"/>
                <a:cs typeface="+mj-cs"/>
              </a:defRPr>
            </a:lvl4pPr>
            <a:lvl5pPr algn="l" defTabSz="820269" rtl="0" eaLnBrk="1" latinLnBrk="0" hangingPunct="1">
              <a:spcBef>
                <a:spcPts val="0"/>
              </a:spcBef>
              <a:spcAft>
                <a:spcPts val="269"/>
              </a:spcAft>
              <a:buFont typeface="Arial" pitchFamily="34" charset="0"/>
              <a:defRPr lang="en-GB" sz="900" kern="1200" dirty="0" smtClean="0">
                <a:solidFill>
                  <a:schemeClr val="tx1"/>
                </a:solidFill>
                <a:latin typeface="+mn-lt"/>
                <a:ea typeface="+mj-ea"/>
                <a:cs typeface="+mj-cs"/>
              </a:defRPr>
            </a:lvl5pPr>
            <a:lvl6pPr>
              <a:defRPr sz="14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7220" y="1032143"/>
            <a:ext cx="5435505" cy="4604942"/>
          </a:xfrm>
        </p:spPr>
        <p:txBody>
          <a:bodyPr rtlCol="0">
            <a:noAutofit/>
          </a:bodyPr>
          <a:lstStyle>
            <a:lvl1pPr algn="l" defTabSz="820269" rtl="0" eaLnBrk="1" latinLnBrk="0" hangingPunct="1">
              <a:spcBef>
                <a:spcPts val="0"/>
              </a:spcBef>
              <a:spcAft>
                <a:spcPts val="269"/>
              </a:spcAft>
              <a:buFont typeface="Arial" pitchFamily="34" charset="0"/>
              <a:defRPr lang="en-US" sz="1000" kern="1200" smtClean="0">
                <a:solidFill>
                  <a:schemeClr val="tx1"/>
                </a:solidFill>
                <a:latin typeface="+mn-lt"/>
                <a:ea typeface="+mj-ea"/>
                <a:cs typeface="+mj-cs"/>
              </a:defRPr>
            </a:lvl1pPr>
            <a:lvl2pPr algn="l" defTabSz="820269" rtl="0" eaLnBrk="1" latinLnBrk="0" hangingPunct="1">
              <a:spcBef>
                <a:spcPts val="0"/>
              </a:spcBef>
              <a:spcAft>
                <a:spcPts val="269"/>
              </a:spcAft>
              <a:buFont typeface="Arial" pitchFamily="34" charset="0"/>
              <a:defRPr lang="en-US" sz="1000" kern="1200" smtClean="0">
                <a:solidFill>
                  <a:schemeClr val="tx1"/>
                </a:solidFill>
                <a:latin typeface="+mn-lt"/>
                <a:ea typeface="+mj-ea"/>
                <a:cs typeface="+mj-cs"/>
              </a:defRPr>
            </a:lvl2pPr>
            <a:lvl3pPr algn="l" defTabSz="820269" rtl="0" eaLnBrk="1" latinLnBrk="0" hangingPunct="1">
              <a:spcBef>
                <a:spcPts val="0"/>
              </a:spcBef>
              <a:spcAft>
                <a:spcPts val="269"/>
              </a:spcAft>
              <a:buFont typeface="Arial" pitchFamily="34" charset="0"/>
              <a:defRPr lang="en-US" sz="1000" kern="1200" smtClean="0">
                <a:solidFill>
                  <a:schemeClr val="tx1"/>
                </a:solidFill>
                <a:latin typeface="+mn-lt"/>
                <a:ea typeface="+mj-ea"/>
                <a:cs typeface="+mj-cs"/>
              </a:defRPr>
            </a:lvl3pPr>
            <a:lvl4pPr algn="l" defTabSz="820269" rtl="0" eaLnBrk="1" latinLnBrk="0" hangingPunct="1">
              <a:spcBef>
                <a:spcPts val="0"/>
              </a:spcBef>
              <a:spcAft>
                <a:spcPts val="269"/>
              </a:spcAft>
              <a:buFont typeface="Arial" pitchFamily="34" charset="0"/>
              <a:defRPr lang="en-US" sz="900" kern="1200" smtClean="0">
                <a:solidFill>
                  <a:schemeClr val="tx1"/>
                </a:solidFill>
                <a:latin typeface="+mn-lt"/>
                <a:ea typeface="+mj-ea"/>
                <a:cs typeface="+mj-cs"/>
              </a:defRPr>
            </a:lvl4pPr>
            <a:lvl5pPr algn="l" defTabSz="820269" rtl="0" eaLnBrk="1" latinLnBrk="0" hangingPunct="1">
              <a:spcBef>
                <a:spcPts val="0"/>
              </a:spcBef>
              <a:spcAft>
                <a:spcPts val="269"/>
              </a:spcAft>
              <a:buFont typeface="Arial" pitchFamily="34" charset="0"/>
              <a:defRPr lang="en-GB" sz="900" kern="1200" dirty="0" smtClean="0">
                <a:solidFill>
                  <a:schemeClr val="tx1"/>
                </a:solidFill>
                <a:latin typeface="+mn-lt"/>
                <a:ea typeface="+mj-ea"/>
                <a:cs typeface="+mj-cs"/>
              </a:defRPr>
            </a:lvl5pPr>
            <a:lvl6pPr>
              <a:defRPr sz="14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9"/>
          <p:cNvSpPr>
            <a:spLocks noGrp="1"/>
          </p:cNvSpPr>
          <p:nvPr>
            <p:ph type="sldNum" sz="quarter" idx="10"/>
          </p:nvPr>
        </p:nvSpPr>
        <p:spPr/>
        <p:txBody>
          <a:bodyPr/>
          <a:lstStyle>
            <a:lvl1pPr>
              <a:defRPr smtClean="0"/>
            </a:lvl1pPr>
          </a:lstStyle>
          <a:p>
            <a:pPr>
              <a:defRPr/>
            </a:pPr>
            <a:fld id="{38E05F0D-7972-4EF7-BB4D-A9D6A5BFE334}" type="slidenum">
              <a:rPr lang="en-US"/>
              <a:pPr>
                <a:defRPr/>
              </a:pPr>
              <a:t>‹#›</a:t>
            </a:fld>
            <a:endParaRPr lang="en-US" dirty="0"/>
          </a:p>
        </p:txBody>
      </p:sp>
      <p:sp>
        <p:nvSpPr>
          <p:cNvPr id="7" name="Footer Placeholder 10"/>
          <p:cNvSpPr>
            <a:spLocks noGrp="1"/>
          </p:cNvSpPr>
          <p:nvPr>
            <p:ph type="ftr" sz="quarter" idx="11"/>
          </p:nvPr>
        </p:nvSpPr>
        <p:spPr/>
        <p:txBody>
          <a:bodyPr/>
          <a:lstStyle>
            <a:lvl1pPr marL="0" marR="0" indent="0" algn="l" defTabSz="820269" rtl="0" eaLnBrk="1" fontAlgn="base" latinLnBrk="0" hangingPunct="1">
              <a:lnSpc>
                <a:spcPts val="1077"/>
              </a:lnSpc>
              <a:spcBef>
                <a:spcPct val="0"/>
              </a:spcBef>
              <a:spcAft>
                <a:spcPct val="0"/>
              </a:spcAft>
              <a:buClrTx/>
              <a:buSzTx/>
              <a:buFontTx/>
              <a:buNone/>
              <a:tabLst/>
              <a:defRPr/>
            </a:lvl1pPr>
          </a:lstStyle>
          <a:p>
            <a:pPr>
              <a:defRPr/>
            </a:pPr>
            <a:r>
              <a:rPr lang="en-US" dirty="0"/>
              <a:t>USI Federal Consulting — Service Offerings for Federal in India (SOFI)</a:t>
            </a:r>
          </a:p>
        </p:txBody>
      </p:sp>
      <p:sp>
        <p:nvSpPr>
          <p:cNvPr id="8" name="Rectangle 7"/>
          <p:cNvSpPr>
            <a:spLocks noChangeArrowheads="1"/>
          </p:cNvSpPr>
          <p:nvPr userDrawn="1"/>
        </p:nvSpPr>
        <p:spPr bwMode="auto">
          <a:xfrm>
            <a:off x="6923816" y="6554103"/>
            <a:ext cx="4899897" cy="168054"/>
          </a:xfrm>
          <a:prstGeom prst="rect">
            <a:avLst/>
          </a:prstGeom>
          <a:noFill/>
          <a:ln w="25400" algn="ctr">
            <a:noFill/>
            <a:miter lim="800000"/>
            <a:headEnd/>
            <a:tailEnd/>
          </a:ln>
        </p:spPr>
        <p:txBody>
          <a:bodyPr lIns="0" tIns="0" rIns="0" bIns="0"/>
          <a:lstStyle/>
          <a:p>
            <a:pPr algn="r" defTabSz="913964">
              <a:lnSpc>
                <a:spcPts val="1077"/>
              </a:lnSpc>
              <a:defRPr/>
            </a:pPr>
            <a:r>
              <a:rPr lang="en-US" sz="800" dirty="0">
                <a:solidFill>
                  <a:schemeClr val="tx2"/>
                </a:solidFill>
                <a:latin typeface="Arial" pitchFamily="34" charset="0"/>
                <a:cs typeface="Arial" pitchFamily="34" charset="0"/>
              </a:rPr>
              <a:t>Copyright ©2014 Deloitte Development LLC. All rights reserved.</a:t>
            </a:r>
          </a:p>
        </p:txBody>
      </p:sp>
    </p:spTree>
    <p:extLst>
      <p:ext uri="{BB962C8B-B14F-4D97-AF65-F5344CB8AC3E}">
        <p14:creationId xmlns:p14="http://schemas.microsoft.com/office/powerpoint/2010/main" val="385999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990177"/>
          </a:xfrm>
          <a:prstGeom prst="rect">
            <a:avLst/>
          </a:prstGeom>
        </p:spPr>
        <p:txBody>
          <a:bodyPr vert="horz" lIns="0" tIns="0" rIns="0" bIns="0" rtlCol="0" anchor="t" anchorCtr="0">
            <a:noAutofit/>
          </a:bodyPr>
          <a:lstStyle>
            <a:lvl1pPr>
              <a:defRPr sz="2800" b="0">
                <a:solidFill>
                  <a:schemeClr val="accent2"/>
                </a:solidFill>
              </a:defRPr>
            </a:lvl1pPr>
          </a:lstStyle>
          <a:p>
            <a:r>
              <a:rPr lang="en-US"/>
              <a:t>Click to edit Master title style</a:t>
            </a:r>
            <a:endParaRPr lang="en-GB" dirty="0"/>
          </a:p>
        </p:txBody>
      </p:sp>
      <p:sp>
        <p:nvSpPr>
          <p:cNvPr id="20" name="Text Placeholder 19"/>
          <p:cNvSpPr>
            <a:spLocks noGrp="1"/>
          </p:cNvSpPr>
          <p:nvPr>
            <p:ph type="body" sz="quarter" idx="14"/>
          </p:nvPr>
        </p:nvSpPr>
        <p:spPr>
          <a:xfrm>
            <a:off x="494400" y="1531939"/>
            <a:ext cx="11184000" cy="4545033"/>
          </a:xfrm>
        </p:spPr>
        <p:txBody>
          <a:bodyPr/>
          <a:lstStyle>
            <a:lvl1pPr marL="0" indent="0" algn="l">
              <a:buNone/>
              <a:defRPr sz="1800">
                <a:solidFill>
                  <a:srgbClr val="313131"/>
                </a:solidFill>
              </a:defRPr>
            </a:lvl1pPr>
            <a:lvl2pPr marL="266700" indent="-266700">
              <a:buFont typeface="Arial" pitchFamily="34" charset="0"/>
              <a:buChar char="•"/>
              <a:defRPr sz="1800">
                <a:solidFill>
                  <a:srgbClr val="313131"/>
                </a:solidFill>
              </a:defRPr>
            </a:lvl2pPr>
            <a:lvl3pPr>
              <a:defRPr sz="1800">
                <a:solidFill>
                  <a:srgbClr val="313131"/>
                </a:solidFill>
              </a:defRPr>
            </a:lvl3pPr>
            <a:lvl4pPr>
              <a:defRPr sz="1800">
                <a:solidFill>
                  <a:srgbClr val="313131"/>
                </a:solidFill>
              </a:defRPr>
            </a:lvl4pPr>
            <a:lvl5pPr>
              <a:defRPr sz="1800">
                <a:solidFill>
                  <a:srgbClr val="31313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493485" y="6540695"/>
            <a:ext cx="10079297" cy="252000"/>
          </a:xfrm>
          <a:prstGeom prst="rect">
            <a:avLst/>
          </a:prstGeom>
        </p:spPr>
        <p:txBody>
          <a:bodyPr vert="horz" lIns="0" tIns="0" rIns="0" bIns="0" rtlCol="0" anchor="b" anchorCtr="0"/>
          <a:lstStyle>
            <a:lvl1pPr algn="l">
              <a:defRPr sz="800" b="0">
                <a:solidFill>
                  <a:srgbClr val="8C8C8C"/>
                </a:solidFill>
              </a:defRPr>
            </a:lvl1pPr>
          </a:lstStyle>
          <a:p>
            <a:r>
              <a:rPr lang="en-US" dirty="0"/>
              <a:t>Member Firms: Copyright © 2014 Deloitte LLP. All rights reserved.</a:t>
            </a:r>
            <a:endParaRPr lang="en-GB" dirty="0"/>
          </a:p>
        </p:txBody>
      </p:sp>
      <p:sp>
        <p:nvSpPr>
          <p:cNvPr id="6" name="Slide Number Placeholder 7"/>
          <p:cNvSpPr>
            <a:spLocks noGrp="1"/>
          </p:cNvSpPr>
          <p:nvPr>
            <p:ph type="sldNum" sz="quarter" idx="4"/>
          </p:nvPr>
        </p:nvSpPr>
        <p:spPr>
          <a:xfrm>
            <a:off x="10629328" y="6540695"/>
            <a:ext cx="1056117" cy="252000"/>
          </a:xfrm>
          <a:prstGeom prst="rect">
            <a:avLst/>
          </a:prstGeom>
        </p:spPr>
        <p:txBody>
          <a:bodyPr vert="horz" lIns="0" tIns="0" rIns="0" bIns="0" rtlCol="0" anchor="b"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38481689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25C82C2-C202-47A2-883C-A7904C0386E3}" type="datetimeFigureOut">
              <a:rPr lang="en-US" smtClean="0">
                <a:solidFill>
                  <a:prstClr val="black">
                    <a:tint val="75000"/>
                  </a:prstClr>
                </a:solidFill>
              </a:rPr>
              <a:pPr/>
              <a:t>11/25/2022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9676340-B515-4463-9CFE-D8391B8969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492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11/25/2022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11/25/2022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44478" y="350114"/>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HClick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9"/>
          <p:cNvSpPr>
            <a:spLocks noGrp="1"/>
          </p:cNvSpPr>
          <p:nvPr>
            <p:ph type="sldNum" sz="quarter" idx="4"/>
          </p:nvPr>
        </p:nvSpPr>
        <p:spPr>
          <a:xfrm>
            <a:off x="554097" y="6554104"/>
            <a:ext cx="377092" cy="144247"/>
          </a:xfrm>
          <a:prstGeom prst="rect">
            <a:avLst/>
          </a:prstGeom>
        </p:spPr>
        <p:txBody>
          <a:bodyPr vert="horz" wrap="square" lIns="0" tIns="0" rIns="0" bIns="0" numCol="1" anchor="t" anchorCtr="0" compatLnSpc="1">
            <a:prstTxWarp prst="textNoShape">
              <a:avLst/>
            </a:prstTxWarp>
            <a:noAutofit/>
          </a:bodyPr>
          <a:lstStyle>
            <a:lvl1pPr>
              <a:lnSpc>
                <a:spcPts val="1077"/>
              </a:lnSpc>
              <a:defRPr sz="900" b="1" smtClean="0">
                <a:solidFill>
                  <a:schemeClr val="tx2"/>
                </a:solidFill>
              </a:defRPr>
            </a:lvl1pPr>
          </a:lstStyle>
          <a:p>
            <a:pPr>
              <a:defRPr/>
            </a:pPr>
            <a:fld id="{548A31D7-7C4F-484F-8A73-50A5B8984D82}" type="slidenum">
              <a:rPr lang="en-US"/>
              <a:pPr>
                <a:defRPr/>
              </a:pPr>
              <a:t>‹#›</a:t>
            </a:fld>
            <a:endParaRPr lang="en-US" dirty="0"/>
          </a:p>
        </p:txBody>
      </p:sp>
      <p:sp>
        <p:nvSpPr>
          <p:cNvPr id="10" name="Footer Placeholder 10"/>
          <p:cNvSpPr>
            <a:spLocks noGrp="1"/>
          </p:cNvSpPr>
          <p:nvPr>
            <p:ph type="ftr" sz="quarter" idx="3"/>
          </p:nvPr>
        </p:nvSpPr>
        <p:spPr>
          <a:xfrm>
            <a:off x="1029308" y="6554104"/>
            <a:ext cx="5756424" cy="144247"/>
          </a:xfrm>
          <a:prstGeom prst="rect">
            <a:avLst/>
          </a:prstGeom>
        </p:spPr>
        <p:txBody>
          <a:bodyPr vert="horz" wrap="square" lIns="0" tIns="0" rIns="0" bIns="0" numCol="1" anchor="t" anchorCtr="0" compatLnSpc="1">
            <a:prstTxWarp prst="textNoShape">
              <a:avLst/>
            </a:prstTxWarp>
            <a:noAutofit/>
          </a:bodyPr>
          <a:lstStyle>
            <a:lvl1pPr>
              <a:lnSpc>
                <a:spcPts val="1077"/>
              </a:lnSpc>
              <a:defRPr sz="800" smtClean="0">
                <a:solidFill>
                  <a:schemeClr val="tx2"/>
                </a:solidFill>
              </a:defRPr>
            </a:lvl1pPr>
          </a:lstStyle>
          <a:p>
            <a:pPr>
              <a:defRPr/>
            </a:pPr>
            <a:r>
              <a:rPr lang="en-US" dirty="0"/>
              <a:t>USI Federal Consulting — Service Offerings for Federal in India (SOFI)</a:t>
            </a:r>
          </a:p>
        </p:txBody>
      </p:sp>
    </p:spTree>
    <p:extLst>
      <p:ext uri="{BB962C8B-B14F-4D97-AF65-F5344CB8AC3E}">
        <p14:creationId xmlns:p14="http://schemas.microsoft.com/office/powerpoint/2010/main" val="39065428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dt="0"/>
  <p:txStyles>
    <p:titleStyle>
      <a:lvl1pPr algn="l" defTabSz="914258" rtl="0" eaLnBrk="0" fontAlgn="base" hangingPunct="0">
        <a:lnSpc>
          <a:spcPts val="3050"/>
        </a:lnSpc>
        <a:spcBef>
          <a:spcPct val="0"/>
        </a:spcBef>
        <a:spcAft>
          <a:spcPct val="0"/>
        </a:spcAft>
        <a:defRPr sz="2200" b="1" kern="1200">
          <a:solidFill>
            <a:schemeClr val="tx2"/>
          </a:solidFill>
          <a:latin typeface="+mj-lt"/>
          <a:ea typeface="+mj-ea"/>
          <a:cs typeface="+mj-cs"/>
        </a:defRPr>
      </a:lvl1pPr>
      <a:lvl2pPr algn="l" defTabSz="914258" rtl="0" eaLnBrk="0" fontAlgn="base" hangingPunct="0">
        <a:lnSpc>
          <a:spcPts val="3050"/>
        </a:lnSpc>
        <a:spcBef>
          <a:spcPct val="0"/>
        </a:spcBef>
        <a:spcAft>
          <a:spcPct val="0"/>
        </a:spcAft>
        <a:defRPr sz="2200" b="1">
          <a:solidFill>
            <a:schemeClr val="tx2"/>
          </a:solidFill>
          <a:latin typeface="Arial" charset="0"/>
        </a:defRPr>
      </a:lvl2pPr>
      <a:lvl3pPr algn="l" defTabSz="914258" rtl="0" eaLnBrk="0" fontAlgn="base" hangingPunct="0">
        <a:lnSpc>
          <a:spcPts val="3050"/>
        </a:lnSpc>
        <a:spcBef>
          <a:spcPct val="0"/>
        </a:spcBef>
        <a:spcAft>
          <a:spcPct val="0"/>
        </a:spcAft>
        <a:defRPr sz="2200" b="1">
          <a:solidFill>
            <a:schemeClr val="tx2"/>
          </a:solidFill>
          <a:latin typeface="Arial" charset="0"/>
        </a:defRPr>
      </a:lvl3pPr>
      <a:lvl4pPr algn="l" defTabSz="914258" rtl="0" eaLnBrk="0" fontAlgn="base" hangingPunct="0">
        <a:lnSpc>
          <a:spcPts val="3050"/>
        </a:lnSpc>
        <a:spcBef>
          <a:spcPct val="0"/>
        </a:spcBef>
        <a:spcAft>
          <a:spcPct val="0"/>
        </a:spcAft>
        <a:defRPr sz="2200" b="1">
          <a:solidFill>
            <a:schemeClr val="tx2"/>
          </a:solidFill>
          <a:latin typeface="Arial" charset="0"/>
        </a:defRPr>
      </a:lvl4pPr>
      <a:lvl5pPr algn="l" defTabSz="914258" rtl="0" eaLnBrk="0" fontAlgn="base" hangingPunct="0">
        <a:lnSpc>
          <a:spcPts val="3050"/>
        </a:lnSpc>
        <a:spcBef>
          <a:spcPct val="0"/>
        </a:spcBef>
        <a:spcAft>
          <a:spcPct val="0"/>
        </a:spcAft>
        <a:defRPr sz="2200" b="1">
          <a:solidFill>
            <a:schemeClr val="tx2"/>
          </a:solidFill>
          <a:latin typeface="Arial" charset="0"/>
        </a:defRPr>
      </a:lvl5pPr>
      <a:lvl6pPr marL="410134" algn="l" rtl="0" fontAlgn="base">
        <a:spcBef>
          <a:spcPct val="0"/>
        </a:spcBef>
        <a:spcAft>
          <a:spcPct val="0"/>
        </a:spcAft>
        <a:defRPr sz="2200" b="1">
          <a:solidFill>
            <a:schemeClr val="accent1"/>
          </a:solidFill>
          <a:latin typeface="Arial" charset="0"/>
        </a:defRPr>
      </a:lvl6pPr>
      <a:lvl7pPr marL="820269" algn="l" rtl="0" fontAlgn="base">
        <a:spcBef>
          <a:spcPct val="0"/>
        </a:spcBef>
        <a:spcAft>
          <a:spcPct val="0"/>
        </a:spcAft>
        <a:defRPr sz="2200" b="1">
          <a:solidFill>
            <a:schemeClr val="accent1"/>
          </a:solidFill>
          <a:latin typeface="Arial" charset="0"/>
        </a:defRPr>
      </a:lvl7pPr>
      <a:lvl8pPr marL="1230403" algn="l" rtl="0" fontAlgn="base">
        <a:spcBef>
          <a:spcPct val="0"/>
        </a:spcBef>
        <a:spcAft>
          <a:spcPct val="0"/>
        </a:spcAft>
        <a:defRPr sz="2200" b="1">
          <a:solidFill>
            <a:schemeClr val="accent1"/>
          </a:solidFill>
          <a:latin typeface="Arial" charset="0"/>
        </a:defRPr>
      </a:lvl8pPr>
      <a:lvl9pPr marL="1640536" algn="l" rtl="0" fontAlgn="base">
        <a:spcBef>
          <a:spcPct val="0"/>
        </a:spcBef>
        <a:spcAft>
          <a:spcPct val="0"/>
        </a:spcAft>
        <a:defRPr sz="2200" b="1">
          <a:solidFill>
            <a:schemeClr val="accent1"/>
          </a:solidFill>
          <a:latin typeface="Arial" charset="0"/>
        </a:defRPr>
      </a:lvl9pPr>
    </p:titleStyle>
    <p:bodyStyle>
      <a:lvl1pPr marL="343203" indent="-343203" algn="l" defTabSz="914258" rtl="0" eaLnBrk="0" fontAlgn="base" hangingPunct="0">
        <a:spcBef>
          <a:spcPct val="0"/>
        </a:spcBef>
        <a:spcAft>
          <a:spcPts val="269"/>
        </a:spcAft>
        <a:buFont typeface="Arial" charset="0"/>
        <a:defRPr lang="en-US" sz="1800" kern="1200" dirty="0">
          <a:solidFill>
            <a:schemeClr val="tx2"/>
          </a:solidFill>
          <a:latin typeface="+mn-lt"/>
          <a:ea typeface="+mn-ea"/>
          <a:cs typeface="+mn-cs"/>
        </a:defRPr>
      </a:lvl1pPr>
      <a:lvl2pPr marL="182281" indent="-182281" algn="l" defTabSz="914258" rtl="0" eaLnBrk="0" fontAlgn="base" hangingPunct="0">
        <a:spcBef>
          <a:spcPct val="0"/>
        </a:spcBef>
        <a:spcAft>
          <a:spcPts val="269"/>
        </a:spcAft>
        <a:buFont typeface="Arial" charset="0"/>
        <a:buChar char="•"/>
        <a:defRPr lang="en-US" sz="1800" kern="1200" dirty="0">
          <a:solidFill>
            <a:schemeClr val="tx2"/>
          </a:solidFill>
          <a:latin typeface="+mn-lt"/>
          <a:ea typeface="+mj-ea"/>
          <a:cs typeface="+mj-cs"/>
        </a:defRPr>
      </a:lvl2pPr>
      <a:lvl3pPr marL="357444" indent="-175162" algn="l" defTabSz="914258" rtl="0" eaLnBrk="0" fontAlgn="base" hangingPunct="0">
        <a:spcBef>
          <a:spcPct val="0"/>
        </a:spcBef>
        <a:spcAft>
          <a:spcPts val="269"/>
        </a:spcAft>
        <a:buFont typeface="Arial" charset="0"/>
        <a:buChar char="‒"/>
        <a:defRPr lang="en-US" sz="1800" kern="1200" dirty="0">
          <a:solidFill>
            <a:schemeClr val="tx2"/>
          </a:solidFill>
          <a:latin typeface="+mn-lt"/>
          <a:ea typeface="+mj-ea"/>
          <a:cs typeface="+mj-cs"/>
        </a:defRPr>
      </a:lvl3pPr>
      <a:lvl4pPr marL="539725" indent="-182281" algn="l" defTabSz="914258" rtl="0" eaLnBrk="0" fontAlgn="base" hangingPunct="0">
        <a:spcBef>
          <a:spcPct val="0"/>
        </a:spcBef>
        <a:spcAft>
          <a:spcPts val="538"/>
        </a:spcAft>
        <a:buFont typeface="Arial" charset="0"/>
        <a:buChar char="•"/>
        <a:defRPr lang="en-US" kern="1200" dirty="0">
          <a:solidFill>
            <a:schemeClr val="tx2"/>
          </a:solidFill>
          <a:latin typeface="+mn-lt"/>
          <a:ea typeface="+mj-ea"/>
          <a:cs typeface="+mj-cs"/>
        </a:defRPr>
      </a:lvl4pPr>
      <a:lvl5pPr marL="712039" indent="-172314" algn="l" defTabSz="914258" rtl="0" eaLnBrk="0" fontAlgn="base" hangingPunct="0">
        <a:spcBef>
          <a:spcPct val="0"/>
        </a:spcBef>
        <a:spcAft>
          <a:spcPts val="538"/>
        </a:spcAft>
        <a:buFont typeface="Arial" charset="0"/>
        <a:buChar char="‒"/>
        <a:defRPr lang="en-GB" kern="1200" dirty="0">
          <a:solidFill>
            <a:schemeClr val="tx2"/>
          </a:solidFill>
          <a:latin typeface="+mn-lt"/>
          <a:ea typeface="+mj-ea"/>
          <a:cs typeface="+mj-cs"/>
        </a:defRPr>
      </a:lvl5pPr>
      <a:lvl6pPr marL="803179" indent="-163770" algn="l" defTabSz="820269" rtl="0" eaLnBrk="1" latinLnBrk="0" hangingPunct="1">
        <a:spcBef>
          <a:spcPts val="0"/>
        </a:spcBef>
        <a:spcAft>
          <a:spcPts val="269"/>
        </a:spcAft>
        <a:buFont typeface="Arial" pitchFamily="34" charset="0"/>
        <a:buChar char="•"/>
        <a:defRPr sz="1400" kern="1200" baseline="0">
          <a:solidFill>
            <a:schemeClr val="accent1"/>
          </a:solidFill>
          <a:latin typeface="+mn-lt"/>
          <a:ea typeface="+mn-ea"/>
          <a:cs typeface="+mn-cs"/>
        </a:defRPr>
      </a:lvl6pPr>
      <a:lvl7pPr marL="968371" indent="-165192" algn="l" defTabSz="820269" rtl="0" eaLnBrk="1" latinLnBrk="0" hangingPunct="1">
        <a:spcBef>
          <a:spcPts val="0"/>
        </a:spcBef>
        <a:spcAft>
          <a:spcPts val="269"/>
        </a:spcAft>
        <a:buFont typeface="Arial" pitchFamily="34" charset="0"/>
        <a:buChar char="‒"/>
        <a:defRPr sz="1300" kern="1200">
          <a:solidFill>
            <a:schemeClr val="accent1"/>
          </a:solidFill>
          <a:latin typeface="+mn-lt"/>
          <a:ea typeface="+mn-ea"/>
          <a:cs typeface="+mn-cs"/>
        </a:defRPr>
      </a:lvl7pPr>
      <a:lvl8pPr marL="1123597" indent="-155225" algn="l" defTabSz="820269" rtl="0" eaLnBrk="1" latinLnBrk="0" hangingPunct="1">
        <a:spcBef>
          <a:spcPts val="0"/>
        </a:spcBef>
        <a:spcAft>
          <a:spcPts val="269"/>
        </a:spcAft>
        <a:buFont typeface="Arial" pitchFamily="34" charset="0"/>
        <a:buChar char="•"/>
        <a:defRPr sz="1300" kern="1200">
          <a:solidFill>
            <a:schemeClr val="accent1"/>
          </a:solidFill>
          <a:latin typeface="+mn-lt"/>
          <a:ea typeface="+mn-ea"/>
          <a:cs typeface="+mn-cs"/>
        </a:defRPr>
      </a:lvl8pPr>
      <a:lvl9pPr marL="1287365" indent="-163770" algn="l" defTabSz="820269" rtl="0" eaLnBrk="1" latinLnBrk="0" hangingPunct="1">
        <a:spcBef>
          <a:spcPts val="0"/>
        </a:spcBef>
        <a:spcAft>
          <a:spcPts val="269"/>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20269" rtl="0" eaLnBrk="1" latinLnBrk="0" hangingPunct="1">
        <a:defRPr sz="1600" kern="1200">
          <a:solidFill>
            <a:schemeClr val="tx1"/>
          </a:solidFill>
          <a:latin typeface="+mn-lt"/>
          <a:ea typeface="+mn-ea"/>
          <a:cs typeface="+mn-cs"/>
        </a:defRPr>
      </a:lvl1pPr>
      <a:lvl2pPr marL="410134" algn="l" defTabSz="820269" rtl="0" eaLnBrk="1" latinLnBrk="0" hangingPunct="1">
        <a:defRPr sz="1600" kern="1200">
          <a:solidFill>
            <a:schemeClr val="tx1"/>
          </a:solidFill>
          <a:latin typeface="+mn-lt"/>
          <a:ea typeface="+mn-ea"/>
          <a:cs typeface="+mn-cs"/>
        </a:defRPr>
      </a:lvl2pPr>
      <a:lvl3pPr marL="820269" algn="l" defTabSz="820269" rtl="0" eaLnBrk="1" latinLnBrk="0" hangingPunct="1">
        <a:defRPr sz="1600" kern="1200">
          <a:solidFill>
            <a:schemeClr val="tx1"/>
          </a:solidFill>
          <a:latin typeface="+mn-lt"/>
          <a:ea typeface="+mn-ea"/>
          <a:cs typeface="+mn-cs"/>
        </a:defRPr>
      </a:lvl3pPr>
      <a:lvl4pPr marL="1230403" algn="l" defTabSz="820269" rtl="0" eaLnBrk="1" latinLnBrk="0" hangingPunct="1">
        <a:defRPr sz="1600" kern="1200">
          <a:solidFill>
            <a:schemeClr val="tx1"/>
          </a:solidFill>
          <a:latin typeface="+mn-lt"/>
          <a:ea typeface="+mn-ea"/>
          <a:cs typeface="+mn-cs"/>
        </a:defRPr>
      </a:lvl4pPr>
      <a:lvl5pPr marL="1640536" algn="l" defTabSz="820269" rtl="0" eaLnBrk="1" latinLnBrk="0" hangingPunct="1">
        <a:defRPr sz="1600" kern="1200">
          <a:solidFill>
            <a:schemeClr val="tx1"/>
          </a:solidFill>
          <a:latin typeface="+mn-lt"/>
          <a:ea typeface="+mn-ea"/>
          <a:cs typeface="+mn-cs"/>
        </a:defRPr>
      </a:lvl5pPr>
      <a:lvl6pPr marL="2050670" algn="l" defTabSz="820269" rtl="0" eaLnBrk="1" latinLnBrk="0" hangingPunct="1">
        <a:defRPr sz="1600" kern="1200">
          <a:solidFill>
            <a:schemeClr val="tx1"/>
          </a:solidFill>
          <a:latin typeface="+mn-lt"/>
          <a:ea typeface="+mn-ea"/>
          <a:cs typeface="+mn-cs"/>
        </a:defRPr>
      </a:lvl6pPr>
      <a:lvl7pPr marL="2460804" algn="l" defTabSz="820269" rtl="0" eaLnBrk="1" latinLnBrk="0" hangingPunct="1">
        <a:defRPr sz="1600" kern="1200">
          <a:solidFill>
            <a:schemeClr val="tx1"/>
          </a:solidFill>
          <a:latin typeface="+mn-lt"/>
          <a:ea typeface="+mn-ea"/>
          <a:cs typeface="+mn-cs"/>
        </a:defRPr>
      </a:lvl7pPr>
      <a:lvl8pPr marL="2870939" algn="l" defTabSz="820269" rtl="0" eaLnBrk="1" latinLnBrk="0" hangingPunct="1">
        <a:defRPr sz="1600" kern="1200">
          <a:solidFill>
            <a:schemeClr val="tx1"/>
          </a:solidFill>
          <a:latin typeface="+mn-lt"/>
          <a:ea typeface="+mn-ea"/>
          <a:cs typeface="+mn-cs"/>
        </a:defRPr>
      </a:lvl8pPr>
      <a:lvl9pPr marL="3281073" algn="l" defTabSz="82026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285136"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184615" y="2348367"/>
            <a:ext cx="11287043" cy="769441"/>
          </a:xfrm>
          <a:prstGeom prst="rect">
            <a:avLst/>
          </a:prstGeom>
          <a:noFill/>
        </p:spPr>
        <p:txBody>
          <a:bodyPr wrap="square" rtlCol="0">
            <a:spAutoFit/>
          </a:bodyPr>
          <a:lstStyle/>
          <a:p>
            <a:r>
              <a:rPr lang="en-US" sz="4400" b="1" dirty="0">
                <a:solidFill>
                  <a:srgbClr val="0070C0"/>
                </a:solidFill>
                <a:latin typeface="Arial" panose="020B0604020202020204" pitchFamily="34" charset="0"/>
                <a:cs typeface="Arial" panose="020B0604020202020204" pitchFamily="34" charset="0"/>
              </a:rPr>
              <a:t>Capstone Project - Supply Chain</a:t>
            </a:r>
          </a:p>
        </p:txBody>
      </p:sp>
      <p:sp>
        <p:nvSpPr>
          <p:cNvPr id="5" name="TextBox 4">
            <a:extLst>
              <a:ext uri="{FF2B5EF4-FFF2-40B4-BE49-F238E27FC236}">
                <a16:creationId xmlns:a16="http://schemas.microsoft.com/office/drawing/2014/main" id="{3E13B627-2419-91BE-7700-2593A3E9F0F4}"/>
              </a:ext>
            </a:extLst>
          </p:cNvPr>
          <p:cNvSpPr txBox="1"/>
          <p:nvPr/>
        </p:nvSpPr>
        <p:spPr>
          <a:xfrm>
            <a:off x="285136" y="3225168"/>
            <a:ext cx="3584499" cy="1815882"/>
          </a:xfrm>
          <a:prstGeom prst="rect">
            <a:avLst/>
          </a:prstGeom>
          <a:noFill/>
        </p:spPr>
        <p:txBody>
          <a:bodyPr wrap="square" rtlCol="0">
            <a:spAutoFit/>
          </a:bodyPr>
          <a:lstStyle/>
          <a:p>
            <a:r>
              <a:rPr lang="en-US" sz="2800" b="1" dirty="0">
                <a:solidFill>
                  <a:srgbClr val="254175"/>
                </a:solidFill>
                <a:cs typeface="Arial" panose="020B0604020202020204" pitchFamily="34" charset="0"/>
              </a:rPr>
              <a:t>N.AISHWARYA</a:t>
            </a:r>
          </a:p>
          <a:p>
            <a:endParaRPr lang="en-US" sz="2800" b="1" dirty="0">
              <a:solidFill>
                <a:srgbClr val="254175"/>
              </a:solidFill>
              <a:cs typeface="Arial" panose="020B0604020202020204" pitchFamily="34" charset="0"/>
            </a:endParaRPr>
          </a:p>
          <a:p>
            <a:r>
              <a:rPr lang="en-US" sz="2800" b="1" dirty="0">
                <a:solidFill>
                  <a:srgbClr val="254175"/>
                </a:solidFill>
                <a:cs typeface="Arial" panose="020B0604020202020204" pitchFamily="34" charset="0"/>
              </a:rPr>
              <a:t>PG-DSBA</a:t>
            </a:r>
          </a:p>
          <a:p>
            <a:r>
              <a:rPr lang="en-US" sz="2800" b="1" dirty="0">
                <a:solidFill>
                  <a:srgbClr val="254175"/>
                </a:solidFill>
                <a:cs typeface="Arial" panose="020B0604020202020204" pitchFamily="34" charset="0"/>
              </a:rPr>
              <a:t>November 2022</a:t>
            </a:r>
          </a:p>
        </p:txBody>
      </p:sp>
      <p:pic>
        <p:nvPicPr>
          <p:cNvPr id="1026" name="Picture 2" descr="17,225 Supply Chain Management Images, Stock Photos &amp; Vectors | Shutterstock">
            <a:extLst>
              <a:ext uri="{FF2B5EF4-FFF2-40B4-BE49-F238E27FC236}">
                <a16:creationId xmlns:a16="http://schemas.microsoft.com/office/drawing/2014/main" id="{3972CC2F-B3AB-4B42-2AC4-E556AD2518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08"/>
          <a:stretch/>
        </p:blipFill>
        <p:spPr bwMode="auto">
          <a:xfrm>
            <a:off x="8603645" y="-1"/>
            <a:ext cx="3588355" cy="234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Addition of new variable</a:t>
            </a:r>
          </a:p>
        </p:txBody>
      </p:sp>
      <p:sp>
        <p:nvSpPr>
          <p:cNvPr id="3" name="TextBox 2">
            <a:extLst>
              <a:ext uri="{FF2B5EF4-FFF2-40B4-BE49-F238E27FC236}">
                <a16:creationId xmlns:a16="http://schemas.microsoft.com/office/drawing/2014/main" id="{50E87549-8E98-20F9-DD2F-87AA347C8422}"/>
              </a:ext>
            </a:extLst>
          </p:cNvPr>
          <p:cNvSpPr txBox="1"/>
          <p:nvPr/>
        </p:nvSpPr>
        <p:spPr>
          <a:xfrm>
            <a:off x="161473" y="1353760"/>
            <a:ext cx="9286026" cy="584775"/>
          </a:xfrm>
          <a:prstGeom prst="rect">
            <a:avLst/>
          </a:prstGeom>
          <a:noFill/>
        </p:spPr>
        <p:txBody>
          <a:bodyPr wrap="square">
            <a:spAutoFit/>
          </a:bodyPr>
          <a:lstStyle/>
          <a:p>
            <a:pPr marL="628650" lvl="2" indent="-265113">
              <a:spcBef>
                <a:spcPts val="930"/>
              </a:spcBef>
              <a:buFont typeface="Wingdings" panose="05000000000000000000" pitchFamily="2" charset="2"/>
              <a:buChar char=""/>
              <a:tabLst>
                <a:tab pos="610235" algn="l"/>
              </a:tabLst>
            </a:pPr>
            <a:r>
              <a:rPr lang="en-US" sz="1600" dirty="0">
                <a:effectLst/>
                <a:latin typeface="Arial" panose="020B0604020202020204" pitchFamily="34" charset="0"/>
                <a:ea typeface="Calibri" panose="020F0502020204030204" pitchFamily="34" charset="0"/>
                <a:cs typeface="Arial" panose="020B0604020202020204" pitchFamily="34" charset="0"/>
              </a:rPr>
              <a:t>Created</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a</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new</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variable,</a:t>
            </a:r>
            <a:r>
              <a:rPr lang="en-US" sz="1600" spc="-1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“Age</a:t>
            </a:r>
            <a:r>
              <a:rPr lang="en-US" sz="1600" spc="-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group”</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by</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using</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imputation</a:t>
            </a:r>
            <a:r>
              <a:rPr lang="en-US" sz="1600" spc="-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and</a:t>
            </a:r>
            <a:r>
              <a:rPr lang="en-US" sz="1600" spc="-1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lambda</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function; This</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is</a:t>
            </a:r>
            <a:r>
              <a:rPr lang="en-US" sz="1600" spc="-1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used</a:t>
            </a:r>
            <a:r>
              <a:rPr lang="en-US" sz="1600" spc="-1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to create</a:t>
            </a:r>
            <a:r>
              <a:rPr lang="en-US" sz="1600" spc="-1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bins</a:t>
            </a:r>
            <a:r>
              <a:rPr lang="en-US" sz="1600" spc="5"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-&gt;</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[0,5,10,15,20,25]</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3B1C8F69-1932-5C45-BF55-65FA0ACAFD5A}"/>
              </a:ext>
            </a:extLst>
          </p:cNvPr>
          <p:cNvGraphicFramePr>
            <a:graphicFrameLocks noGrp="1"/>
          </p:cNvGraphicFramePr>
          <p:nvPr>
            <p:extLst>
              <p:ext uri="{D42A27DB-BD31-4B8C-83A1-F6EECF244321}">
                <p14:modId xmlns:p14="http://schemas.microsoft.com/office/powerpoint/2010/main" val="4023940741"/>
              </p:ext>
            </p:extLst>
          </p:nvPr>
        </p:nvGraphicFramePr>
        <p:xfrm>
          <a:off x="1260257" y="3022193"/>
          <a:ext cx="2863235" cy="3578693"/>
        </p:xfrm>
        <a:graphic>
          <a:graphicData uri="http://schemas.openxmlformats.org/drawingml/2006/table">
            <a:tbl>
              <a:tblPr firstRow="1" firstCol="1" lastRow="1" lastCol="1" bandRow="1" bandCol="1">
                <a:tableStyleId>{5A111915-BE36-4E01-A7E5-04B1672EAD32}</a:tableStyleId>
              </a:tblPr>
              <a:tblGrid>
                <a:gridCol w="1339020">
                  <a:extLst>
                    <a:ext uri="{9D8B030D-6E8A-4147-A177-3AD203B41FA5}">
                      <a16:colId xmlns:a16="http://schemas.microsoft.com/office/drawing/2014/main" val="3327652390"/>
                    </a:ext>
                  </a:extLst>
                </a:gridCol>
                <a:gridCol w="1524215">
                  <a:extLst>
                    <a:ext uri="{9D8B030D-6E8A-4147-A177-3AD203B41FA5}">
                      <a16:colId xmlns:a16="http://schemas.microsoft.com/office/drawing/2014/main" val="2271579803"/>
                    </a:ext>
                  </a:extLst>
                </a:gridCol>
              </a:tblGrid>
              <a:tr h="593435">
                <a:tc>
                  <a:txBody>
                    <a:bodyPr/>
                    <a:lstStyle/>
                    <a:p>
                      <a:pPr marL="67945" algn="ctr">
                        <a:lnSpc>
                          <a:spcPts val="1460"/>
                        </a:lnSpc>
                      </a:pPr>
                      <a:r>
                        <a:rPr lang="en-IN" sz="1600" dirty="0">
                          <a:solidFill>
                            <a:schemeClr val="tx1"/>
                          </a:solidFill>
                          <a:effectLst/>
                          <a:latin typeface="Arial" panose="020B0604020202020204" pitchFamily="34" charset="0"/>
                          <a:cs typeface="Arial" panose="020B0604020202020204" pitchFamily="34" charset="0"/>
                        </a:rPr>
                        <a:t>Bin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lnSpc>
                          <a:spcPts val="1460"/>
                        </a:lnSpc>
                      </a:pPr>
                      <a:r>
                        <a:rPr lang="en-IN" sz="1600" dirty="0">
                          <a:solidFill>
                            <a:schemeClr val="tx1"/>
                          </a:solidFill>
                          <a:effectLst/>
                          <a:latin typeface="Arial" panose="020B0604020202020204" pitchFamily="34" charset="0"/>
                          <a:cs typeface="Arial" panose="020B0604020202020204" pitchFamily="34" charset="0"/>
                        </a:rPr>
                        <a:t>Distribution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9772672"/>
                  </a:ext>
                </a:extLst>
              </a:tr>
              <a:tr h="593435">
                <a:tc>
                  <a:txBody>
                    <a:bodyPr/>
                    <a:lstStyle/>
                    <a:p>
                      <a:pPr marL="67945" algn="ctr">
                        <a:lnSpc>
                          <a:spcPts val="1460"/>
                        </a:lnSpc>
                      </a:pPr>
                      <a:r>
                        <a:rPr lang="en-US" sz="1400" dirty="0">
                          <a:effectLst/>
                          <a:latin typeface="Arial" panose="020B0604020202020204" pitchFamily="34" charset="0"/>
                          <a:cs typeface="Arial" panose="020B0604020202020204" pitchFamily="34" charset="0"/>
                        </a:rPr>
                        <a:t>0-5</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lnSpc>
                          <a:spcPts val="1460"/>
                        </a:lnSpc>
                      </a:pPr>
                      <a:r>
                        <a:rPr lang="en-US" sz="1400">
                          <a:effectLst/>
                          <a:latin typeface="Arial" panose="020B0604020202020204" pitchFamily="34" charset="0"/>
                          <a:cs typeface="Arial" panose="020B0604020202020204" pitchFamily="34" charset="0"/>
                        </a:rPr>
                        <a:t>5,155</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481323"/>
                  </a:ext>
                </a:extLst>
              </a:tr>
              <a:tr h="595079">
                <a:tc>
                  <a:txBody>
                    <a:bodyPr/>
                    <a:lstStyle/>
                    <a:p>
                      <a:pPr marL="67945" algn="ctr"/>
                      <a:r>
                        <a:rPr lang="en-US" sz="1400" dirty="0">
                          <a:effectLst/>
                          <a:latin typeface="Arial" panose="020B0604020202020204" pitchFamily="34" charset="0"/>
                          <a:cs typeface="Arial" panose="020B0604020202020204" pitchFamily="34" charset="0"/>
                        </a:rPr>
                        <a:t>5-10</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r>
                        <a:rPr lang="en-US" sz="1400" dirty="0">
                          <a:effectLst/>
                          <a:latin typeface="Arial" panose="020B0604020202020204" pitchFamily="34" charset="0"/>
                          <a:cs typeface="Arial" panose="020B0604020202020204" pitchFamily="34" charset="0"/>
                        </a:rPr>
                        <a:t>4,720</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9538182"/>
                  </a:ext>
                </a:extLst>
              </a:tr>
              <a:tr h="609874">
                <a:tc>
                  <a:txBody>
                    <a:bodyPr/>
                    <a:lstStyle/>
                    <a:p>
                      <a:pPr marL="67945" algn="ctr">
                        <a:lnSpc>
                          <a:spcPts val="1460"/>
                        </a:lnSpc>
                      </a:pPr>
                      <a:r>
                        <a:rPr lang="en-US" sz="1400">
                          <a:effectLst/>
                          <a:latin typeface="Arial" panose="020B0604020202020204" pitchFamily="34" charset="0"/>
                          <a:cs typeface="Arial" panose="020B0604020202020204" pitchFamily="34" charset="0"/>
                        </a:rPr>
                        <a:t>10-15</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lnSpc>
                          <a:spcPts val="1460"/>
                        </a:lnSpc>
                      </a:pPr>
                      <a:r>
                        <a:rPr lang="en-US" sz="1400" dirty="0">
                          <a:effectLst/>
                          <a:latin typeface="Arial" panose="020B0604020202020204" pitchFamily="34" charset="0"/>
                          <a:cs typeface="Arial" panose="020B0604020202020204" pitchFamily="34" charset="0"/>
                        </a:rPr>
                        <a:t>5,789</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8514443"/>
                  </a:ext>
                </a:extLst>
              </a:tr>
              <a:tr h="593435">
                <a:tc>
                  <a:txBody>
                    <a:bodyPr/>
                    <a:lstStyle/>
                    <a:p>
                      <a:pPr marL="67945" algn="ctr">
                        <a:lnSpc>
                          <a:spcPts val="1460"/>
                        </a:lnSpc>
                      </a:pPr>
                      <a:r>
                        <a:rPr lang="en-US" sz="1400">
                          <a:effectLst/>
                          <a:latin typeface="Arial" panose="020B0604020202020204" pitchFamily="34" charset="0"/>
                          <a:cs typeface="Arial" panose="020B0604020202020204" pitchFamily="34" charset="0"/>
                        </a:rPr>
                        <a:t>15-20</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lnSpc>
                          <a:spcPts val="1460"/>
                        </a:lnSpc>
                      </a:pPr>
                      <a:r>
                        <a:rPr lang="en-US" sz="1400" dirty="0">
                          <a:effectLst/>
                          <a:latin typeface="Arial" panose="020B0604020202020204" pitchFamily="34" charset="0"/>
                          <a:cs typeface="Arial" panose="020B0604020202020204" pitchFamily="34" charset="0"/>
                        </a:rPr>
                        <a:t>4,411</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799381"/>
                  </a:ext>
                </a:extLst>
              </a:tr>
              <a:tr h="593435">
                <a:tc>
                  <a:txBody>
                    <a:bodyPr/>
                    <a:lstStyle/>
                    <a:p>
                      <a:pPr marL="67945" algn="ctr">
                        <a:lnSpc>
                          <a:spcPts val="1460"/>
                        </a:lnSpc>
                      </a:pPr>
                      <a:r>
                        <a:rPr lang="en-US" sz="1400">
                          <a:effectLst/>
                          <a:latin typeface="Arial" panose="020B0604020202020204" pitchFamily="34" charset="0"/>
                          <a:cs typeface="Arial" panose="020B0604020202020204" pitchFamily="34" charset="0"/>
                        </a:rPr>
                        <a:t>20-25</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algn="ctr">
                        <a:lnSpc>
                          <a:spcPts val="1460"/>
                        </a:lnSpc>
                      </a:pPr>
                      <a:r>
                        <a:rPr lang="en-US" sz="1400" dirty="0">
                          <a:effectLst/>
                          <a:latin typeface="Arial" panose="020B0604020202020204" pitchFamily="34" charset="0"/>
                          <a:cs typeface="Arial" panose="020B0604020202020204" pitchFamily="34" charset="0"/>
                        </a:rPr>
                        <a:t>4,263</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664312"/>
                  </a:ext>
                </a:extLst>
              </a:tr>
            </a:tbl>
          </a:graphicData>
        </a:graphic>
      </p:graphicFrame>
      <p:grpSp>
        <p:nvGrpSpPr>
          <p:cNvPr id="5" name="Group 4">
            <a:extLst>
              <a:ext uri="{FF2B5EF4-FFF2-40B4-BE49-F238E27FC236}">
                <a16:creationId xmlns:a16="http://schemas.microsoft.com/office/drawing/2014/main" id="{A2C77ADD-E674-0B5A-1757-97E61C7203D7}"/>
              </a:ext>
            </a:extLst>
          </p:cNvPr>
          <p:cNvGrpSpPr>
            <a:grpSpLocks noChangeAspect="1"/>
          </p:cNvGrpSpPr>
          <p:nvPr/>
        </p:nvGrpSpPr>
        <p:grpSpPr bwMode="auto">
          <a:xfrm>
            <a:off x="5914688" y="3022193"/>
            <a:ext cx="3777570" cy="3578691"/>
            <a:chOff x="5830" y="235"/>
            <a:chExt cx="2766" cy="2466"/>
          </a:xfrm>
        </p:grpSpPr>
        <p:pic>
          <p:nvPicPr>
            <p:cNvPr id="6" name="Picture 5">
              <a:extLst>
                <a:ext uri="{FF2B5EF4-FFF2-40B4-BE49-F238E27FC236}">
                  <a16:creationId xmlns:a16="http://schemas.microsoft.com/office/drawing/2014/main" id="{5C758194-1724-EECC-26E3-FFC0CD8F4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 y="279"/>
              <a:ext cx="2552" cy="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C17B66E-BED6-0E5C-A099-E0B9841CE94D}"/>
                </a:ext>
              </a:extLst>
            </p:cNvPr>
            <p:cNvSpPr>
              <a:spLocks noChangeArrowheads="1"/>
            </p:cNvSpPr>
            <p:nvPr/>
          </p:nvSpPr>
          <p:spPr bwMode="auto">
            <a:xfrm>
              <a:off x="5830" y="235"/>
              <a:ext cx="2766" cy="2466"/>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9" name="TextBox 8">
            <a:extLst>
              <a:ext uri="{FF2B5EF4-FFF2-40B4-BE49-F238E27FC236}">
                <a16:creationId xmlns:a16="http://schemas.microsoft.com/office/drawing/2014/main" id="{9EB9EF7D-3760-5A3C-8759-9D1EBFA4879C}"/>
              </a:ext>
            </a:extLst>
          </p:cNvPr>
          <p:cNvSpPr txBox="1"/>
          <p:nvPr/>
        </p:nvSpPr>
        <p:spPr>
          <a:xfrm>
            <a:off x="457527" y="2290938"/>
            <a:ext cx="9433549" cy="369332"/>
          </a:xfrm>
          <a:prstGeom prst="rect">
            <a:avLst/>
          </a:prstGeom>
          <a:noFill/>
        </p:spPr>
        <p:txBody>
          <a:bodyPr wrap="square">
            <a:spAutoFit/>
          </a:bodyPr>
          <a:lstStyle/>
          <a:p>
            <a:pPr marL="363537" lvl="2">
              <a:spcBef>
                <a:spcPts val="120"/>
              </a:spcBef>
              <a:tabLst>
                <a:tab pos="610235" algn="l"/>
              </a:tabLst>
            </a:pP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Below</a:t>
            </a:r>
            <a:r>
              <a:rPr lang="en-US" sz="1800" b="1" spc="-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is</a:t>
            </a:r>
            <a:r>
              <a:rPr lang="en-US" sz="1800" b="1" spc="-2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the</a:t>
            </a:r>
            <a:r>
              <a:rPr lang="en-US" sz="1800" b="1" spc="-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distribution</a:t>
            </a:r>
            <a:r>
              <a:rPr lang="en-US" sz="1800" b="1" spc="-1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across</a:t>
            </a:r>
            <a:r>
              <a:rPr lang="en-US" sz="1800" b="1" spc="-1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the</a:t>
            </a:r>
            <a:r>
              <a:rPr lang="en-US" sz="1800" b="1" spc="-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bins of</a:t>
            </a:r>
            <a:r>
              <a:rPr lang="en-US" sz="1800" b="1" spc="-10"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the</a:t>
            </a:r>
            <a:r>
              <a:rPr lang="en-US" sz="1800" b="1" spc="-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age</a:t>
            </a:r>
            <a:r>
              <a:rPr lang="en-US" sz="1800" b="1" spc="-5" dirty="0">
                <a:solidFill>
                  <a:srgbClr val="00206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group</a:t>
            </a:r>
            <a:endParaRPr lang="en-IN" sz="1800" b="1"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385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Modeling approach used - Feature Selection</a:t>
            </a:r>
          </a:p>
        </p:txBody>
      </p:sp>
      <p:sp>
        <p:nvSpPr>
          <p:cNvPr id="13" name="TextBox 12">
            <a:extLst>
              <a:ext uri="{FF2B5EF4-FFF2-40B4-BE49-F238E27FC236}">
                <a16:creationId xmlns:a16="http://schemas.microsoft.com/office/drawing/2014/main" id="{D405C9C4-0084-DBFE-33ED-01861CC3B8A0}"/>
              </a:ext>
            </a:extLst>
          </p:cNvPr>
          <p:cNvSpPr txBox="1"/>
          <p:nvPr/>
        </p:nvSpPr>
        <p:spPr>
          <a:xfrm>
            <a:off x="263525" y="1255019"/>
            <a:ext cx="10429461" cy="5503558"/>
          </a:xfrm>
          <a:prstGeom prst="rect">
            <a:avLst/>
          </a:prstGeom>
          <a:noFill/>
        </p:spPr>
        <p:txBody>
          <a:bodyPr wrap="square">
            <a:spAutoFit/>
          </a:bodyPr>
          <a:lstStyle/>
          <a:p>
            <a:pPr marL="304800" indent="-229235">
              <a:lnSpc>
                <a:spcPct val="105000"/>
              </a:lnSpc>
            </a:pPr>
            <a:r>
              <a:rPr lang="en-US" sz="16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82550" indent="-6350"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Feature Selection is the method of reducing the input variable to your model by using only relevant data and getting rid of noise in data. Feature selection can be done in multiple ways but there are broadly 3 categories: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1. Filter Method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2. Wrapper Method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3. Embedded Method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5000"/>
              </a:lnSpc>
              <a:buFont typeface="+mj-lt"/>
              <a:buAutoNum type="arabicPeriod"/>
            </a:pPr>
            <a:r>
              <a:rPr lang="en-US" sz="1600" b="1" dirty="0">
                <a:effectLst/>
                <a:latin typeface="Arial" panose="020B0604020202020204" pitchFamily="34" charset="0"/>
                <a:ea typeface="Calibri" panose="020F0502020204030204" pitchFamily="34" charset="0"/>
                <a:cs typeface="Arial" panose="020B0604020202020204" pitchFamily="34" charset="0"/>
              </a:rPr>
              <a:t>Filter Method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82550" indent="-6350"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In this method you filter and take only the subset of the relevant features. The model is built after selecting the features. The filtering here is done using correlation matrix and it is most commonly done using Pearson correlation and VIF.</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b="1" dirty="0">
                <a:solidFill>
                  <a:srgbClr val="254175"/>
                </a:solidFill>
                <a:effectLst/>
                <a:latin typeface="Arial" panose="020B0604020202020204" pitchFamily="34" charset="0"/>
                <a:ea typeface="Calibri" panose="020F0502020204030204" pitchFamily="34" charset="0"/>
                <a:cs typeface="Arial" panose="020B0604020202020204" pitchFamily="34" charset="0"/>
              </a:rPr>
              <a:t>Variance Inflation Factor (VIF):</a:t>
            </a:r>
            <a:endParaRPr lang="en-IN" sz="1600" dirty="0">
              <a:solidFill>
                <a:srgbClr val="254175"/>
              </a:solidFill>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82550" indent="-6350"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The Variance Inflation Factor (VIF) measures the severity of multicollinearity in regression analysis. Collinearity is the state where two variables are highly correlated and contain similar information about the variance within a given dataset.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04800" indent="-229235"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82550" indent="-6350" algn="just">
              <a:lnSpc>
                <a:spcPct val="105000"/>
              </a:lnSpc>
            </a:pPr>
            <a:r>
              <a:rPr lang="en-US" sz="1600" dirty="0">
                <a:effectLst/>
                <a:latin typeface="Arial" panose="020B0604020202020204" pitchFamily="34" charset="0"/>
                <a:ea typeface="Calibri" panose="020F0502020204030204" pitchFamily="34" charset="0"/>
                <a:cs typeface="Arial" panose="020B0604020202020204" pitchFamily="34" charset="0"/>
              </a:rPr>
              <a:t>Here we perform the VIF and will remove the variables one by one which are highly correlated and proceeding with the other variable for modelling.</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16">
            <a:extLst>
              <a:ext uri="{FF2B5EF4-FFF2-40B4-BE49-F238E27FC236}">
                <a16:creationId xmlns:a16="http://schemas.microsoft.com/office/drawing/2014/main" id="{1DB8991D-BD81-5B19-FF04-CB191D6CDB16}"/>
              </a:ext>
            </a:extLst>
          </p:cNvPr>
          <p:cNvSpPr>
            <a:spLocks noChangeAspect="1" noChangeArrowheads="1"/>
          </p:cNvSpPr>
          <p:nvPr/>
        </p:nvSpPr>
        <p:spPr bwMode="auto">
          <a:xfrm>
            <a:off x="4" y="-19490"/>
            <a:ext cx="412750" cy="380759"/>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sz="1600" b="1" dirty="0">
                <a:latin typeface="Arial" pitchFamily="34" charset="0"/>
                <a:ea typeface="Verdana" pitchFamily="34" charset="0"/>
                <a:cs typeface="Arial" pitchFamily="34" charset="0"/>
              </a:rPr>
              <a:t>3</a:t>
            </a:r>
          </a:p>
        </p:txBody>
      </p:sp>
    </p:spTree>
    <p:extLst>
      <p:ext uri="{BB962C8B-B14F-4D97-AF65-F5344CB8AC3E}">
        <p14:creationId xmlns:p14="http://schemas.microsoft.com/office/powerpoint/2010/main" val="363171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Modeling approach used - VIF Analysis</a:t>
            </a:r>
          </a:p>
        </p:txBody>
      </p:sp>
      <p:pic>
        <p:nvPicPr>
          <p:cNvPr id="3" name="Picture 2">
            <a:extLst>
              <a:ext uri="{FF2B5EF4-FFF2-40B4-BE49-F238E27FC236}">
                <a16:creationId xmlns:a16="http://schemas.microsoft.com/office/drawing/2014/main" id="{0430677B-4A69-7B80-C876-16291F889E75}"/>
              </a:ext>
            </a:extLst>
          </p:cNvPr>
          <p:cNvPicPr>
            <a:picLocks noChangeAspect="1"/>
          </p:cNvPicPr>
          <p:nvPr/>
        </p:nvPicPr>
        <p:blipFill>
          <a:blip r:embed="rId2"/>
          <a:stretch>
            <a:fillRect/>
          </a:stretch>
        </p:blipFill>
        <p:spPr>
          <a:xfrm>
            <a:off x="611305" y="1539267"/>
            <a:ext cx="2695575" cy="4848225"/>
          </a:xfrm>
          <a:prstGeom prst="rect">
            <a:avLst/>
          </a:prstGeom>
          <a:ln w="12700">
            <a:solidFill>
              <a:schemeClr val="tx1"/>
            </a:solidFill>
          </a:ln>
        </p:spPr>
      </p:pic>
      <p:sp>
        <p:nvSpPr>
          <p:cNvPr id="4" name="TextBox 3">
            <a:extLst>
              <a:ext uri="{FF2B5EF4-FFF2-40B4-BE49-F238E27FC236}">
                <a16:creationId xmlns:a16="http://schemas.microsoft.com/office/drawing/2014/main" id="{7B9DD341-C067-12B5-30BE-A762188803A0}"/>
              </a:ext>
            </a:extLst>
          </p:cNvPr>
          <p:cNvSpPr txBox="1"/>
          <p:nvPr/>
        </p:nvSpPr>
        <p:spPr>
          <a:xfrm>
            <a:off x="7124845" y="1833190"/>
            <a:ext cx="3874081" cy="3277820"/>
          </a:xfrm>
          <a:prstGeom prst="rect">
            <a:avLst/>
          </a:prstGeom>
          <a:noFill/>
        </p:spPr>
        <p:txBody>
          <a:bodyPr wrap="square">
            <a:spAutoFit/>
          </a:bodyPr>
          <a:lstStyle/>
          <a:p>
            <a:pPr marL="556260" indent="-285750">
              <a:spcBef>
                <a:spcPts val="930"/>
              </a:spcBef>
              <a:spcAft>
                <a:spcPts val="0"/>
              </a:spcAft>
              <a:buFont typeface="Arial" panose="020B0604020202020204" pitchFamily="34" charset="0"/>
              <a:buChar char="•"/>
            </a:pPr>
            <a:r>
              <a:rPr lang="en-US" sz="16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set the threshold to 10, as we wish to remove the variable for which the remaining variables explain more than 90% of the variation. </a:t>
            </a:r>
          </a:p>
          <a:p>
            <a:pPr marL="270510">
              <a:spcBef>
                <a:spcPts val="930"/>
              </a:spcBef>
              <a:spcAft>
                <a:spcPts val="0"/>
              </a:spcAft>
            </a:pPr>
            <a:endParaRPr lang="en-US" sz="16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556260" indent="-285750">
              <a:spcBef>
                <a:spcPts val="930"/>
              </a:spcBef>
              <a:spcAft>
                <a:spcPts val="0"/>
              </a:spcAft>
              <a:buFont typeface="Arial" panose="020B0604020202020204" pitchFamily="34" charset="0"/>
              <a:buChar char="•"/>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removed variables include</a:t>
            </a:r>
            <a:r>
              <a:rPr lang="en-US" sz="16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 "WH_regional_zone_Zone_2, retail_shop_num, workers_num, storage_issue_reported_l3m, zone_North" as its still showing VIF value greater than 10</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E4F1AAC-F96E-5C07-A256-B8B06F26367C}"/>
              </a:ext>
            </a:extLst>
          </p:cNvPr>
          <p:cNvPicPr>
            <a:picLocks noChangeAspect="1"/>
          </p:cNvPicPr>
          <p:nvPr/>
        </p:nvPicPr>
        <p:blipFill>
          <a:blip r:embed="rId3"/>
          <a:stretch>
            <a:fillRect/>
          </a:stretch>
        </p:blipFill>
        <p:spPr>
          <a:xfrm>
            <a:off x="3920687" y="1590137"/>
            <a:ext cx="2676525" cy="4848225"/>
          </a:xfrm>
          <a:prstGeom prst="rect">
            <a:avLst/>
          </a:prstGeom>
          <a:ln w="12700">
            <a:solidFill>
              <a:schemeClr val="tx1"/>
            </a:solidFill>
          </a:ln>
        </p:spPr>
      </p:pic>
      <p:grpSp>
        <p:nvGrpSpPr>
          <p:cNvPr id="6" name="Group 5">
            <a:extLst>
              <a:ext uri="{FF2B5EF4-FFF2-40B4-BE49-F238E27FC236}">
                <a16:creationId xmlns:a16="http://schemas.microsoft.com/office/drawing/2014/main" id="{A78A2B94-3C14-5E08-7A44-8381DC88446E}"/>
              </a:ext>
            </a:extLst>
          </p:cNvPr>
          <p:cNvGrpSpPr>
            <a:grpSpLocks/>
          </p:cNvGrpSpPr>
          <p:nvPr/>
        </p:nvGrpSpPr>
        <p:grpSpPr bwMode="auto">
          <a:xfrm>
            <a:off x="3518407" y="2529551"/>
            <a:ext cx="209550" cy="2670175"/>
            <a:chOff x="5401" y="1891"/>
            <a:chExt cx="330" cy="4205"/>
          </a:xfrm>
        </p:grpSpPr>
        <p:sp>
          <p:nvSpPr>
            <p:cNvPr id="7" name="Freeform 30">
              <a:extLst>
                <a:ext uri="{FF2B5EF4-FFF2-40B4-BE49-F238E27FC236}">
                  <a16:creationId xmlns:a16="http://schemas.microsoft.com/office/drawing/2014/main" id="{9E454A8F-D036-B93A-B8EE-3CADE3212BFC}"/>
                </a:ext>
              </a:extLst>
            </p:cNvPr>
            <p:cNvSpPr>
              <a:spLocks/>
            </p:cNvSpPr>
            <p:nvPr/>
          </p:nvSpPr>
          <p:spPr bwMode="auto">
            <a:xfrm>
              <a:off x="5401" y="1891"/>
              <a:ext cx="330" cy="4205"/>
            </a:xfrm>
            <a:custGeom>
              <a:avLst/>
              <a:gdLst>
                <a:gd name="T0" fmla="+- 0 5401 5401"/>
                <a:gd name="T1" fmla="*/ T0 w 330"/>
                <a:gd name="T2" fmla="+- 0 1892 1892"/>
                <a:gd name="T3" fmla="*/ 1892 h 4205"/>
                <a:gd name="T4" fmla="+- 0 5401 5401"/>
                <a:gd name="T5" fmla="*/ T4 w 330"/>
                <a:gd name="T6" fmla="+- 0 6097 1892"/>
                <a:gd name="T7" fmla="*/ 6097 h 4205"/>
                <a:gd name="T8" fmla="+- 0 5731 5401"/>
                <a:gd name="T9" fmla="*/ T8 w 330"/>
                <a:gd name="T10" fmla="+- 0 3994 1892"/>
                <a:gd name="T11" fmla="*/ 3994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0" y="4205"/>
                  </a:lnTo>
                  <a:lnTo>
                    <a:pt x="330" y="2102"/>
                  </a:lnTo>
                  <a:lnTo>
                    <a:pt x="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dirty="0"/>
            </a:p>
          </p:txBody>
        </p:sp>
        <p:sp>
          <p:nvSpPr>
            <p:cNvPr id="8" name="Freeform 29">
              <a:extLst>
                <a:ext uri="{FF2B5EF4-FFF2-40B4-BE49-F238E27FC236}">
                  <a16:creationId xmlns:a16="http://schemas.microsoft.com/office/drawing/2014/main" id="{F40DE96F-3CC6-1EE9-198C-B173D5697CD6}"/>
                </a:ext>
              </a:extLst>
            </p:cNvPr>
            <p:cNvSpPr>
              <a:spLocks/>
            </p:cNvSpPr>
            <p:nvPr/>
          </p:nvSpPr>
          <p:spPr bwMode="auto">
            <a:xfrm>
              <a:off x="5401" y="1891"/>
              <a:ext cx="330" cy="4205"/>
            </a:xfrm>
            <a:custGeom>
              <a:avLst/>
              <a:gdLst>
                <a:gd name="T0" fmla="+- 0 5401 5401"/>
                <a:gd name="T1" fmla="*/ T0 w 330"/>
                <a:gd name="T2" fmla="+- 0 1892 1892"/>
                <a:gd name="T3" fmla="*/ 1892 h 4205"/>
                <a:gd name="T4" fmla="+- 0 5731 5401"/>
                <a:gd name="T5" fmla="*/ T4 w 330"/>
                <a:gd name="T6" fmla="+- 0 3994 1892"/>
                <a:gd name="T7" fmla="*/ 3994 h 4205"/>
                <a:gd name="T8" fmla="+- 0 5401 5401"/>
                <a:gd name="T9" fmla="*/ T8 w 330"/>
                <a:gd name="T10" fmla="+- 0 6097 1892"/>
                <a:gd name="T11" fmla="*/ 6097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330" y="2102"/>
                  </a:lnTo>
                  <a:lnTo>
                    <a:pt x="0" y="4205"/>
                  </a:lnTo>
                  <a:lnTo>
                    <a:pt x="0" y="0"/>
                  </a:lnTo>
                  <a:close/>
                </a:path>
              </a:pathLst>
            </a:custGeom>
            <a:noFill/>
            <a:ln w="12700">
              <a:solidFill>
                <a:srgbClr val="2E528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9" name="Group 8">
            <a:extLst>
              <a:ext uri="{FF2B5EF4-FFF2-40B4-BE49-F238E27FC236}">
                <a16:creationId xmlns:a16="http://schemas.microsoft.com/office/drawing/2014/main" id="{DB52DC76-0068-648F-48BF-C08885756E81}"/>
              </a:ext>
            </a:extLst>
          </p:cNvPr>
          <p:cNvGrpSpPr>
            <a:grpSpLocks/>
          </p:cNvGrpSpPr>
          <p:nvPr/>
        </p:nvGrpSpPr>
        <p:grpSpPr bwMode="auto">
          <a:xfrm>
            <a:off x="6923831" y="2593002"/>
            <a:ext cx="209550" cy="2670175"/>
            <a:chOff x="5401" y="1891"/>
            <a:chExt cx="330" cy="4205"/>
          </a:xfrm>
        </p:grpSpPr>
        <p:sp>
          <p:nvSpPr>
            <p:cNvPr id="10" name="Freeform 30">
              <a:extLst>
                <a:ext uri="{FF2B5EF4-FFF2-40B4-BE49-F238E27FC236}">
                  <a16:creationId xmlns:a16="http://schemas.microsoft.com/office/drawing/2014/main" id="{E4417853-86EC-457B-DFCB-BAFE85EBC1EF}"/>
                </a:ext>
              </a:extLst>
            </p:cNvPr>
            <p:cNvSpPr>
              <a:spLocks/>
            </p:cNvSpPr>
            <p:nvPr/>
          </p:nvSpPr>
          <p:spPr bwMode="auto">
            <a:xfrm>
              <a:off x="5401" y="1891"/>
              <a:ext cx="330" cy="4205"/>
            </a:xfrm>
            <a:custGeom>
              <a:avLst/>
              <a:gdLst>
                <a:gd name="T0" fmla="+- 0 5401 5401"/>
                <a:gd name="T1" fmla="*/ T0 w 330"/>
                <a:gd name="T2" fmla="+- 0 1892 1892"/>
                <a:gd name="T3" fmla="*/ 1892 h 4205"/>
                <a:gd name="T4" fmla="+- 0 5401 5401"/>
                <a:gd name="T5" fmla="*/ T4 w 330"/>
                <a:gd name="T6" fmla="+- 0 6097 1892"/>
                <a:gd name="T7" fmla="*/ 6097 h 4205"/>
                <a:gd name="T8" fmla="+- 0 5731 5401"/>
                <a:gd name="T9" fmla="*/ T8 w 330"/>
                <a:gd name="T10" fmla="+- 0 3994 1892"/>
                <a:gd name="T11" fmla="*/ 3994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0" y="4205"/>
                  </a:lnTo>
                  <a:lnTo>
                    <a:pt x="330" y="2102"/>
                  </a:lnTo>
                  <a:lnTo>
                    <a:pt x="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dirty="0"/>
            </a:p>
          </p:txBody>
        </p:sp>
        <p:sp>
          <p:nvSpPr>
            <p:cNvPr id="11" name="Freeform 29">
              <a:extLst>
                <a:ext uri="{FF2B5EF4-FFF2-40B4-BE49-F238E27FC236}">
                  <a16:creationId xmlns:a16="http://schemas.microsoft.com/office/drawing/2014/main" id="{6AE0CF0D-C2DA-63DB-078D-023C816496E8}"/>
                </a:ext>
              </a:extLst>
            </p:cNvPr>
            <p:cNvSpPr>
              <a:spLocks/>
            </p:cNvSpPr>
            <p:nvPr/>
          </p:nvSpPr>
          <p:spPr bwMode="auto">
            <a:xfrm>
              <a:off x="5401" y="1891"/>
              <a:ext cx="330" cy="4205"/>
            </a:xfrm>
            <a:custGeom>
              <a:avLst/>
              <a:gdLst>
                <a:gd name="T0" fmla="+- 0 5401 5401"/>
                <a:gd name="T1" fmla="*/ T0 w 330"/>
                <a:gd name="T2" fmla="+- 0 1892 1892"/>
                <a:gd name="T3" fmla="*/ 1892 h 4205"/>
                <a:gd name="T4" fmla="+- 0 5731 5401"/>
                <a:gd name="T5" fmla="*/ T4 w 330"/>
                <a:gd name="T6" fmla="+- 0 3994 1892"/>
                <a:gd name="T7" fmla="*/ 3994 h 4205"/>
                <a:gd name="T8" fmla="+- 0 5401 5401"/>
                <a:gd name="T9" fmla="*/ T8 w 330"/>
                <a:gd name="T10" fmla="+- 0 6097 1892"/>
                <a:gd name="T11" fmla="*/ 6097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330" y="2102"/>
                  </a:lnTo>
                  <a:lnTo>
                    <a:pt x="0" y="4205"/>
                  </a:lnTo>
                  <a:lnTo>
                    <a:pt x="0" y="0"/>
                  </a:lnTo>
                  <a:close/>
                </a:path>
              </a:pathLst>
            </a:custGeom>
            <a:noFill/>
            <a:ln w="12700">
              <a:solidFill>
                <a:srgbClr val="2E528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381218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Modeling approach - Comparison of models</a:t>
            </a:r>
          </a:p>
        </p:txBody>
      </p:sp>
      <p:graphicFrame>
        <p:nvGraphicFramePr>
          <p:cNvPr id="14" name="Table 13">
            <a:extLst>
              <a:ext uri="{FF2B5EF4-FFF2-40B4-BE49-F238E27FC236}">
                <a16:creationId xmlns:a16="http://schemas.microsoft.com/office/drawing/2014/main" id="{777AB2D6-4CCA-8CD1-45D1-628022EE91AF}"/>
              </a:ext>
            </a:extLst>
          </p:cNvPr>
          <p:cNvGraphicFramePr>
            <a:graphicFrameLocks noGrp="1"/>
          </p:cNvGraphicFramePr>
          <p:nvPr>
            <p:extLst>
              <p:ext uri="{D42A27DB-BD31-4B8C-83A1-F6EECF244321}">
                <p14:modId xmlns:p14="http://schemas.microsoft.com/office/powerpoint/2010/main" val="12461136"/>
              </p:ext>
            </p:extLst>
          </p:nvPr>
        </p:nvGraphicFramePr>
        <p:xfrm>
          <a:off x="457528" y="4168769"/>
          <a:ext cx="10104455" cy="2137487"/>
        </p:xfrm>
        <a:graphic>
          <a:graphicData uri="http://schemas.openxmlformats.org/drawingml/2006/table">
            <a:tbl>
              <a:tblPr firstRow="1" firstCol="1" bandRow="1">
                <a:tableStyleId>{7DF18680-E054-41AD-8BC1-D1AEF772440D}</a:tableStyleId>
              </a:tblPr>
              <a:tblGrid>
                <a:gridCol w="2569514">
                  <a:extLst>
                    <a:ext uri="{9D8B030D-6E8A-4147-A177-3AD203B41FA5}">
                      <a16:colId xmlns:a16="http://schemas.microsoft.com/office/drawing/2014/main" val="959154678"/>
                    </a:ext>
                  </a:extLst>
                </a:gridCol>
                <a:gridCol w="1998761">
                  <a:extLst>
                    <a:ext uri="{9D8B030D-6E8A-4147-A177-3AD203B41FA5}">
                      <a16:colId xmlns:a16="http://schemas.microsoft.com/office/drawing/2014/main" val="871839948"/>
                    </a:ext>
                  </a:extLst>
                </a:gridCol>
                <a:gridCol w="1949102">
                  <a:extLst>
                    <a:ext uri="{9D8B030D-6E8A-4147-A177-3AD203B41FA5}">
                      <a16:colId xmlns:a16="http://schemas.microsoft.com/office/drawing/2014/main" val="1435684718"/>
                    </a:ext>
                  </a:extLst>
                </a:gridCol>
                <a:gridCol w="2036005">
                  <a:extLst>
                    <a:ext uri="{9D8B030D-6E8A-4147-A177-3AD203B41FA5}">
                      <a16:colId xmlns:a16="http://schemas.microsoft.com/office/drawing/2014/main" val="4156844342"/>
                    </a:ext>
                  </a:extLst>
                </a:gridCol>
                <a:gridCol w="1551073">
                  <a:extLst>
                    <a:ext uri="{9D8B030D-6E8A-4147-A177-3AD203B41FA5}">
                      <a16:colId xmlns:a16="http://schemas.microsoft.com/office/drawing/2014/main" val="4107950810"/>
                    </a:ext>
                  </a:extLst>
                </a:gridCol>
              </a:tblGrid>
              <a:tr h="384856">
                <a:tc>
                  <a:txBody>
                    <a:bodyPr/>
                    <a:lstStyle/>
                    <a:p>
                      <a:pPr>
                        <a:tabLst>
                          <a:tab pos="685800" algn="l"/>
                        </a:tabLst>
                      </a:pPr>
                      <a:r>
                        <a:rPr lang="en-US"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Train (RMSE)</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Test (RMSE)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Training (R2)</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Test (R2)</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823770"/>
                  </a:ext>
                </a:extLst>
              </a:tr>
              <a:tr h="269399">
                <a:tc>
                  <a:txBody>
                    <a:bodyPr/>
                    <a:lstStyle/>
                    <a:p>
                      <a:pPr>
                        <a:tabLst>
                          <a:tab pos="685800" algn="l"/>
                        </a:tabLst>
                      </a:pPr>
                      <a:r>
                        <a:rPr lang="en-US" sz="1400" dirty="0">
                          <a:effectLst/>
                          <a:latin typeface="Arial" panose="020B0604020202020204" pitchFamily="34" charset="0"/>
                          <a:cs typeface="Arial" panose="020B0604020202020204" pitchFamily="34" charset="0"/>
                        </a:rPr>
                        <a:t>Random Forest Regressor</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2,267.6</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5,918.1</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0.96</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0.74</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239787"/>
                  </a:ext>
                </a:extLst>
              </a:tr>
              <a:tr h="269399">
                <a:tc>
                  <a:txBody>
                    <a:bodyPr/>
                    <a:lstStyle/>
                    <a:p>
                      <a:pPr>
                        <a:tabLst>
                          <a:tab pos="685800" algn="l"/>
                        </a:tabLst>
                      </a:pPr>
                      <a:r>
                        <a:rPr lang="en-US" sz="1400" dirty="0">
                          <a:effectLst/>
                          <a:latin typeface="Arial" panose="020B0604020202020204" pitchFamily="34" charset="0"/>
                          <a:cs typeface="Arial" panose="020B0604020202020204" pitchFamily="34" charset="0"/>
                        </a:rPr>
                        <a:t>Ridge Regression</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6,307.4</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6,110.8</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0.71</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0.72</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04669"/>
                  </a:ext>
                </a:extLst>
              </a:tr>
              <a:tr h="275396">
                <a:tc>
                  <a:txBody>
                    <a:bodyPr/>
                    <a:lstStyle/>
                    <a:p>
                      <a:pPr>
                        <a:tabLst>
                          <a:tab pos="685800" algn="l"/>
                        </a:tabLst>
                      </a:pPr>
                      <a:r>
                        <a:rPr lang="en-US" sz="1400" dirty="0">
                          <a:effectLst/>
                          <a:latin typeface="Arial" panose="020B0604020202020204" pitchFamily="34" charset="0"/>
                          <a:cs typeface="Arial" panose="020B0604020202020204" pitchFamily="34" charset="0"/>
                        </a:rPr>
                        <a:t>Lasso Regression</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6,307.4</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6,110.8</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0.71</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0.72</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946856"/>
                  </a:ext>
                </a:extLst>
              </a:tr>
              <a:tr h="291431">
                <a:tc>
                  <a:txBody>
                    <a:bodyPr/>
                    <a:lstStyle/>
                    <a:p>
                      <a:pPr>
                        <a:tabLst>
                          <a:tab pos="685800" algn="l"/>
                        </a:tabLst>
                      </a:pPr>
                      <a:r>
                        <a:rPr lang="en-US" sz="1400">
                          <a:effectLst/>
                          <a:latin typeface="Arial" panose="020B0604020202020204" pitchFamily="34" charset="0"/>
                          <a:cs typeface="Arial" panose="020B0604020202020204" pitchFamily="34" charset="0"/>
                        </a:rPr>
                        <a:t>Linear Regression</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6,307.4</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6,110.8</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0.71</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0.72</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811638"/>
                  </a:ext>
                </a:extLst>
              </a:tr>
              <a:tr h="323503">
                <a:tc>
                  <a:txBody>
                    <a:bodyPr/>
                    <a:lstStyle/>
                    <a:p>
                      <a:pPr>
                        <a:tabLst>
                          <a:tab pos="685800" algn="l"/>
                        </a:tabLst>
                      </a:pPr>
                      <a:r>
                        <a:rPr lang="en-US" sz="1400" dirty="0">
                          <a:effectLst/>
                          <a:latin typeface="Arial" panose="020B0604020202020204" pitchFamily="34" charset="0"/>
                          <a:cs typeface="Arial" panose="020B0604020202020204" pitchFamily="34" charset="0"/>
                        </a:rPr>
                        <a:t>ANN Regressor</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6,270.4</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6,075.7</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0.71</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0.72</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77162"/>
                  </a:ext>
                </a:extLst>
              </a:tr>
              <a:tr h="323503">
                <a:tc>
                  <a:txBody>
                    <a:bodyPr/>
                    <a:lstStyle/>
                    <a:p>
                      <a:pPr>
                        <a:tabLst>
                          <a:tab pos="685800" algn="l"/>
                        </a:tabLst>
                      </a:pPr>
                      <a:r>
                        <a:rPr lang="en-US" sz="1400" dirty="0">
                          <a:effectLst/>
                          <a:latin typeface="Arial" panose="020B0604020202020204" pitchFamily="34" charset="0"/>
                          <a:cs typeface="Arial" panose="020B0604020202020204" pitchFamily="34" charset="0"/>
                        </a:rPr>
                        <a:t>Decision Tree Regressor</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0.00</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8,231.9</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a:effectLst/>
                          <a:latin typeface="Arial" panose="020B0604020202020204" pitchFamily="34" charset="0"/>
                          <a:cs typeface="Arial" panose="020B0604020202020204" pitchFamily="34" charset="0"/>
                        </a:rPr>
                        <a:t>1.00</a:t>
                      </a:r>
                      <a:endParaRPr lang="en-IN"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0.49</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1297"/>
                  </a:ext>
                </a:extLst>
              </a:tr>
            </a:tbl>
          </a:graphicData>
        </a:graphic>
      </p:graphicFrame>
      <p:sp>
        <p:nvSpPr>
          <p:cNvPr id="15" name="TextBox 14">
            <a:extLst>
              <a:ext uri="{FF2B5EF4-FFF2-40B4-BE49-F238E27FC236}">
                <a16:creationId xmlns:a16="http://schemas.microsoft.com/office/drawing/2014/main" id="{62798D89-B391-F0BE-5878-1F3395C7DE68}"/>
              </a:ext>
            </a:extLst>
          </p:cNvPr>
          <p:cNvSpPr txBox="1"/>
          <p:nvPr/>
        </p:nvSpPr>
        <p:spPr>
          <a:xfrm>
            <a:off x="457528" y="1279836"/>
            <a:ext cx="10336695" cy="2692019"/>
          </a:xfrm>
          <a:prstGeom prst="rect">
            <a:avLst/>
          </a:prstGeom>
          <a:noFill/>
        </p:spPr>
        <p:txBody>
          <a:bodyPr wrap="square">
            <a:spAutoFit/>
          </a:bodyPr>
          <a:lstStyle/>
          <a:p>
            <a:pPr marR="145415" algn="just">
              <a:lnSpc>
                <a:spcPct val="105000"/>
              </a:lnSpc>
              <a:spcAft>
                <a:spcPts val="0"/>
              </a:spcAft>
            </a:pPr>
            <a:r>
              <a:rPr lang="en-US" b="1" dirty="0">
                <a:solidFill>
                  <a:srgbClr val="0070C0"/>
                </a:solidFill>
                <a:effectLst/>
                <a:latin typeface="Arial" panose="020B0604020202020204" pitchFamily="34" charset="0"/>
                <a:ea typeface="Calibri" panose="020F0502020204030204" pitchFamily="34" charset="0"/>
                <a:cs typeface="Arial" panose="020B0604020202020204" pitchFamily="34" charset="0"/>
              </a:rPr>
              <a:t>Modeling Approach:</a:t>
            </a:r>
          </a:p>
          <a:p>
            <a:pPr marR="145415" algn="just">
              <a:lnSpc>
                <a:spcPct val="105000"/>
              </a:lnSpc>
              <a:spcAft>
                <a:spcPts val="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285750" marR="145415" indent="-285750" algn="just">
              <a:lnSpc>
                <a:spcPct val="105000"/>
              </a:lnSpc>
              <a:buFont typeface="Arial" panose="020B0604020202020204" pitchFamily="34" charset="0"/>
              <a:buChar char="•"/>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has been split into X and </a:t>
            </a:r>
            <a:r>
              <a:rPr lang="en-US" sz="1600" b="1" dirty="0">
                <a:solidFill>
                  <a:srgbClr val="000000"/>
                </a:solidFill>
                <a:latin typeface="Arial" panose="020B0604020202020204" pitchFamily="34" charset="0"/>
                <a:ea typeface="Calibri" panose="020F0502020204030204" pitchFamily="34" charset="0"/>
                <a:cs typeface="Arial" panose="020B0604020202020204" pitchFamily="34" charset="0"/>
              </a:rPr>
              <a:t>y</a:t>
            </a: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into training and test set in 70:30 ratio with random_state=1.</a:t>
            </a:r>
          </a:p>
          <a:p>
            <a:pPr marL="285750" marR="145415" indent="-285750" algn="just">
              <a:lnSpc>
                <a:spcPct val="105000"/>
              </a:lnSpc>
              <a:buFont typeface="Arial" panose="020B0604020202020204" pitchFamily="34" charset="0"/>
              <a:buChar char="•"/>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285750" marR="145415" indent="-285750" algn="just">
              <a:lnSpc>
                <a:spcPct val="105000"/>
              </a:lnSpc>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Since this a supervised regression problem </a:t>
            </a:r>
            <a:r>
              <a:rPr lang="en-US" sz="1600" dirty="0">
                <a:latin typeface="Arial" panose="020B0604020202020204" pitchFamily="34" charset="0"/>
                <a:ea typeface="Calibri" panose="020F0502020204030204" pitchFamily="34" charset="0"/>
                <a:cs typeface="Arial" panose="020B0604020202020204" pitchFamily="34" charset="0"/>
              </a:rPr>
              <a:t>the following models have </a:t>
            </a:r>
            <a:r>
              <a:rPr lang="en-US" sz="1600" dirty="0">
                <a:effectLst/>
                <a:latin typeface="Arial" panose="020B0604020202020204" pitchFamily="34" charset="0"/>
                <a:ea typeface="Calibri" panose="020F0502020204030204" pitchFamily="34" charset="0"/>
                <a:cs typeface="Arial" panose="020B0604020202020204" pitchFamily="34" charset="0"/>
              </a:rPr>
              <a:t>been performed - Linear Regression, LDA, Ridge, Lasso, ANN etc. </a:t>
            </a:r>
          </a:p>
          <a:p>
            <a:pPr marL="285750" marR="145415" indent="-285750" algn="just">
              <a:lnSpc>
                <a:spcPct val="105000"/>
              </a:lnSpc>
              <a:buFont typeface="Arial" panose="020B0604020202020204" pitchFamily="34" charset="0"/>
              <a:buChar char="•"/>
            </a:pPr>
            <a:endParaRPr lang="en-US" sz="1600" dirty="0">
              <a:latin typeface="Arial" panose="020B0604020202020204" pitchFamily="34" charset="0"/>
              <a:ea typeface="Calibri" panose="020F0502020204030204" pitchFamily="34" charset="0"/>
              <a:cs typeface="Arial" panose="020B0604020202020204" pitchFamily="34" charset="0"/>
            </a:endParaRPr>
          </a:p>
          <a:p>
            <a:pPr marL="285750" marR="145415" indent="-285750" algn="just">
              <a:lnSpc>
                <a:spcPct val="105000"/>
              </a:lnSpc>
              <a:spcAft>
                <a:spcPts val="0"/>
              </a:spcAft>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Arial" panose="020B0604020202020204" pitchFamily="34" charset="0"/>
              </a:rPr>
              <a:t>Two metrics to </a:t>
            </a:r>
            <a:r>
              <a:rPr lang="en-US" sz="1600" dirty="0">
                <a:latin typeface="Arial" panose="020B0604020202020204" pitchFamily="34" charset="0"/>
                <a:ea typeface="Calibri" panose="020F0502020204030204" pitchFamily="34" charset="0"/>
                <a:cs typeface="Arial" panose="020B0604020202020204" pitchFamily="34" charset="0"/>
              </a:rPr>
              <a:t>measure the model fit </a:t>
            </a:r>
            <a:r>
              <a:rPr lang="en-US" sz="1600" dirty="0">
                <a:effectLst/>
                <a:latin typeface="Arial" panose="020B0604020202020204" pitchFamily="34" charset="0"/>
                <a:ea typeface="Calibri" panose="020F0502020204030204" pitchFamily="34" charset="0"/>
                <a:cs typeface="Arial" panose="020B0604020202020204" pitchFamily="34" charset="0"/>
              </a:rPr>
              <a:t>include root mean squared error (RMSE) and the R-squared (R2).</a:t>
            </a:r>
          </a:p>
          <a:p>
            <a:pPr marL="285750" marR="145415" indent="-285750" algn="just">
              <a:lnSpc>
                <a:spcPct val="105000"/>
              </a:lnSpc>
              <a:spcAft>
                <a:spcPts val="0"/>
              </a:spcAft>
              <a:buFont typeface="Arial" panose="020B0604020202020204" pitchFamily="34" charset="0"/>
              <a:buChar char="•"/>
            </a:pPr>
            <a:endParaRPr lang="en-US" sz="1600" b="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marR="145415" indent="-285750" algn="just">
              <a:lnSpc>
                <a:spcPct val="105000"/>
              </a:lnSpc>
              <a:spcAft>
                <a:spcPts val="0"/>
              </a:spcAft>
              <a:buFont typeface="Arial" panose="020B0604020202020204" pitchFamily="34" charset="0"/>
              <a:buChar char="•"/>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Random Forest regressor </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is the best performing model in comparison to others, prior to hypertuning </a:t>
            </a:r>
            <a:endParaRPr lang="en-US" sz="12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9473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Modeling approach used - Ensemble modeling</a:t>
            </a:r>
          </a:p>
        </p:txBody>
      </p:sp>
      <p:sp>
        <p:nvSpPr>
          <p:cNvPr id="3" name="TextBox 2">
            <a:extLst>
              <a:ext uri="{FF2B5EF4-FFF2-40B4-BE49-F238E27FC236}">
                <a16:creationId xmlns:a16="http://schemas.microsoft.com/office/drawing/2014/main" id="{45FDAA71-1D0D-4491-1698-4BEA261135B8}"/>
              </a:ext>
            </a:extLst>
          </p:cNvPr>
          <p:cNvSpPr txBox="1"/>
          <p:nvPr/>
        </p:nvSpPr>
        <p:spPr>
          <a:xfrm>
            <a:off x="457528" y="1206230"/>
            <a:ext cx="10903199" cy="584775"/>
          </a:xfrm>
          <a:prstGeom prst="rect">
            <a:avLst/>
          </a:prstGeom>
          <a:noFill/>
        </p:spPr>
        <p:txBody>
          <a:bodyPr wrap="square">
            <a:spAutoFit/>
          </a:bodyPr>
          <a:lstStyle/>
          <a:p>
            <a:pP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Ensemble methods are techniques that aim at improving the accuracy of results by combining multiple models. Tried using few of the ensemble models below to see whether the model performs better than base models.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1D12A4E-B631-9547-A8B8-864EF8B43E70}"/>
              </a:ext>
            </a:extLst>
          </p:cNvPr>
          <p:cNvGraphicFramePr>
            <a:graphicFrameLocks noGrp="1"/>
          </p:cNvGraphicFramePr>
          <p:nvPr>
            <p:extLst>
              <p:ext uri="{D42A27DB-BD31-4B8C-83A1-F6EECF244321}">
                <p14:modId xmlns:p14="http://schemas.microsoft.com/office/powerpoint/2010/main" val="677000163"/>
              </p:ext>
            </p:extLst>
          </p:nvPr>
        </p:nvGraphicFramePr>
        <p:xfrm>
          <a:off x="457528" y="1979906"/>
          <a:ext cx="10445999" cy="2490960"/>
        </p:xfrm>
        <a:graphic>
          <a:graphicData uri="http://schemas.openxmlformats.org/drawingml/2006/table">
            <a:tbl>
              <a:tblPr firstRow="1" firstCol="1" bandRow="1">
                <a:tableStyleId>{7DF18680-E054-41AD-8BC1-D1AEF772440D}</a:tableStyleId>
              </a:tblPr>
              <a:tblGrid>
                <a:gridCol w="2525566">
                  <a:extLst>
                    <a:ext uri="{9D8B030D-6E8A-4147-A177-3AD203B41FA5}">
                      <a16:colId xmlns:a16="http://schemas.microsoft.com/office/drawing/2014/main" val="1909063326"/>
                    </a:ext>
                  </a:extLst>
                </a:gridCol>
                <a:gridCol w="1643905">
                  <a:extLst>
                    <a:ext uri="{9D8B030D-6E8A-4147-A177-3AD203B41FA5}">
                      <a16:colId xmlns:a16="http://schemas.microsoft.com/office/drawing/2014/main" val="3247884269"/>
                    </a:ext>
                  </a:extLst>
                </a:gridCol>
                <a:gridCol w="1918448">
                  <a:extLst>
                    <a:ext uri="{9D8B030D-6E8A-4147-A177-3AD203B41FA5}">
                      <a16:colId xmlns:a16="http://schemas.microsoft.com/office/drawing/2014/main" val="479551771"/>
                    </a:ext>
                  </a:extLst>
                </a:gridCol>
                <a:gridCol w="2306825">
                  <a:extLst>
                    <a:ext uri="{9D8B030D-6E8A-4147-A177-3AD203B41FA5}">
                      <a16:colId xmlns:a16="http://schemas.microsoft.com/office/drawing/2014/main" val="2503522213"/>
                    </a:ext>
                  </a:extLst>
                </a:gridCol>
                <a:gridCol w="2051255">
                  <a:extLst>
                    <a:ext uri="{9D8B030D-6E8A-4147-A177-3AD203B41FA5}">
                      <a16:colId xmlns:a16="http://schemas.microsoft.com/office/drawing/2014/main" val="496116882"/>
                    </a:ext>
                  </a:extLst>
                </a:gridCol>
              </a:tblGrid>
              <a:tr h="498192">
                <a:tc>
                  <a:txBody>
                    <a:bodyPr/>
                    <a:lstStyle/>
                    <a:p>
                      <a:pPr algn="l">
                        <a:tabLst>
                          <a:tab pos="685800" algn="l"/>
                        </a:tabLst>
                      </a:pPr>
                      <a:r>
                        <a:rPr lang="en-IN"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Train RMSE</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Test RMSE</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Training Score</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Test Score</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415153"/>
                  </a:ext>
                </a:extLst>
              </a:tr>
              <a:tr h="498192">
                <a:tc>
                  <a:txBody>
                    <a:bodyPr/>
                    <a:lstStyle/>
                    <a:p>
                      <a:pPr algn="l"/>
                      <a:r>
                        <a:rPr lang="en-IN" sz="1400" dirty="0">
                          <a:effectLst/>
                          <a:latin typeface="Arial" panose="020B0604020202020204" pitchFamily="34" charset="0"/>
                          <a:cs typeface="Arial" panose="020B0604020202020204" pitchFamily="34" charset="0"/>
                        </a:rPr>
                        <a:t>Gradient BoostingRegressor</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IN" sz="1400" dirty="0">
                          <a:effectLst/>
                          <a:latin typeface="Arial" panose="020B0604020202020204" pitchFamily="34" charset="0"/>
                          <a:cs typeface="Arial" panose="020B0604020202020204" pitchFamily="34" charset="0"/>
                        </a:rPr>
                        <a:t>5,967.9</a:t>
                      </a:r>
                      <a:r>
                        <a:rPr lang="en-IN" sz="1200" dirty="0">
                          <a:effectLst/>
                          <a:latin typeface="Arial" panose="020B0604020202020204" pitchFamily="34" charset="0"/>
                          <a:cs typeface="Arial" panose="020B0604020202020204" pitchFamily="34" charset="0"/>
                        </a:rPr>
                        <a:t> </a:t>
                      </a:r>
                      <a:r>
                        <a:rPr lang="en-IN"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IN" sz="1400" dirty="0">
                          <a:effectLst/>
                          <a:latin typeface="Arial" panose="020B0604020202020204" pitchFamily="34" charset="0"/>
                          <a:cs typeface="Arial" panose="020B0604020202020204" pitchFamily="34" charset="0"/>
                        </a:rPr>
                        <a:t>5,819.5</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IN" sz="1400" dirty="0">
                          <a:effectLst/>
                          <a:latin typeface="Arial" panose="020B0604020202020204" pitchFamily="34" charset="0"/>
                          <a:cs typeface="Arial" panose="020B0604020202020204" pitchFamily="34" charset="0"/>
                        </a:rPr>
                        <a:t>0.74</a:t>
                      </a:r>
                      <a:r>
                        <a:rPr lang="en-IN" sz="1200" dirty="0">
                          <a:effectLst/>
                          <a:latin typeface="Arial" panose="020B0604020202020204" pitchFamily="34" charset="0"/>
                          <a:cs typeface="Arial" panose="020B0604020202020204" pitchFamily="34" charset="0"/>
                        </a:rPr>
                        <a:t> </a:t>
                      </a:r>
                      <a:r>
                        <a:rPr lang="en-IN"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IN" sz="1400" dirty="0">
                          <a:effectLst/>
                          <a:latin typeface="Arial" panose="020B0604020202020204" pitchFamily="34" charset="0"/>
                          <a:cs typeface="Arial" panose="020B0604020202020204" pitchFamily="34" charset="0"/>
                        </a:rPr>
                        <a:t>0.74</a:t>
                      </a:r>
                      <a:r>
                        <a:rPr lang="en-IN" sz="1200" dirty="0">
                          <a:effectLst/>
                          <a:latin typeface="Arial" panose="020B0604020202020204" pitchFamily="34" charset="0"/>
                          <a:cs typeface="Arial" panose="020B0604020202020204" pitchFamily="34" charset="0"/>
                        </a:rPr>
                        <a:t> </a:t>
                      </a:r>
                      <a:r>
                        <a:rPr lang="en-IN"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992801"/>
                  </a:ext>
                </a:extLst>
              </a:tr>
              <a:tr h="498192">
                <a:tc>
                  <a:txBody>
                    <a:bodyPr/>
                    <a:lstStyle/>
                    <a:p>
                      <a:pPr algn="l"/>
                      <a:r>
                        <a:rPr lang="en-IN" sz="1400" dirty="0">
                          <a:effectLst/>
                          <a:latin typeface="Arial" panose="020B0604020202020204" pitchFamily="34" charset="0"/>
                          <a:cs typeface="Arial" panose="020B0604020202020204" pitchFamily="34" charset="0"/>
                        </a:rPr>
                        <a:t>XGB Regressor</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4,380.7</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5,991.8</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0.86</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0.73</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612331"/>
                  </a:ext>
                </a:extLst>
              </a:tr>
              <a:tr h="498192">
                <a:tc>
                  <a:txBody>
                    <a:bodyPr/>
                    <a:lstStyle/>
                    <a:p>
                      <a:pPr algn="l"/>
                      <a:r>
                        <a:rPr lang="en-IN" sz="1400" dirty="0">
                          <a:effectLst/>
                          <a:latin typeface="Arial" panose="020B0604020202020204" pitchFamily="34" charset="0"/>
                          <a:cs typeface="Arial" panose="020B0604020202020204" pitchFamily="34" charset="0"/>
                        </a:rPr>
                        <a:t>Bagging Regressor</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2,684.8</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6,150.1</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0.95</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0.71</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732420"/>
                  </a:ext>
                </a:extLst>
              </a:tr>
              <a:tr h="498192">
                <a:tc>
                  <a:txBody>
                    <a:bodyPr/>
                    <a:lstStyle/>
                    <a:p>
                      <a:pPr algn="l"/>
                      <a:r>
                        <a:rPr lang="en-IN" sz="1400" dirty="0">
                          <a:effectLst/>
                          <a:latin typeface="Arial" panose="020B0604020202020204" pitchFamily="34" charset="0"/>
                          <a:cs typeface="Arial" panose="020B0604020202020204" pitchFamily="34" charset="0"/>
                        </a:rPr>
                        <a:t>AdaBoost Regressor</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6,942.1</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6,849.0</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a:effectLst/>
                          <a:latin typeface="Arial" panose="020B0604020202020204" pitchFamily="34" charset="0"/>
                          <a:cs typeface="Arial" panose="020B0604020202020204" pitchFamily="34" charset="0"/>
                        </a:rPr>
                        <a:t>0.64</a:t>
                      </a:r>
                      <a:endParaRPr lang="en-IN" sz="120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effectLst/>
                          <a:latin typeface="Arial" panose="020B0604020202020204" pitchFamily="34" charset="0"/>
                          <a:cs typeface="Arial" panose="020B0604020202020204" pitchFamily="34" charset="0"/>
                        </a:rPr>
                        <a:t>0.65</a:t>
                      </a:r>
                      <a:endParaRPr lang="en-IN" sz="1200" dirty="0">
                        <a:effectLst/>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393911"/>
                  </a:ext>
                </a:extLst>
              </a:tr>
            </a:tbl>
          </a:graphicData>
        </a:graphic>
      </p:graphicFrame>
      <p:sp>
        <p:nvSpPr>
          <p:cNvPr id="5" name="TextBox 4">
            <a:extLst>
              <a:ext uri="{FF2B5EF4-FFF2-40B4-BE49-F238E27FC236}">
                <a16:creationId xmlns:a16="http://schemas.microsoft.com/office/drawing/2014/main" id="{E3B673EF-BCE3-A173-C80D-E017ECC91C5B}"/>
              </a:ext>
            </a:extLst>
          </p:cNvPr>
          <p:cNvSpPr txBox="1"/>
          <p:nvPr/>
        </p:nvSpPr>
        <p:spPr>
          <a:xfrm>
            <a:off x="330219" y="4878094"/>
            <a:ext cx="10005392" cy="1477328"/>
          </a:xfrm>
          <a:prstGeom prst="rect">
            <a:avLst/>
          </a:prstGeom>
          <a:noFill/>
        </p:spPr>
        <p:txBody>
          <a:bodyPr wrap="square">
            <a:spAutoFit/>
          </a:bodyPr>
          <a:lstStyle/>
          <a:p>
            <a:pPr marL="342900" indent="-342900">
              <a:spcBef>
                <a:spcPts val="600"/>
              </a:spcBef>
              <a:buClr>
                <a:srgbClr val="FF0000"/>
              </a:buClr>
              <a:buSzPts val="1100"/>
              <a:buBlip>
                <a:blip r:embed="rId2"/>
              </a:buBlip>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Within all the ensemble models shown above Gradient Boosting regressor is performing better, followed by XGB Regressor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spcBef>
                <a:spcPts val="600"/>
              </a:spcBef>
              <a:buClr>
                <a:srgbClr val="FF0000"/>
              </a:buClr>
              <a:buSzPts val="1100"/>
              <a:buFont typeface="Symbol" panose="05050102010706020507" pitchFamily="18" charset="2"/>
              <a:buBlip>
                <a:blip r:embed="rId2"/>
              </a:buBlip>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From the models we could see that warehouse established year, transport issue, warehouse breakdown is few of the importance features effecting the optimum weight shipment.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spcBef>
                <a:spcPts val="600"/>
              </a:spcBef>
              <a:buClr>
                <a:srgbClr val="FF0000"/>
              </a:buClr>
              <a:buSzPts val="1100"/>
              <a:buFont typeface="Symbol" panose="05050102010706020507" pitchFamily="18" charset="2"/>
              <a:buBlip>
                <a:blip r:embed="rId2"/>
              </a:buBlip>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Later, we will try to tune the models and will see whether the model performance improves.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033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 Tuning </a:t>
            </a:r>
          </a:p>
        </p:txBody>
      </p:sp>
      <p:graphicFrame>
        <p:nvGraphicFramePr>
          <p:cNvPr id="14" name="Table 13">
            <a:extLst>
              <a:ext uri="{FF2B5EF4-FFF2-40B4-BE49-F238E27FC236}">
                <a16:creationId xmlns:a16="http://schemas.microsoft.com/office/drawing/2014/main" id="{C590C051-6C18-BC94-B4F7-F56AE7F3795D}"/>
              </a:ext>
            </a:extLst>
          </p:cNvPr>
          <p:cNvGraphicFramePr>
            <a:graphicFrameLocks noGrp="1"/>
          </p:cNvGraphicFramePr>
          <p:nvPr>
            <p:extLst>
              <p:ext uri="{D42A27DB-BD31-4B8C-83A1-F6EECF244321}">
                <p14:modId xmlns:p14="http://schemas.microsoft.com/office/powerpoint/2010/main" val="4016974171"/>
              </p:ext>
            </p:extLst>
          </p:nvPr>
        </p:nvGraphicFramePr>
        <p:xfrm>
          <a:off x="457529" y="1194774"/>
          <a:ext cx="10307455" cy="4322150"/>
        </p:xfrm>
        <a:graphic>
          <a:graphicData uri="http://schemas.openxmlformats.org/drawingml/2006/table">
            <a:tbl>
              <a:tblPr firstRow="1" firstCol="1" bandRow="1">
                <a:tableStyleId>{7DF18680-E054-41AD-8BC1-D1AEF772440D}</a:tableStyleId>
              </a:tblPr>
              <a:tblGrid>
                <a:gridCol w="2936095">
                  <a:extLst>
                    <a:ext uri="{9D8B030D-6E8A-4147-A177-3AD203B41FA5}">
                      <a16:colId xmlns:a16="http://schemas.microsoft.com/office/drawing/2014/main" val="1229457724"/>
                    </a:ext>
                  </a:extLst>
                </a:gridCol>
                <a:gridCol w="1197885">
                  <a:extLst>
                    <a:ext uri="{9D8B030D-6E8A-4147-A177-3AD203B41FA5}">
                      <a16:colId xmlns:a16="http://schemas.microsoft.com/office/drawing/2014/main" val="2955288320"/>
                    </a:ext>
                  </a:extLst>
                </a:gridCol>
                <a:gridCol w="2059491">
                  <a:extLst>
                    <a:ext uri="{9D8B030D-6E8A-4147-A177-3AD203B41FA5}">
                      <a16:colId xmlns:a16="http://schemas.microsoft.com/office/drawing/2014/main" val="2885615080"/>
                    </a:ext>
                  </a:extLst>
                </a:gridCol>
                <a:gridCol w="2060491">
                  <a:extLst>
                    <a:ext uri="{9D8B030D-6E8A-4147-A177-3AD203B41FA5}">
                      <a16:colId xmlns:a16="http://schemas.microsoft.com/office/drawing/2014/main" val="255580958"/>
                    </a:ext>
                  </a:extLst>
                </a:gridCol>
                <a:gridCol w="2053493">
                  <a:extLst>
                    <a:ext uri="{9D8B030D-6E8A-4147-A177-3AD203B41FA5}">
                      <a16:colId xmlns:a16="http://schemas.microsoft.com/office/drawing/2014/main" val="1150911390"/>
                    </a:ext>
                  </a:extLst>
                </a:gridCol>
              </a:tblGrid>
              <a:tr h="305388">
                <a:tc gridSpan="5">
                  <a:txBody>
                    <a:bodyPr/>
                    <a:lstStyle/>
                    <a:p>
                      <a:pPr algn="ctr">
                        <a:tabLst>
                          <a:tab pos="685800" algn="l"/>
                        </a:tabLst>
                      </a:pPr>
                      <a:r>
                        <a:rPr lang="en-IN" sz="1400" dirty="0">
                          <a:solidFill>
                            <a:schemeClr val="bg1"/>
                          </a:solidFill>
                          <a:effectLst/>
                          <a:latin typeface="Arial" panose="020B0604020202020204" pitchFamily="34" charset="0"/>
                          <a:cs typeface="Arial" panose="020B0604020202020204" pitchFamily="34" charset="0"/>
                        </a:rPr>
                        <a:t>Hypertuned models results after hypertuning</a:t>
                      </a:r>
                      <a:endPar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tabLst>
                          <a:tab pos="685800" algn="l"/>
                        </a:tabLs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6152" marR="66152" marT="0" marB="0"/>
                </a:tc>
                <a:tc hMerge="1">
                  <a:txBody>
                    <a:bodyPr/>
                    <a:lstStyle/>
                    <a:p>
                      <a:pPr algn="ctr">
                        <a:tabLst>
                          <a:tab pos="685800" algn="l"/>
                        </a:tabLst>
                      </a:pP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6152" marR="66152" marT="0" marB="0"/>
                </a:tc>
                <a:tc hMerge="1">
                  <a:txBody>
                    <a:bodyPr/>
                    <a:lstStyle/>
                    <a:p>
                      <a:pPr algn="ctr">
                        <a:tabLst>
                          <a:tab pos="685800" algn="l"/>
                        </a:tabLst>
                      </a:pP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6152" marR="66152" marT="0" marB="0"/>
                </a:tc>
                <a:tc hMerge="1">
                  <a:txBody>
                    <a:bodyPr/>
                    <a:lstStyle/>
                    <a:p>
                      <a:pPr algn="ctr">
                        <a:tabLst>
                          <a:tab pos="685800" algn="l"/>
                        </a:tabLs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6152" marR="66152" marT="0" marB="0"/>
                </a:tc>
                <a:extLst>
                  <a:ext uri="{0D108BD9-81ED-4DB2-BD59-A6C34878D82A}">
                    <a16:rowId xmlns:a16="http://schemas.microsoft.com/office/drawing/2014/main" val="3633888197"/>
                  </a:ext>
                </a:extLst>
              </a:tr>
              <a:tr h="326547">
                <a:tc>
                  <a:txBody>
                    <a:bodyPr/>
                    <a:lstStyle/>
                    <a:p>
                      <a:pPr algn="ctr">
                        <a:tabLst>
                          <a:tab pos="685800" algn="l"/>
                        </a:tabLst>
                      </a:pPr>
                      <a:r>
                        <a:rPr lang="en-US" sz="1100" dirty="0">
                          <a:effectLst/>
                          <a:latin typeface="Arial" panose="020B0604020202020204" pitchFamily="34" charset="0"/>
                          <a:cs typeface="Arial" panose="020B0604020202020204" pitchFamily="34" charset="0"/>
                        </a:rPr>
                        <a:t> </a:t>
                      </a:r>
                      <a:endParaRPr lang="en-IN" sz="1100" dirty="0">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tabLst>
                          <a:tab pos="685800" algn="l"/>
                        </a:tabLst>
                      </a:pPr>
                      <a:r>
                        <a:rPr lang="en-US" sz="1200" b="1" dirty="0">
                          <a:effectLst/>
                          <a:latin typeface="Arial" panose="020B0604020202020204" pitchFamily="34" charset="0"/>
                          <a:cs typeface="Arial" panose="020B0604020202020204" pitchFamily="34" charset="0"/>
                        </a:rPr>
                        <a:t>Train RMSE</a:t>
                      </a:r>
                      <a:endParaRPr lang="en-IN" sz="1100" b="1" dirty="0">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200" b="1" dirty="0">
                          <a:effectLst/>
                          <a:latin typeface="Arial" panose="020B0604020202020204" pitchFamily="34" charset="0"/>
                          <a:cs typeface="Arial" panose="020B0604020202020204" pitchFamily="34" charset="0"/>
                        </a:rPr>
                        <a:t>Test RMSE</a:t>
                      </a:r>
                      <a:endParaRPr lang="en-IN" sz="1100" b="1" dirty="0">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200" b="1" dirty="0">
                          <a:effectLst/>
                          <a:latin typeface="Arial" panose="020B0604020202020204" pitchFamily="34" charset="0"/>
                          <a:cs typeface="Arial" panose="020B0604020202020204" pitchFamily="34" charset="0"/>
                        </a:rPr>
                        <a:t>Training Score</a:t>
                      </a:r>
                      <a:endParaRPr lang="en-IN" sz="1100" b="1" dirty="0">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tabLst>
                          <a:tab pos="685800" algn="l"/>
                        </a:tabLst>
                      </a:pPr>
                      <a:r>
                        <a:rPr lang="en-US" sz="1200" b="1" dirty="0">
                          <a:effectLst/>
                          <a:latin typeface="Arial" panose="020B0604020202020204" pitchFamily="34" charset="0"/>
                          <a:cs typeface="Arial" panose="020B0604020202020204" pitchFamily="34" charset="0"/>
                        </a:rPr>
                        <a:t>Test Score</a:t>
                      </a:r>
                      <a:endParaRPr lang="en-IN" sz="1100" b="1" dirty="0">
                        <a:effectLst/>
                        <a:latin typeface="Arial" panose="020B0604020202020204" pitchFamily="34" charset="0"/>
                        <a:ea typeface="Calibri" panose="020F0502020204030204" pitchFamily="34" charset="0"/>
                        <a:cs typeface="Arial" panose="020B0604020202020204" pitchFamily="34" charset="0"/>
                      </a:endParaRPr>
                    </a:p>
                  </a:txBody>
                  <a:tcPr marL="66152" marR="661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66485"/>
                  </a:ext>
                </a:extLst>
              </a:tr>
              <a:tr h="323210">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XGB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dirty="0">
                          <a:solidFill>
                            <a:schemeClr val="tx1"/>
                          </a:solidFill>
                          <a:effectLst/>
                          <a:latin typeface="Arial" panose="020B0604020202020204" pitchFamily="34" charset="0"/>
                          <a:cs typeface="Arial" panose="020B0604020202020204" pitchFamily="34" charset="0"/>
                        </a:rPr>
                        <a:t>5370.7</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a:solidFill>
                            <a:schemeClr val="tx1"/>
                          </a:solidFill>
                          <a:effectLst/>
                          <a:latin typeface="Arial" panose="020B0604020202020204" pitchFamily="34" charset="0"/>
                          <a:cs typeface="Arial" panose="020B0604020202020204" pitchFamily="34" charset="0"/>
                        </a:rPr>
                        <a:t>5719.8</a:t>
                      </a:r>
                      <a:endParaRPr lang="en-IN" sz="12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a:solidFill>
                            <a:schemeClr val="tx1"/>
                          </a:solidFill>
                          <a:effectLst/>
                          <a:latin typeface="Arial" panose="020B0604020202020204" pitchFamily="34" charset="0"/>
                          <a:cs typeface="Arial" panose="020B0604020202020204" pitchFamily="34" charset="0"/>
                        </a:rPr>
                        <a:t>0.79</a:t>
                      </a:r>
                      <a:endParaRPr lang="en-IN" sz="12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a:solidFill>
                            <a:schemeClr val="tx1"/>
                          </a:solidFill>
                          <a:effectLst/>
                          <a:latin typeface="Arial" panose="020B0604020202020204" pitchFamily="34" charset="0"/>
                          <a:cs typeface="Arial" panose="020B0604020202020204" pitchFamily="34" charset="0"/>
                        </a:rPr>
                        <a:t>0.75</a:t>
                      </a:r>
                      <a:endParaRPr lang="en-IN" sz="12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832611"/>
                  </a:ext>
                </a:extLst>
              </a:tr>
              <a:tr h="323210">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Random </a:t>
                      </a:r>
                      <a:r>
                        <a:rPr lang="en-IN" sz="1200" b="1" u="none" strike="noStrike" dirty="0" err="1">
                          <a:solidFill>
                            <a:schemeClr val="bg1"/>
                          </a:solidFill>
                          <a:effectLst/>
                          <a:latin typeface="Arial" panose="020B0604020202020204" pitchFamily="34" charset="0"/>
                          <a:cs typeface="Arial" panose="020B0604020202020204" pitchFamily="34" charset="0"/>
                        </a:rPr>
                        <a:t>ForestRegressor</a:t>
                      </a:r>
                      <a:r>
                        <a:rPr lang="en-IN" sz="1200" b="1" u="none" strike="noStrike" dirty="0">
                          <a:solidFill>
                            <a:schemeClr val="bg1"/>
                          </a:solidFill>
                          <a:effectLst/>
                          <a:latin typeface="Arial" panose="020B0604020202020204" pitchFamily="34" charset="0"/>
                          <a:cs typeface="Arial" panose="020B0604020202020204" pitchFamily="34" charset="0"/>
                        </a:rPr>
                        <a:t>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a:solidFill>
                            <a:schemeClr val="tx1"/>
                          </a:solidFill>
                          <a:effectLst/>
                          <a:latin typeface="Arial" panose="020B0604020202020204" pitchFamily="34" charset="0"/>
                          <a:cs typeface="Arial" panose="020B0604020202020204" pitchFamily="34" charset="0"/>
                        </a:rPr>
                        <a:t>5005.1</a:t>
                      </a:r>
                      <a:endParaRPr lang="en-IN" sz="12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dirty="0">
                          <a:solidFill>
                            <a:schemeClr val="tx1"/>
                          </a:solidFill>
                          <a:effectLst/>
                          <a:latin typeface="Arial" panose="020B0604020202020204" pitchFamily="34" charset="0"/>
                          <a:cs typeface="Arial" panose="020B0604020202020204" pitchFamily="34" charset="0"/>
                        </a:rPr>
                        <a:t>5740.9</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dirty="0">
                          <a:solidFill>
                            <a:schemeClr val="tx1"/>
                          </a:solidFill>
                          <a:effectLst/>
                          <a:latin typeface="Arial" panose="020B0604020202020204" pitchFamily="34" charset="0"/>
                          <a:cs typeface="Arial" panose="020B0604020202020204" pitchFamily="34" charset="0"/>
                        </a:rPr>
                        <a:t>0.82</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1" u="none" strike="noStrike" dirty="0">
                          <a:solidFill>
                            <a:schemeClr val="tx1"/>
                          </a:solidFill>
                          <a:effectLst/>
                          <a:latin typeface="Arial" panose="020B0604020202020204" pitchFamily="34" charset="0"/>
                          <a:cs typeface="Arial" panose="020B0604020202020204" pitchFamily="34" charset="0"/>
                        </a:rPr>
                        <a:t>0.75</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462236"/>
                  </a:ext>
                </a:extLst>
              </a:tr>
              <a:tr h="323210">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Decision </a:t>
                      </a:r>
                      <a:r>
                        <a:rPr lang="en-IN" sz="1200" b="1" u="none" strike="noStrike" dirty="0" err="1">
                          <a:solidFill>
                            <a:schemeClr val="bg1"/>
                          </a:solidFill>
                          <a:effectLst/>
                          <a:latin typeface="Arial" panose="020B0604020202020204" pitchFamily="34" charset="0"/>
                          <a:cs typeface="Arial" panose="020B0604020202020204" pitchFamily="34" charset="0"/>
                        </a:rPr>
                        <a:t>TreeRegressor</a:t>
                      </a:r>
                      <a:r>
                        <a:rPr lang="en-IN" sz="1200" b="1" u="none" strike="noStrike" dirty="0">
                          <a:solidFill>
                            <a:schemeClr val="bg1"/>
                          </a:solidFill>
                          <a:effectLst/>
                          <a:latin typeface="Arial" panose="020B0604020202020204" pitchFamily="34" charset="0"/>
                          <a:cs typeface="Arial" panose="020B0604020202020204" pitchFamily="34" charset="0"/>
                        </a:rPr>
                        <a:t>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5527.6</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5933.8</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0.77</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0.73</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029115"/>
                  </a:ext>
                </a:extLst>
              </a:tr>
              <a:tr h="401022">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ANN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6270.4</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6075.7</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259530"/>
                  </a:ext>
                </a:extLst>
              </a:tr>
              <a:tr h="396343">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Lasso Regression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6308.7</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6110.3</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608532"/>
                  </a:ext>
                </a:extLst>
              </a:tr>
              <a:tr h="323210">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Linear Regression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6307.4</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6110.8</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78544"/>
                  </a:ext>
                </a:extLst>
              </a:tr>
              <a:tr h="401022">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Ridge Regression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6560.3</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6398.5</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0.68</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0.69</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20612"/>
                  </a:ext>
                </a:extLst>
              </a:tr>
              <a:tr h="396343">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Bagging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6185.2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6707.6</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0.72</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0.66</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15183"/>
                  </a:ext>
                </a:extLst>
              </a:tr>
              <a:tr h="323210">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Gradient BoostingRegressor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5535.96  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5730.60  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0.75  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68526"/>
                  </a:ext>
                </a:extLst>
              </a:tr>
              <a:tr h="323210">
                <a:tc>
                  <a:txBody>
                    <a:bodyPr/>
                    <a:lstStyle/>
                    <a:p>
                      <a:pPr algn="l" rtl="0" fontAlgn="ctr"/>
                      <a:r>
                        <a:rPr lang="en-IN" sz="1200" b="1" u="none" strike="noStrike" dirty="0" err="1">
                          <a:solidFill>
                            <a:schemeClr val="bg1"/>
                          </a:solidFill>
                          <a:effectLst/>
                          <a:latin typeface="Arial" panose="020B0604020202020204" pitchFamily="34" charset="0"/>
                          <a:cs typeface="Arial" panose="020B0604020202020204" pitchFamily="34" charset="0"/>
                        </a:rPr>
                        <a:t>AdaBoostRegressor</a:t>
                      </a:r>
                      <a:r>
                        <a:rPr lang="en-IN" sz="1200" b="1" u="none" strike="noStrike" dirty="0">
                          <a:solidFill>
                            <a:schemeClr val="bg1"/>
                          </a:solidFill>
                          <a:effectLst/>
                          <a:latin typeface="Arial" panose="020B0604020202020204" pitchFamily="34" charset="0"/>
                          <a:cs typeface="Arial" panose="020B0604020202020204" pitchFamily="34" charset="0"/>
                        </a:rPr>
                        <a:t>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6717.76  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6535.12  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0.67</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0.68</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448137"/>
                  </a:ext>
                </a:extLst>
              </a:tr>
            </a:tbl>
          </a:graphicData>
        </a:graphic>
      </p:graphicFrame>
      <p:sp>
        <p:nvSpPr>
          <p:cNvPr id="4" name="TextBox 3">
            <a:extLst>
              <a:ext uri="{FF2B5EF4-FFF2-40B4-BE49-F238E27FC236}">
                <a16:creationId xmlns:a16="http://schemas.microsoft.com/office/drawing/2014/main" id="{A5C1809D-745F-18E9-F1F0-0A1264115CD5}"/>
              </a:ext>
            </a:extLst>
          </p:cNvPr>
          <p:cNvSpPr txBox="1"/>
          <p:nvPr/>
        </p:nvSpPr>
        <p:spPr>
          <a:xfrm>
            <a:off x="457528" y="5643782"/>
            <a:ext cx="10307455" cy="1077218"/>
          </a:xfrm>
          <a:prstGeom prst="rect">
            <a:avLst/>
          </a:prstGeom>
          <a:noFill/>
        </p:spPr>
        <p:txBody>
          <a:bodyPr wrap="square">
            <a:spAutoFit/>
          </a:bodyPr>
          <a:lstStyle/>
          <a:p>
            <a:pPr marL="342900" lvl="0" indent="-342900">
              <a:buFont typeface="Wingdings" panose="05000000000000000000" pitchFamily="2" charset="2"/>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Among all the models performed till now, XGB Regressor &amp; Random Forest are performing well.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tabLst>
                <a:tab pos="685800" algn="l"/>
              </a:tabLst>
            </a:pPr>
            <a:r>
              <a:rPr lang="en-US" sz="1600" dirty="0">
                <a:latin typeface="Arial" panose="020B0604020202020204" pitchFamily="34" charset="0"/>
                <a:ea typeface="Calibri" panose="020F0502020204030204" pitchFamily="34" charset="0"/>
                <a:cs typeface="Arial" panose="020B0604020202020204" pitchFamily="34" charset="0"/>
              </a:rPr>
              <a:t>We can observe that Gradient boost and </a:t>
            </a:r>
            <a:r>
              <a:rPr lang="en-US" sz="1600" dirty="0">
                <a:effectLst/>
                <a:latin typeface="Arial" panose="020B0604020202020204" pitchFamily="34" charset="0"/>
                <a:ea typeface="Calibri" panose="020F0502020204030204" pitchFamily="34" charset="0"/>
                <a:cs typeface="Arial" panose="020B0604020202020204" pitchFamily="34" charset="0"/>
              </a:rPr>
              <a:t>Decision Tree regressor </a:t>
            </a:r>
            <a:r>
              <a:rPr lang="en-US" sz="1600" dirty="0">
                <a:latin typeface="Arial" panose="020B0604020202020204" pitchFamily="34" charset="0"/>
                <a:ea typeface="Calibri" panose="020F0502020204030204" pitchFamily="34" charset="0"/>
                <a:cs typeface="Arial" panose="020B0604020202020204" pitchFamily="34" charset="0"/>
              </a:rPr>
              <a:t>has improved.</a:t>
            </a:r>
            <a:endParaRPr lang="en-IN" sz="1400" dirty="0">
              <a:latin typeface="Arial" panose="020B0604020202020204" pitchFamily="34" charset="0"/>
              <a:ea typeface="Calibri" panose="020F0502020204030204" pitchFamily="34" charset="0"/>
              <a:cs typeface="Arial" panose="020B0604020202020204" pitchFamily="34" charset="0"/>
            </a:endParaRPr>
          </a:p>
          <a:p>
            <a:pPr marL="342900" lvl="0" indent="-342900">
              <a:buFont typeface="Wingdings" panose="05000000000000000000" pitchFamily="2" charset="2"/>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Ridge, Lasso is not showing much improvement in the score and RMSE after tuning and results of both are almost same. ANN regressor is giving the same values even after performing the hypertuning.</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16">
            <a:extLst>
              <a:ext uri="{FF2B5EF4-FFF2-40B4-BE49-F238E27FC236}">
                <a16:creationId xmlns:a16="http://schemas.microsoft.com/office/drawing/2014/main" id="{07A721C9-44E3-D479-8406-E8490BD167C0}"/>
              </a:ext>
            </a:extLst>
          </p:cNvPr>
          <p:cNvSpPr>
            <a:spLocks noChangeAspect="1" noChangeArrowheads="1"/>
          </p:cNvSpPr>
          <p:nvPr/>
        </p:nvSpPr>
        <p:spPr bwMode="auto">
          <a:xfrm>
            <a:off x="4" y="-19490"/>
            <a:ext cx="412750" cy="380759"/>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sz="1600" b="1" dirty="0">
                <a:latin typeface="Arial" pitchFamily="34" charset="0"/>
                <a:ea typeface="Verdana" pitchFamily="34" charset="0"/>
                <a:cs typeface="Arial" pitchFamily="34" charset="0"/>
              </a:rPr>
              <a:t>4</a:t>
            </a:r>
          </a:p>
        </p:txBody>
      </p:sp>
    </p:spTree>
    <p:extLst>
      <p:ext uri="{BB962C8B-B14F-4D97-AF65-F5344CB8AC3E}">
        <p14:creationId xmlns:p14="http://schemas.microsoft.com/office/powerpoint/2010/main" val="61681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Final Model Comparison</a:t>
            </a:r>
          </a:p>
        </p:txBody>
      </p:sp>
      <p:graphicFrame>
        <p:nvGraphicFramePr>
          <p:cNvPr id="3" name="Table 2">
            <a:extLst>
              <a:ext uri="{FF2B5EF4-FFF2-40B4-BE49-F238E27FC236}">
                <a16:creationId xmlns:a16="http://schemas.microsoft.com/office/drawing/2014/main" id="{F61B85DF-1791-6344-F131-B7596045C816}"/>
              </a:ext>
            </a:extLst>
          </p:cNvPr>
          <p:cNvGraphicFramePr>
            <a:graphicFrameLocks noGrp="1"/>
          </p:cNvGraphicFramePr>
          <p:nvPr>
            <p:extLst>
              <p:ext uri="{D42A27DB-BD31-4B8C-83A1-F6EECF244321}">
                <p14:modId xmlns:p14="http://schemas.microsoft.com/office/powerpoint/2010/main" val="598867853"/>
              </p:ext>
            </p:extLst>
          </p:nvPr>
        </p:nvGraphicFramePr>
        <p:xfrm>
          <a:off x="457528" y="1269164"/>
          <a:ext cx="10313838" cy="5391130"/>
        </p:xfrm>
        <a:graphic>
          <a:graphicData uri="http://schemas.openxmlformats.org/drawingml/2006/table">
            <a:tbl>
              <a:tblPr firstRow="1" firstCol="1" bandRow="1">
                <a:tableStyleId>{7DF18680-E054-41AD-8BC1-D1AEF772440D}</a:tableStyleId>
              </a:tblPr>
              <a:tblGrid>
                <a:gridCol w="3471218">
                  <a:extLst>
                    <a:ext uri="{9D8B030D-6E8A-4147-A177-3AD203B41FA5}">
                      <a16:colId xmlns:a16="http://schemas.microsoft.com/office/drawing/2014/main" val="1392274170"/>
                    </a:ext>
                  </a:extLst>
                </a:gridCol>
                <a:gridCol w="1362436">
                  <a:extLst>
                    <a:ext uri="{9D8B030D-6E8A-4147-A177-3AD203B41FA5}">
                      <a16:colId xmlns:a16="http://schemas.microsoft.com/office/drawing/2014/main" val="1335029690"/>
                    </a:ext>
                  </a:extLst>
                </a:gridCol>
                <a:gridCol w="1715172">
                  <a:extLst>
                    <a:ext uri="{9D8B030D-6E8A-4147-A177-3AD203B41FA5}">
                      <a16:colId xmlns:a16="http://schemas.microsoft.com/office/drawing/2014/main" val="1132274460"/>
                    </a:ext>
                  </a:extLst>
                </a:gridCol>
                <a:gridCol w="1798839">
                  <a:extLst>
                    <a:ext uri="{9D8B030D-6E8A-4147-A177-3AD203B41FA5}">
                      <a16:colId xmlns:a16="http://schemas.microsoft.com/office/drawing/2014/main" val="1711187310"/>
                    </a:ext>
                  </a:extLst>
                </a:gridCol>
                <a:gridCol w="1966173">
                  <a:extLst>
                    <a:ext uri="{9D8B030D-6E8A-4147-A177-3AD203B41FA5}">
                      <a16:colId xmlns:a16="http://schemas.microsoft.com/office/drawing/2014/main" val="2018407756"/>
                    </a:ext>
                  </a:extLst>
                </a:gridCol>
              </a:tblGrid>
              <a:tr h="385543">
                <a:tc>
                  <a:txBody>
                    <a:bodyPr/>
                    <a:lstStyle/>
                    <a:p>
                      <a:pPr algn="ctr">
                        <a:tabLst>
                          <a:tab pos="685800" algn="l"/>
                        </a:tabLst>
                      </a:pPr>
                      <a:r>
                        <a:rPr lang="en-IN" sz="1400" dirty="0">
                          <a:effectLst/>
                          <a:latin typeface="Arial" panose="020B0604020202020204" pitchFamily="34" charset="0"/>
                          <a:cs typeface="Arial" panose="020B0604020202020204" pitchFamily="34" charset="0"/>
                        </a:rPr>
                        <a:t> </a:t>
                      </a:r>
                      <a:endParaRPr lang="en-IN" sz="1200" dirty="0">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Train RMSE</a:t>
                      </a:r>
                      <a:endParaRPr lang="en-IN" sz="1200" dirty="0">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Test RMSE</a:t>
                      </a:r>
                      <a:endParaRPr lang="en-IN" sz="1200" dirty="0">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Training Score</a:t>
                      </a:r>
                      <a:endParaRPr lang="en-IN" sz="1200" dirty="0">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tabLst>
                          <a:tab pos="685800" algn="l"/>
                        </a:tabLst>
                      </a:pPr>
                      <a:r>
                        <a:rPr lang="en-US" sz="1400" dirty="0">
                          <a:effectLst/>
                          <a:latin typeface="Arial" panose="020B0604020202020204" pitchFamily="34" charset="0"/>
                          <a:cs typeface="Arial" panose="020B0604020202020204" pitchFamily="34" charset="0"/>
                        </a:rPr>
                        <a:t>Test Score</a:t>
                      </a:r>
                      <a:endParaRPr lang="en-IN" sz="1200" dirty="0">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085890795"/>
                  </a:ext>
                </a:extLst>
              </a:tr>
              <a:tr h="209378">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XGB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5,370.7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5,719.8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0.79</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0.75</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351094"/>
                  </a:ext>
                </a:extLst>
              </a:tr>
              <a:tr h="209378">
                <a:tc>
                  <a:txBody>
                    <a:bodyPr/>
                    <a:lstStyle/>
                    <a:p>
                      <a:pPr algn="l" rtl="0" fontAlgn="ctr"/>
                      <a:r>
                        <a:rPr lang="en-US" sz="1200" b="1" u="none" strike="noStrike" dirty="0">
                          <a:solidFill>
                            <a:schemeClr val="bg1"/>
                          </a:solidFill>
                          <a:effectLst/>
                          <a:latin typeface="Arial" panose="020B0604020202020204" pitchFamily="34" charset="0"/>
                          <a:cs typeface="Arial" panose="020B0604020202020204" pitchFamily="34" charset="0"/>
                        </a:rPr>
                        <a:t>Random Forest Regressor with GridSearchCV</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5,005.1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5,740.9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0.82</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0.75</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320332"/>
                  </a:ext>
                </a:extLst>
              </a:tr>
              <a:tr h="209378">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Random Forest Regressor</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2,267.6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5,918.1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0.96</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0.74</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598589"/>
                  </a:ext>
                </a:extLst>
              </a:tr>
              <a:tr h="209378">
                <a:tc>
                  <a:txBody>
                    <a:bodyPr/>
                    <a:lstStyle/>
                    <a:p>
                      <a:pPr algn="l" rtl="0" fontAlgn="ctr"/>
                      <a:r>
                        <a:rPr lang="en-US" sz="1200" b="1" u="none" strike="noStrike">
                          <a:solidFill>
                            <a:schemeClr val="bg1"/>
                          </a:solidFill>
                          <a:effectLst/>
                          <a:latin typeface="Arial" panose="020B0604020202020204" pitchFamily="34" charset="0"/>
                          <a:cs typeface="Arial" panose="020B0604020202020204" pitchFamily="34" charset="0"/>
                        </a:rPr>
                        <a:t>Decision Tree Regressor with GridSearchCV</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5,527.6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5,933.8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0.77</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0.73</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743440"/>
                  </a:ext>
                </a:extLst>
              </a:tr>
              <a:tr h="209378">
                <a:tc>
                  <a:txBody>
                    <a:bodyPr/>
                    <a:lstStyle/>
                    <a:p>
                      <a:pPr algn="l" rtl="0" fontAlgn="ctr"/>
                      <a:r>
                        <a:rPr lang="en-IN" sz="1200" b="1" u="none" strike="noStrike">
                          <a:solidFill>
                            <a:schemeClr val="bg1"/>
                          </a:solidFill>
                          <a:effectLst/>
                          <a:latin typeface="Arial" panose="020B0604020202020204" pitchFamily="34" charset="0"/>
                          <a:cs typeface="Arial" panose="020B0604020202020204" pitchFamily="34" charset="0"/>
                        </a:rPr>
                        <a:t>XGB Regressor</a:t>
                      </a:r>
                      <a:endParaRPr lang="en-IN"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4,380.7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5,991.8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0.86</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0.73</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251744"/>
                  </a:ext>
                </a:extLst>
              </a:tr>
              <a:tr h="209378">
                <a:tc>
                  <a:txBody>
                    <a:bodyPr/>
                    <a:lstStyle/>
                    <a:p>
                      <a:pPr algn="l" rtl="0" fontAlgn="ctr"/>
                      <a:r>
                        <a:rPr lang="en-IN" sz="1200" b="1" u="none" strike="noStrike">
                          <a:solidFill>
                            <a:schemeClr val="bg1"/>
                          </a:solidFill>
                          <a:effectLst/>
                          <a:latin typeface="Arial" panose="020B0604020202020204" pitchFamily="34" charset="0"/>
                          <a:cs typeface="Arial" panose="020B0604020202020204" pitchFamily="34" charset="0"/>
                        </a:rPr>
                        <a:t>ANN Regressor</a:t>
                      </a:r>
                      <a:endParaRPr lang="en-IN"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6,270.4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6,075.7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0.71</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475236"/>
                  </a:ext>
                </a:extLst>
              </a:tr>
              <a:tr h="209378">
                <a:tc>
                  <a:txBody>
                    <a:bodyPr/>
                    <a:lstStyle/>
                    <a:p>
                      <a:pPr algn="l" rtl="0" fontAlgn="ctr"/>
                      <a:r>
                        <a:rPr lang="en-IN" sz="1200" b="1" u="none" strike="noStrike">
                          <a:solidFill>
                            <a:schemeClr val="bg1"/>
                          </a:solidFill>
                          <a:effectLst/>
                          <a:latin typeface="Arial" panose="020B0604020202020204" pitchFamily="34" charset="0"/>
                          <a:cs typeface="Arial" panose="020B0604020202020204" pitchFamily="34" charset="0"/>
                        </a:rPr>
                        <a:t>ANN Regressor with GridSearchCV</a:t>
                      </a:r>
                      <a:endParaRPr lang="en-IN"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6,270.4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6,075.7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98876"/>
                  </a:ext>
                </a:extLst>
              </a:tr>
              <a:tr h="209378">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Lasso Regression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6,308.7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6,110.3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345036"/>
                  </a:ext>
                </a:extLst>
              </a:tr>
              <a:tr h="209378">
                <a:tc>
                  <a:txBody>
                    <a:bodyPr/>
                    <a:lstStyle/>
                    <a:p>
                      <a:pPr algn="l" rtl="0" fontAlgn="ctr"/>
                      <a:r>
                        <a:rPr lang="en-IN" sz="1200" b="1" u="none" strike="noStrike">
                          <a:solidFill>
                            <a:schemeClr val="bg1"/>
                          </a:solidFill>
                          <a:effectLst/>
                          <a:latin typeface="Arial" panose="020B0604020202020204" pitchFamily="34" charset="0"/>
                          <a:cs typeface="Arial" panose="020B0604020202020204" pitchFamily="34" charset="0"/>
                        </a:rPr>
                        <a:t>Ridge Regression</a:t>
                      </a:r>
                      <a:endParaRPr lang="en-IN"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6,307.4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6,110.8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0.71</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0.72</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527247"/>
                  </a:ext>
                </a:extLst>
              </a:tr>
              <a:tr h="209378">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Lasso Regression</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6,307.4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6,110.8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834900"/>
                  </a:ext>
                </a:extLst>
              </a:tr>
              <a:tr h="265415">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Linear Regression</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6,307.4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6,110.8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5901086"/>
                  </a:ext>
                </a:extLst>
              </a:tr>
              <a:tr h="226794">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Linear Regression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6,307.4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6,110.8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0.71</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0.72</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62708"/>
                  </a:ext>
                </a:extLst>
              </a:tr>
              <a:tr h="257032">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Bagging Regressor</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2,684.8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6,150.1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0.95</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0.71</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292761"/>
                  </a:ext>
                </a:extLst>
              </a:tr>
              <a:tr h="304530">
                <a:tc>
                  <a:txBody>
                    <a:bodyPr/>
                    <a:lstStyle/>
                    <a:p>
                      <a:pPr algn="l" rtl="0" fontAlgn="ctr"/>
                      <a:r>
                        <a:rPr lang="en-US" sz="1200" b="1" u="none" strike="noStrike">
                          <a:solidFill>
                            <a:schemeClr val="bg1"/>
                          </a:solidFill>
                          <a:effectLst/>
                          <a:latin typeface="Arial" panose="020B0604020202020204" pitchFamily="34" charset="0"/>
                          <a:cs typeface="Arial" panose="020B0604020202020204" pitchFamily="34" charset="0"/>
                        </a:rPr>
                        <a:t>Ridge Regression with GridSearch CV</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6,560.3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6,398.5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0.68</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0.69</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910744"/>
                  </a:ext>
                </a:extLst>
              </a:tr>
              <a:tr h="372777">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Bagging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6,185.2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6,707.6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0.72</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0.66</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321417"/>
                  </a:ext>
                </a:extLst>
              </a:tr>
              <a:tr h="218097">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AdaBoost Regressor</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6,942.1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6,849.0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0.64</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0.65</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56774"/>
                  </a:ext>
                </a:extLst>
              </a:tr>
              <a:tr h="242731">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Decision Tree Regressor</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   8,232.0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1</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0.49</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433929"/>
                  </a:ext>
                </a:extLst>
              </a:tr>
              <a:tr h="418757">
                <a:tc>
                  <a:txBody>
                    <a:bodyPr/>
                    <a:lstStyle/>
                    <a:p>
                      <a:pPr algn="l" rtl="0" fontAlgn="ctr"/>
                      <a:r>
                        <a:rPr lang="en-IN" sz="1200" b="1" u="none" strike="noStrike">
                          <a:solidFill>
                            <a:schemeClr val="bg1"/>
                          </a:solidFill>
                          <a:effectLst/>
                          <a:latin typeface="Arial" panose="020B0604020202020204" pitchFamily="34" charset="0"/>
                          <a:cs typeface="Arial" panose="020B0604020202020204" pitchFamily="34" charset="0"/>
                        </a:rPr>
                        <a:t>Gradient BoostingRegressor with GridSearchCV</a:t>
                      </a:r>
                      <a:endParaRPr lang="en-IN" sz="12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5,535.9 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5,730.6  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0.77  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a:solidFill>
                            <a:schemeClr val="tx1"/>
                          </a:solidFill>
                          <a:effectLst/>
                          <a:latin typeface="Arial" panose="020B0604020202020204" pitchFamily="34" charset="0"/>
                          <a:cs typeface="Arial" panose="020B0604020202020204" pitchFamily="34" charset="0"/>
                        </a:rPr>
                        <a:t>0.75  </a:t>
                      </a:r>
                      <a:endParaRPr lang="en-IN" sz="12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567507"/>
                  </a:ext>
                </a:extLst>
              </a:tr>
              <a:tr h="253259">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Gradient Boosting Regressor</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5,967.9  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5,819.5  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0.74  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0.74  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964108"/>
                  </a:ext>
                </a:extLst>
              </a:tr>
              <a:tr h="352415">
                <a:tc>
                  <a:txBody>
                    <a:bodyPr/>
                    <a:lstStyle/>
                    <a:p>
                      <a:pPr algn="l" rtl="0" fontAlgn="ctr"/>
                      <a:r>
                        <a:rPr lang="en-IN" sz="1200" b="1" u="none" strike="noStrike" dirty="0">
                          <a:solidFill>
                            <a:schemeClr val="bg1"/>
                          </a:solidFill>
                          <a:effectLst/>
                          <a:latin typeface="Arial" panose="020B0604020202020204" pitchFamily="34" charset="0"/>
                          <a:cs typeface="Arial" panose="020B0604020202020204" pitchFamily="34" charset="0"/>
                        </a:rPr>
                        <a:t>AdaBoost Regressor with GridSearchCV</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6,717.8 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   6,535.1   </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0.67</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200" b="0" u="none" strike="noStrike" dirty="0">
                          <a:solidFill>
                            <a:schemeClr val="tx1"/>
                          </a:solidFill>
                          <a:effectLst/>
                          <a:latin typeface="Arial" panose="020B0604020202020204" pitchFamily="34" charset="0"/>
                          <a:cs typeface="Arial" panose="020B0604020202020204" pitchFamily="34" charset="0"/>
                        </a:rPr>
                        <a:t>0.68</a:t>
                      </a:r>
                      <a:endParaRPr lang="en-IN"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781815"/>
                  </a:ext>
                </a:extLst>
              </a:tr>
            </a:tbl>
          </a:graphicData>
        </a:graphic>
      </p:graphicFrame>
      <p:sp>
        <p:nvSpPr>
          <p:cNvPr id="4" name="Rectangle 3">
            <a:extLst>
              <a:ext uri="{FF2B5EF4-FFF2-40B4-BE49-F238E27FC236}">
                <a16:creationId xmlns:a16="http://schemas.microsoft.com/office/drawing/2014/main" id="{B69E38A0-07AE-52A0-11BB-8A7F469F8F03}"/>
              </a:ext>
            </a:extLst>
          </p:cNvPr>
          <p:cNvSpPr/>
          <p:nvPr/>
        </p:nvSpPr>
        <p:spPr>
          <a:xfrm>
            <a:off x="332509" y="1676401"/>
            <a:ext cx="10543309" cy="58477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prstDash val="sysDash"/>
              </a:ln>
            </a:endParaRPr>
          </a:p>
        </p:txBody>
      </p:sp>
    </p:spTree>
    <p:extLst>
      <p:ext uri="{BB962C8B-B14F-4D97-AF65-F5344CB8AC3E}">
        <p14:creationId xmlns:p14="http://schemas.microsoft.com/office/powerpoint/2010/main" val="106194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01560-5319-D27C-3D21-E61E0899C84E}"/>
              </a:ext>
            </a:extLst>
          </p:cNvPr>
          <p:cNvSpPr txBox="1"/>
          <p:nvPr/>
        </p:nvSpPr>
        <p:spPr>
          <a:xfrm>
            <a:off x="263525" y="1361862"/>
            <a:ext cx="9874388" cy="5047536"/>
          </a:xfrm>
          <a:prstGeom prst="rect">
            <a:avLst/>
          </a:prstGeom>
          <a:noFill/>
        </p:spPr>
        <p:txBody>
          <a:bodyPr wrap="square">
            <a:spAutoFit/>
          </a:bodyPr>
          <a:lstStyle/>
          <a:p>
            <a:pPr marL="180975" algn="just">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Comparing all the model performed, the most optimal model is Random Forest regressor</a:t>
            </a:r>
            <a:r>
              <a:rPr lang="en-US" sz="1600" dirty="0">
                <a:latin typeface="Arial" panose="020B0604020202020204" pitchFamily="34" charset="0"/>
                <a:ea typeface="Calibri" panose="020F0502020204030204" pitchFamily="34" charset="0"/>
                <a:cs typeface="Arial" panose="020B0604020202020204" pitchFamily="34" charset="0"/>
              </a:rPr>
              <a:t> – this </a:t>
            </a:r>
            <a:r>
              <a:rPr lang="en-US" sz="1600" dirty="0">
                <a:effectLst/>
                <a:latin typeface="Arial" panose="020B0604020202020204" pitchFamily="34" charset="0"/>
                <a:ea typeface="Calibri" panose="020F0502020204030204" pitchFamily="34" charset="0"/>
                <a:cs typeface="Arial" panose="020B0604020202020204" pitchFamily="34" charset="0"/>
              </a:rPr>
              <a:t>gives 82% accuracy In Train &amp; 75% in Test with RMSE value of Train as </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5,005 </a:t>
            </a:r>
            <a:r>
              <a:rPr lang="en-US" sz="1600" dirty="0">
                <a:effectLst/>
                <a:latin typeface="Arial" panose="020B0604020202020204" pitchFamily="34" charset="0"/>
                <a:ea typeface="Calibri" panose="020F0502020204030204" pitchFamily="34" charset="0"/>
                <a:cs typeface="Arial" panose="020B0604020202020204" pitchFamily="34" charset="0"/>
              </a:rPr>
              <a:t>&amp; Train as </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5,741</a:t>
            </a:r>
          </a:p>
          <a:p>
            <a:pPr marL="180975">
              <a:tabLst>
                <a:tab pos="685800" algn="l"/>
              </a:tabLs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180975">
              <a:tabLst>
                <a:tab pos="685800" algn="l"/>
              </a:tabLst>
            </a:pPr>
            <a:r>
              <a:rPr lang="en-US" b="1" dirty="0">
                <a:latin typeface="Arial" panose="020B0604020202020204" pitchFamily="34" charset="0"/>
                <a:ea typeface="Calibri" panose="020F0502020204030204" pitchFamily="34" charset="0"/>
                <a:cs typeface="Arial" panose="020B0604020202020204" pitchFamily="34" charset="0"/>
              </a:rPr>
              <a:t>Implication to the business</a:t>
            </a:r>
          </a:p>
          <a:p>
            <a:pPr marL="180975">
              <a:tabLst>
                <a:tab pos="685800" algn="l"/>
              </a:tabLs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180975">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Below features have maximum effect on optimum weight (product_wg_ton): </a:t>
            </a:r>
          </a:p>
          <a:p>
            <a:pPr marL="180975">
              <a:tabLst>
                <a:tab pos="685800" algn="l"/>
              </a:tabLst>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Warehouse Breakdown in last 3 months.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Transport issue.</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Refilling time in last 3 months.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Warehouse established year.</a:t>
            </a:r>
          </a:p>
          <a:p>
            <a:pPr marL="180975" lvl="0">
              <a:buSzPts val="1100"/>
              <a:tabLst>
                <a:tab pos="685800" algn="l"/>
              </a:tabLst>
            </a:pPr>
            <a:endParaRPr lang="en-US" sz="1600" dirty="0">
              <a:latin typeface="Arial" panose="020B0604020202020204" pitchFamily="34" charset="0"/>
              <a:ea typeface="Calibri" panose="020F0502020204030204" pitchFamily="34" charset="0"/>
              <a:cs typeface="Arial" panose="020B0604020202020204" pitchFamily="34" charset="0"/>
            </a:endParaRP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The warehouse breakdowns due to both internal &amp; external factors results on its inventory management &amp; leading manufactures.</a:t>
            </a: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Accident or Product stolen shall be another factor which can lead to optimum weight mismatch at the time of delivery, resulting in supply constraints </a:t>
            </a: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Delay in stock refilling hampers reduced stock during high demand times </a:t>
            </a:r>
          </a:p>
          <a:p>
            <a:pPr marL="466725" lvl="0" indent="-285750">
              <a:buSzPts val="1100"/>
              <a:buFont typeface="Arial" panose="020B0604020202020204" pitchFamily="34" charset="0"/>
              <a:buChar char="•"/>
              <a:tabLst>
                <a:tab pos="685800" algn="l"/>
              </a:tabLst>
            </a:pPr>
            <a:r>
              <a:rPr lang="en-US" sz="1600" dirty="0">
                <a:effectLst/>
                <a:latin typeface="Arial" panose="020B0604020202020204" pitchFamily="34" charset="0"/>
                <a:ea typeface="Calibri" panose="020F0502020204030204" pitchFamily="34" charset="0"/>
                <a:cs typeface="Arial" panose="020B0604020202020204" pitchFamily="34" charset="0"/>
              </a:rPr>
              <a:t>Features that affect product_wg_ton which specifies the optimum weight of the product to be shipped are Warehouse that are established at least 5 years ago and its importance increases with the age of warehouse.</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51432C6-D0DB-6910-36F9-13EF08130726}"/>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Interpretation of the most optimum model</a:t>
            </a:r>
          </a:p>
        </p:txBody>
      </p:sp>
    </p:spTree>
    <p:extLst>
      <p:ext uri="{BB962C8B-B14F-4D97-AF65-F5344CB8AC3E}">
        <p14:creationId xmlns:p14="http://schemas.microsoft.com/office/powerpoint/2010/main" val="343138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Insights and Recommendations</a:t>
            </a:r>
          </a:p>
        </p:txBody>
      </p:sp>
      <p:graphicFrame>
        <p:nvGraphicFramePr>
          <p:cNvPr id="53" name="Diagram 52">
            <a:extLst>
              <a:ext uri="{FF2B5EF4-FFF2-40B4-BE49-F238E27FC236}">
                <a16:creationId xmlns:a16="http://schemas.microsoft.com/office/drawing/2014/main" id="{24D74B2E-5658-E67F-5E6F-77F0D6A4680A}"/>
              </a:ext>
            </a:extLst>
          </p:cNvPr>
          <p:cNvGraphicFramePr/>
          <p:nvPr>
            <p:extLst>
              <p:ext uri="{D42A27DB-BD31-4B8C-83A1-F6EECF244321}">
                <p14:modId xmlns:p14="http://schemas.microsoft.com/office/powerpoint/2010/main" val="4099228902"/>
              </p:ext>
            </p:extLst>
          </p:nvPr>
        </p:nvGraphicFramePr>
        <p:xfrm>
          <a:off x="457528" y="1480126"/>
          <a:ext cx="101412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Rectangle 16">
            <a:extLst>
              <a:ext uri="{FF2B5EF4-FFF2-40B4-BE49-F238E27FC236}">
                <a16:creationId xmlns:a16="http://schemas.microsoft.com/office/drawing/2014/main" id="{94897782-00C9-55DC-C8D8-4677C0D1A0EE}"/>
              </a:ext>
            </a:extLst>
          </p:cNvPr>
          <p:cNvSpPr>
            <a:spLocks noChangeAspect="1" noChangeArrowheads="1"/>
          </p:cNvSpPr>
          <p:nvPr/>
        </p:nvSpPr>
        <p:spPr bwMode="auto">
          <a:xfrm>
            <a:off x="4" y="-19490"/>
            <a:ext cx="412750" cy="380759"/>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sz="1600" b="1" dirty="0">
                <a:latin typeface="Arial" pitchFamily="34" charset="0"/>
                <a:ea typeface="Verdana" pitchFamily="34" charset="0"/>
                <a:cs typeface="Arial" pitchFamily="34" charset="0"/>
              </a:rPr>
              <a:t>5</a:t>
            </a:r>
          </a:p>
        </p:txBody>
      </p:sp>
    </p:spTree>
    <p:extLst>
      <p:ext uri="{BB962C8B-B14F-4D97-AF65-F5344CB8AC3E}">
        <p14:creationId xmlns:p14="http://schemas.microsoft.com/office/powerpoint/2010/main" val="3390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Insights and Recommendations</a:t>
            </a:r>
          </a:p>
        </p:txBody>
      </p:sp>
      <p:graphicFrame>
        <p:nvGraphicFramePr>
          <p:cNvPr id="53" name="Diagram 52">
            <a:extLst>
              <a:ext uri="{FF2B5EF4-FFF2-40B4-BE49-F238E27FC236}">
                <a16:creationId xmlns:a16="http://schemas.microsoft.com/office/drawing/2014/main" id="{24D74B2E-5658-E67F-5E6F-77F0D6A4680A}"/>
              </a:ext>
            </a:extLst>
          </p:cNvPr>
          <p:cNvGraphicFramePr/>
          <p:nvPr>
            <p:extLst>
              <p:ext uri="{D42A27DB-BD31-4B8C-83A1-F6EECF244321}">
                <p14:modId xmlns:p14="http://schemas.microsoft.com/office/powerpoint/2010/main" val="1848977716"/>
              </p:ext>
            </p:extLst>
          </p:nvPr>
        </p:nvGraphicFramePr>
        <p:xfrm>
          <a:off x="457528" y="1578648"/>
          <a:ext cx="10293599" cy="4988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FC07026D-87B4-D1FB-5F50-AD8567771B35}"/>
              </a:ext>
            </a:extLst>
          </p:cNvPr>
          <p:cNvGrpSpPr/>
          <p:nvPr/>
        </p:nvGrpSpPr>
        <p:grpSpPr>
          <a:xfrm>
            <a:off x="457528" y="4918785"/>
            <a:ext cx="10293600" cy="1648269"/>
            <a:chOff x="0" y="825332"/>
            <a:chExt cx="10612255" cy="1648269"/>
          </a:xfrm>
        </p:grpSpPr>
        <p:sp>
          <p:nvSpPr>
            <p:cNvPr id="4" name="Rectangle 3">
              <a:extLst>
                <a:ext uri="{FF2B5EF4-FFF2-40B4-BE49-F238E27FC236}">
                  <a16:creationId xmlns:a16="http://schemas.microsoft.com/office/drawing/2014/main" id="{E433D61E-6835-9F7F-5AEE-B3F57E574525}"/>
                </a:ext>
              </a:extLst>
            </p:cNvPr>
            <p:cNvSpPr/>
            <p:nvPr/>
          </p:nvSpPr>
          <p:spPr>
            <a:xfrm>
              <a:off x="0" y="825332"/>
              <a:ext cx="10612255" cy="16482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a:extLst>
                <a:ext uri="{FF2B5EF4-FFF2-40B4-BE49-F238E27FC236}">
                  <a16:creationId xmlns:a16="http://schemas.microsoft.com/office/drawing/2014/main" id="{D04DB636-9066-C99E-3C20-9F5CA724D917}"/>
                </a:ext>
              </a:extLst>
            </p:cNvPr>
            <p:cNvSpPr txBox="1"/>
            <p:nvPr/>
          </p:nvSpPr>
          <p:spPr>
            <a:xfrm>
              <a:off x="0" y="825332"/>
              <a:ext cx="10612255" cy="16482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t" anchorCtr="0">
              <a:noAutofit/>
            </a:bodyPr>
            <a:lstStyle/>
            <a:p>
              <a:pPr marL="114300" lvl="1" indent="0" algn="l" defTabSz="622300">
                <a:lnSpc>
                  <a:spcPct val="90000"/>
                </a:lnSpc>
                <a:spcBef>
                  <a:spcPct val="0"/>
                </a:spcBef>
                <a:spcAft>
                  <a:spcPct val="15000"/>
                </a:spcAft>
                <a:buSzPts val="1200"/>
                <a:buFont typeface="Wingdings" panose="05000000000000000000" pitchFamily="2" charset="2"/>
                <a:buNone/>
              </a:pPr>
              <a:endParaRPr lang="en-IN" sz="1400" kern="1200" dirty="0">
                <a:latin typeface="Arial" panose="020B0604020202020204" pitchFamily="34" charset="0"/>
                <a:cs typeface="Arial" panose="020B0604020202020204" pitchFamily="34" charset="0"/>
              </a:endParaRPr>
            </a:p>
            <a:p>
              <a:pPr marL="342900" marR="55245" lvl="0" indent="-342900" algn="just">
                <a:spcAft>
                  <a:spcPts val="0"/>
                </a:spcAft>
                <a:buSzPts val="1200"/>
                <a:buFont typeface="Wingdings" panose="05000000000000000000" pitchFamily="2" charset="2"/>
                <a:buChar char=""/>
                <a:tabLst>
                  <a:tab pos="685800" algn="l"/>
                </a:tabLst>
              </a:pPr>
              <a:r>
                <a:rPr lang="en-US" sz="1400" dirty="0">
                  <a:effectLst/>
                  <a:latin typeface="Arial" panose="020B0604020202020204" pitchFamily="34" charset="0"/>
                  <a:ea typeface="Calibri" panose="020F0502020204030204" pitchFamily="34" charset="0"/>
                  <a:cs typeface="Arial" panose="020B0604020202020204" pitchFamily="34" charset="0"/>
                </a:rPr>
                <a:t>Distribution from hub is a key feature identified in impacting the business – hence improved logistics scheduling can play a key role for improvement in this area.</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60363" lvl="1" indent="-360363" algn="l" defTabSz="488950">
                <a:lnSpc>
                  <a:spcPct val="90000"/>
                </a:lnSpc>
                <a:spcBef>
                  <a:spcPct val="0"/>
                </a:spcBef>
                <a:spcAft>
                  <a:spcPct val="15000"/>
                </a:spcAft>
                <a:buSzPts val="1200"/>
                <a:buFont typeface="Wingdings" panose="05000000000000000000" pitchFamily="2" charset="2"/>
                <a:buNone/>
              </a:pPr>
              <a:endParaRPr lang="en-IN" sz="11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4813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D96D63B-DAB2-12A0-73A0-4023BBA891F6}"/>
              </a:ext>
            </a:extLst>
          </p:cNvPr>
          <p:cNvSpPr>
            <a:spLocks noChangeArrowheads="1"/>
          </p:cNvSpPr>
          <p:nvPr/>
        </p:nvSpPr>
        <p:spPr bwMode="auto">
          <a:xfrm>
            <a:off x="980135" y="2545545"/>
            <a:ext cx="9078265" cy="585788"/>
          </a:xfrm>
          <a:prstGeom prst="rect">
            <a:avLst/>
          </a:prstGeom>
          <a:solidFill>
            <a:schemeClr val="bg1">
              <a:lumMod val="85000"/>
            </a:schemeClr>
          </a:solidFill>
          <a:ln w="6350" algn="ctr">
            <a:noFill/>
            <a:miter lim="800000"/>
            <a:headEnd/>
            <a:tailEnd/>
          </a:ln>
          <a:effectLst>
            <a:glow rad="139700">
              <a:schemeClr val="accent5">
                <a:satMod val="175000"/>
                <a:alpha val="40000"/>
              </a:schemeClr>
            </a:glow>
            <a:outerShdw dist="17961" dir="2700000" algn="ctr" rotWithShape="0">
              <a:srgbClr val="808080"/>
            </a:outerShdw>
          </a:effectLst>
        </p:spPr>
        <p:txBody>
          <a:bodyPr tIns="91440" bIns="91440" anchor="ctr"/>
          <a:lstStyle/>
          <a:p>
            <a:pPr marL="177800" indent="-177800" eaLnBrk="0" hangingPunct="0"/>
            <a:r>
              <a:rPr lang="en-US" b="1" dirty="0">
                <a:solidFill>
                  <a:srgbClr val="002060"/>
                </a:solidFill>
                <a:latin typeface="Arial" pitchFamily="34" charset="0"/>
                <a:ea typeface="Verdana" pitchFamily="34" charset="0"/>
                <a:cs typeface="Arial" pitchFamily="34" charset="0"/>
              </a:rPr>
              <a:t>Exploratory Data Analysis </a:t>
            </a:r>
          </a:p>
        </p:txBody>
      </p:sp>
      <p:sp>
        <p:nvSpPr>
          <p:cNvPr id="3" name="Rectangle 4">
            <a:extLst>
              <a:ext uri="{FF2B5EF4-FFF2-40B4-BE49-F238E27FC236}">
                <a16:creationId xmlns:a16="http://schemas.microsoft.com/office/drawing/2014/main" id="{229884B6-A48A-BD30-EB9B-7FE139ECFECF}"/>
              </a:ext>
            </a:extLst>
          </p:cNvPr>
          <p:cNvSpPr>
            <a:spLocks noChangeArrowheads="1"/>
          </p:cNvSpPr>
          <p:nvPr/>
        </p:nvSpPr>
        <p:spPr bwMode="auto">
          <a:xfrm>
            <a:off x="357836" y="2545545"/>
            <a:ext cx="635000" cy="585788"/>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b="1">
                <a:latin typeface="Arial" pitchFamily="34" charset="0"/>
                <a:ea typeface="Verdana" pitchFamily="34" charset="0"/>
                <a:cs typeface="Arial" pitchFamily="34" charset="0"/>
              </a:rPr>
              <a:t>2</a:t>
            </a:r>
            <a:endParaRPr lang="en-US" b="1" dirty="0">
              <a:latin typeface="Arial" pitchFamily="34" charset="0"/>
              <a:ea typeface="Verdana" pitchFamily="34" charset="0"/>
              <a:cs typeface="Arial" pitchFamily="34" charset="0"/>
            </a:endParaRPr>
          </a:p>
        </p:txBody>
      </p:sp>
      <p:sp>
        <p:nvSpPr>
          <p:cNvPr id="4" name="Rectangle 5">
            <a:extLst>
              <a:ext uri="{FF2B5EF4-FFF2-40B4-BE49-F238E27FC236}">
                <a16:creationId xmlns:a16="http://schemas.microsoft.com/office/drawing/2014/main" id="{34FD029E-9C0F-C5E8-4B88-844FFE71896D}"/>
              </a:ext>
            </a:extLst>
          </p:cNvPr>
          <p:cNvSpPr>
            <a:spLocks noChangeArrowheads="1"/>
          </p:cNvSpPr>
          <p:nvPr/>
        </p:nvSpPr>
        <p:spPr bwMode="auto">
          <a:xfrm>
            <a:off x="980135" y="4799395"/>
            <a:ext cx="9078265" cy="585788"/>
          </a:xfrm>
          <a:prstGeom prst="rect">
            <a:avLst/>
          </a:prstGeom>
          <a:solidFill>
            <a:schemeClr val="bg1">
              <a:lumMod val="85000"/>
            </a:schemeClr>
          </a:solidFill>
          <a:ln w="6350" algn="ctr">
            <a:noFill/>
            <a:miter lim="800000"/>
            <a:headEnd/>
            <a:tailEnd/>
          </a:ln>
          <a:effectLst>
            <a:glow rad="139700">
              <a:schemeClr val="accent5">
                <a:satMod val="175000"/>
                <a:alpha val="40000"/>
              </a:schemeClr>
            </a:glow>
            <a:outerShdw dist="17961" dir="2700000" algn="ctr" rotWithShape="0">
              <a:srgbClr val="808080"/>
            </a:outerShdw>
          </a:effectLst>
        </p:spPr>
        <p:txBody>
          <a:bodyPr tIns="91440" bIns="91440" anchor="ctr"/>
          <a:lstStyle/>
          <a:p>
            <a:pPr marL="177800" indent="-177800" eaLnBrk="0" hangingPunct="0"/>
            <a:r>
              <a:rPr lang="en-US" b="1" dirty="0">
                <a:solidFill>
                  <a:srgbClr val="002060"/>
                </a:solidFill>
                <a:latin typeface="Arial" pitchFamily="34" charset="0"/>
                <a:ea typeface="Verdana" pitchFamily="34" charset="0"/>
                <a:cs typeface="Arial" pitchFamily="34" charset="0"/>
              </a:rPr>
              <a:t>Model tuning</a:t>
            </a:r>
          </a:p>
        </p:txBody>
      </p:sp>
      <p:sp>
        <p:nvSpPr>
          <p:cNvPr id="5" name="Rectangle 6">
            <a:extLst>
              <a:ext uri="{FF2B5EF4-FFF2-40B4-BE49-F238E27FC236}">
                <a16:creationId xmlns:a16="http://schemas.microsoft.com/office/drawing/2014/main" id="{F6210AF9-3718-943D-8E9B-F79D0D9A7BCB}"/>
              </a:ext>
            </a:extLst>
          </p:cNvPr>
          <p:cNvSpPr>
            <a:spLocks noChangeArrowheads="1"/>
          </p:cNvSpPr>
          <p:nvPr/>
        </p:nvSpPr>
        <p:spPr bwMode="auto">
          <a:xfrm>
            <a:off x="357836" y="4799395"/>
            <a:ext cx="635000" cy="585788"/>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b="1" dirty="0">
                <a:latin typeface="Arial" pitchFamily="34" charset="0"/>
                <a:ea typeface="Verdana" pitchFamily="34" charset="0"/>
                <a:cs typeface="Arial" pitchFamily="34" charset="0"/>
              </a:rPr>
              <a:t>4</a:t>
            </a:r>
          </a:p>
        </p:txBody>
      </p:sp>
      <p:sp>
        <p:nvSpPr>
          <p:cNvPr id="7" name="Rectangle 7">
            <a:extLst>
              <a:ext uri="{FF2B5EF4-FFF2-40B4-BE49-F238E27FC236}">
                <a16:creationId xmlns:a16="http://schemas.microsoft.com/office/drawing/2014/main" id="{244CF890-92D1-34C4-D68B-41D866EAC201}"/>
              </a:ext>
            </a:extLst>
          </p:cNvPr>
          <p:cNvSpPr>
            <a:spLocks noChangeArrowheads="1"/>
          </p:cNvSpPr>
          <p:nvPr/>
        </p:nvSpPr>
        <p:spPr bwMode="auto">
          <a:xfrm>
            <a:off x="980135" y="5914884"/>
            <a:ext cx="9078265" cy="585788"/>
          </a:xfrm>
          <a:prstGeom prst="rect">
            <a:avLst/>
          </a:prstGeom>
          <a:solidFill>
            <a:schemeClr val="bg1">
              <a:lumMod val="85000"/>
            </a:schemeClr>
          </a:solidFill>
          <a:ln w="6350" algn="ctr">
            <a:noFill/>
            <a:miter lim="800000"/>
            <a:headEnd/>
            <a:tailEnd/>
          </a:ln>
          <a:effectLst>
            <a:glow rad="139700">
              <a:schemeClr val="accent5">
                <a:satMod val="175000"/>
                <a:alpha val="40000"/>
              </a:schemeClr>
            </a:glow>
            <a:outerShdw dist="17961" dir="2700000" algn="ctr" rotWithShape="0">
              <a:srgbClr val="808080"/>
            </a:outerShdw>
          </a:effectLst>
        </p:spPr>
        <p:txBody>
          <a:bodyPr tIns="91440" bIns="91440" anchor="ctr"/>
          <a:lstStyle/>
          <a:p>
            <a:pPr marL="177800" indent="-177800" eaLnBrk="0" hangingPunct="0"/>
            <a:r>
              <a:rPr lang="en-US" b="1" dirty="0">
                <a:solidFill>
                  <a:srgbClr val="002060"/>
                </a:solidFill>
                <a:latin typeface="Arial" pitchFamily="34" charset="0"/>
                <a:ea typeface="Verdana" pitchFamily="34" charset="0"/>
                <a:cs typeface="Arial" pitchFamily="34" charset="0"/>
              </a:rPr>
              <a:t>Insights and Recommendations </a:t>
            </a:r>
          </a:p>
        </p:txBody>
      </p:sp>
      <p:sp>
        <p:nvSpPr>
          <p:cNvPr id="8" name="Rectangle 8">
            <a:extLst>
              <a:ext uri="{FF2B5EF4-FFF2-40B4-BE49-F238E27FC236}">
                <a16:creationId xmlns:a16="http://schemas.microsoft.com/office/drawing/2014/main" id="{057CE354-6E3C-9136-AD1A-54ED5B24B585}"/>
              </a:ext>
            </a:extLst>
          </p:cNvPr>
          <p:cNvSpPr>
            <a:spLocks noChangeArrowheads="1"/>
          </p:cNvSpPr>
          <p:nvPr/>
        </p:nvSpPr>
        <p:spPr bwMode="auto">
          <a:xfrm>
            <a:off x="357836" y="5914884"/>
            <a:ext cx="635000" cy="585788"/>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b="1" dirty="0">
                <a:latin typeface="Arial" pitchFamily="34" charset="0"/>
                <a:ea typeface="Verdana" pitchFamily="34" charset="0"/>
                <a:cs typeface="Arial" pitchFamily="34" charset="0"/>
              </a:rPr>
              <a:t>5</a:t>
            </a:r>
          </a:p>
        </p:txBody>
      </p:sp>
      <p:sp>
        <p:nvSpPr>
          <p:cNvPr id="9" name="Rectangle 15">
            <a:extLst>
              <a:ext uri="{FF2B5EF4-FFF2-40B4-BE49-F238E27FC236}">
                <a16:creationId xmlns:a16="http://schemas.microsoft.com/office/drawing/2014/main" id="{2B55BCF8-51D4-E24B-7D32-9CD08004BB95}"/>
              </a:ext>
            </a:extLst>
          </p:cNvPr>
          <p:cNvSpPr>
            <a:spLocks noChangeArrowheads="1"/>
          </p:cNvSpPr>
          <p:nvPr/>
        </p:nvSpPr>
        <p:spPr bwMode="auto">
          <a:xfrm>
            <a:off x="980135" y="1353270"/>
            <a:ext cx="9078265" cy="585788"/>
          </a:xfrm>
          <a:prstGeom prst="rect">
            <a:avLst/>
          </a:prstGeom>
          <a:solidFill>
            <a:schemeClr val="bg1">
              <a:lumMod val="85000"/>
            </a:schemeClr>
          </a:solidFill>
          <a:ln w="6350" algn="ctr">
            <a:noFill/>
            <a:miter lim="800000"/>
            <a:headEnd/>
            <a:tailEnd/>
          </a:ln>
          <a:effectLst>
            <a:glow rad="139700">
              <a:schemeClr val="accent5">
                <a:satMod val="175000"/>
                <a:alpha val="40000"/>
              </a:schemeClr>
            </a:glow>
            <a:outerShdw dist="17961" dir="2700000" algn="ctr" rotWithShape="0">
              <a:srgbClr val="808080"/>
            </a:outerShdw>
          </a:effectLst>
        </p:spPr>
        <p:txBody>
          <a:bodyPr tIns="91440" bIns="91440" anchor="ctr"/>
          <a:lstStyle/>
          <a:p>
            <a:pPr marL="177800" indent="-177800" eaLnBrk="0" hangingPunct="0">
              <a:defRPr/>
            </a:pPr>
            <a:r>
              <a:rPr lang="en-US" b="1" dirty="0">
                <a:solidFill>
                  <a:srgbClr val="002060"/>
                </a:solidFill>
                <a:latin typeface="Arial" pitchFamily="34" charset="0"/>
                <a:ea typeface="Verdana" pitchFamily="34" charset="0"/>
                <a:cs typeface="Arial" pitchFamily="34" charset="0"/>
              </a:rPr>
              <a:t>Business problem understanding</a:t>
            </a:r>
          </a:p>
        </p:txBody>
      </p:sp>
      <p:sp>
        <p:nvSpPr>
          <p:cNvPr id="10" name="Rectangle 16">
            <a:extLst>
              <a:ext uri="{FF2B5EF4-FFF2-40B4-BE49-F238E27FC236}">
                <a16:creationId xmlns:a16="http://schemas.microsoft.com/office/drawing/2014/main" id="{C8797537-F99F-A575-AFAD-B8653AA71622}"/>
              </a:ext>
            </a:extLst>
          </p:cNvPr>
          <p:cNvSpPr>
            <a:spLocks noChangeArrowheads="1"/>
          </p:cNvSpPr>
          <p:nvPr/>
        </p:nvSpPr>
        <p:spPr bwMode="auto">
          <a:xfrm>
            <a:off x="357836" y="1353270"/>
            <a:ext cx="635000" cy="585788"/>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b="1" dirty="0">
                <a:latin typeface="Arial" pitchFamily="34" charset="0"/>
                <a:ea typeface="Verdana" pitchFamily="34" charset="0"/>
                <a:cs typeface="Arial" pitchFamily="34" charset="0"/>
              </a:rPr>
              <a:t>1</a:t>
            </a:r>
          </a:p>
        </p:txBody>
      </p:sp>
      <p:sp>
        <p:nvSpPr>
          <p:cNvPr id="13" name="Rectangle 5">
            <a:extLst>
              <a:ext uri="{FF2B5EF4-FFF2-40B4-BE49-F238E27FC236}">
                <a16:creationId xmlns:a16="http://schemas.microsoft.com/office/drawing/2014/main" id="{07FAD9E1-9A87-8079-6DC9-278EC5BD19B8}"/>
              </a:ext>
            </a:extLst>
          </p:cNvPr>
          <p:cNvSpPr>
            <a:spLocks noChangeArrowheads="1"/>
          </p:cNvSpPr>
          <p:nvPr/>
        </p:nvSpPr>
        <p:spPr bwMode="auto">
          <a:xfrm>
            <a:off x="986486" y="3688350"/>
            <a:ext cx="9080342" cy="585788"/>
          </a:xfrm>
          <a:prstGeom prst="rect">
            <a:avLst/>
          </a:prstGeom>
          <a:solidFill>
            <a:schemeClr val="bg1">
              <a:lumMod val="85000"/>
            </a:schemeClr>
          </a:solidFill>
          <a:ln w="6350" algn="ctr">
            <a:noFill/>
            <a:miter lim="800000"/>
            <a:headEnd/>
            <a:tailEnd/>
          </a:ln>
          <a:effectLst>
            <a:glow rad="139700">
              <a:schemeClr val="accent5">
                <a:satMod val="175000"/>
                <a:alpha val="40000"/>
              </a:schemeClr>
            </a:glow>
            <a:outerShdw dist="17961" dir="2700000" algn="ctr" rotWithShape="0">
              <a:srgbClr val="808080"/>
            </a:outerShdw>
          </a:effectLst>
        </p:spPr>
        <p:txBody>
          <a:bodyPr tIns="91440" bIns="91440" anchor="ctr"/>
          <a:lstStyle/>
          <a:p>
            <a:pPr marL="177800" indent="-177800" eaLnBrk="0" hangingPunct="0"/>
            <a:r>
              <a:rPr lang="en-US" b="1" dirty="0">
                <a:solidFill>
                  <a:srgbClr val="002060"/>
                </a:solidFill>
                <a:latin typeface="Arial" pitchFamily="34" charset="0"/>
                <a:ea typeface="Verdana" pitchFamily="34" charset="0"/>
                <a:cs typeface="Arial" pitchFamily="34" charset="0"/>
              </a:rPr>
              <a:t>Modeling approach used</a:t>
            </a:r>
          </a:p>
        </p:txBody>
      </p:sp>
      <p:sp>
        <p:nvSpPr>
          <p:cNvPr id="14" name="Rectangle 6">
            <a:extLst>
              <a:ext uri="{FF2B5EF4-FFF2-40B4-BE49-F238E27FC236}">
                <a16:creationId xmlns:a16="http://schemas.microsoft.com/office/drawing/2014/main" id="{1554198F-2850-9BC3-C403-960F621BE510}"/>
              </a:ext>
            </a:extLst>
          </p:cNvPr>
          <p:cNvSpPr>
            <a:spLocks noChangeArrowheads="1"/>
          </p:cNvSpPr>
          <p:nvPr/>
        </p:nvSpPr>
        <p:spPr bwMode="auto">
          <a:xfrm>
            <a:off x="364186" y="3688350"/>
            <a:ext cx="635000" cy="585788"/>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b="1" dirty="0">
                <a:latin typeface="Arial" pitchFamily="34" charset="0"/>
                <a:ea typeface="Verdana" pitchFamily="34" charset="0"/>
                <a:cs typeface="Arial" pitchFamily="34" charset="0"/>
              </a:rPr>
              <a:t>3</a:t>
            </a:r>
          </a:p>
        </p:txBody>
      </p:sp>
      <p:sp>
        <p:nvSpPr>
          <p:cNvPr id="15" name="Title 1">
            <a:extLst>
              <a:ext uri="{FF2B5EF4-FFF2-40B4-BE49-F238E27FC236}">
                <a16:creationId xmlns:a16="http://schemas.microsoft.com/office/drawing/2014/main" id="{60F27589-7E69-B6F5-7719-BCFA85A5544D}"/>
              </a:ext>
            </a:extLst>
          </p:cNvPr>
          <p:cNvSpPr txBox="1">
            <a:spLocks/>
          </p:cNvSpPr>
          <p:nvPr/>
        </p:nvSpPr>
        <p:spPr bwMode="auto">
          <a:xfrm>
            <a:off x="376886" y="463888"/>
            <a:ext cx="8422522" cy="584775"/>
          </a:xfrm>
          <a:prstGeom prst="rect">
            <a:avLst/>
          </a:prstGeom>
        </p:spPr>
        <p:txBody>
          <a:bodyPr wrap="square" anchor="t">
            <a:spAutoFit/>
          </a:bodyPr>
          <a:lstStyle>
            <a:defPPr>
              <a:defRPr lang="en-US"/>
            </a:defPPr>
            <a:lvl1pPr>
              <a:defRPr sz="3200" b="1">
                <a:solidFill>
                  <a:srgbClr val="0070C0"/>
                </a:solidFill>
                <a:latin typeface="Arial" panose="020B0604020202020204" pitchFamily="34" charset="0"/>
                <a:cs typeface="Arial" panose="020B0604020202020204" pitchFamily="34" charset="0"/>
              </a:defRPr>
            </a:lvl1pPr>
          </a:lstStyle>
          <a:p>
            <a:r>
              <a:rPr lang="en-US" dirty="0"/>
              <a:t>Presentation Agenda</a:t>
            </a:r>
          </a:p>
        </p:txBody>
      </p:sp>
    </p:spTree>
    <p:extLst>
      <p:ext uri="{BB962C8B-B14F-4D97-AF65-F5344CB8AC3E}">
        <p14:creationId xmlns:p14="http://schemas.microsoft.com/office/powerpoint/2010/main" val="95403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694090" y="2859006"/>
            <a:ext cx="8388000" cy="910646"/>
          </a:xfrm>
        </p:spPr>
        <p:txBody>
          <a:bodyPr anchor="ctr"/>
          <a:lstStyle/>
          <a:p>
            <a:pPr algn="ctr"/>
            <a:r>
              <a:rPr lang="en-US" sz="4000" b="1" dirty="0">
                <a:solidFill>
                  <a:srgbClr val="00A1DE"/>
                </a:solidFill>
              </a:rPr>
              <a:t>Thank You!</a:t>
            </a:r>
          </a:p>
        </p:txBody>
      </p:sp>
      <p:sp>
        <p:nvSpPr>
          <p:cNvPr id="5" name="Slide Number Placeholder 4"/>
          <p:cNvSpPr>
            <a:spLocks noGrp="1"/>
          </p:cNvSpPr>
          <p:nvPr>
            <p:ph type="sldNum" sz="quarter" idx="4"/>
          </p:nvPr>
        </p:nvSpPr>
        <p:spPr/>
        <p:txBody>
          <a:bodyPr/>
          <a:lstStyle/>
          <a:p>
            <a:pPr fontAlgn="base">
              <a:spcBef>
                <a:spcPct val="0"/>
              </a:spcBef>
              <a:spcAft>
                <a:spcPct val="0"/>
              </a:spcAft>
            </a:pPr>
            <a:fld id="{95CC1D26-A9BD-4BDE-BDD9-08EDBAE96860}" type="slidenum">
              <a:rPr lang="en-GB">
                <a:latin typeface="Arial" charset="0"/>
                <a:cs typeface="Arial" charset="0"/>
              </a:rPr>
              <a:pPr fontAlgn="base">
                <a:spcBef>
                  <a:spcPct val="0"/>
                </a:spcBef>
                <a:spcAft>
                  <a:spcPct val="0"/>
                </a:spcAft>
              </a:pPr>
              <a:t>20</a:t>
            </a:fld>
            <a:endParaRPr lang="en-GB" dirty="0">
              <a:latin typeface="Arial" charset="0"/>
              <a:cs typeface="Arial" charset="0"/>
            </a:endParaRPr>
          </a:p>
        </p:txBody>
      </p:sp>
    </p:spTree>
    <p:extLst>
      <p:ext uri="{BB962C8B-B14F-4D97-AF65-F5344CB8AC3E}">
        <p14:creationId xmlns:p14="http://schemas.microsoft.com/office/powerpoint/2010/main" val="186247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17092" y="483141"/>
            <a:ext cx="9327879"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Business Problem Understanding</a:t>
            </a:r>
          </a:p>
        </p:txBody>
      </p:sp>
      <p:graphicFrame>
        <p:nvGraphicFramePr>
          <p:cNvPr id="3" name="Group 35">
            <a:extLst>
              <a:ext uri="{FF2B5EF4-FFF2-40B4-BE49-F238E27FC236}">
                <a16:creationId xmlns:a16="http://schemas.microsoft.com/office/drawing/2014/main" id="{C66D525F-A00F-0B34-7A14-08DACA662946}"/>
              </a:ext>
            </a:extLst>
          </p:cNvPr>
          <p:cNvGraphicFramePr>
            <a:graphicFrameLocks/>
          </p:cNvGraphicFramePr>
          <p:nvPr>
            <p:extLst>
              <p:ext uri="{D42A27DB-BD31-4B8C-83A1-F6EECF244321}">
                <p14:modId xmlns:p14="http://schemas.microsoft.com/office/powerpoint/2010/main" val="2219072583"/>
              </p:ext>
            </p:extLst>
          </p:nvPr>
        </p:nvGraphicFramePr>
        <p:xfrm>
          <a:off x="1395663" y="1277656"/>
          <a:ext cx="9252001" cy="4261754"/>
        </p:xfrm>
        <a:graphic>
          <a:graphicData uri="http://schemas.openxmlformats.org/drawingml/2006/table">
            <a:tbl>
              <a:tblPr/>
              <a:tblGrid>
                <a:gridCol w="9252001">
                  <a:extLst>
                    <a:ext uri="{9D8B030D-6E8A-4147-A177-3AD203B41FA5}">
                      <a16:colId xmlns:a16="http://schemas.microsoft.com/office/drawing/2014/main" val="20000"/>
                    </a:ext>
                  </a:extLst>
                </a:gridCol>
              </a:tblGrid>
              <a:tr h="1248126">
                <a:tc>
                  <a:txBody>
                    <a:bodyPr/>
                    <a:lstStyle/>
                    <a:p>
                      <a:pPr>
                        <a:lnSpc>
                          <a:spcPts val="1900"/>
                        </a:lnSpc>
                        <a:spcAft>
                          <a:spcPts val="600"/>
                        </a:spcAft>
                      </a:pPr>
                      <a:r>
                        <a:rPr lang="en-US" sz="1600" b="1" dirty="0">
                          <a:solidFill>
                            <a:srgbClr val="002060"/>
                          </a:solidFill>
                          <a:latin typeface="Arial" panose="020B0604020202020204" pitchFamily="34" charset="0"/>
                          <a:cs typeface="Arial" panose="020B0604020202020204" pitchFamily="34" charset="0"/>
                        </a:rPr>
                        <a:t>Business Background:</a:t>
                      </a:r>
                    </a:p>
                    <a:p>
                      <a:pPr marL="285750" indent="-285750">
                        <a:lnSpc>
                          <a:spcPts val="1900"/>
                        </a:lnSpc>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FMCG company has entered into the instant noodles business two years back. Their higher management has noticed that there is a mismatch in the demand and supply</a:t>
                      </a:r>
                      <a:endParaRPr lang="nl-NL" sz="1400" kern="1200" dirty="0">
                        <a:solidFill>
                          <a:schemeClr val="tx1"/>
                        </a:solidFill>
                        <a:latin typeface="Arial" charset="0"/>
                        <a:ea typeface="+mn-ea"/>
                        <a:cs typeface="Arial" charset="0"/>
                      </a:endParaRPr>
                    </a:p>
                  </a:txBody>
                  <a:tcPr marL="92862" marR="92862" marT="51827" marB="518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0943">
                <a:tc>
                  <a:txBody>
                    <a:bodyPr/>
                    <a:lstStyle/>
                    <a:p>
                      <a:pPr marL="0" marR="0" lvl="0" indent="0" algn="l" defTabSz="914400" rtl="0" eaLnBrk="1" fontAlgn="auto" latinLnBrk="0" hangingPunct="1">
                        <a:lnSpc>
                          <a:spcPts val="1900"/>
                        </a:lnSpc>
                        <a:spcBef>
                          <a:spcPts val="0"/>
                        </a:spcBef>
                        <a:spcAft>
                          <a:spcPts val="600"/>
                        </a:spcAft>
                        <a:buClrTx/>
                        <a:buSzTx/>
                        <a:buFont typeface="Arial" panose="020B0604020202020204" pitchFamily="34" charset="0"/>
                        <a:buNone/>
                        <a:tabLst/>
                        <a:defRPr/>
                      </a:pPr>
                      <a:r>
                        <a:rPr lang="en-US" sz="1600" b="1" dirty="0">
                          <a:solidFill>
                            <a:srgbClr val="002060"/>
                          </a:solidFill>
                          <a:latin typeface="Arial" panose="020B0604020202020204" pitchFamily="34" charset="0"/>
                          <a:cs typeface="Arial" panose="020B0604020202020204" pitchFamily="34" charset="0"/>
                        </a:rPr>
                        <a:t>Problem Scope:</a:t>
                      </a:r>
                    </a:p>
                    <a:p>
                      <a:pPr marL="285750" lvl="0" indent="-285750">
                        <a:lnSpc>
                          <a:spcPts val="1900"/>
                        </a:lnSpc>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company is incurring inventory loss due to inadequate demand-supply management of its product, instant noodles. Hence, the management needs to optimize the supply quantity (basis demand), across all their warehouses in the country.</a:t>
                      </a:r>
                    </a:p>
                  </a:txBody>
                  <a:tcPr marL="92862" marR="92862" marT="51827" marB="518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32685">
                <a:tc>
                  <a:txBody>
                    <a:bodyPr/>
                    <a:lstStyle/>
                    <a:p>
                      <a:pPr marL="0" marR="0" lvl="0" indent="0" algn="l" defTabSz="914400" rtl="0" eaLnBrk="1" fontAlgn="auto" latinLnBrk="0" hangingPunct="1">
                        <a:lnSpc>
                          <a:spcPts val="1900"/>
                        </a:lnSpc>
                        <a:spcBef>
                          <a:spcPts val="0"/>
                        </a:spcBef>
                        <a:spcAft>
                          <a:spcPts val="600"/>
                        </a:spcAft>
                        <a:buClrTx/>
                        <a:buSzTx/>
                        <a:buFont typeface="Arial" panose="020B0604020202020204" pitchFamily="34" charset="0"/>
                        <a:buNone/>
                        <a:tabLst/>
                        <a:defRPr/>
                      </a:pPr>
                      <a:r>
                        <a:rPr lang="en-US" sz="1600" b="1" dirty="0">
                          <a:solidFill>
                            <a:srgbClr val="002060"/>
                          </a:solidFill>
                          <a:latin typeface="Arial" panose="020B0604020202020204" pitchFamily="34" charset="0"/>
                          <a:cs typeface="Arial" panose="020B0604020202020204" pitchFamily="34" charset="0"/>
                        </a:rPr>
                        <a:t>Solution Approach:</a:t>
                      </a:r>
                    </a:p>
                    <a:p>
                      <a:pPr marL="285750" lvl="0" indent="-285750">
                        <a:lnSpc>
                          <a:spcPts val="1900"/>
                        </a:lnSpc>
                        <a:spcAft>
                          <a:spcPts val="600"/>
                        </a:spcAft>
                        <a:buFont typeface="Arial" panose="020B0604020202020204" pitchFamily="34" charset="0"/>
                        <a:buChar char="•"/>
                      </a:pPr>
                      <a:r>
                        <a:rPr lang="en-US" sz="1600" b="0" dirty="0">
                          <a:solidFill>
                            <a:schemeClr val="tx1"/>
                          </a:solidFill>
                          <a:latin typeface="Arial" panose="020B0604020202020204" pitchFamily="34" charset="0"/>
                          <a:cs typeface="Arial" panose="020B0604020202020204" pitchFamily="34" charset="0"/>
                        </a:rPr>
                        <a:t>Objective of this project is to build a model using company's historical data, to determine an optimum product weight to be shipped each time to the warehouse. </a:t>
                      </a:r>
                    </a:p>
                    <a:p>
                      <a:pPr marL="285750" lvl="0" indent="-285750">
                        <a:lnSpc>
                          <a:spcPts val="1900"/>
                        </a:lnSpc>
                        <a:spcAft>
                          <a:spcPts val="600"/>
                        </a:spcAft>
                        <a:buFont typeface="Arial" panose="020B0604020202020204" pitchFamily="34" charset="0"/>
                        <a:buChar char="•"/>
                      </a:pPr>
                      <a:r>
                        <a:rPr lang="en-US" sz="1600" b="0" dirty="0">
                          <a:solidFill>
                            <a:schemeClr val="tx1"/>
                          </a:solidFill>
                          <a:latin typeface="Arial" panose="020B0604020202020204" pitchFamily="34" charset="0"/>
                          <a:cs typeface="Arial" panose="020B0604020202020204" pitchFamily="34" charset="0"/>
                        </a:rPr>
                        <a:t>This project compares different popular machine learning classifiers, and measure their performance to identify the most optimal machine learning model to solve this challenge</a:t>
                      </a:r>
                      <a:r>
                        <a:rPr lang="en-US" sz="1600" dirty="0">
                          <a:solidFill>
                            <a:schemeClr val="tx1"/>
                          </a:solidFill>
                          <a:latin typeface="Arial" panose="020B0604020202020204" pitchFamily="34" charset="0"/>
                          <a:cs typeface="Arial" panose="020B0604020202020204" pitchFamily="34" charset="0"/>
                        </a:rPr>
                        <a:t>.</a:t>
                      </a:r>
                    </a:p>
                  </a:txBody>
                  <a:tcPr marL="92862" marR="92862" marT="51827" marB="518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7B1097C0-C950-0751-D302-0BBACC4097EA}"/>
              </a:ext>
            </a:extLst>
          </p:cNvPr>
          <p:cNvSpPr/>
          <p:nvPr/>
        </p:nvSpPr>
        <p:spPr>
          <a:xfrm>
            <a:off x="1092486" y="5661434"/>
            <a:ext cx="9262475" cy="900246"/>
          </a:xfrm>
          <a:prstGeom prst="rect">
            <a:avLst/>
          </a:prstGeom>
          <a:ln w="12700">
            <a:solidFill>
              <a:schemeClr val="tx1"/>
            </a:solidFill>
            <a:prstDash val="dashDot"/>
          </a:ln>
        </p:spPr>
        <p:txBody>
          <a:bodyPr wrap="square">
            <a:spAutoFit/>
          </a:bodyPr>
          <a:lstStyle/>
          <a:p>
            <a:pPr algn="ctr">
              <a:lnSpc>
                <a:spcPts val="2100"/>
              </a:lnSpc>
              <a:spcAft>
                <a:spcPts val="600"/>
              </a:spcAft>
            </a:pPr>
            <a:r>
              <a:rPr lang="en-US" sz="1600" dirty="0">
                <a:solidFill>
                  <a:srgbClr val="002060"/>
                </a:solidFill>
                <a:latin typeface="Arial" panose="020B0604020202020204" pitchFamily="34" charset="0"/>
                <a:cs typeface="Arial" panose="020B0604020202020204" pitchFamily="34" charset="0"/>
              </a:rPr>
              <a:t>The objective is</a:t>
            </a:r>
            <a:r>
              <a:rPr lang="en-US" sz="1600" b="0" i="0" u="none" strike="noStrike" baseline="0" dirty="0">
                <a:solidFill>
                  <a:srgbClr val="002060"/>
                </a:solidFill>
                <a:latin typeface="Arial" panose="020B0604020202020204" pitchFamily="34" charset="0"/>
                <a:cs typeface="Arial" panose="020B0604020202020204" pitchFamily="34" charset="0"/>
              </a:rPr>
              <a:t> to predict optimum weight of the product to be shipped each time to the warehouse (Supply angle). </a:t>
            </a:r>
            <a:r>
              <a:rPr lang="en-US" sz="1600" b="1" dirty="0">
                <a:solidFill>
                  <a:srgbClr val="002060"/>
                </a:solidFill>
                <a:latin typeface="Arial" panose="020B0604020202020204" pitchFamily="34" charset="0"/>
                <a:cs typeface="Arial" panose="020B0604020202020204" pitchFamily="34" charset="0"/>
              </a:rPr>
              <a:t>By coupling with demand prediction, optimal demand-supply will be obtained. Resource optimization and profit maximization will be the derived objectives</a:t>
            </a:r>
            <a:r>
              <a:rPr lang="en-US" sz="1600" dirty="0">
                <a:solidFill>
                  <a:srgbClr val="002060"/>
                </a:solidFill>
                <a:latin typeface="Arial" panose="020B0604020202020204" pitchFamily="34" charset="0"/>
                <a:cs typeface="Arial" panose="020B0604020202020204" pitchFamily="34" charset="0"/>
              </a:rPr>
              <a:t>. </a:t>
            </a:r>
          </a:p>
        </p:txBody>
      </p:sp>
      <p:pic>
        <p:nvPicPr>
          <p:cNvPr id="5" name="Picture 5">
            <a:extLst>
              <a:ext uri="{FF2B5EF4-FFF2-40B4-BE49-F238E27FC236}">
                <a16:creationId xmlns:a16="http://schemas.microsoft.com/office/drawing/2014/main" id="{211C5882-12B4-0B19-81B4-2AE9B2A24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60" y="1691804"/>
            <a:ext cx="531265" cy="36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a:extLst>
              <a:ext uri="{FF2B5EF4-FFF2-40B4-BE49-F238E27FC236}">
                <a16:creationId xmlns:a16="http://schemas.microsoft.com/office/drawing/2014/main" id="{F3FE32F3-6706-D730-5F5E-5644AC76E8F9}"/>
              </a:ext>
            </a:extLst>
          </p:cNvPr>
          <p:cNvCxnSpPr/>
          <p:nvPr/>
        </p:nvCxnSpPr>
        <p:spPr>
          <a:xfrm>
            <a:off x="1092487" y="2444581"/>
            <a:ext cx="9252000" cy="0"/>
          </a:xfrm>
          <a:prstGeom prst="line">
            <a:avLst/>
          </a:prstGeom>
          <a:ln>
            <a:solidFill>
              <a:srgbClr val="7F7F7F"/>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67439C-B4C0-A776-DE3C-C15C8599B894}"/>
              </a:ext>
            </a:extLst>
          </p:cNvPr>
          <p:cNvCxnSpPr/>
          <p:nvPr/>
        </p:nvCxnSpPr>
        <p:spPr>
          <a:xfrm>
            <a:off x="1117202" y="3818414"/>
            <a:ext cx="9252000" cy="0"/>
          </a:xfrm>
          <a:prstGeom prst="line">
            <a:avLst/>
          </a:prstGeom>
          <a:ln>
            <a:solidFill>
              <a:srgbClr val="7F7F7F"/>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4F463D7-A7F7-3F23-1394-821089795C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032" y="4235391"/>
            <a:ext cx="379475" cy="446139"/>
          </a:xfrm>
          <a:prstGeom prst="rect">
            <a:avLst/>
          </a:prstGeom>
          <a:solidFill>
            <a:schemeClr val="bg2"/>
          </a:solidFill>
          <a:ln>
            <a:noFill/>
          </a:ln>
          <a:effectLst/>
        </p:spPr>
      </p:pic>
      <p:sp>
        <p:nvSpPr>
          <p:cNvPr id="10" name="Freeform 9">
            <a:extLst>
              <a:ext uri="{FF2B5EF4-FFF2-40B4-BE49-F238E27FC236}">
                <a16:creationId xmlns:a16="http://schemas.microsoft.com/office/drawing/2014/main" id="{05DF4D7D-4F58-AE02-E286-C2E4E026E9A7}"/>
              </a:ext>
            </a:extLst>
          </p:cNvPr>
          <p:cNvSpPr>
            <a:spLocks noChangeAspect="1" noEditPoints="1"/>
          </p:cNvSpPr>
          <p:nvPr/>
        </p:nvSpPr>
        <p:spPr bwMode="auto">
          <a:xfrm>
            <a:off x="481454" y="2820853"/>
            <a:ext cx="379475" cy="365195"/>
          </a:xfrm>
          <a:custGeom>
            <a:avLst/>
            <a:gdLst/>
            <a:ahLst/>
            <a:cxnLst>
              <a:cxn ang="0">
                <a:pos x="86" y="15"/>
              </a:cxn>
              <a:cxn ang="0">
                <a:pos x="72" y="15"/>
              </a:cxn>
              <a:cxn ang="0">
                <a:pos x="44" y="15"/>
              </a:cxn>
              <a:cxn ang="0">
                <a:pos x="30" y="15"/>
              </a:cxn>
              <a:cxn ang="0">
                <a:pos x="24" y="8"/>
              </a:cxn>
              <a:cxn ang="0">
                <a:pos x="38" y="8"/>
              </a:cxn>
              <a:cxn ang="0">
                <a:pos x="66" y="8"/>
              </a:cxn>
              <a:cxn ang="0">
                <a:pos x="80" y="8"/>
              </a:cxn>
              <a:cxn ang="0">
                <a:pos x="75" y="28"/>
              </a:cxn>
              <a:cxn ang="0">
                <a:pos x="47" y="28"/>
              </a:cxn>
              <a:cxn ang="0">
                <a:pos x="33" y="28"/>
              </a:cxn>
              <a:cxn ang="0">
                <a:pos x="18" y="30"/>
              </a:cxn>
              <a:cxn ang="0">
                <a:pos x="33" y="31"/>
              </a:cxn>
              <a:cxn ang="0">
                <a:pos x="47" y="31"/>
              </a:cxn>
              <a:cxn ang="0">
                <a:pos x="75" y="31"/>
              </a:cxn>
              <a:cxn ang="0">
                <a:pos x="80" y="24"/>
              </a:cxn>
              <a:cxn ang="0">
                <a:pos x="58" y="44"/>
              </a:cxn>
              <a:cxn ang="0">
                <a:pos x="44" y="44"/>
              </a:cxn>
              <a:cxn ang="0">
                <a:pos x="30" y="44"/>
              </a:cxn>
              <a:cxn ang="0">
                <a:pos x="24" y="51"/>
              </a:cxn>
              <a:cxn ang="0">
                <a:pos x="38" y="51"/>
              </a:cxn>
              <a:cxn ang="0">
                <a:pos x="52" y="51"/>
              </a:cxn>
              <a:cxn ang="0">
                <a:pos x="80" y="51"/>
              </a:cxn>
              <a:cxn ang="0">
                <a:pos x="80" y="56"/>
              </a:cxn>
              <a:cxn ang="0">
                <a:pos x="66" y="56"/>
              </a:cxn>
              <a:cxn ang="0">
                <a:pos x="38" y="56"/>
              </a:cxn>
              <a:cxn ang="0">
                <a:pos x="24" y="56"/>
              </a:cxn>
              <a:cxn ang="0">
                <a:pos x="30" y="63"/>
              </a:cxn>
              <a:cxn ang="0">
                <a:pos x="44" y="63"/>
              </a:cxn>
              <a:cxn ang="0">
                <a:pos x="72" y="63"/>
              </a:cxn>
              <a:cxn ang="0">
                <a:pos x="86" y="62"/>
              </a:cxn>
              <a:cxn ang="0">
                <a:pos x="75" y="77"/>
              </a:cxn>
              <a:cxn ang="0">
                <a:pos x="61" y="77"/>
              </a:cxn>
              <a:cxn ang="0">
                <a:pos x="47" y="77"/>
              </a:cxn>
              <a:cxn ang="0">
                <a:pos x="18" y="78"/>
              </a:cxn>
              <a:cxn ang="0">
                <a:pos x="47" y="79"/>
              </a:cxn>
              <a:cxn ang="0">
                <a:pos x="61" y="79"/>
              </a:cxn>
              <a:cxn ang="0">
                <a:pos x="75" y="79"/>
              </a:cxn>
              <a:cxn ang="0">
                <a:pos x="80" y="72"/>
              </a:cxn>
              <a:cxn ang="0">
                <a:pos x="101" y="5"/>
              </a:cxn>
              <a:cxn ang="0">
                <a:pos x="89" y="5"/>
              </a:cxn>
              <a:cxn ang="0">
                <a:pos x="15" y="5"/>
              </a:cxn>
              <a:cxn ang="0">
                <a:pos x="4" y="5"/>
              </a:cxn>
              <a:cxn ang="0">
                <a:pos x="0" y="93"/>
              </a:cxn>
              <a:cxn ang="0">
                <a:pos x="101" y="100"/>
              </a:cxn>
              <a:cxn ang="0">
                <a:pos x="101" y="89"/>
              </a:cxn>
            </a:cxnLst>
            <a:rect l="0" t="0" r="r" b="b"/>
            <a:pathLst>
              <a:path w="104" h="100">
                <a:moveTo>
                  <a:pt x="86" y="12"/>
                </a:moveTo>
                <a:cubicBezTo>
                  <a:pt x="86" y="15"/>
                  <a:pt x="86" y="15"/>
                  <a:pt x="86" y="15"/>
                </a:cubicBezTo>
                <a:cubicBezTo>
                  <a:pt x="86" y="15"/>
                  <a:pt x="86" y="15"/>
                  <a:pt x="86" y="15"/>
                </a:cubicBezTo>
                <a:cubicBezTo>
                  <a:pt x="85" y="17"/>
                  <a:pt x="83" y="19"/>
                  <a:pt x="80" y="19"/>
                </a:cubicBezTo>
                <a:cubicBezTo>
                  <a:pt x="77" y="19"/>
                  <a:pt x="75" y="17"/>
                  <a:pt x="75" y="15"/>
                </a:cubicBezTo>
                <a:cubicBezTo>
                  <a:pt x="72" y="15"/>
                  <a:pt x="72" y="15"/>
                  <a:pt x="72" y="15"/>
                </a:cubicBezTo>
                <a:cubicBezTo>
                  <a:pt x="71" y="17"/>
                  <a:pt x="69" y="19"/>
                  <a:pt x="66" y="19"/>
                </a:cubicBezTo>
                <a:cubicBezTo>
                  <a:pt x="64" y="19"/>
                  <a:pt x="61" y="17"/>
                  <a:pt x="61" y="15"/>
                </a:cubicBezTo>
                <a:cubicBezTo>
                  <a:pt x="44" y="15"/>
                  <a:pt x="44" y="15"/>
                  <a:pt x="44" y="15"/>
                </a:cubicBezTo>
                <a:cubicBezTo>
                  <a:pt x="43" y="17"/>
                  <a:pt x="41" y="19"/>
                  <a:pt x="38" y="19"/>
                </a:cubicBezTo>
                <a:cubicBezTo>
                  <a:pt x="35" y="19"/>
                  <a:pt x="33" y="17"/>
                  <a:pt x="33" y="15"/>
                </a:cubicBezTo>
                <a:cubicBezTo>
                  <a:pt x="30" y="15"/>
                  <a:pt x="30" y="15"/>
                  <a:pt x="30" y="15"/>
                </a:cubicBezTo>
                <a:cubicBezTo>
                  <a:pt x="29" y="17"/>
                  <a:pt x="27" y="19"/>
                  <a:pt x="24" y="19"/>
                </a:cubicBezTo>
                <a:cubicBezTo>
                  <a:pt x="21" y="19"/>
                  <a:pt x="18" y="16"/>
                  <a:pt x="18" y="13"/>
                </a:cubicBezTo>
                <a:cubicBezTo>
                  <a:pt x="18" y="10"/>
                  <a:pt x="21" y="8"/>
                  <a:pt x="24" y="8"/>
                </a:cubicBezTo>
                <a:cubicBezTo>
                  <a:pt x="27" y="8"/>
                  <a:pt x="29" y="10"/>
                  <a:pt x="30" y="12"/>
                </a:cubicBezTo>
                <a:cubicBezTo>
                  <a:pt x="33" y="12"/>
                  <a:pt x="33" y="12"/>
                  <a:pt x="33" y="12"/>
                </a:cubicBezTo>
                <a:cubicBezTo>
                  <a:pt x="33" y="10"/>
                  <a:pt x="35" y="8"/>
                  <a:pt x="38" y="8"/>
                </a:cubicBezTo>
                <a:cubicBezTo>
                  <a:pt x="41" y="8"/>
                  <a:pt x="43" y="10"/>
                  <a:pt x="44" y="12"/>
                </a:cubicBezTo>
                <a:cubicBezTo>
                  <a:pt x="61" y="12"/>
                  <a:pt x="61" y="12"/>
                  <a:pt x="61" y="12"/>
                </a:cubicBezTo>
                <a:cubicBezTo>
                  <a:pt x="61" y="10"/>
                  <a:pt x="64" y="8"/>
                  <a:pt x="66" y="8"/>
                </a:cubicBezTo>
                <a:cubicBezTo>
                  <a:pt x="69" y="8"/>
                  <a:pt x="71" y="10"/>
                  <a:pt x="72" y="12"/>
                </a:cubicBezTo>
                <a:cubicBezTo>
                  <a:pt x="75" y="12"/>
                  <a:pt x="75" y="12"/>
                  <a:pt x="75" y="12"/>
                </a:cubicBezTo>
                <a:cubicBezTo>
                  <a:pt x="75" y="10"/>
                  <a:pt x="77" y="8"/>
                  <a:pt x="80" y="8"/>
                </a:cubicBezTo>
                <a:cubicBezTo>
                  <a:pt x="83" y="8"/>
                  <a:pt x="85" y="10"/>
                  <a:pt x="86" y="12"/>
                </a:cubicBezTo>
                <a:close/>
                <a:moveTo>
                  <a:pt x="80" y="24"/>
                </a:moveTo>
                <a:cubicBezTo>
                  <a:pt x="77" y="24"/>
                  <a:pt x="75" y="26"/>
                  <a:pt x="75" y="28"/>
                </a:cubicBezTo>
                <a:cubicBezTo>
                  <a:pt x="58" y="28"/>
                  <a:pt x="58" y="28"/>
                  <a:pt x="58" y="28"/>
                </a:cubicBezTo>
                <a:cubicBezTo>
                  <a:pt x="57" y="26"/>
                  <a:pt x="55" y="24"/>
                  <a:pt x="52" y="24"/>
                </a:cubicBezTo>
                <a:cubicBezTo>
                  <a:pt x="49" y="24"/>
                  <a:pt x="47" y="26"/>
                  <a:pt x="47" y="28"/>
                </a:cubicBezTo>
                <a:cubicBezTo>
                  <a:pt x="44" y="28"/>
                  <a:pt x="44" y="28"/>
                  <a:pt x="44" y="28"/>
                </a:cubicBezTo>
                <a:cubicBezTo>
                  <a:pt x="43" y="26"/>
                  <a:pt x="41" y="24"/>
                  <a:pt x="38" y="24"/>
                </a:cubicBezTo>
                <a:cubicBezTo>
                  <a:pt x="35" y="24"/>
                  <a:pt x="33" y="26"/>
                  <a:pt x="33" y="28"/>
                </a:cubicBezTo>
                <a:cubicBezTo>
                  <a:pt x="30" y="28"/>
                  <a:pt x="30" y="28"/>
                  <a:pt x="30" y="28"/>
                </a:cubicBezTo>
                <a:cubicBezTo>
                  <a:pt x="29" y="26"/>
                  <a:pt x="27" y="24"/>
                  <a:pt x="24" y="24"/>
                </a:cubicBezTo>
                <a:cubicBezTo>
                  <a:pt x="21" y="24"/>
                  <a:pt x="18" y="26"/>
                  <a:pt x="18" y="30"/>
                </a:cubicBezTo>
                <a:cubicBezTo>
                  <a:pt x="18" y="33"/>
                  <a:pt x="21" y="35"/>
                  <a:pt x="24" y="35"/>
                </a:cubicBezTo>
                <a:cubicBezTo>
                  <a:pt x="27" y="35"/>
                  <a:pt x="29" y="33"/>
                  <a:pt x="30" y="31"/>
                </a:cubicBezTo>
                <a:cubicBezTo>
                  <a:pt x="33" y="31"/>
                  <a:pt x="33" y="31"/>
                  <a:pt x="33" y="31"/>
                </a:cubicBezTo>
                <a:cubicBezTo>
                  <a:pt x="33" y="33"/>
                  <a:pt x="35" y="35"/>
                  <a:pt x="38" y="35"/>
                </a:cubicBezTo>
                <a:cubicBezTo>
                  <a:pt x="41" y="35"/>
                  <a:pt x="43" y="33"/>
                  <a:pt x="44" y="31"/>
                </a:cubicBezTo>
                <a:cubicBezTo>
                  <a:pt x="47" y="31"/>
                  <a:pt x="47" y="31"/>
                  <a:pt x="47" y="31"/>
                </a:cubicBezTo>
                <a:cubicBezTo>
                  <a:pt x="47" y="33"/>
                  <a:pt x="49" y="35"/>
                  <a:pt x="52" y="35"/>
                </a:cubicBezTo>
                <a:cubicBezTo>
                  <a:pt x="55" y="35"/>
                  <a:pt x="57" y="33"/>
                  <a:pt x="58" y="31"/>
                </a:cubicBezTo>
                <a:cubicBezTo>
                  <a:pt x="75" y="31"/>
                  <a:pt x="75" y="31"/>
                  <a:pt x="75" y="31"/>
                </a:cubicBezTo>
                <a:cubicBezTo>
                  <a:pt x="75" y="33"/>
                  <a:pt x="77" y="35"/>
                  <a:pt x="80" y="35"/>
                </a:cubicBezTo>
                <a:cubicBezTo>
                  <a:pt x="83" y="35"/>
                  <a:pt x="86" y="33"/>
                  <a:pt x="86" y="30"/>
                </a:cubicBezTo>
                <a:cubicBezTo>
                  <a:pt x="86" y="26"/>
                  <a:pt x="83" y="24"/>
                  <a:pt x="80" y="24"/>
                </a:cubicBezTo>
                <a:close/>
                <a:moveTo>
                  <a:pt x="80" y="40"/>
                </a:moveTo>
                <a:cubicBezTo>
                  <a:pt x="77" y="40"/>
                  <a:pt x="75" y="42"/>
                  <a:pt x="75" y="44"/>
                </a:cubicBezTo>
                <a:cubicBezTo>
                  <a:pt x="58" y="44"/>
                  <a:pt x="58" y="44"/>
                  <a:pt x="58" y="44"/>
                </a:cubicBezTo>
                <a:cubicBezTo>
                  <a:pt x="57" y="42"/>
                  <a:pt x="55" y="40"/>
                  <a:pt x="52" y="40"/>
                </a:cubicBezTo>
                <a:cubicBezTo>
                  <a:pt x="49" y="40"/>
                  <a:pt x="47" y="42"/>
                  <a:pt x="47" y="44"/>
                </a:cubicBezTo>
                <a:cubicBezTo>
                  <a:pt x="44" y="44"/>
                  <a:pt x="44" y="44"/>
                  <a:pt x="44" y="44"/>
                </a:cubicBezTo>
                <a:cubicBezTo>
                  <a:pt x="43" y="42"/>
                  <a:pt x="41" y="40"/>
                  <a:pt x="38" y="40"/>
                </a:cubicBezTo>
                <a:cubicBezTo>
                  <a:pt x="35" y="40"/>
                  <a:pt x="33" y="42"/>
                  <a:pt x="33" y="44"/>
                </a:cubicBezTo>
                <a:cubicBezTo>
                  <a:pt x="30" y="44"/>
                  <a:pt x="30" y="44"/>
                  <a:pt x="30" y="44"/>
                </a:cubicBezTo>
                <a:cubicBezTo>
                  <a:pt x="29" y="42"/>
                  <a:pt x="27" y="40"/>
                  <a:pt x="24" y="40"/>
                </a:cubicBezTo>
                <a:cubicBezTo>
                  <a:pt x="21" y="40"/>
                  <a:pt x="18" y="43"/>
                  <a:pt x="18" y="46"/>
                </a:cubicBezTo>
                <a:cubicBezTo>
                  <a:pt x="18" y="49"/>
                  <a:pt x="21" y="51"/>
                  <a:pt x="24" y="51"/>
                </a:cubicBezTo>
                <a:cubicBezTo>
                  <a:pt x="27" y="51"/>
                  <a:pt x="29" y="49"/>
                  <a:pt x="30" y="47"/>
                </a:cubicBezTo>
                <a:cubicBezTo>
                  <a:pt x="33" y="47"/>
                  <a:pt x="33" y="47"/>
                  <a:pt x="33" y="47"/>
                </a:cubicBezTo>
                <a:cubicBezTo>
                  <a:pt x="33" y="49"/>
                  <a:pt x="35" y="51"/>
                  <a:pt x="38" y="51"/>
                </a:cubicBezTo>
                <a:cubicBezTo>
                  <a:pt x="41" y="51"/>
                  <a:pt x="43" y="49"/>
                  <a:pt x="44" y="47"/>
                </a:cubicBezTo>
                <a:cubicBezTo>
                  <a:pt x="47" y="47"/>
                  <a:pt x="47" y="47"/>
                  <a:pt x="47" y="47"/>
                </a:cubicBezTo>
                <a:cubicBezTo>
                  <a:pt x="47" y="49"/>
                  <a:pt x="49" y="51"/>
                  <a:pt x="52" y="51"/>
                </a:cubicBezTo>
                <a:cubicBezTo>
                  <a:pt x="55" y="51"/>
                  <a:pt x="57" y="49"/>
                  <a:pt x="58" y="47"/>
                </a:cubicBezTo>
                <a:cubicBezTo>
                  <a:pt x="75" y="47"/>
                  <a:pt x="75" y="47"/>
                  <a:pt x="75" y="47"/>
                </a:cubicBezTo>
                <a:cubicBezTo>
                  <a:pt x="75" y="49"/>
                  <a:pt x="77" y="51"/>
                  <a:pt x="80" y="51"/>
                </a:cubicBezTo>
                <a:cubicBezTo>
                  <a:pt x="83" y="51"/>
                  <a:pt x="86" y="49"/>
                  <a:pt x="86" y="46"/>
                </a:cubicBezTo>
                <a:cubicBezTo>
                  <a:pt x="86" y="43"/>
                  <a:pt x="83" y="40"/>
                  <a:pt x="80" y="40"/>
                </a:cubicBezTo>
                <a:close/>
                <a:moveTo>
                  <a:pt x="80" y="56"/>
                </a:moveTo>
                <a:cubicBezTo>
                  <a:pt x="77" y="56"/>
                  <a:pt x="75" y="58"/>
                  <a:pt x="75" y="61"/>
                </a:cubicBezTo>
                <a:cubicBezTo>
                  <a:pt x="72" y="61"/>
                  <a:pt x="72" y="61"/>
                  <a:pt x="72" y="61"/>
                </a:cubicBezTo>
                <a:cubicBezTo>
                  <a:pt x="71" y="58"/>
                  <a:pt x="69" y="56"/>
                  <a:pt x="66" y="56"/>
                </a:cubicBezTo>
                <a:cubicBezTo>
                  <a:pt x="63" y="56"/>
                  <a:pt x="61" y="58"/>
                  <a:pt x="61" y="61"/>
                </a:cubicBezTo>
                <a:cubicBezTo>
                  <a:pt x="44" y="61"/>
                  <a:pt x="44" y="61"/>
                  <a:pt x="44" y="61"/>
                </a:cubicBezTo>
                <a:cubicBezTo>
                  <a:pt x="43" y="58"/>
                  <a:pt x="41" y="56"/>
                  <a:pt x="38" y="56"/>
                </a:cubicBezTo>
                <a:cubicBezTo>
                  <a:pt x="35" y="56"/>
                  <a:pt x="33" y="58"/>
                  <a:pt x="33" y="61"/>
                </a:cubicBezTo>
                <a:cubicBezTo>
                  <a:pt x="30" y="61"/>
                  <a:pt x="30" y="61"/>
                  <a:pt x="30" y="61"/>
                </a:cubicBezTo>
                <a:cubicBezTo>
                  <a:pt x="29" y="58"/>
                  <a:pt x="27" y="56"/>
                  <a:pt x="24" y="56"/>
                </a:cubicBezTo>
                <a:cubicBezTo>
                  <a:pt x="21" y="56"/>
                  <a:pt x="18" y="59"/>
                  <a:pt x="18" y="62"/>
                </a:cubicBezTo>
                <a:cubicBezTo>
                  <a:pt x="18" y="65"/>
                  <a:pt x="21" y="67"/>
                  <a:pt x="24" y="67"/>
                </a:cubicBezTo>
                <a:cubicBezTo>
                  <a:pt x="27" y="67"/>
                  <a:pt x="29" y="65"/>
                  <a:pt x="30" y="63"/>
                </a:cubicBezTo>
                <a:cubicBezTo>
                  <a:pt x="33" y="63"/>
                  <a:pt x="33" y="63"/>
                  <a:pt x="33" y="63"/>
                </a:cubicBezTo>
                <a:cubicBezTo>
                  <a:pt x="33" y="65"/>
                  <a:pt x="35" y="67"/>
                  <a:pt x="38" y="67"/>
                </a:cubicBezTo>
                <a:cubicBezTo>
                  <a:pt x="41" y="67"/>
                  <a:pt x="43" y="65"/>
                  <a:pt x="44" y="63"/>
                </a:cubicBezTo>
                <a:cubicBezTo>
                  <a:pt x="61" y="63"/>
                  <a:pt x="61" y="63"/>
                  <a:pt x="61" y="63"/>
                </a:cubicBezTo>
                <a:cubicBezTo>
                  <a:pt x="61" y="65"/>
                  <a:pt x="63" y="67"/>
                  <a:pt x="66" y="67"/>
                </a:cubicBezTo>
                <a:cubicBezTo>
                  <a:pt x="69" y="67"/>
                  <a:pt x="71" y="65"/>
                  <a:pt x="72" y="63"/>
                </a:cubicBezTo>
                <a:cubicBezTo>
                  <a:pt x="75" y="63"/>
                  <a:pt x="75" y="63"/>
                  <a:pt x="75" y="63"/>
                </a:cubicBezTo>
                <a:cubicBezTo>
                  <a:pt x="75" y="65"/>
                  <a:pt x="77" y="67"/>
                  <a:pt x="80" y="67"/>
                </a:cubicBezTo>
                <a:cubicBezTo>
                  <a:pt x="83" y="67"/>
                  <a:pt x="86" y="65"/>
                  <a:pt x="86" y="62"/>
                </a:cubicBezTo>
                <a:cubicBezTo>
                  <a:pt x="86" y="59"/>
                  <a:pt x="83" y="56"/>
                  <a:pt x="80" y="56"/>
                </a:cubicBezTo>
                <a:close/>
                <a:moveTo>
                  <a:pt x="80" y="72"/>
                </a:moveTo>
                <a:cubicBezTo>
                  <a:pt x="77" y="72"/>
                  <a:pt x="75" y="74"/>
                  <a:pt x="75" y="77"/>
                </a:cubicBezTo>
                <a:cubicBezTo>
                  <a:pt x="72" y="77"/>
                  <a:pt x="72" y="77"/>
                  <a:pt x="72" y="77"/>
                </a:cubicBezTo>
                <a:cubicBezTo>
                  <a:pt x="71" y="74"/>
                  <a:pt x="69" y="72"/>
                  <a:pt x="66" y="72"/>
                </a:cubicBezTo>
                <a:cubicBezTo>
                  <a:pt x="63" y="72"/>
                  <a:pt x="61" y="74"/>
                  <a:pt x="61" y="77"/>
                </a:cubicBezTo>
                <a:cubicBezTo>
                  <a:pt x="58" y="77"/>
                  <a:pt x="58" y="77"/>
                  <a:pt x="58" y="77"/>
                </a:cubicBezTo>
                <a:cubicBezTo>
                  <a:pt x="57" y="74"/>
                  <a:pt x="55" y="72"/>
                  <a:pt x="52" y="72"/>
                </a:cubicBezTo>
                <a:cubicBezTo>
                  <a:pt x="49" y="72"/>
                  <a:pt x="47" y="74"/>
                  <a:pt x="47" y="77"/>
                </a:cubicBezTo>
                <a:cubicBezTo>
                  <a:pt x="30" y="77"/>
                  <a:pt x="30" y="77"/>
                  <a:pt x="30" y="77"/>
                </a:cubicBezTo>
                <a:cubicBezTo>
                  <a:pt x="29" y="74"/>
                  <a:pt x="27" y="72"/>
                  <a:pt x="24" y="72"/>
                </a:cubicBezTo>
                <a:cubicBezTo>
                  <a:pt x="21" y="72"/>
                  <a:pt x="18" y="75"/>
                  <a:pt x="18" y="78"/>
                </a:cubicBezTo>
                <a:cubicBezTo>
                  <a:pt x="18" y="81"/>
                  <a:pt x="21" y="84"/>
                  <a:pt x="24" y="84"/>
                </a:cubicBezTo>
                <a:cubicBezTo>
                  <a:pt x="27" y="84"/>
                  <a:pt x="29" y="82"/>
                  <a:pt x="30" y="79"/>
                </a:cubicBezTo>
                <a:cubicBezTo>
                  <a:pt x="47" y="79"/>
                  <a:pt x="47" y="79"/>
                  <a:pt x="47" y="79"/>
                </a:cubicBezTo>
                <a:cubicBezTo>
                  <a:pt x="47" y="82"/>
                  <a:pt x="49" y="84"/>
                  <a:pt x="52" y="84"/>
                </a:cubicBezTo>
                <a:cubicBezTo>
                  <a:pt x="55" y="84"/>
                  <a:pt x="57" y="82"/>
                  <a:pt x="58" y="79"/>
                </a:cubicBezTo>
                <a:cubicBezTo>
                  <a:pt x="61" y="79"/>
                  <a:pt x="61" y="79"/>
                  <a:pt x="61" y="79"/>
                </a:cubicBezTo>
                <a:cubicBezTo>
                  <a:pt x="61" y="82"/>
                  <a:pt x="63" y="84"/>
                  <a:pt x="66" y="84"/>
                </a:cubicBezTo>
                <a:cubicBezTo>
                  <a:pt x="69" y="84"/>
                  <a:pt x="71" y="82"/>
                  <a:pt x="72" y="79"/>
                </a:cubicBezTo>
                <a:cubicBezTo>
                  <a:pt x="75" y="79"/>
                  <a:pt x="75" y="79"/>
                  <a:pt x="75" y="79"/>
                </a:cubicBezTo>
                <a:cubicBezTo>
                  <a:pt x="75" y="82"/>
                  <a:pt x="77" y="84"/>
                  <a:pt x="80" y="84"/>
                </a:cubicBezTo>
                <a:cubicBezTo>
                  <a:pt x="83" y="84"/>
                  <a:pt x="86" y="81"/>
                  <a:pt x="86" y="78"/>
                </a:cubicBezTo>
                <a:cubicBezTo>
                  <a:pt x="86" y="75"/>
                  <a:pt x="83" y="72"/>
                  <a:pt x="80" y="72"/>
                </a:cubicBezTo>
                <a:close/>
                <a:moveTo>
                  <a:pt x="101" y="89"/>
                </a:moveTo>
                <a:cubicBezTo>
                  <a:pt x="101" y="89"/>
                  <a:pt x="101" y="89"/>
                  <a:pt x="101" y="89"/>
                </a:cubicBezTo>
                <a:cubicBezTo>
                  <a:pt x="101" y="5"/>
                  <a:pt x="101" y="5"/>
                  <a:pt x="101" y="5"/>
                </a:cubicBezTo>
                <a:cubicBezTo>
                  <a:pt x="101" y="2"/>
                  <a:pt x="98" y="0"/>
                  <a:pt x="95" y="0"/>
                </a:cubicBezTo>
                <a:cubicBezTo>
                  <a:pt x="95" y="0"/>
                  <a:pt x="95" y="0"/>
                  <a:pt x="95" y="0"/>
                </a:cubicBezTo>
                <a:cubicBezTo>
                  <a:pt x="92" y="0"/>
                  <a:pt x="89" y="2"/>
                  <a:pt x="89" y="5"/>
                </a:cubicBezTo>
                <a:cubicBezTo>
                  <a:pt x="89" y="89"/>
                  <a:pt x="89" y="89"/>
                  <a:pt x="89" y="89"/>
                </a:cubicBezTo>
                <a:cubicBezTo>
                  <a:pt x="15" y="89"/>
                  <a:pt x="15" y="89"/>
                  <a:pt x="15" y="89"/>
                </a:cubicBezTo>
                <a:cubicBezTo>
                  <a:pt x="15" y="5"/>
                  <a:pt x="15" y="5"/>
                  <a:pt x="15" y="5"/>
                </a:cubicBezTo>
                <a:cubicBezTo>
                  <a:pt x="15" y="2"/>
                  <a:pt x="13" y="0"/>
                  <a:pt x="10" y="0"/>
                </a:cubicBezTo>
                <a:cubicBezTo>
                  <a:pt x="10" y="0"/>
                  <a:pt x="10" y="0"/>
                  <a:pt x="10" y="0"/>
                </a:cubicBezTo>
                <a:cubicBezTo>
                  <a:pt x="7" y="0"/>
                  <a:pt x="4" y="2"/>
                  <a:pt x="4" y="5"/>
                </a:cubicBezTo>
                <a:cubicBezTo>
                  <a:pt x="4" y="89"/>
                  <a:pt x="4" y="89"/>
                  <a:pt x="4" y="89"/>
                </a:cubicBezTo>
                <a:cubicBezTo>
                  <a:pt x="4" y="89"/>
                  <a:pt x="4" y="89"/>
                  <a:pt x="4" y="89"/>
                </a:cubicBezTo>
                <a:cubicBezTo>
                  <a:pt x="2" y="89"/>
                  <a:pt x="0" y="91"/>
                  <a:pt x="0" y="93"/>
                </a:cubicBezTo>
                <a:cubicBezTo>
                  <a:pt x="0" y="96"/>
                  <a:pt x="0" y="96"/>
                  <a:pt x="0" y="96"/>
                </a:cubicBezTo>
                <a:cubicBezTo>
                  <a:pt x="0" y="98"/>
                  <a:pt x="2" y="100"/>
                  <a:pt x="4" y="100"/>
                </a:cubicBezTo>
                <a:cubicBezTo>
                  <a:pt x="101" y="100"/>
                  <a:pt x="101" y="100"/>
                  <a:pt x="101" y="100"/>
                </a:cubicBezTo>
                <a:cubicBezTo>
                  <a:pt x="103" y="100"/>
                  <a:pt x="104" y="98"/>
                  <a:pt x="104" y="96"/>
                </a:cubicBezTo>
                <a:cubicBezTo>
                  <a:pt x="104" y="93"/>
                  <a:pt x="104" y="93"/>
                  <a:pt x="104" y="93"/>
                </a:cubicBezTo>
                <a:cubicBezTo>
                  <a:pt x="104" y="91"/>
                  <a:pt x="103" y="89"/>
                  <a:pt x="101" y="89"/>
                </a:cubicBezTo>
                <a:close/>
              </a:path>
            </a:pathLst>
          </a:custGeom>
          <a:solidFill>
            <a:srgbClr val="92D4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2776"/>
              </a:solidFill>
              <a:effectLst/>
              <a:uLnTx/>
              <a:uFillTx/>
            </a:endParaRPr>
          </a:p>
        </p:txBody>
      </p:sp>
      <p:sp>
        <p:nvSpPr>
          <p:cNvPr id="6" name="Rectangle 16">
            <a:extLst>
              <a:ext uri="{FF2B5EF4-FFF2-40B4-BE49-F238E27FC236}">
                <a16:creationId xmlns:a16="http://schemas.microsoft.com/office/drawing/2014/main" id="{F835565F-1DAB-A420-2EA3-6B5BD8B96CC0}"/>
              </a:ext>
            </a:extLst>
          </p:cNvPr>
          <p:cNvSpPr>
            <a:spLocks noChangeAspect="1" noChangeArrowheads="1"/>
          </p:cNvSpPr>
          <p:nvPr/>
        </p:nvSpPr>
        <p:spPr bwMode="auto">
          <a:xfrm>
            <a:off x="4" y="-19490"/>
            <a:ext cx="412750" cy="380759"/>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sz="1600" b="1">
                <a:latin typeface="Arial" pitchFamily="34" charset="0"/>
                <a:ea typeface="Verdana" pitchFamily="34" charset="0"/>
                <a:cs typeface="Arial" pitchFamily="34" charset="0"/>
              </a:rPr>
              <a:t>1</a:t>
            </a:r>
            <a:endParaRPr lang="en-US" sz="1600" b="1" dirty="0">
              <a:latin typeface="Arial" pitchFamily="34" charset="0"/>
              <a:ea typeface="Verdana" pitchFamily="34" charset="0"/>
              <a:cs typeface="Arial" pitchFamily="34" charset="0"/>
            </a:endParaRPr>
          </a:p>
        </p:txBody>
      </p:sp>
    </p:spTree>
    <p:extLst>
      <p:ext uri="{BB962C8B-B14F-4D97-AF65-F5344CB8AC3E}">
        <p14:creationId xmlns:p14="http://schemas.microsoft.com/office/powerpoint/2010/main" val="152645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327879"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Defining overall approach</a:t>
            </a:r>
          </a:p>
        </p:txBody>
      </p:sp>
      <p:sp>
        <p:nvSpPr>
          <p:cNvPr id="43" name="Line 20">
            <a:extLst>
              <a:ext uri="{FF2B5EF4-FFF2-40B4-BE49-F238E27FC236}">
                <a16:creationId xmlns:a16="http://schemas.microsoft.com/office/drawing/2014/main" id="{4BA579F4-2A4D-858E-57D1-21FEB65D7C01}"/>
              </a:ext>
            </a:extLst>
          </p:cNvPr>
          <p:cNvSpPr>
            <a:spLocks noChangeShapeType="1"/>
          </p:cNvSpPr>
          <p:nvPr/>
        </p:nvSpPr>
        <p:spPr bwMode="auto">
          <a:xfrm>
            <a:off x="853145" y="1740407"/>
            <a:ext cx="1669690" cy="2687141"/>
          </a:xfrm>
          <a:prstGeom prst="line">
            <a:avLst/>
          </a:prstGeom>
          <a:noFill/>
          <a:ln w="22225">
            <a:solidFill>
              <a:srgbClr val="80CCCC"/>
            </a:solidFill>
            <a:prstDash val="dash"/>
            <a:round/>
            <a:headEnd/>
            <a:tailEnd/>
          </a:ln>
        </p:spPr>
        <p:txBody>
          <a:bodyPr/>
          <a:lstStyle/>
          <a:p>
            <a:pPr>
              <a:defRPr/>
            </a:pPr>
            <a:endParaRPr lang="en-US" sz="1600" kern="0">
              <a:solidFill>
                <a:sysClr val="windowText" lastClr="000000"/>
              </a:solidFill>
              <a:latin typeface="Arial" charset="0"/>
              <a:cs typeface="Arial" charset="0"/>
            </a:endParaRPr>
          </a:p>
        </p:txBody>
      </p:sp>
      <p:sp>
        <p:nvSpPr>
          <p:cNvPr id="44" name="Line 16">
            <a:extLst>
              <a:ext uri="{FF2B5EF4-FFF2-40B4-BE49-F238E27FC236}">
                <a16:creationId xmlns:a16="http://schemas.microsoft.com/office/drawing/2014/main" id="{F40EFFB5-7E8C-1BE7-3077-BAE8F62DB098}"/>
              </a:ext>
            </a:extLst>
          </p:cNvPr>
          <p:cNvSpPr>
            <a:spLocks noChangeShapeType="1"/>
          </p:cNvSpPr>
          <p:nvPr/>
        </p:nvSpPr>
        <p:spPr bwMode="auto">
          <a:xfrm rot="10800000">
            <a:off x="1335830" y="4684566"/>
            <a:ext cx="0" cy="1737360"/>
          </a:xfrm>
          <a:prstGeom prst="line">
            <a:avLst/>
          </a:prstGeom>
          <a:noFill/>
          <a:ln w="28575">
            <a:solidFill>
              <a:srgbClr val="00A1DE"/>
            </a:solidFill>
            <a:round/>
            <a:headEnd type="triangle" w="med" len="med"/>
            <a:tailEnd type="non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a:ln>
                <a:noFill/>
              </a:ln>
              <a:solidFill>
                <a:srgbClr val="000000"/>
              </a:solidFill>
              <a:effectLst/>
              <a:uLnTx/>
              <a:uFillTx/>
              <a:latin typeface="Arial" charset="0"/>
              <a:cs typeface="Arial" charset="0"/>
            </a:endParaRPr>
          </a:p>
        </p:txBody>
      </p:sp>
      <p:sp>
        <p:nvSpPr>
          <p:cNvPr id="45" name="TextBox 44">
            <a:extLst>
              <a:ext uri="{FF2B5EF4-FFF2-40B4-BE49-F238E27FC236}">
                <a16:creationId xmlns:a16="http://schemas.microsoft.com/office/drawing/2014/main" id="{64482658-3941-346A-1D5D-23B81CC857D6}"/>
              </a:ext>
            </a:extLst>
          </p:cNvPr>
          <p:cNvSpPr txBox="1"/>
          <p:nvPr/>
        </p:nvSpPr>
        <p:spPr>
          <a:xfrm>
            <a:off x="2522835" y="4123968"/>
            <a:ext cx="5312650" cy="285750"/>
          </a:xfrm>
          <a:prstGeom prst="rect">
            <a:avLst/>
          </a:prstGeom>
          <a:noFill/>
          <a:ln>
            <a:solidFill>
              <a:srgbClr val="002776"/>
            </a:solidFill>
          </a:ln>
        </p:spPr>
        <p:txBody>
          <a:bodyPr wrap="square" lIns="36000" rIns="36000" rtlCol="0">
            <a:noAutofit/>
          </a:bodyPr>
          <a:lstStyle/>
          <a:p>
            <a:pPr algn="ctr" fontAlgn="base">
              <a:spcBef>
                <a:spcPct val="0"/>
              </a:spcBef>
              <a:spcAft>
                <a:spcPct val="0"/>
              </a:spcAft>
            </a:pPr>
            <a:r>
              <a:rPr lang="en-US" sz="1600" b="1" dirty="0">
                <a:solidFill>
                  <a:srgbClr val="002776"/>
                </a:solidFill>
                <a:latin typeface="Arial" charset="0"/>
                <a:cs typeface="Arial" charset="0"/>
              </a:rPr>
              <a:t>Cleansed Data</a:t>
            </a:r>
          </a:p>
        </p:txBody>
      </p:sp>
      <p:sp>
        <p:nvSpPr>
          <p:cNvPr id="46" name="TextBox 45">
            <a:extLst>
              <a:ext uri="{FF2B5EF4-FFF2-40B4-BE49-F238E27FC236}">
                <a16:creationId xmlns:a16="http://schemas.microsoft.com/office/drawing/2014/main" id="{7FA99777-15A3-2059-CC0E-70193104F273}"/>
              </a:ext>
            </a:extLst>
          </p:cNvPr>
          <p:cNvSpPr txBox="1"/>
          <p:nvPr/>
        </p:nvSpPr>
        <p:spPr>
          <a:xfrm>
            <a:off x="3398396" y="6295342"/>
            <a:ext cx="3523185" cy="285750"/>
          </a:xfrm>
          <a:prstGeom prst="rect">
            <a:avLst/>
          </a:prstGeom>
          <a:noFill/>
          <a:ln>
            <a:solidFill>
              <a:srgbClr val="002776"/>
            </a:solidFill>
          </a:ln>
        </p:spPr>
        <p:txBody>
          <a:bodyPr wrap="square" lIns="36000" rIns="36000" rtlCol="0">
            <a:noAutofit/>
          </a:bodyPr>
          <a:lstStyle/>
          <a:p>
            <a:pPr algn="ctr" fontAlgn="base">
              <a:spcBef>
                <a:spcPct val="0"/>
              </a:spcBef>
              <a:spcAft>
                <a:spcPct val="0"/>
              </a:spcAft>
            </a:pPr>
            <a:r>
              <a:rPr lang="en-US" sz="1600" b="1" dirty="0">
                <a:solidFill>
                  <a:srgbClr val="002776"/>
                </a:solidFill>
                <a:latin typeface="Arial" charset="0"/>
                <a:cs typeface="Arial" charset="0"/>
              </a:rPr>
              <a:t>Modelling approach and Tuning</a:t>
            </a:r>
          </a:p>
        </p:txBody>
      </p:sp>
      <p:sp>
        <p:nvSpPr>
          <p:cNvPr id="47" name="TextBox 46">
            <a:extLst>
              <a:ext uri="{FF2B5EF4-FFF2-40B4-BE49-F238E27FC236}">
                <a16:creationId xmlns:a16="http://schemas.microsoft.com/office/drawing/2014/main" id="{E5E02E04-32C1-7FB7-9438-1C14670A50F1}"/>
              </a:ext>
            </a:extLst>
          </p:cNvPr>
          <p:cNvSpPr txBox="1"/>
          <p:nvPr/>
        </p:nvSpPr>
        <p:spPr>
          <a:xfrm>
            <a:off x="1440155" y="5271848"/>
            <a:ext cx="1601155" cy="455370"/>
          </a:xfrm>
          <a:prstGeom prst="rect">
            <a:avLst/>
          </a:prstGeom>
          <a:noFill/>
        </p:spPr>
        <p:txBody>
          <a:bodyPr wrap="square" lIns="36000" rIns="36000" rtlCol="0">
            <a:noAutofit/>
          </a:bodyPr>
          <a:lstStyle/>
          <a:p>
            <a:pPr fontAlgn="base">
              <a:spcBef>
                <a:spcPct val="0"/>
              </a:spcBef>
              <a:spcAft>
                <a:spcPct val="0"/>
              </a:spcAft>
            </a:pPr>
            <a:r>
              <a:rPr lang="en-US" sz="1100" b="1" dirty="0">
                <a:latin typeface="Arial" charset="0"/>
                <a:cs typeface="Arial" charset="0"/>
              </a:rPr>
              <a:t>70% train and 30%  test data</a:t>
            </a:r>
          </a:p>
        </p:txBody>
      </p:sp>
      <p:sp>
        <p:nvSpPr>
          <p:cNvPr id="48" name="Line 21">
            <a:extLst>
              <a:ext uri="{FF2B5EF4-FFF2-40B4-BE49-F238E27FC236}">
                <a16:creationId xmlns:a16="http://schemas.microsoft.com/office/drawing/2014/main" id="{BBC96048-3BE0-71EA-D597-F1474381B6AB}"/>
              </a:ext>
            </a:extLst>
          </p:cNvPr>
          <p:cNvSpPr>
            <a:spLocks noChangeShapeType="1"/>
          </p:cNvSpPr>
          <p:nvPr/>
        </p:nvSpPr>
        <p:spPr bwMode="auto">
          <a:xfrm flipV="1">
            <a:off x="7835484" y="1740407"/>
            <a:ext cx="2341061" cy="2687139"/>
          </a:xfrm>
          <a:prstGeom prst="line">
            <a:avLst/>
          </a:prstGeom>
          <a:noFill/>
          <a:ln w="22225">
            <a:solidFill>
              <a:srgbClr val="80CCCC"/>
            </a:solidFill>
            <a:prstDash val="dash"/>
            <a:round/>
            <a:headEnd/>
            <a:tailEnd/>
          </a:ln>
        </p:spPr>
        <p:txBody>
          <a:bodyPr/>
          <a:lstStyle/>
          <a:p>
            <a:pPr>
              <a:defRPr/>
            </a:pPr>
            <a:endParaRPr lang="en-US" sz="1600" kern="0">
              <a:solidFill>
                <a:sysClr val="windowText" lastClr="000000"/>
              </a:solidFill>
              <a:latin typeface="Arial" charset="0"/>
              <a:cs typeface="Arial" charset="0"/>
            </a:endParaRPr>
          </a:p>
        </p:txBody>
      </p:sp>
      <p:sp>
        <p:nvSpPr>
          <p:cNvPr id="49" name="Rectangle 176">
            <a:extLst>
              <a:ext uri="{FF2B5EF4-FFF2-40B4-BE49-F238E27FC236}">
                <a16:creationId xmlns:a16="http://schemas.microsoft.com/office/drawing/2014/main" id="{AD6CEE58-875B-2358-404A-579D6FCB897A}"/>
              </a:ext>
            </a:extLst>
          </p:cNvPr>
          <p:cNvSpPr>
            <a:spLocks noChangeArrowheads="1"/>
          </p:cNvSpPr>
          <p:nvPr/>
        </p:nvSpPr>
        <p:spPr bwMode="gray">
          <a:xfrm flipV="1">
            <a:off x="816549" y="1439508"/>
            <a:ext cx="9360000" cy="274320"/>
          </a:xfrm>
          <a:prstGeom prst="rect">
            <a:avLst/>
          </a:prstGeom>
          <a:solidFill>
            <a:srgbClr val="002776"/>
          </a:solidFill>
          <a:ln w="12700" algn="ctr">
            <a:solidFill>
              <a:srgbClr val="FFFFFF"/>
            </a:solidFill>
            <a:miter lim="800000"/>
            <a:headEnd/>
            <a:tailEnd/>
          </a:ln>
        </p:spPr>
        <p:txBody>
          <a:bodyPr rot="10800000" wrap="none" lIns="73152" tIns="73152" rIns="73152" bIns="73152"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cs typeface="Arial" charset="0"/>
              </a:rPr>
              <a:t>EDA – Key Steps</a:t>
            </a:r>
          </a:p>
        </p:txBody>
      </p:sp>
      <p:sp>
        <p:nvSpPr>
          <p:cNvPr id="50" name="Rectangle 49">
            <a:extLst>
              <a:ext uri="{FF2B5EF4-FFF2-40B4-BE49-F238E27FC236}">
                <a16:creationId xmlns:a16="http://schemas.microsoft.com/office/drawing/2014/main" id="{5633EE12-A7F3-A536-BFEA-5A7506E2C484}"/>
              </a:ext>
            </a:extLst>
          </p:cNvPr>
          <p:cNvSpPr/>
          <p:nvPr/>
        </p:nvSpPr>
        <p:spPr>
          <a:xfrm>
            <a:off x="1459206" y="4744788"/>
            <a:ext cx="1371600" cy="375270"/>
          </a:xfrm>
          <a:prstGeom prst="rect">
            <a:avLst/>
          </a:prstGeom>
          <a:solidFill>
            <a:srgbClr val="002776"/>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mn-cs"/>
              </a:rPr>
              <a:t>“Train and Test Data”</a:t>
            </a:r>
          </a:p>
        </p:txBody>
      </p:sp>
      <p:sp>
        <p:nvSpPr>
          <p:cNvPr id="51" name="Oval 21">
            <a:extLst>
              <a:ext uri="{FF2B5EF4-FFF2-40B4-BE49-F238E27FC236}">
                <a16:creationId xmlns:a16="http://schemas.microsoft.com/office/drawing/2014/main" id="{114C1B03-43E5-B81D-6D5A-6555245266A3}"/>
              </a:ext>
            </a:extLst>
          </p:cNvPr>
          <p:cNvSpPr>
            <a:spLocks noChangeAspect="1" noChangeArrowheads="1"/>
          </p:cNvSpPr>
          <p:nvPr/>
        </p:nvSpPr>
        <p:spPr bwMode="auto">
          <a:xfrm>
            <a:off x="1572339" y="2216654"/>
            <a:ext cx="225340" cy="221298"/>
          </a:xfrm>
          <a:prstGeom prst="ellipse">
            <a:avLst/>
          </a:prstGeom>
          <a:solidFill>
            <a:srgbClr val="A4D400"/>
          </a:solidFill>
          <a:ln w="12700" algn="ctr">
            <a:noFill/>
            <a:round/>
            <a:headEnd/>
            <a:tailEnd/>
          </a:ln>
        </p:spPr>
        <p:txBody>
          <a:bodyPr wrap="none" lIns="90000" tIns="46800" rIns="90000" bIns="46800" anchor="ctr"/>
          <a:lstStyle/>
          <a:p>
            <a:pPr algn="ctr">
              <a:spcBef>
                <a:spcPct val="50000"/>
              </a:spcBef>
              <a:defRPr/>
            </a:pPr>
            <a:r>
              <a:rPr lang="en-GB" sz="1200" b="1" kern="0" dirty="0">
                <a:solidFill>
                  <a:sysClr val="windowText" lastClr="000000"/>
                </a:solidFill>
                <a:latin typeface="Arial" charset="0"/>
                <a:cs typeface="Arial" charset="0"/>
              </a:rPr>
              <a:t>1</a:t>
            </a:r>
          </a:p>
        </p:txBody>
      </p:sp>
      <p:sp>
        <p:nvSpPr>
          <p:cNvPr id="52" name="Oval 21">
            <a:extLst>
              <a:ext uri="{FF2B5EF4-FFF2-40B4-BE49-F238E27FC236}">
                <a16:creationId xmlns:a16="http://schemas.microsoft.com/office/drawing/2014/main" id="{453BAA51-9D00-5E62-2813-9D9FAE0AC58E}"/>
              </a:ext>
            </a:extLst>
          </p:cNvPr>
          <p:cNvSpPr>
            <a:spLocks noChangeAspect="1" noChangeArrowheads="1"/>
          </p:cNvSpPr>
          <p:nvPr/>
        </p:nvSpPr>
        <p:spPr bwMode="auto">
          <a:xfrm>
            <a:off x="4618956" y="2216654"/>
            <a:ext cx="225340" cy="221298"/>
          </a:xfrm>
          <a:prstGeom prst="ellipse">
            <a:avLst/>
          </a:prstGeom>
          <a:solidFill>
            <a:srgbClr val="A4D400"/>
          </a:solidFill>
          <a:ln w="12700" algn="ctr">
            <a:noFill/>
            <a:round/>
            <a:headEnd/>
            <a:tailEnd/>
          </a:ln>
        </p:spPr>
        <p:txBody>
          <a:bodyPr wrap="none" lIns="90000" tIns="46800" rIns="90000" bIns="46800" anchor="ctr"/>
          <a:lstStyle/>
          <a:p>
            <a:pPr algn="ctr">
              <a:spcBef>
                <a:spcPct val="50000"/>
              </a:spcBef>
              <a:defRPr/>
            </a:pPr>
            <a:r>
              <a:rPr lang="en-GB" sz="1200" b="1" kern="0" dirty="0">
                <a:solidFill>
                  <a:sysClr val="windowText" lastClr="000000"/>
                </a:solidFill>
                <a:latin typeface="Arial" charset="0"/>
                <a:cs typeface="Arial" charset="0"/>
              </a:rPr>
              <a:t>2</a:t>
            </a:r>
          </a:p>
        </p:txBody>
      </p:sp>
      <p:sp>
        <p:nvSpPr>
          <p:cNvPr id="53" name="Oval 21">
            <a:extLst>
              <a:ext uri="{FF2B5EF4-FFF2-40B4-BE49-F238E27FC236}">
                <a16:creationId xmlns:a16="http://schemas.microsoft.com/office/drawing/2014/main" id="{6D49E94D-3067-EF1C-7997-2964BF20B7B3}"/>
              </a:ext>
            </a:extLst>
          </p:cNvPr>
          <p:cNvSpPr>
            <a:spLocks noChangeAspect="1" noChangeArrowheads="1"/>
          </p:cNvSpPr>
          <p:nvPr/>
        </p:nvSpPr>
        <p:spPr bwMode="auto">
          <a:xfrm>
            <a:off x="7047596" y="2193224"/>
            <a:ext cx="225340" cy="221298"/>
          </a:xfrm>
          <a:prstGeom prst="ellipse">
            <a:avLst/>
          </a:prstGeom>
          <a:solidFill>
            <a:srgbClr val="A4D400"/>
          </a:solidFill>
          <a:ln w="12700" algn="ctr">
            <a:noFill/>
            <a:round/>
            <a:headEnd/>
            <a:tailEnd/>
          </a:ln>
        </p:spPr>
        <p:txBody>
          <a:bodyPr wrap="none" lIns="90000" tIns="46800" rIns="90000" bIns="46800" anchor="ctr"/>
          <a:lstStyle/>
          <a:p>
            <a:pPr algn="ctr">
              <a:spcBef>
                <a:spcPct val="50000"/>
              </a:spcBef>
              <a:defRPr/>
            </a:pPr>
            <a:r>
              <a:rPr lang="en-GB" sz="1200" b="1" kern="0" dirty="0">
                <a:latin typeface="Arial" charset="0"/>
                <a:cs typeface="Arial" charset="0"/>
              </a:rPr>
              <a:t>3</a:t>
            </a:r>
          </a:p>
        </p:txBody>
      </p:sp>
      <p:sp>
        <p:nvSpPr>
          <p:cNvPr id="54" name="Oval 21">
            <a:extLst>
              <a:ext uri="{FF2B5EF4-FFF2-40B4-BE49-F238E27FC236}">
                <a16:creationId xmlns:a16="http://schemas.microsoft.com/office/drawing/2014/main" id="{167BDBBD-4D74-45B4-FA96-EF3760870D52}"/>
              </a:ext>
            </a:extLst>
          </p:cNvPr>
          <p:cNvSpPr>
            <a:spLocks noChangeAspect="1" noChangeArrowheads="1"/>
          </p:cNvSpPr>
          <p:nvPr/>
        </p:nvSpPr>
        <p:spPr bwMode="auto">
          <a:xfrm>
            <a:off x="2432095" y="3245479"/>
            <a:ext cx="225340" cy="221298"/>
          </a:xfrm>
          <a:prstGeom prst="ellipse">
            <a:avLst/>
          </a:prstGeom>
          <a:solidFill>
            <a:srgbClr val="A4D400"/>
          </a:solidFill>
          <a:ln w="12700" algn="ctr">
            <a:noFill/>
            <a:round/>
            <a:headEnd/>
            <a:tailEnd/>
          </a:ln>
        </p:spPr>
        <p:txBody>
          <a:bodyPr wrap="none" lIns="90000" tIns="46800" rIns="90000" bIns="46800" anchor="ctr"/>
          <a:lstStyle/>
          <a:p>
            <a:pPr algn="ctr">
              <a:spcBef>
                <a:spcPct val="50000"/>
              </a:spcBef>
              <a:defRPr/>
            </a:pPr>
            <a:r>
              <a:rPr lang="en-GB" sz="1200" b="1" kern="0" dirty="0">
                <a:solidFill>
                  <a:sysClr val="windowText" lastClr="000000"/>
                </a:solidFill>
                <a:latin typeface="Arial" charset="0"/>
                <a:cs typeface="Arial" charset="0"/>
              </a:rPr>
              <a:t>4</a:t>
            </a:r>
          </a:p>
        </p:txBody>
      </p:sp>
      <p:grpSp>
        <p:nvGrpSpPr>
          <p:cNvPr id="55" name="Group 54">
            <a:extLst>
              <a:ext uri="{FF2B5EF4-FFF2-40B4-BE49-F238E27FC236}">
                <a16:creationId xmlns:a16="http://schemas.microsoft.com/office/drawing/2014/main" id="{4631F3DB-4B54-3356-ED1C-524F2F700AA3}"/>
              </a:ext>
            </a:extLst>
          </p:cNvPr>
          <p:cNvGrpSpPr/>
          <p:nvPr/>
        </p:nvGrpSpPr>
        <p:grpSpPr>
          <a:xfrm>
            <a:off x="3826607" y="4500589"/>
            <a:ext cx="2415084" cy="1683394"/>
            <a:chOff x="5738813" y="2700338"/>
            <a:chExt cx="2547937" cy="1993611"/>
          </a:xfrm>
        </p:grpSpPr>
        <p:sp>
          <p:nvSpPr>
            <p:cNvPr id="56" name="Freeform 8">
              <a:extLst>
                <a:ext uri="{FF2B5EF4-FFF2-40B4-BE49-F238E27FC236}">
                  <a16:creationId xmlns:a16="http://schemas.microsoft.com/office/drawing/2014/main" id="{B67F5991-3880-291F-1360-E329C2DBD012}"/>
                </a:ext>
              </a:extLst>
            </p:cNvPr>
            <p:cNvSpPr>
              <a:spLocks/>
            </p:cNvSpPr>
            <p:nvPr>
              <p:custDataLst>
                <p:tags r:id="rId7"/>
              </p:custDataLst>
            </p:nvPr>
          </p:nvSpPr>
          <p:spPr bwMode="auto">
            <a:xfrm>
              <a:off x="5738813" y="2700338"/>
              <a:ext cx="2547937" cy="1879600"/>
            </a:xfrm>
            <a:custGeom>
              <a:avLst/>
              <a:gdLst/>
              <a:ahLst/>
              <a:cxnLst>
                <a:cxn ang="0">
                  <a:pos x="0" y="0"/>
                </a:cxn>
                <a:cxn ang="0">
                  <a:pos x="446" y="947"/>
                </a:cxn>
                <a:cxn ang="0">
                  <a:pos x="844" y="950"/>
                </a:cxn>
                <a:cxn ang="0">
                  <a:pos x="1290" y="3"/>
                </a:cxn>
                <a:cxn ang="0">
                  <a:pos x="0" y="0"/>
                </a:cxn>
              </a:cxnLst>
              <a:rect l="0" t="0" r="r" b="b"/>
              <a:pathLst>
                <a:path w="1291" h="951">
                  <a:moveTo>
                    <a:pt x="0" y="0"/>
                  </a:moveTo>
                  <a:lnTo>
                    <a:pt x="446" y="947"/>
                  </a:lnTo>
                  <a:lnTo>
                    <a:pt x="844" y="950"/>
                  </a:lnTo>
                  <a:lnTo>
                    <a:pt x="1290" y="3"/>
                  </a:lnTo>
                  <a:lnTo>
                    <a:pt x="0" y="0"/>
                  </a:lnTo>
                </a:path>
              </a:pathLst>
            </a:custGeom>
            <a:solidFill>
              <a:srgbClr val="002776"/>
            </a:solidFill>
            <a:ln w="12700" cap="rnd" cmpd="sng">
              <a:solidFill>
                <a:srgbClr val="FFFFFF"/>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57" name="Rectangle 56">
              <a:extLst>
                <a:ext uri="{FF2B5EF4-FFF2-40B4-BE49-F238E27FC236}">
                  <a16:creationId xmlns:a16="http://schemas.microsoft.com/office/drawing/2014/main" id="{C4A2A3FD-2FDA-E6CD-7DE4-A436A1919083}"/>
                </a:ext>
              </a:extLst>
            </p:cNvPr>
            <p:cNvSpPr>
              <a:spLocks noChangeArrowheads="1"/>
            </p:cNvSpPr>
            <p:nvPr>
              <p:custDataLst>
                <p:tags r:id="rId8"/>
              </p:custDataLst>
            </p:nvPr>
          </p:nvSpPr>
          <p:spPr bwMode="auto">
            <a:xfrm>
              <a:off x="6613525" y="4581236"/>
              <a:ext cx="788988" cy="112713"/>
            </a:xfrm>
            <a:prstGeom prst="rect">
              <a:avLst/>
            </a:prstGeom>
            <a:solidFill>
              <a:srgbClr val="002776"/>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cxnSp>
          <p:nvCxnSpPr>
            <p:cNvPr id="58" name="Straight Connector 57">
              <a:extLst>
                <a:ext uri="{FF2B5EF4-FFF2-40B4-BE49-F238E27FC236}">
                  <a16:creationId xmlns:a16="http://schemas.microsoft.com/office/drawing/2014/main" id="{14C4AA98-3EFA-1028-4BCE-AAD500961691}"/>
                </a:ext>
              </a:extLst>
            </p:cNvPr>
            <p:cNvCxnSpPr/>
            <p:nvPr>
              <p:custDataLst>
                <p:tags r:id="rId9"/>
              </p:custDataLst>
            </p:nvPr>
          </p:nvCxnSpPr>
          <p:spPr>
            <a:xfrm flipV="1">
              <a:off x="5738813" y="2700338"/>
              <a:ext cx="2547937" cy="0"/>
            </a:xfrm>
            <a:prstGeom prst="line">
              <a:avLst/>
            </a:prstGeom>
            <a:noFill/>
            <a:ln w="19050" cap="flat" cmpd="sng" algn="ctr">
              <a:solidFill>
                <a:srgbClr val="FFFFFF"/>
              </a:solidFill>
              <a:prstDash val="solid"/>
            </a:ln>
            <a:effectLst/>
          </p:spPr>
        </p:cxnSp>
        <p:cxnSp>
          <p:nvCxnSpPr>
            <p:cNvPr id="59" name="Straight Connector 58">
              <a:extLst>
                <a:ext uri="{FF2B5EF4-FFF2-40B4-BE49-F238E27FC236}">
                  <a16:creationId xmlns:a16="http://schemas.microsoft.com/office/drawing/2014/main" id="{0528A2F3-8F1A-3C35-EFB8-98BAA1D25511}"/>
                </a:ext>
              </a:extLst>
            </p:cNvPr>
            <p:cNvCxnSpPr/>
            <p:nvPr/>
          </p:nvCxnSpPr>
          <p:spPr>
            <a:xfrm flipV="1">
              <a:off x="6081713" y="3433763"/>
              <a:ext cx="1862137" cy="0"/>
            </a:xfrm>
            <a:prstGeom prst="line">
              <a:avLst/>
            </a:prstGeom>
            <a:noFill/>
            <a:ln w="19050" cap="flat" cmpd="sng" algn="ctr">
              <a:solidFill>
                <a:srgbClr val="FFFFFF"/>
              </a:solidFill>
              <a:prstDash val="solid"/>
            </a:ln>
            <a:effectLst/>
          </p:spPr>
        </p:cxnSp>
        <p:cxnSp>
          <p:nvCxnSpPr>
            <p:cNvPr id="60" name="Straight Connector 59">
              <a:extLst>
                <a:ext uri="{FF2B5EF4-FFF2-40B4-BE49-F238E27FC236}">
                  <a16:creationId xmlns:a16="http://schemas.microsoft.com/office/drawing/2014/main" id="{E0982A0C-4240-1893-CA8D-329EBA71CD1E}"/>
                </a:ext>
              </a:extLst>
            </p:cNvPr>
            <p:cNvCxnSpPr/>
            <p:nvPr>
              <p:custDataLst>
                <p:tags r:id="rId10"/>
              </p:custDataLst>
            </p:nvPr>
          </p:nvCxnSpPr>
          <p:spPr>
            <a:xfrm flipV="1">
              <a:off x="6419850" y="4165600"/>
              <a:ext cx="1179513" cy="0"/>
            </a:xfrm>
            <a:prstGeom prst="line">
              <a:avLst/>
            </a:prstGeom>
            <a:noFill/>
            <a:ln w="19050" cap="flat" cmpd="sng" algn="ctr">
              <a:solidFill>
                <a:srgbClr val="FFFFFF"/>
              </a:solidFill>
              <a:prstDash val="solid"/>
            </a:ln>
            <a:effectLst/>
          </p:spPr>
        </p:cxnSp>
      </p:grpSp>
      <p:sp>
        <p:nvSpPr>
          <p:cNvPr id="61" name="AutoShape 22">
            <a:extLst>
              <a:ext uri="{FF2B5EF4-FFF2-40B4-BE49-F238E27FC236}">
                <a16:creationId xmlns:a16="http://schemas.microsoft.com/office/drawing/2014/main" id="{8B5F49D6-F745-8174-8A08-3C818524F8EC}"/>
              </a:ext>
            </a:extLst>
          </p:cNvPr>
          <p:cNvSpPr>
            <a:spLocks noChangeAspect="1" noChangeArrowheads="1"/>
          </p:cNvSpPr>
          <p:nvPr>
            <p:custDataLst>
              <p:tags r:id="rId1"/>
            </p:custDataLst>
          </p:nvPr>
        </p:nvSpPr>
        <p:spPr bwMode="auto">
          <a:xfrm rot="16200000" flipH="1">
            <a:off x="4308718" y="4968021"/>
            <a:ext cx="254074" cy="182880"/>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62" name="Line 16">
            <a:extLst>
              <a:ext uri="{FF2B5EF4-FFF2-40B4-BE49-F238E27FC236}">
                <a16:creationId xmlns:a16="http://schemas.microsoft.com/office/drawing/2014/main" id="{C3A66EB6-8C2B-F18A-7E2A-7AD982DBE9DF}"/>
              </a:ext>
            </a:extLst>
          </p:cNvPr>
          <p:cNvSpPr>
            <a:spLocks noChangeShapeType="1"/>
          </p:cNvSpPr>
          <p:nvPr/>
        </p:nvSpPr>
        <p:spPr bwMode="auto">
          <a:xfrm rot="10800000">
            <a:off x="7979864" y="4623961"/>
            <a:ext cx="0" cy="1737360"/>
          </a:xfrm>
          <a:prstGeom prst="line">
            <a:avLst/>
          </a:prstGeom>
          <a:noFill/>
          <a:ln w="28575">
            <a:solidFill>
              <a:srgbClr val="00A1DE"/>
            </a:solidFill>
            <a:round/>
            <a:headEnd type="triangle" w="med" len="med"/>
            <a:tailEnd type="non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sz="1400" b="0" i="0" u="none" strike="noStrike" kern="0" cap="none" spc="0" normalizeH="0" baseline="0" noProof="0">
              <a:ln>
                <a:noFill/>
              </a:ln>
              <a:solidFill>
                <a:srgbClr val="000000"/>
              </a:solidFill>
              <a:effectLst/>
              <a:uLnTx/>
              <a:uFillTx/>
              <a:latin typeface="Arial" charset="0"/>
              <a:cs typeface="Arial" charset="0"/>
            </a:endParaRPr>
          </a:p>
        </p:txBody>
      </p:sp>
      <p:sp>
        <p:nvSpPr>
          <p:cNvPr id="63" name="TextBox 62">
            <a:extLst>
              <a:ext uri="{FF2B5EF4-FFF2-40B4-BE49-F238E27FC236}">
                <a16:creationId xmlns:a16="http://schemas.microsoft.com/office/drawing/2014/main" id="{1CE448F1-CD46-566F-2F81-005308F5599B}"/>
              </a:ext>
            </a:extLst>
          </p:cNvPr>
          <p:cNvSpPr txBox="1"/>
          <p:nvPr/>
        </p:nvSpPr>
        <p:spPr>
          <a:xfrm>
            <a:off x="8084189" y="5211243"/>
            <a:ext cx="1601155" cy="687260"/>
          </a:xfrm>
          <a:prstGeom prst="rect">
            <a:avLst/>
          </a:prstGeom>
          <a:noFill/>
        </p:spPr>
        <p:txBody>
          <a:bodyPr wrap="square" lIns="36000" rIns="36000" rtlCol="0">
            <a:noAutofit/>
          </a:bodyPr>
          <a:lstStyle/>
          <a:p>
            <a:pPr fontAlgn="base">
              <a:spcBef>
                <a:spcPct val="0"/>
              </a:spcBef>
              <a:spcAft>
                <a:spcPct val="0"/>
              </a:spcAft>
            </a:pPr>
            <a:r>
              <a:rPr lang="en-US" sz="1100" b="1" dirty="0">
                <a:latin typeface="Arial" charset="0"/>
                <a:cs typeface="Arial" charset="0"/>
              </a:rPr>
              <a:t>Accuracy (RMSE) and R2 are the most important  metrics.</a:t>
            </a:r>
          </a:p>
        </p:txBody>
      </p:sp>
      <p:sp>
        <p:nvSpPr>
          <p:cNvPr id="64" name="Rectangle 63">
            <a:extLst>
              <a:ext uri="{FF2B5EF4-FFF2-40B4-BE49-F238E27FC236}">
                <a16:creationId xmlns:a16="http://schemas.microsoft.com/office/drawing/2014/main" id="{9F982379-CEFD-5C05-C14B-E9A5EAB4CD1C}"/>
              </a:ext>
            </a:extLst>
          </p:cNvPr>
          <p:cNvSpPr/>
          <p:nvPr/>
        </p:nvSpPr>
        <p:spPr>
          <a:xfrm>
            <a:off x="8103240" y="4684183"/>
            <a:ext cx="1517900" cy="375270"/>
          </a:xfrm>
          <a:prstGeom prst="rect">
            <a:avLst/>
          </a:prstGeom>
          <a:solidFill>
            <a:srgbClr val="002776"/>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mn-cs"/>
              </a:rPr>
              <a:t>“Decide the prominent metrics”</a:t>
            </a:r>
          </a:p>
        </p:txBody>
      </p:sp>
      <p:sp>
        <p:nvSpPr>
          <p:cNvPr id="65" name="AutoShape 22">
            <a:extLst>
              <a:ext uri="{FF2B5EF4-FFF2-40B4-BE49-F238E27FC236}">
                <a16:creationId xmlns:a16="http://schemas.microsoft.com/office/drawing/2014/main" id="{08F3CD43-728D-A8D0-FBE9-C31BA83726D5}"/>
              </a:ext>
            </a:extLst>
          </p:cNvPr>
          <p:cNvSpPr>
            <a:spLocks noChangeAspect="1" noChangeArrowheads="1"/>
          </p:cNvSpPr>
          <p:nvPr>
            <p:custDataLst>
              <p:tags r:id="rId2"/>
            </p:custDataLst>
          </p:nvPr>
        </p:nvSpPr>
        <p:spPr bwMode="auto">
          <a:xfrm rot="16200000" flipH="1">
            <a:off x="4974854" y="5992938"/>
            <a:ext cx="182880" cy="131636"/>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66" name="Rectangle 65">
            <a:extLst>
              <a:ext uri="{FF2B5EF4-FFF2-40B4-BE49-F238E27FC236}">
                <a16:creationId xmlns:a16="http://schemas.microsoft.com/office/drawing/2014/main" id="{85D985EA-4E13-07E8-6BC6-604F30FAF7B3}"/>
              </a:ext>
            </a:extLst>
          </p:cNvPr>
          <p:cNvSpPr/>
          <p:nvPr/>
        </p:nvSpPr>
        <p:spPr>
          <a:xfrm>
            <a:off x="1783763" y="1771223"/>
            <a:ext cx="7210025" cy="307777"/>
          </a:xfrm>
          <a:prstGeom prst="rect">
            <a:avLst/>
          </a:prstGeom>
        </p:spPr>
        <p:txBody>
          <a:bodyPr wrap="square">
            <a:spAutoFit/>
          </a:bodyPr>
          <a:lstStyle/>
          <a:p>
            <a:pPr algn="ctr" fontAlgn="base">
              <a:spcBef>
                <a:spcPct val="0"/>
              </a:spcBef>
              <a:spcAft>
                <a:spcPct val="0"/>
              </a:spcAft>
            </a:pPr>
            <a:r>
              <a:rPr lang="en-US" sz="1400" b="1" dirty="0">
                <a:solidFill>
                  <a:srgbClr val="002060"/>
                </a:solidFill>
                <a:latin typeface="Arial" panose="020B0604020202020204" pitchFamily="34" charset="0"/>
                <a:cs typeface="Arial" panose="020B0604020202020204" pitchFamily="34" charset="0"/>
              </a:rPr>
              <a:t>I. Pre-processing of the FMCG data to get it to the ‘right shape’. </a:t>
            </a:r>
          </a:p>
        </p:txBody>
      </p:sp>
      <p:sp>
        <p:nvSpPr>
          <p:cNvPr id="67" name="Rectangle 66">
            <a:extLst>
              <a:ext uri="{FF2B5EF4-FFF2-40B4-BE49-F238E27FC236}">
                <a16:creationId xmlns:a16="http://schemas.microsoft.com/office/drawing/2014/main" id="{E589C710-E7D5-0A8D-DC9B-5313769DD9D3}"/>
              </a:ext>
            </a:extLst>
          </p:cNvPr>
          <p:cNvSpPr/>
          <p:nvPr/>
        </p:nvSpPr>
        <p:spPr>
          <a:xfrm>
            <a:off x="1800025" y="2200509"/>
            <a:ext cx="2026582" cy="646331"/>
          </a:xfrm>
          <a:prstGeom prst="rect">
            <a:avLst/>
          </a:prstGeom>
        </p:spPr>
        <p:txBody>
          <a:bodyPr wrap="square">
            <a:spAutoFit/>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Derived the necessary columns/ </a:t>
            </a:r>
            <a:r>
              <a:rPr lang="en-US" sz="1200" dirty="0">
                <a:latin typeface="Arial" panose="020B0604020202020204" pitchFamily="34" charset="0"/>
                <a:cs typeface="Arial" panose="020B0604020202020204" pitchFamily="34" charset="0"/>
              </a:rPr>
              <a:t>attributes from the data set</a:t>
            </a:r>
          </a:p>
        </p:txBody>
      </p:sp>
      <p:sp>
        <p:nvSpPr>
          <p:cNvPr id="68" name="Rectangle 67">
            <a:extLst>
              <a:ext uri="{FF2B5EF4-FFF2-40B4-BE49-F238E27FC236}">
                <a16:creationId xmlns:a16="http://schemas.microsoft.com/office/drawing/2014/main" id="{247F1D6A-E886-14E4-34EB-822EDF58B251}"/>
              </a:ext>
            </a:extLst>
          </p:cNvPr>
          <p:cNvSpPr/>
          <p:nvPr/>
        </p:nvSpPr>
        <p:spPr>
          <a:xfrm>
            <a:off x="4900313" y="2176898"/>
            <a:ext cx="1919599" cy="646331"/>
          </a:xfrm>
          <a:prstGeom prst="rect">
            <a:avLst/>
          </a:prstGeom>
        </p:spPr>
        <p:txBody>
          <a:bodyPr wrap="square">
            <a:spAutoFit/>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Dropping variables -</a:t>
            </a:r>
            <a:r>
              <a:rPr lang="en-US" sz="1200" dirty="0">
                <a:latin typeface="Arial" panose="020B0604020202020204" pitchFamily="34" charset="0"/>
                <a:cs typeface="Arial" panose="020B0604020202020204" pitchFamily="34" charset="0"/>
              </a:rPr>
              <a:t> Ware_house_ID and WH_Manager_ID</a:t>
            </a:r>
          </a:p>
        </p:txBody>
      </p:sp>
      <p:sp>
        <p:nvSpPr>
          <p:cNvPr id="69" name="Rectangle 68">
            <a:extLst>
              <a:ext uri="{FF2B5EF4-FFF2-40B4-BE49-F238E27FC236}">
                <a16:creationId xmlns:a16="http://schemas.microsoft.com/office/drawing/2014/main" id="{DA315421-E541-02FF-33A0-0D0699017E6A}"/>
              </a:ext>
            </a:extLst>
          </p:cNvPr>
          <p:cNvSpPr/>
          <p:nvPr/>
        </p:nvSpPr>
        <p:spPr>
          <a:xfrm>
            <a:off x="7360275" y="2174084"/>
            <a:ext cx="2200954" cy="646331"/>
          </a:xfrm>
          <a:prstGeom prst="rect">
            <a:avLst/>
          </a:prstGeom>
        </p:spPr>
        <p:txBody>
          <a:bodyPr wrap="square">
            <a:spAutoFit/>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Outlier treatment </a:t>
            </a:r>
            <a:r>
              <a:rPr lang="en-US" sz="1200" dirty="0">
                <a:latin typeface="Arial" panose="020B0604020202020204" pitchFamily="34" charset="0"/>
                <a:cs typeface="Arial" panose="020B0604020202020204" pitchFamily="34" charset="0"/>
              </a:rPr>
              <a:t>using Interquartile Range (IQR) method</a:t>
            </a:r>
            <a:endParaRPr lang="en-US" sz="1200" b="1"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292EA23E-5EEA-1A90-0839-2C596A148135}"/>
              </a:ext>
            </a:extLst>
          </p:cNvPr>
          <p:cNvSpPr/>
          <p:nvPr/>
        </p:nvSpPr>
        <p:spPr>
          <a:xfrm>
            <a:off x="2752085" y="3267624"/>
            <a:ext cx="2115506" cy="830997"/>
          </a:xfrm>
          <a:prstGeom prst="rect">
            <a:avLst/>
          </a:prstGeom>
        </p:spPr>
        <p:txBody>
          <a:bodyPr wrap="square">
            <a:spAutoFit/>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Created new variable,</a:t>
            </a:r>
            <a:r>
              <a:rPr lang="en-US" sz="1200" dirty="0">
                <a:latin typeface="Arial" panose="020B0604020202020204" pitchFamily="34" charset="0"/>
                <a:cs typeface="Arial" panose="020B0604020202020204" pitchFamily="34" charset="0"/>
              </a:rPr>
              <a:t> “Age group” using imputation and lambda function. This is used to create bins</a:t>
            </a:r>
          </a:p>
        </p:txBody>
      </p:sp>
      <p:sp>
        <p:nvSpPr>
          <p:cNvPr id="72" name="AutoShape 22">
            <a:extLst>
              <a:ext uri="{FF2B5EF4-FFF2-40B4-BE49-F238E27FC236}">
                <a16:creationId xmlns:a16="http://schemas.microsoft.com/office/drawing/2014/main" id="{22107C6B-FFD5-01A9-495B-C3A29C9B41FE}"/>
              </a:ext>
            </a:extLst>
          </p:cNvPr>
          <p:cNvSpPr>
            <a:spLocks noChangeAspect="1" noChangeArrowheads="1"/>
          </p:cNvSpPr>
          <p:nvPr>
            <p:custDataLst>
              <p:tags r:id="rId3"/>
            </p:custDataLst>
          </p:nvPr>
        </p:nvSpPr>
        <p:spPr bwMode="auto">
          <a:xfrm rot="16200000" flipH="1">
            <a:off x="5486899" y="4964593"/>
            <a:ext cx="254074" cy="182880"/>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73" name="AutoShape 22">
            <a:extLst>
              <a:ext uri="{FF2B5EF4-FFF2-40B4-BE49-F238E27FC236}">
                <a16:creationId xmlns:a16="http://schemas.microsoft.com/office/drawing/2014/main" id="{40A84094-3C9C-E719-5D6E-BF3AB4B2CFEB}"/>
              </a:ext>
            </a:extLst>
          </p:cNvPr>
          <p:cNvSpPr>
            <a:spLocks noChangeAspect="1" noChangeArrowheads="1"/>
          </p:cNvSpPr>
          <p:nvPr>
            <p:custDataLst>
              <p:tags r:id="rId4"/>
            </p:custDataLst>
          </p:nvPr>
        </p:nvSpPr>
        <p:spPr bwMode="auto">
          <a:xfrm rot="16200000" flipH="1">
            <a:off x="4920927" y="4964594"/>
            <a:ext cx="254074" cy="182880"/>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74" name="AutoShape 22">
            <a:extLst>
              <a:ext uri="{FF2B5EF4-FFF2-40B4-BE49-F238E27FC236}">
                <a16:creationId xmlns:a16="http://schemas.microsoft.com/office/drawing/2014/main" id="{46C19E36-06A0-0A0F-F9CA-2C3337091E91}"/>
              </a:ext>
            </a:extLst>
          </p:cNvPr>
          <p:cNvSpPr>
            <a:spLocks noChangeAspect="1" noChangeArrowheads="1"/>
          </p:cNvSpPr>
          <p:nvPr>
            <p:custDataLst>
              <p:tags r:id="rId5"/>
            </p:custDataLst>
          </p:nvPr>
        </p:nvSpPr>
        <p:spPr bwMode="auto">
          <a:xfrm rot="16200000" flipH="1">
            <a:off x="4598742" y="5575181"/>
            <a:ext cx="254074" cy="182880"/>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75" name="AutoShape 22">
            <a:extLst>
              <a:ext uri="{FF2B5EF4-FFF2-40B4-BE49-F238E27FC236}">
                <a16:creationId xmlns:a16="http://schemas.microsoft.com/office/drawing/2014/main" id="{116693DC-EF54-352F-9133-F3148755E7AE}"/>
              </a:ext>
            </a:extLst>
          </p:cNvPr>
          <p:cNvSpPr>
            <a:spLocks noChangeAspect="1" noChangeArrowheads="1"/>
          </p:cNvSpPr>
          <p:nvPr>
            <p:custDataLst>
              <p:tags r:id="rId6"/>
            </p:custDataLst>
          </p:nvPr>
        </p:nvSpPr>
        <p:spPr bwMode="auto">
          <a:xfrm rot="16200000" flipH="1">
            <a:off x="5284141" y="5585120"/>
            <a:ext cx="254074" cy="182880"/>
          </a:xfrm>
          <a:prstGeom prst="rightArrow">
            <a:avLst>
              <a:gd name="adj1" fmla="val 50000"/>
              <a:gd name="adj2" fmla="val 30256"/>
            </a:avLst>
          </a:prstGeom>
          <a:solidFill>
            <a:srgbClr val="92D400"/>
          </a:solidFill>
          <a:ln w="12700">
            <a:solidFill>
              <a:srgbClr val="FFFFFF"/>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charset="0"/>
              <a:cs typeface="Arial" charset="0"/>
            </a:endParaRPr>
          </a:p>
        </p:txBody>
      </p:sp>
      <p:sp>
        <p:nvSpPr>
          <p:cNvPr id="76" name="Oval 21">
            <a:extLst>
              <a:ext uri="{FF2B5EF4-FFF2-40B4-BE49-F238E27FC236}">
                <a16:creationId xmlns:a16="http://schemas.microsoft.com/office/drawing/2014/main" id="{7239550A-35BC-073C-11E4-461F030FCE47}"/>
              </a:ext>
            </a:extLst>
          </p:cNvPr>
          <p:cNvSpPr>
            <a:spLocks noChangeAspect="1" noChangeArrowheads="1"/>
          </p:cNvSpPr>
          <p:nvPr/>
        </p:nvSpPr>
        <p:spPr bwMode="auto">
          <a:xfrm>
            <a:off x="5398163" y="3226173"/>
            <a:ext cx="225340" cy="221298"/>
          </a:xfrm>
          <a:prstGeom prst="ellipse">
            <a:avLst/>
          </a:prstGeom>
          <a:solidFill>
            <a:srgbClr val="A4D400"/>
          </a:solidFill>
          <a:ln w="12700" algn="ctr">
            <a:noFill/>
            <a:round/>
            <a:headEnd/>
            <a:tailEnd/>
          </a:ln>
        </p:spPr>
        <p:txBody>
          <a:bodyPr wrap="none" lIns="90000" tIns="46800" rIns="90000" bIns="46800" anchor="ctr"/>
          <a:lstStyle/>
          <a:p>
            <a:pPr algn="ctr">
              <a:spcBef>
                <a:spcPct val="50000"/>
              </a:spcBef>
              <a:defRPr/>
            </a:pPr>
            <a:r>
              <a:rPr lang="en-GB" sz="1200" b="1" kern="0" dirty="0">
                <a:solidFill>
                  <a:sysClr val="windowText" lastClr="000000"/>
                </a:solidFill>
                <a:latin typeface="Arial" charset="0"/>
                <a:cs typeface="Arial" charset="0"/>
              </a:rPr>
              <a:t>5</a:t>
            </a:r>
          </a:p>
        </p:txBody>
      </p:sp>
      <p:sp>
        <p:nvSpPr>
          <p:cNvPr id="77" name="Rectangle 76">
            <a:extLst>
              <a:ext uri="{FF2B5EF4-FFF2-40B4-BE49-F238E27FC236}">
                <a16:creationId xmlns:a16="http://schemas.microsoft.com/office/drawing/2014/main" id="{92803D72-8C3D-D5D9-9DF3-290492180BBA}"/>
              </a:ext>
            </a:extLst>
          </p:cNvPr>
          <p:cNvSpPr/>
          <p:nvPr/>
        </p:nvSpPr>
        <p:spPr>
          <a:xfrm>
            <a:off x="5719977" y="3206295"/>
            <a:ext cx="2115506" cy="461665"/>
          </a:xfrm>
          <a:prstGeom prst="rect">
            <a:avLst/>
          </a:prstGeom>
        </p:spPr>
        <p:txBody>
          <a:bodyPr wrap="square">
            <a:spAutoFit/>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Missing value treatment </a:t>
            </a:r>
            <a:r>
              <a:rPr lang="en-US" sz="1200" dirty="0">
                <a:latin typeface="Arial" panose="020B0604020202020204" pitchFamily="34" charset="0"/>
                <a:cs typeface="Arial" panose="020B0604020202020204" pitchFamily="34" charset="0"/>
              </a:rPr>
              <a:t>using KNN </a:t>
            </a:r>
            <a:r>
              <a:rPr lang="en-US" sz="1200" dirty="0" err="1">
                <a:latin typeface="Arial" panose="020B0604020202020204" pitchFamily="34" charset="0"/>
                <a:cs typeface="Arial" panose="020B0604020202020204" pitchFamily="34" charset="0"/>
              </a:rPr>
              <a:t>imputator</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54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Exploratory Data Analysis - Univariate Analysis</a:t>
            </a:r>
          </a:p>
        </p:txBody>
      </p:sp>
      <p:grpSp>
        <p:nvGrpSpPr>
          <p:cNvPr id="30" name="Group 29">
            <a:extLst>
              <a:ext uri="{FF2B5EF4-FFF2-40B4-BE49-F238E27FC236}">
                <a16:creationId xmlns:a16="http://schemas.microsoft.com/office/drawing/2014/main" id="{C51FB533-E48E-9D3E-EFCA-AEE97555C3F0}"/>
              </a:ext>
            </a:extLst>
          </p:cNvPr>
          <p:cNvGrpSpPr>
            <a:grpSpLocks/>
          </p:cNvGrpSpPr>
          <p:nvPr/>
        </p:nvGrpSpPr>
        <p:grpSpPr bwMode="auto">
          <a:xfrm>
            <a:off x="722784" y="2559793"/>
            <a:ext cx="3127375" cy="1612265"/>
            <a:chOff x="6350" y="484"/>
            <a:chExt cx="4925" cy="2539"/>
          </a:xfrm>
        </p:grpSpPr>
        <p:pic>
          <p:nvPicPr>
            <p:cNvPr id="31" name="Picture 30">
              <a:extLst>
                <a:ext uri="{FF2B5EF4-FFF2-40B4-BE49-F238E27FC236}">
                  <a16:creationId xmlns:a16="http://schemas.microsoft.com/office/drawing/2014/main" id="{3C4C99C1-5656-36D8-36FB-51675D796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 y="542"/>
              <a:ext cx="4825" cy="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6D598C73-974B-52FB-C84D-84090888EBE4}"/>
                </a:ext>
              </a:extLst>
            </p:cNvPr>
            <p:cNvSpPr>
              <a:spLocks noChangeArrowheads="1"/>
            </p:cNvSpPr>
            <p:nvPr/>
          </p:nvSpPr>
          <p:spPr bwMode="auto">
            <a:xfrm>
              <a:off x="6350" y="484"/>
              <a:ext cx="4925" cy="2539"/>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34" name="TextBox 33">
            <a:extLst>
              <a:ext uri="{FF2B5EF4-FFF2-40B4-BE49-F238E27FC236}">
                <a16:creationId xmlns:a16="http://schemas.microsoft.com/office/drawing/2014/main" id="{6FDB9732-2806-A8BC-DD11-042D4FBAC181}"/>
              </a:ext>
            </a:extLst>
          </p:cNvPr>
          <p:cNvSpPr txBox="1"/>
          <p:nvPr/>
        </p:nvSpPr>
        <p:spPr>
          <a:xfrm>
            <a:off x="722784" y="2076975"/>
            <a:ext cx="2783359" cy="338554"/>
          </a:xfrm>
          <a:prstGeom prst="rect">
            <a:avLst/>
          </a:prstGeom>
          <a:noFill/>
        </p:spPr>
        <p:txBody>
          <a:bodyPr wrap="square">
            <a:spAutoFit/>
          </a:bodyPr>
          <a:lstStyle/>
          <a:p>
            <a:r>
              <a:rPr lang="en-US" sz="1600" b="1" dirty="0">
                <a:solidFill>
                  <a:srgbClr val="002060"/>
                </a:solidFill>
                <a:latin typeface="Arial" panose="020B0604020202020204" pitchFamily="34" charset="0"/>
                <a:ea typeface="Calibri" panose="020F0502020204030204" pitchFamily="34" charset="0"/>
                <a:cs typeface="Arial" panose="020B0604020202020204" pitchFamily="34" charset="0"/>
              </a:rPr>
              <a:t>R</a:t>
            </a:r>
            <a:r>
              <a:rPr lang="en-US" sz="1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etail</a:t>
            </a:r>
            <a:r>
              <a:rPr lang="en-US" sz="1600" b="1" dirty="0">
                <a:solidFill>
                  <a:srgbClr val="002060"/>
                </a:solidFill>
                <a:latin typeface="Arial" panose="020B0604020202020204" pitchFamily="34" charset="0"/>
                <a:ea typeface="Calibri" panose="020F0502020204030204" pitchFamily="34" charset="0"/>
                <a:cs typeface="Arial" panose="020B0604020202020204" pitchFamily="34" charset="0"/>
              </a:rPr>
              <a:t> S</a:t>
            </a:r>
            <a:r>
              <a:rPr lang="en-US" sz="1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hop</a:t>
            </a:r>
            <a:r>
              <a:rPr lang="en-US" sz="1600" b="1" spc="-25" dirty="0">
                <a:solidFill>
                  <a:srgbClr val="002060"/>
                </a:solidFill>
                <a:latin typeface="Arial" panose="020B0604020202020204" pitchFamily="34" charset="0"/>
                <a:ea typeface="Calibri" panose="020F0502020204030204" pitchFamily="34" charset="0"/>
                <a:cs typeface="Arial" panose="020B0604020202020204" pitchFamily="34" charset="0"/>
              </a:rPr>
              <a:t> - </a:t>
            </a:r>
            <a:r>
              <a:rPr lang="en-US" sz="1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Variable</a:t>
            </a:r>
            <a:endParaRPr lang="en-IN" sz="1600" dirty="0">
              <a:solidFill>
                <a:srgbClr val="002060"/>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8A850602-FB35-D333-7BD8-824A0C043231}"/>
              </a:ext>
            </a:extLst>
          </p:cNvPr>
          <p:cNvSpPr>
            <a:spLocks noChangeArrowheads="1"/>
          </p:cNvSpPr>
          <p:nvPr/>
        </p:nvSpPr>
        <p:spPr bwMode="auto">
          <a:xfrm>
            <a:off x="939165" y="9807575"/>
            <a:ext cx="6101715" cy="303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7" name="Rectangle 3">
            <a:extLst>
              <a:ext uri="{FF2B5EF4-FFF2-40B4-BE49-F238E27FC236}">
                <a16:creationId xmlns:a16="http://schemas.microsoft.com/office/drawing/2014/main" id="{B29EB4C4-C20C-030A-8871-B375AC0B3A0A}"/>
              </a:ext>
            </a:extLst>
          </p:cNvPr>
          <p:cNvSpPr>
            <a:spLocks noChangeArrowheads="1"/>
          </p:cNvSpPr>
          <p:nvPr/>
        </p:nvSpPr>
        <p:spPr bwMode="auto">
          <a:xfrm>
            <a:off x="821880" y="4451516"/>
            <a:ext cx="929783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1063" algn="l"/>
              </a:tabLst>
              <a:defRPr>
                <a:solidFill>
                  <a:schemeClr val="tx1"/>
                </a:solidFill>
                <a:latin typeface="Arial" panose="020B0604020202020204" pitchFamily="34" charset="0"/>
              </a:defRPr>
            </a:lvl1pPr>
            <a:lvl2pPr eaLnBrk="0" fontAlgn="base" hangingPunct="0">
              <a:spcBef>
                <a:spcPct val="0"/>
              </a:spcBef>
              <a:spcAft>
                <a:spcPct val="0"/>
              </a:spcAft>
              <a:tabLst>
                <a:tab pos="881063" algn="l"/>
              </a:tabLst>
              <a:defRPr>
                <a:solidFill>
                  <a:schemeClr val="tx1"/>
                </a:solidFill>
                <a:latin typeface="Arial" panose="020B0604020202020204" pitchFamily="34" charset="0"/>
              </a:defRPr>
            </a:lvl2pPr>
            <a:lvl3pPr eaLnBrk="0" fontAlgn="base" hangingPunct="0">
              <a:spcBef>
                <a:spcPct val="0"/>
              </a:spcBef>
              <a:spcAft>
                <a:spcPct val="0"/>
              </a:spcAft>
              <a:tabLst>
                <a:tab pos="881063" algn="l"/>
              </a:tabLst>
              <a:defRPr>
                <a:solidFill>
                  <a:schemeClr val="tx1"/>
                </a:solidFill>
                <a:latin typeface="Arial" panose="020B0604020202020204" pitchFamily="34" charset="0"/>
              </a:defRPr>
            </a:lvl3pPr>
            <a:lvl4pPr eaLnBrk="0" fontAlgn="base" hangingPunct="0">
              <a:spcBef>
                <a:spcPct val="0"/>
              </a:spcBef>
              <a:spcAft>
                <a:spcPct val="0"/>
              </a:spcAft>
              <a:tabLst>
                <a:tab pos="881063" algn="l"/>
              </a:tabLst>
              <a:defRPr>
                <a:solidFill>
                  <a:schemeClr val="tx1"/>
                </a:solidFill>
                <a:latin typeface="Arial" panose="020B0604020202020204" pitchFamily="34" charset="0"/>
              </a:defRPr>
            </a:lvl4pPr>
            <a:lvl5pPr eaLnBrk="0" fontAlgn="base" hangingPunct="0">
              <a:spcBef>
                <a:spcPct val="0"/>
              </a:spcBef>
              <a:spcAft>
                <a:spcPct val="0"/>
              </a:spcAft>
              <a:tabLst>
                <a:tab pos="881063" algn="l"/>
              </a:tabLst>
              <a:defRPr>
                <a:solidFill>
                  <a:schemeClr val="tx1"/>
                </a:solidFill>
                <a:latin typeface="Arial" panose="020B0604020202020204" pitchFamily="34" charset="0"/>
              </a:defRPr>
            </a:lvl5pPr>
            <a:lvl6pPr eaLnBrk="0" fontAlgn="base" hangingPunct="0">
              <a:spcBef>
                <a:spcPct val="0"/>
              </a:spcBef>
              <a:spcAft>
                <a:spcPct val="0"/>
              </a:spcAft>
              <a:tabLst>
                <a:tab pos="881063" algn="l"/>
              </a:tabLst>
              <a:defRPr>
                <a:solidFill>
                  <a:schemeClr val="tx1"/>
                </a:solidFill>
                <a:latin typeface="Arial" panose="020B0604020202020204" pitchFamily="34" charset="0"/>
              </a:defRPr>
            </a:lvl6pPr>
            <a:lvl7pPr eaLnBrk="0" fontAlgn="base" hangingPunct="0">
              <a:spcBef>
                <a:spcPct val="0"/>
              </a:spcBef>
              <a:spcAft>
                <a:spcPct val="0"/>
              </a:spcAft>
              <a:tabLst>
                <a:tab pos="881063" algn="l"/>
              </a:tabLst>
              <a:defRPr>
                <a:solidFill>
                  <a:schemeClr val="tx1"/>
                </a:solidFill>
                <a:latin typeface="Arial" panose="020B0604020202020204" pitchFamily="34" charset="0"/>
              </a:defRPr>
            </a:lvl7pPr>
            <a:lvl8pPr eaLnBrk="0" fontAlgn="base" hangingPunct="0">
              <a:spcBef>
                <a:spcPct val="0"/>
              </a:spcBef>
              <a:spcAft>
                <a:spcPct val="0"/>
              </a:spcAft>
              <a:tabLst>
                <a:tab pos="881063" algn="l"/>
              </a:tabLst>
              <a:defRPr>
                <a:solidFill>
                  <a:schemeClr val="tx1"/>
                </a:solidFill>
                <a:latin typeface="Arial" panose="020B0604020202020204" pitchFamily="34" charset="0"/>
              </a:defRPr>
            </a:lvl8pPr>
            <a:lvl9pPr eaLnBrk="0" fontAlgn="base" hangingPunct="0">
              <a:spcBef>
                <a:spcPct val="0"/>
              </a:spcBef>
              <a:spcAft>
                <a:spcPct val="0"/>
              </a:spcAft>
              <a:tabLst>
                <a:tab pos="8810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81063" algn="l"/>
              </a:tabLst>
            </a:pPr>
            <a:r>
              <a:rPr kumimoji="0" lang="en-US" altLang="en-US" sz="1600" b="1" i="0" u="none" strike="noStrike" cap="none" normalizeH="0" baseline="0" dirty="0">
                <a:ln>
                  <a:noFill/>
                </a:ln>
                <a:solidFill>
                  <a:srgbClr val="002060"/>
                </a:solidFill>
                <a:effectLst/>
                <a:latin typeface="Arial" panose="020B0604020202020204" pitchFamily="34" charset="0"/>
                <a:ea typeface="Calibri" panose="020F0502020204030204" pitchFamily="34" charset="0"/>
              </a:rPr>
              <a:t>Key Observations: </a:t>
            </a:r>
          </a:p>
          <a:p>
            <a:pPr marL="0" marR="0" lvl="0" indent="0" algn="l" defTabSz="914400" rtl="0" eaLnBrk="0" fontAlgn="base" latinLnBrk="0" hangingPunct="0">
              <a:lnSpc>
                <a:spcPct val="100000"/>
              </a:lnSpc>
              <a:spcBef>
                <a:spcPct val="0"/>
              </a:spcBef>
              <a:spcAft>
                <a:spcPct val="0"/>
              </a:spcAft>
              <a:buClrTx/>
              <a:buSzTx/>
              <a:buFontTx/>
              <a:buNone/>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Retail shops are right skewed. Having 4000 to 5000 retail shops in normal.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The number of distributors </a:t>
            </a:r>
            <a:r>
              <a:rPr lang="en-US" altLang="en-US" sz="1400" dirty="0">
                <a:ea typeface="Calibri" panose="020F0502020204030204" pitchFamily="34" charset="0"/>
              </a:rPr>
              <a:t>are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observed to be fairly uniform across the respective ranges - majority of warehouses have 20 to 40 workers.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It is observed that the majority of warehouses have reported more than 4 breakdowns in past 3 months. The data is left skewed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The number of government checks have been 25 to 30 for most warehouses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81063"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Distance from hub is observed to be fairly uniform across the respective ranges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pSp>
        <p:nvGrpSpPr>
          <p:cNvPr id="38" name="Group 37">
            <a:extLst>
              <a:ext uri="{FF2B5EF4-FFF2-40B4-BE49-F238E27FC236}">
                <a16:creationId xmlns:a16="http://schemas.microsoft.com/office/drawing/2014/main" id="{ACF17251-0AE8-973A-2CEF-831FF67FBC23}"/>
              </a:ext>
            </a:extLst>
          </p:cNvPr>
          <p:cNvGrpSpPr>
            <a:grpSpLocks/>
          </p:cNvGrpSpPr>
          <p:nvPr/>
        </p:nvGrpSpPr>
        <p:grpSpPr bwMode="auto">
          <a:xfrm>
            <a:off x="4321690" y="2559793"/>
            <a:ext cx="3127375" cy="1612265"/>
            <a:chOff x="676" y="224"/>
            <a:chExt cx="4925" cy="2539"/>
          </a:xfrm>
        </p:grpSpPr>
        <p:pic>
          <p:nvPicPr>
            <p:cNvPr id="39" name="Picture 38">
              <a:extLst>
                <a:ext uri="{FF2B5EF4-FFF2-40B4-BE49-F238E27FC236}">
                  <a16:creationId xmlns:a16="http://schemas.microsoft.com/office/drawing/2014/main" id="{3F340866-3F31-3AB1-7C9F-1E21E6631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 y="282"/>
              <a:ext cx="4825" cy="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03575F7D-424C-43CA-A464-CD05FEA6D6CF}"/>
                </a:ext>
              </a:extLst>
            </p:cNvPr>
            <p:cNvSpPr>
              <a:spLocks noChangeArrowheads="1"/>
            </p:cNvSpPr>
            <p:nvPr/>
          </p:nvSpPr>
          <p:spPr bwMode="auto">
            <a:xfrm>
              <a:off x="676" y="224"/>
              <a:ext cx="4925" cy="2539"/>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41" name="TextBox 40">
            <a:extLst>
              <a:ext uri="{FF2B5EF4-FFF2-40B4-BE49-F238E27FC236}">
                <a16:creationId xmlns:a16="http://schemas.microsoft.com/office/drawing/2014/main" id="{663A36DB-DB76-E791-E3AA-A07C813C447C}"/>
              </a:ext>
            </a:extLst>
          </p:cNvPr>
          <p:cNvSpPr txBox="1"/>
          <p:nvPr/>
        </p:nvSpPr>
        <p:spPr>
          <a:xfrm>
            <a:off x="4264228" y="2090659"/>
            <a:ext cx="2783359" cy="338554"/>
          </a:xfrm>
          <a:prstGeom prst="rect">
            <a:avLst/>
          </a:prstGeom>
          <a:noFill/>
        </p:spPr>
        <p:txBody>
          <a:bodyPr wrap="square">
            <a:spAutoFit/>
          </a:bodyPr>
          <a:lstStyle/>
          <a:p>
            <a:r>
              <a:rPr lang="en-US" sz="1600" b="1" spc="-25" dirty="0">
                <a:solidFill>
                  <a:srgbClr val="002060"/>
                </a:solidFill>
                <a:latin typeface="Arial" panose="020B0604020202020204" pitchFamily="34" charset="0"/>
                <a:ea typeface="Calibri" panose="020F0502020204030204" pitchFamily="34" charset="0"/>
                <a:cs typeface="Arial" panose="020B0604020202020204" pitchFamily="34" charset="0"/>
              </a:rPr>
              <a:t>Distributors - </a:t>
            </a:r>
            <a:r>
              <a:rPr lang="en-US" sz="1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Variable</a:t>
            </a:r>
            <a:endParaRPr lang="en-IN" sz="1600" dirty="0">
              <a:solidFill>
                <a:srgbClr val="002060"/>
              </a:solidFill>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3722BFEA-7835-D7D4-E138-3335E0C0D2EA}"/>
              </a:ext>
            </a:extLst>
          </p:cNvPr>
          <p:cNvGrpSpPr>
            <a:grpSpLocks/>
          </p:cNvGrpSpPr>
          <p:nvPr/>
        </p:nvGrpSpPr>
        <p:grpSpPr bwMode="auto">
          <a:xfrm>
            <a:off x="7920596" y="2559793"/>
            <a:ext cx="3127375" cy="1612265"/>
            <a:chOff x="6120" y="303"/>
            <a:chExt cx="4925" cy="2539"/>
          </a:xfrm>
        </p:grpSpPr>
        <p:pic>
          <p:nvPicPr>
            <p:cNvPr id="43" name="Picture 42">
              <a:extLst>
                <a:ext uri="{FF2B5EF4-FFF2-40B4-BE49-F238E27FC236}">
                  <a16:creationId xmlns:a16="http://schemas.microsoft.com/office/drawing/2014/main" id="{0B836B5F-714E-6676-3389-4C7CEA06A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 y="362"/>
              <a:ext cx="4825" cy="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3">
              <a:extLst>
                <a:ext uri="{FF2B5EF4-FFF2-40B4-BE49-F238E27FC236}">
                  <a16:creationId xmlns:a16="http://schemas.microsoft.com/office/drawing/2014/main" id="{DB3A71CE-11DB-245C-33C6-BEA0FB0A7331}"/>
                </a:ext>
              </a:extLst>
            </p:cNvPr>
            <p:cNvSpPr>
              <a:spLocks noChangeArrowheads="1"/>
            </p:cNvSpPr>
            <p:nvPr/>
          </p:nvSpPr>
          <p:spPr bwMode="auto">
            <a:xfrm>
              <a:off x="6120" y="303"/>
              <a:ext cx="4925" cy="2539"/>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45" name="TextBox 44">
            <a:extLst>
              <a:ext uri="{FF2B5EF4-FFF2-40B4-BE49-F238E27FC236}">
                <a16:creationId xmlns:a16="http://schemas.microsoft.com/office/drawing/2014/main" id="{D40830BC-8B13-3227-1098-2F41696FB2E4}"/>
              </a:ext>
            </a:extLst>
          </p:cNvPr>
          <p:cNvSpPr txBox="1"/>
          <p:nvPr/>
        </p:nvSpPr>
        <p:spPr>
          <a:xfrm>
            <a:off x="7805672" y="2090659"/>
            <a:ext cx="2783359" cy="338554"/>
          </a:xfrm>
          <a:prstGeom prst="rect">
            <a:avLst/>
          </a:prstGeom>
          <a:noFill/>
        </p:spPr>
        <p:txBody>
          <a:bodyPr wrap="square">
            <a:spAutoFit/>
          </a:bodyPr>
          <a:lstStyle/>
          <a:p>
            <a:r>
              <a:rPr lang="en-US" sz="1600" b="1" spc="-25" dirty="0">
                <a:solidFill>
                  <a:srgbClr val="002060"/>
                </a:solidFill>
                <a:latin typeface="Arial" panose="020B0604020202020204" pitchFamily="34" charset="0"/>
                <a:ea typeface="Calibri" panose="020F0502020204030204" pitchFamily="34" charset="0"/>
                <a:cs typeface="Arial" panose="020B0604020202020204" pitchFamily="34" charset="0"/>
              </a:rPr>
              <a:t>Warehouses - </a:t>
            </a:r>
            <a:r>
              <a:rPr lang="en-US" sz="1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Variable</a:t>
            </a:r>
            <a:endParaRPr lang="en-IN" sz="1600" dirty="0">
              <a:solidFill>
                <a:srgbClr val="00206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0B3637E-3D44-F43E-D115-B876CF9DEB55}"/>
              </a:ext>
            </a:extLst>
          </p:cNvPr>
          <p:cNvSpPr txBox="1"/>
          <p:nvPr/>
        </p:nvSpPr>
        <p:spPr>
          <a:xfrm>
            <a:off x="533624" y="1294898"/>
            <a:ext cx="1042589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Univariate analysis has been done for all 16 variables, the prime ones being highlighted below</a:t>
            </a:r>
          </a:p>
        </p:txBody>
      </p:sp>
      <p:sp>
        <p:nvSpPr>
          <p:cNvPr id="4" name="Rectangle 16">
            <a:extLst>
              <a:ext uri="{FF2B5EF4-FFF2-40B4-BE49-F238E27FC236}">
                <a16:creationId xmlns:a16="http://schemas.microsoft.com/office/drawing/2014/main" id="{4F4DA0C8-2E19-F61D-96E6-D4DA39B0E5AA}"/>
              </a:ext>
            </a:extLst>
          </p:cNvPr>
          <p:cNvSpPr>
            <a:spLocks noChangeAspect="1" noChangeArrowheads="1"/>
          </p:cNvSpPr>
          <p:nvPr/>
        </p:nvSpPr>
        <p:spPr bwMode="auto">
          <a:xfrm>
            <a:off x="4" y="-19490"/>
            <a:ext cx="412750" cy="380759"/>
          </a:xfrm>
          <a:prstGeom prst="donut">
            <a:avLst/>
          </a:prstGeom>
          <a:solidFill>
            <a:srgbClr val="002776"/>
          </a:solidFill>
          <a:ln w="6350" algn="ctr">
            <a:noFill/>
            <a:miter lim="800000"/>
            <a:headEnd/>
            <a:tailEnd/>
          </a:ln>
          <a:effectLst>
            <a:outerShdw dist="17961" dir="2700000" algn="ctr" rotWithShape="0">
              <a:srgbClr val="808080"/>
            </a:outerShdw>
          </a:effectLst>
        </p:spPr>
        <p:txBody>
          <a:bodyPr tIns="91440" bIns="91440" anchor="ctr"/>
          <a:lstStyle/>
          <a:p>
            <a:pPr algn="ctr" eaLnBrk="0" hangingPunct="0">
              <a:defRPr/>
            </a:pPr>
            <a:r>
              <a:rPr lang="en-US" sz="1600" b="1" dirty="0">
                <a:latin typeface="Arial" pitchFamily="34" charset="0"/>
                <a:ea typeface="Verdana" pitchFamily="34" charset="0"/>
                <a:cs typeface="Arial" pitchFamily="34" charset="0"/>
              </a:rPr>
              <a:t>2</a:t>
            </a:r>
          </a:p>
        </p:txBody>
      </p:sp>
    </p:spTree>
    <p:extLst>
      <p:ext uri="{BB962C8B-B14F-4D97-AF65-F5344CB8AC3E}">
        <p14:creationId xmlns:p14="http://schemas.microsoft.com/office/powerpoint/2010/main" val="206781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18760" y="389767"/>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Exploratory Data Analysis - Bivariate Analysis</a:t>
            </a:r>
          </a:p>
        </p:txBody>
      </p:sp>
      <p:grpSp>
        <p:nvGrpSpPr>
          <p:cNvPr id="3" name="Group 2">
            <a:extLst>
              <a:ext uri="{FF2B5EF4-FFF2-40B4-BE49-F238E27FC236}">
                <a16:creationId xmlns:a16="http://schemas.microsoft.com/office/drawing/2014/main" id="{233D226D-2ADF-D49E-6E6C-06FE09A769AE}"/>
              </a:ext>
            </a:extLst>
          </p:cNvPr>
          <p:cNvGrpSpPr>
            <a:grpSpLocks noChangeAspect="1"/>
          </p:cNvGrpSpPr>
          <p:nvPr/>
        </p:nvGrpSpPr>
        <p:grpSpPr bwMode="auto">
          <a:xfrm>
            <a:off x="565715" y="1108576"/>
            <a:ext cx="3599717" cy="2490474"/>
            <a:chOff x="3143" y="2190"/>
            <a:chExt cx="4407" cy="3049"/>
          </a:xfrm>
        </p:grpSpPr>
        <p:pic>
          <p:nvPicPr>
            <p:cNvPr id="4" name="Picture 3">
              <a:extLst>
                <a:ext uri="{FF2B5EF4-FFF2-40B4-BE49-F238E27FC236}">
                  <a16:creationId xmlns:a16="http://schemas.microsoft.com/office/drawing/2014/main" id="{51E3B923-8A2C-3D68-87C3-0D1F80885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 y="2269"/>
              <a:ext cx="4271" cy="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BD01FF9-964A-CB23-8BD6-9C504FC70373}"/>
                </a:ext>
              </a:extLst>
            </p:cNvPr>
            <p:cNvSpPr>
              <a:spLocks noChangeArrowheads="1"/>
            </p:cNvSpPr>
            <p:nvPr/>
          </p:nvSpPr>
          <p:spPr bwMode="auto">
            <a:xfrm>
              <a:off x="3143" y="2190"/>
              <a:ext cx="4407" cy="3049"/>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10" name="TextBox 9">
            <a:extLst>
              <a:ext uri="{FF2B5EF4-FFF2-40B4-BE49-F238E27FC236}">
                <a16:creationId xmlns:a16="http://schemas.microsoft.com/office/drawing/2014/main" id="{4508E190-7AB4-06D7-FD69-32D69A7ED176}"/>
              </a:ext>
            </a:extLst>
          </p:cNvPr>
          <p:cNvSpPr txBox="1"/>
          <p:nvPr/>
        </p:nvSpPr>
        <p:spPr>
          <a:xfrm>
            <a:off x="565834" y="4036510"/>
            <a:ext cx="3599721" cy="2726643"/>
          </a:xfrm>
          <a:prstGeom prst="rect">
            <a:avLst/>
          </a:prstGeom>
          <a:noFill/>
          <a:ln w="9525">
            <a:solidFill>
              <a:schemeClr val="tx1"/>
            </a:solidFill>
          </a:ln>
        </p:spPr>
        <p:txBody>
          <a:bodyPr wrap="square" anchor="ctr">
            <a:noAutofit/>
          </a:bodyPr>
          <a:lstStyle/>
          <a:p>
            <a:pPr marL="285750" marR="156210" indent="-285750" algn="just">
              <a:lnSpc>
                <a:spcPct val="107000"/>
              </a:lnSpc>
              <a:spcBef>
                <a:spcPts val="905"/>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East zone has no warehouses in Zone 2. In the North and the West, the Zone 6 has</a:t>
            </a:r>
            <a:r>
              <a:rPr lang="en-US" sz="1400" spc="-26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 highest number of warehouses. </a:t>
            </a:r>
          </a:p>
          <a:p>
            <a:pPr marL="285750" marR="156210" indent="-285750" algn="just">
              <a:lnSpc>
                <a:spcPct val="107000"/>
              </a:lnSpc>
              <a:spcBef>
                <a:spcPts val="905"/>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Further investigation shows that the East zone has fewer number of</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distributors</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and</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retail</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shops,</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but</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more competitors</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in</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 market,</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relative</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to</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other</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zones.</a:t>
            </a:r>
          </a:p>
        </p:txBody>
      </p:sp>
      <p:grpSp>
        <p:nvGrpSpPr>
          <p:cNvPr id="6" name="Group 5">
            <a:extLst>
              <a:ext uri="{FF2B5EF4-FFF2-40B4-BE49-F238E27FC236}">
                <a16:creationId xmlns:a16="http://schemas.microsoft.com/office/drawing/2014/main" id="{B8D0BD27-228E-F7BE-E797-12CE8A575128}"/>
              </a:ext>
            </a:extLst>
          </p:cNvPr>
          <p:cNvGrpSpPr>
            <a:grpSpLocks noChangeAspect="1"/>
          </p:cNvGrpSpPr>
          <p:nvPr/>
        </p:nvGrpSpPr>
        <p:grpSpPr bwMode="auto">
          <a:xfrm>
            <a:off x="4351600" y="1107490"/>
            <a:ext cx="3599640" cy="2491560"/>
            <a:chOff x="673" y="309"/>
            <a:chExt cx="2826" cy="2285"/>
          </a:xfrm>
        </p:grpSpPr>
        <p:pic>
          <p:nvPicPr>
            <p:cNvPr id="7" name="Picture 6">
              <a:extLst>
                <a:ext uri="{FF2B5EF4-FFF2-40B4-BE49-F238E27FC236}">
                  <a16:creationId xmlns:a16="http://schemas.microsoft.com/office/drawing/2014/main" id="{DC71C193-66B0-9549-B061-F613D3D35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371"/>
              <a:ext cx="2738" cy="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971AB16-25B3-E2A1-E03C-9BF4C9634829}"/>
                </a:ext>
              </a:extLst>
            </p:cNvPr>
            <p:cNvSpPr>
              <a:spLocks noChangeArrowheads="1"/>
            </p:cNvSpPr>
            <p:nvPr/>
          </p:nvSpPr>
          <p:spPr bwMode="auto">
            <a:xfrm>
              <a:off x="675" y="311"/>
              <a:ext cx="2821" cy="2280"/>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14" name="TextBox 13">
            <a:extLst>
              <a:ext uri="{FF2B5EF4-FFF2-40B4-BE49-F238E27FC236}">
                <a16:creationId xmlns:a16="http://schemas.microsoft.com/office/drawing/2014/main" id="{F4815B25-1A74-1457-20E5-FA1456178B45}"/>
              </a:ext>
            </a:extLst>
          </p:cNvPr>
          <p:cNvSpPr txBox="1"/>
          <p:nvPr/>
        </p:nvSpPr>
        <p:spPr>
          <a:xfrm>
            <a:off x="4294146" y="4027495"/>
            <a:ext cx="3732301" cy="2726642"/>
          </a:xfrm>
          <a:prstGeom prst="rect">
            <a:avLst/>
          </a:prstGeom>
          <a:noFill/>
          <a:ln w="9525">
            <a:solidFill>
              <a:schemeClr val="tx1"/>
            </a:solidFill>
          </a:ln>
        </p:spPr>
        <p:txBody>
          <a:bodyPr wrap="square" anchor="ctr">
            <a:noAutofit/>
          </a:bodyPr>
          <a:lstStyle>
            <a:defPPr>
              <a:defRPr lang="en-US"/>
            </a:defPPr>
            <a:lvl1pPr marL="285750" marR="156210" indent="-285750" algn="just">
              <a:lnSpc>
                <a:spcPct val="107000"/>
              </a:lnSpc>
              <a:spcBef>
                <a:spcPts val="905"/>
              </a:spcBef>
              <a:spcAft>
                <a:spcPts val="0"/>
              </a:spcAft>
              <a:buFont typeface="Arial" panose="020B0604020202020204" pitchFamily="34" charset="0"/>
              <a:buChar char="•"/>
              <a:defRPr sz="1400">
                <a:effectLst/>
                <a:latin typeface="Arial" panose="020B0604020202020204" pitchFamily="34" charset="0"/>
                <a:ea typeface="Calibri" panose="020F0502020204030204" pitchFamily="34" charset="0"/>
                <a:cs typeface="Arial" panose="020B0604020202020204" pitchFamily="34" charset="0"/>
              </a:defRPr>
            </a:lvl1pPr>
          </a:lstStyle>
          <a:p>
            <a:r>
              <a:rPr lang="en-US" dirty="0"/>
              <a:t>In summary, East zone has fewer warehouses, retail outlets and distributors. It has much higher number of competitors yet has the same product demand as other zones. </a:t>
            </a:r>
          </a:p>
          <a:p>
            <a:r>
              <a:rPr lang="en-US" dirty="0"/>
              <a:t>This might be a result of the popularity of the product in this region, encouraging the marketing department to pay greater attention</a:t>
            </a:r>
            <a:endParaRPr lang="en-IN" dirty="0"/>
          </a:p>
        </p:txBody>
      </p:sp>
      <p:grpSp>
        <p:nvGrpSpPr>
          <p:cNvPr id="18" name="Group 17">
            <a:extLst>
              <a:ext uri="{FF2B5EF4-FFF2-40B4-BE49-F238E27FC236}">
                <a16:creationId xmlns:a16="http://schemas.microsoft.com/office/drawing/2014/main" id="{3E4EB284-642C-4283-0A2D-850C91591534}"/>
              </a:ext>
            </a:extLst>
          </p:cNvPr>
          <p:cNvGrpSpPr>
            <a:grpSpLocks noChangeAspect="1"/>
          </p:cNvGrpSpPr>
          <p:nvPr/>
        </p:nvGrpSpPr>
        <p:grpSpPr bwMode="auto">
          <a:xfrm>
            <a:off x="8262045" y="1109671"/>
            <a:ext cx="3599640" cy="2491560"/>
            <a:chOff x="4268" y="308"/>
            <a:chExt cx="2876" cy="2285"/>
          </a:xfrm>
        </p:grpSpPr>
        <p:pic>
          <p:nvPicPr>
            <p:cNvPr id="19" name="Picture 18">
              <a:extLst>
                <a:ext uri="{FF2B5EF4-FFF2-40B4-BE49-F238E27FC236}">
                  <a16:creationId xmlns:a16="http://schemas.microsoft.com/office/drawing/2014/main" id="{8A5B5CC5-9DA1-5759-2510-753A4D481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 y="370"/>
              <a:ext cx="2781" cy="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62C897BF-D49F-4ABF-777A-EEBA3328E5B9}"/>
                </a:ext>
              </a:extLst>
            </p:cNvPr>
            <p:cNvSpPr>
              <a:spLocks noChangeArrowheads="1"/>
            </p:cNvSpPr>
            <p:nvPr/>
          </p:nvSpPr>
          <p:spPr bwMode="auto">
            <a:xfrm>
              <a:off x="4270" y="310"/>
              <a:ext cx="2871" cy="2280"/>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21" name="TextBox 20">
            <a:extLst>
              <a:ext uri="{FF2B5EF4-FFF2-40B4-BE49-F238E27FC236}">
                <a16:creationId xmlns:a16="http://schemas.microsoft.com/office/drawing/2014/main" id="{44205097-4614-1AFA-3D71-3CD05AC97FBF}"/>
              </a:ext>
            </a:extLst>
          </p:cNvPr>
          <p:cNvSpPr txBox="1"/>
          <p:nvPr/>
        </p:nvSpPr>
        <p:spPr>
          <a:xfrm>
            <a:off x="8196176" y="4036511"/>
            <a:ext cx="3732301" cy="2726644"/>
          </a:xfrm>
          <a:prstGeom prst="rect">
            <a:avLst/>
          </a:prstGeom>
          <a:noFill/>
          <a:ln w="9525">
            <a:solidFill>
              <a:schemeClr val="tx1"/>
            </a:solidFill>
          </a:ln>
        </p:spPr>
        <p:txBody>
          <a:bodyPr wrap="square" anchor="ctr">
            <a:spAutoFit/>
          </a:bodyPr>
          <a:lstStyle>
            <a:defPPr>
              <a:defRPr lang="en-US"/>
            </a:defPPr>
            <a:lvl1pPr marL="285750" marR="156210" indent="-285750" algn="just">
              <a:lnSpc>
                <a:spcPct val="107000"/>
              </a:lnSpc>
              <a:spcBef>
                <a:spcPts val="905"/>
              </a:spcBef>
              <a:spcAft>
                <a:spcPts val="0"/>
              </a:spcAft>
              <a:buFont typeface="Arial" panose="020B0604020202020204" pitchFamily="34" charset="0"/>
              <a:buChar char="•"/>
              <a:defRPr sz="1400">
                <a:effectLst/>
                <a:latin typeface="Arial" panose="020B0604020202020204" pitchFamily="34" charset="0"/>
                <a:ea typeface="Calibri" panose="020F0502020204030204" pitchFamily="34" charset="0"/>
                <a:cs typeface="Arial" panose="020B0604020202020204" pitchFamily="34" charset="0"/>
              </a:defRPr>
            </a:lvl1pPr>
          </a:lstStyle>
          <a:p>
            <a:r>
              <a:rPr lang="en-US" dirty="0"/>
              <a:t>Warehouse ownership seems to have an impact on the average product weight shipped, which also varies based on its location. Urban company-owned warehouses order more than the rented ones in the same location. In rural areas, this difference is negligible.</a:t>
            </a:r>
            <a:endParaRPr lang="en-IN" dirty="0"/>
          </a:p>
          <a:p>
            <a:r>
              <a:rPr lang="en-US" dirty="0"/>
              <a:t>Greater number of transport issues have been reported by company-owned warehouses, in comparison to the rented ones. </a:t>
            </a:r>
            <a:endParaRPr lang="en-IN" dirty="0"/>
          </a:p>
        </p:txBody>
      </p:sp>
      <p:sp>
        <p:nvSpPr>
          <p:cNvPr id="22" name="Isosceles Triangle 21">
            <a:extLst>
              <a:ext uri="{FF2B5EF4-FFF2-40B4-BE49-F238E27FC236}">
                <a16:creationId xmlns:a16="http://schemas.microsoft.com/office/drawing/2014/main" id="{52D63935-E9CD-8C23-C76B-F080BCA7A3D5}"/>
              </a:ext>
            </a:extLst>
          </p:cNvPr>
          <p:cNvSpPr/>
          <p:nvPr/>
        </p:nvSpPr>
        <p:spPr bwMode="auto">
          <a:xfrm flipV="1">
            <a:off x="2166855" y="3784349"/>
            <a:ext cx="822960" cy="182880"/>
          </a:xfrm>
          <a:prstGeom prst="triangle">
            <a:avLst/>
          </a:prstGeom>
          <a:solidFill>
            <a:srgbClr val="92D050"/>
          </a:solidFill>
          <a:ln w="9525" cap="flat" cmpd="sng" algn="ctr">
            <a:noFill/>
            <a:prstDash val="solid"/>
            <a:round/>
            <a:headEnd type="none" w="med" len="med"/>
            <a:tailEnd type="none" w="med" len="med"/>
          </a:ln>
          <a:effectLst/>
        </p:spPr>
        <p:txBody>
          <a:bodyPr tIns="91440" bIns="91440"/>
          <a:lstStyle/>
          <a:p>
            <a:pPr>
              <a:lnSpc>
                <a:spcPct val="106000"/>
              </a:lnSpc>
              <a:buFont typeface="Wingdings 2" pitchFamily="18" charset="2"/>
              <a:buNone/>
              <a:defRPr/>
            </a:pPr>
            <a:endParaRPr lang="en-US" sz="1200" i="1" dirty="0">
              <a:latin typeface="Arial" charset="0"/>
            </a:endParaRPr>
          </a:p>
        </p:txBody>
      </p:sp>
      <p:sp>
        <p:nvSpPr>
          <p:cNvPr id="23" name="Isosceles Triangle 22">
            <a:extLst>
              <a:ext uri="{FF2B5EF4-FFF2-40B4-BE49-F238E27FC236}">
                <a16:creationId xmlns:a16="http://schemas.microsoft.com/office/drawing/2014/main" id="{8A21B266-114E-69E8-240D-8EF0CC81CDE0}"/>
              </a:ext>
            </a:extLst>
          </p:cNvPr>
          <p:cNvSpPr/>
          <p:nvPr/>
        </p:nvSpPr>
        <p:spPr bwMode="auto">
          <a:xfrm flipV="1">
            <a:off x="5748816" y="3777736"/>
            <a:ext cx="822960" cy="182880"/>
          </a:xfrm>
          <a:prstGeom prst="triangle">
            <a:avLst/>
          </a:prstGeom>
          <a:solidFill>
            <a:srgbClr val="92D050"/>
          </a:solidFill>
          <a:ln w="9525" cap="flat" cmpd="sng" algn="ctr">
            <a:noFill/>
            <a:prstDash val="solid"/>
            <a:round/>
            <a:headEnd type="none" w="med" len="med"/>
            <a:tailEnd type="none" w="med" len="med"/>
          </a:ln>
          <a:effectLst/>
        </p:spPr>
        <p:txBody>
          <a:bodyPr tIns="91440" bIns="91440"/>
          <a:lstStyle/>
          <a:p>
            <a:pPr>
              <a:lnSpc>
                <a:spcPct val="106000"/>
              </a:lnSpc>
              <a:buFont typeface="Wingdings 2" pitchFamily="18" charset="2"/>
              <a:buNone/>
              <a:defRPr/>
            </a:pPr>
            <a:endParaRPr lang="en-US" sz="1200" i="1" dirty="0">
              <a:latin typeface="Arial" charset="0"/>
            </a:endParaRPr>
          </a:p>
        </p:txBody>
      </p:sp>
      <p:sp>
        <p:nvSpPr>
          <p:cNvPr id="24" name="Isosceles Triangle 23">
            <a:extLst>
              <a:ext uri="{FF2B5EF4-FFF2-40B4-BE49-F238E27FC236}">
                <a16:creationId xmlns:a16="http://schemas.microsoft.com/office/drawing/2014/main" id="{34D17B97-0211-30D9-23EA-EBC0A2B1CFB5}"/>
              </a:ext>
            </a:extLst>
          </p:cNvPr>
          <p:cNvSpPr/>
          <p:nvPr/>
        </p:nvSpPr>
        <p:spPr bwMode="auto">
          <a:xfrm flipV="1">
            <a:off x="9775541" y="3777736"/>
            <a:ext cx="822960" cy="182880"/>
          </a:xfrm>
          <a:prstGeom prst="triangle">
            <a:avLst/>
          </a:prstGeom>
          <a:solidFill>
            <a:srgbClr val="92D050"/>
          </a:solidFill>
          <a:ln w="9525" cap="flat" cmpd="sng" algn="ctr">
            <a:noFill/>
            <a:prstDash val="solid"/>
            <a:round/>
            <a:headEnd type="none" w="med" len="med"/>
            <a:tailEnd type="none" w="med" len="med"/>
          </a:ln>
          <a:effectLst/>
        </p:spPr>
        <p:txBody>
          <a:bodyPr tIns="91440" bIns="91440"/>
          <a:lstStyle/>
          <a:p>
            <a:pPr>
              <a:lnSpc>
                <a:spcPct val="106000"/>
              </a:lnSpc>
              <a:buFont typeface="Wingdings 2" pitchFamily="18" charset="2"/>
              <a:buNone/>
              <a:defRPr/>
            </a:pPr>
            <a:endParaRPr lang="en-US" sz="1200" i="1" dirty="0">
              <a:latin typeface="Arial" charset="0"/>
            </a:endParaRPr>
          </a:p>
        </p:txBody>
      </p:sp>
    </p:spTree>
    <p:extLst>
      <p:ext uri="{BB962C8B-B14F-4D97-AF65-F5344CB8AC3E}">
        <p14:creationId xmlns:p14="http://schemas.microsoft.com/office/powerpoint/2010/main" val="171112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Exploratory Data Analysis - Multivariate Analysis</a:t>
            </a:r>
          </a:p>
        </p:txBody>
      </p:sp>
      <p:grpSp>
        <p:nvGrpSpPr>
          <p:cNvPr id="3" name="Group 2">
            <a:extLst>
              <a:ext uri="{FF2B5EF4-FFF2-40B4-BE49-F238E27FC236}">
                <a16:creationId xmlns:a16="http://schemas.microsoft.com/office/drawing/2014/main" id="{349F4520-153F-D2DA-D8C1-BB424F265C9B}"/>
              </a:ext>
            </a:extLst>
          </p:cNvPr>
          <p:cNvGrpSpPr>
            <a:grpSpLocks/>
          </p:cNvGrpSpPr>
          <p:nvPr/>
        </p:nvGrpSpPr>
        <p:grpSpPr bwMode="auto">
          <a:xfrm>
            <a:off x="575985" y="1562735"/>
            <a:ext cx="6576695" cy="4692015"/>
            <a:chOff x="740" y="205"/>
            <a:chExt cx="10357" cy="7389"/>
          </a:xfrm>
        </p:grpSpPr>
        <p:pic>
          <p:nvPicPr>
            <p:cNvPr id="4" name="Picture 3">
              <a:extLst>
                <a:ext uri="{FF2B5EF4-FFF2-40B4-BE49-F238E27FC236}">
                  <a16:creationId xmlns:a16="http://schemas.microsoft.com/office/drawing/2014/main" id="{E6656EF2-5165-88A1-E02F-E093BBD3B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 y="292"/>
              <a:ext cx="10161" cy="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FA6F024-D913-0D03-A39A-55F9CF686DC7}"/>
                </a:ext>
              </a:extLst>
            </p:cNvPr>
            <p:cNvSpPr>
              <a:spLocks noChangeArrowheads="1"/>
            </p:cNvSpPr>
            <p:nvPr/>
          </p:nvSpPr>
          <p:spPr bwMode="auto">
            <a:xfrm>
              <a:off x="740" y="205"/>
              <a:ext cx="10357" cy="7389"/>
            </a:xfrm>
            <a:prstGeom prst="rect">
              <a:avLst/>
            </a:prstGeom>
            <a:noFill/>
            <a:ln w="1270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6" name="TextBox 5">
            <a:extLst>
              <a:ext uri="{FF2B5EF4-FFF2-40B4-BE49-F238E27FC236}">
                <a16:creationId xmlns:a16="http://schemas.microsoft.com/office/drawing/2014/main" id="{A45AC4F8-A338-881C-FF00-5994D9485B9A}"/>
              </a:ext>
            </a:extLst>
          </p:cNvPr>
          <p:cNvSpPr txBox="1"/>
          <p:nvPr/>
        </p:nvSpPr>
        <p:spPr>
          <a:xfrm>
            <a:off x="7443236" y="1562735"/>
            <a:ext cx="3737383" cy="4290918"/>
          </a:xfrm>
          <a:prstGeom prst="rect">
            <a:avLst/>
          </a:prstGeom>
          <a:noFill/>
        </p:spPr>
        <p:txBody>
          <a:bodyPr wrap="square">
            <a:spAutoFit/>
          </a:bodyPr>
          <a:lstStyle/>
          <a:p>
            <a:pPr marL="342900" marR="367665" lvl="0" indent="-342900" algn="just">
              <a:spcBef>
                <a:spcPts val="385"/>
              </a:spcBef>
              <a:spcAft>
                <a:spcPts val="0"/>
              </a:spcAft>
              <a:buSzPts val="1200"/>
              <a:buFont typeface="Wingdings" panose="05000000000000000000" pitchFamily="2" charset="2"/>
              <a:buChar char=""/>
              <a:tabLst>
                <a:tab pos="605790" algn="l"/>
              </a:tabLst>
            </a:pPr>
            <a:r>
              <a:rPr lang="en-US" sz="1600" dirty="0">
                <a:effectLst/>
                <a:latin typeface="Arial" panose="020B0604020202020204" pitchFamily="34" charset="0"/>
                <a:ea typeface="Wingdings" panose="05000000000000000000" pitchFamily="2" charset="2"/>
                <a:cs typeface="Arial" panose="020B0604020202020204" pitchFamily="34" charset="0"/>
              </a:rPr>
              <a:t>It is observed that the product demand has a strong positive correlation with the storage issues</a:t>
            </a:r>
            <a:r>
              <a:rPr lang="en-US" sz="1600" spc="-26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reported.</a:t>
            </a:r>
            <a:endParaRPr lang="en-IN" sz="1600" dirty="0">
              <a:effectLst/>
              <a:latin typeface="Arial" panose="020B0604020202020204" pitchFamily="34" charset="0"/>
              <a:ea typeface="Wingdings" panose="05000000000000000000" pitchFamily="2" charset="2"/>
              <a:cs typeface="Arial" panose="020B0604020202020204" pitchFamily="34" charset="0"/>
            </a:endParaRPr>
          </a:p>
          <a:p>
            <a:pPr>
              <a:spcBef>
                <a:spcPts val="40"/>
              </a:spcBef>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marR="308610" lvl="0" indent="-342900" algn="just">
              <a:spcAft>
                <a:spcPts val="0"/>
              </a:spcAft>
              <a:buSzPts val="1200"/>
              <a:buFont typeface="Wingdings" panose="05000000000000000000" pitchFamily="2" charset="2"/>
              <a:buChar char=""/>
              <a:tabLst>
                <a:tab pos="605790" algn="l"/>
              </a:tabLst>
            </a:pPr>
            <a:r>
              <a:rPr lang="en-US" sz="1600" dirty="0">
                <a:effectLst/>
                <a:latin typeface="Arial" panose="020B0604020202020204" pitchFamily="34" charset="0"/>
                <a:ea typeface="Wingdings" panose="05000000000000000000" pitchFamily="2" charset="2"/>
                <a:cs typeface="Arial" panose="020B0604020202020204" pitchFamily="34" charset="0"/>
              </a:rPr>
              <a:t>The Pearson correlation coefficients calculated for all pairs of continuous variables obtained as a</a:t>
            </a:r>
            <a:r>
              <a:rPr lang="en-US" sz="1600" spc="-26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matrix, have been presented as a heatmap. The darker the color, the lower is the magnitude of</a:t>
            </a:r>
            <a:r>
              <a:rPr lang="en-US" sz="1600" spc="-26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the</a:t>
            </a:r>
            <a:r>
              <a:rPr lang="en-US" sz="1600" spc="-1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correlation.</a:t>
            </a:r>
            <a:endParaRPr lang="en-IN" sz="1600" dirty="0">
              <a:effectLst/>
              <a:latin typeface="Arial" panose="020B0604020202020204" pitchFamily="34" charset="0"/>
              <a:ea typeface="Wingdings" panose="05000000000000000000" pitchFamily="2" charset="2"/>
              <a:cs typeface="Arial" panose="020B0604020202020204" pitchFamily="34" charset="0"/>
            </a:endParaRPr>
          </a:p>
          <a:p>
            <a:pPr>
              <a:spcBef>
                <a:spcPts val="50"/>
              </a:spcBef>
            </a:pP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SzPts val="1200"/>
              <a:buFont typeface="Wingdings" panose="05000000000000000000" pitchFamily="2" charset="2"/>
              <a:buChar char=""/>
              <a:tabLst>
                <a:tab pos="605790" algn="l"/>
              </a:tabLst>
            </a:pPr>
            <a:r>
              <a:rPr lang="en-US" sz="1600" dirty="0">
                <a:effectLst/>
                <a:latin typeface="Arial" panose="020B0604020202020204" pitchFamily="34" charset="0"/>
                <a:ea typeface="Wingdings" panose="05000000000000000000" pitchFamily="2" charset="2"/>
                <a:cs typeface="Arial" panose="020B0604020202020204" pitchFamily="34" charset="0"/>
              </a:rPr>
              <a:t>As</a:t>
            </a:r>
            <a:r>
              <a:rPr lang="en-US" sz="1600" spc="-1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can</a:t>
            </a:r>
            <a:r>
              <a:rPr lang="en-US" sz="1600" spc="-1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be</a:t>
            </a:r>
            <a:r>
              <a:rPr lang="en-US" sz="1600" spc="-1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observed,</a:t>
            </a:r>
            <a:r>
              <a:rPr lang="en-US" sz="1600" spc="-1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“storage</a:t>
            </a:r>
            <a:r>
              <a:rPr lang="en-US" sz="1600" spc="-1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issues</a:t>
            </a:r>
            <a:r>
              <a:rPr lang="en-US" sz="1600" spc="-2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reported</a:t>
            </a:r>
            <a:r>
              <a:rPr lang="en-US" sz="1600" spc="-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in</a:t>
            </a:r>
            <a:r>
              <a:rPr lang="en-US" sz="1600" spc="-1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3</a:t>
            </a:r>
            <a:r>
              <a:rPr lang="en-US" sz="1600" spc="-2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months”</a:t>
            </a:r>
            <a:r>
              <a:rPr lang="en-US" sz="1600" spc="-1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column</a:t>
            </a:r>
            <a:r>
              <a:rPr lang="en-US" sz="1600" spc="-2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has</a:t>
            </a:r>
            <a:r>
              <a:rPr lang="en-US" sz="1600" spc="-2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a</a:t>
            </a:r>
            <a:r>
              <a:rPr lang="en-US" sz="1600" spc="-1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high</a:t>
            </a:r>
            <a:r>
              <a:rPr lang="en-US" sz="1600" spc="-5"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correlation</a:t>
            </a:r>
            <a:r>
              <a:rPr lang="en-US" sz="1600" spc="-20" dirty="0">
                <a:effectLst/>
                <a:latin typeface="Arial" panose="020B0604020202020204" pitchFamily="34" charset="0"/>
                <a:ea typeface="Wingdings" panose="05000000000000000000" pitchFamily="2" charset="2"/>
                <a:cs typeface="Arial" panose="020B0604020202020204" pitchFamily="34" charset="0"/>
              </a:rPr>
              <a:t> </a:t>
            </a:r>
            <a:r>
              <a:rPr lang="en-US" sz="1600" dirty="0">
                <a:effectLst/>
                <a:latin typeface="Arial" panose="020B0604020202020204" pitchFamily="34" charset="0"/>
                <a:ea typeface="Wingdings" panose="05000000000000000000" pitchFamily="2" charset="2"/>
                <a:cs typeface="Arial" panose="020B0604020202020204" pitchFamily="34" charset="0"/>
              </a:rPr>
              <a:t>with </a:t>
            </a:r>
            <a:r>
              <a:rPr lang="en-US" sz="1600" dirty="0">
                <a:effectLst/>
                <a:latin typeface="Arial" panose="020B0604020202020204" pitchFamily="34" charset="0"/>
                <a:ea typeface="Calibri" panose="020F0502020204030204" pitchFamily="34" charset="0"/>
                <a:cs typeface="Arial" panose="020B0604020202020204" pitchFamily="34" charset="0"/>
              </a:rPr>
              <a:t>product</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weight</a:t>
            </a:r>
            <a:r>
              <a:rPr lang="en-US" sz="1600" spc="-1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in</a:t>
            </a:r>
            <a:r>
              <a:rPr lang="en-US" sz="1600" spc="-2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tons.</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615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Outlier treatment</a:t>
            </a:r>
          </a:p>
        </p:txBody>
      </p:sp>
      <p:sp>
        <p:nvSpPr>
          <p:cNvPr id="20" name="Rectangle 4">
            <a:extLst>
              <a:ext uri="{FF2B5EF4-FFF2-40B4-BE49-F238E27FC236}">
                <a16:creationId xmlns:a16="http://schemas.microsoft.com/office/drawing/2014/main" id="{EB9E2CBF-C7B1-F9C2-9D18-9F51D388F39D}"/>
              </a:ext>
            </a:extLst>
          </p:cNvPr>
          <p:cNvSpPr>
            <a:spLocks noChangeArrowheads="1"/>
          </p:cNvSpPr>
          <p:nvPr/>
        </p:nvSpPr>
        <p:spPr bwMode="auto">
          <a:xfrm>
            <a:off x="1301501" y="2492959"/>
            <a:ext cx="2743199" cy="34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50784"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54175"/>
                </a:solidFill>
                <a:effectLst/>
                <a:latin typeface="Arial" panose="020B0604020202020204" pitchFamily="34" charset="0"/>
                <a:ea typeface="Calibri" panose="020F0502020204030204" pitchFamily="34" charset="0"/>
              </a:rPr>
              <a:t>Before treating outliers</a:t>
            </a:r>
            <a:endParaRPr kumimoji="0" lang="en-US" altLang="en-US" sz="2000" b="0" i="0" u="none" strike="noStrike" cap="none" normalizeH="0" baseline="0" dirty="0">
              <a:ln>
                <a:noFill/>
              </a:ln>
              <a:solidFill>
                <a:srgbClr val="254175"/>
              </a:solidFill>
              <a:effectLst/>
              <a:latin typeface="Arial" panose="020B0604020202020204" pitchFamily="34" charset="0"/>
            </a:endParaRPr>
          </a:p>
        </p:txBody>
      </p:sp>
      <p:grpSp>
        <p:nvGrpSpPr>
          <p:cNvPr id="21" name="Group 20">
            <a:extLst>
              <a:ext uri="{FF2B5EF4-FFF2-40B4-BE49-F238E27FC236}">
                <a16:creationId xmlns:a16="http://schemas.microsoft.com/office/drawing/2014/main" id="{88F5E87D-75EA-760C-C486-A5A0A32A2969}"/>
              </a:ext>
            </a:extLst>
          </p:cNvPr>
          <p:cNvGrpSpPr>
            <a:grpSpLocks noChangeAspect="1"/>
          </p:cNvGrpSpPr>
          <p:nvPr/>
        </p:nvGrpSpPr>
        <p:grpSpPr bwMode="auto">
          <a:xfrm>
            <a:off x="420232" y="2879318"/>
            <a:ext cx="4909930" cy="2963718"/>
            <a:chOff x="745" y="209"/>
            <a:chExt cx="8790" cy="5438"/>
          </a:xfrm>
        </p:grpSpPr>
        <p:pic>
          <p:nvPicPr>
            <p:cNvPr id="22" name="Picture 21">
              <a:extLst>
                <a:ext uri="{FF2B5EF4-FFF2-40B4-BE49-F238E27FC236}">
                  <a16:creationId xmlns:a16="http://schemas.microsoft.com/office/drawing/2014/main" id="{24FA7F6D-C14D-8D33-8A9B-2A4B6C4FF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 y="278"/>
              <a:ext cx="8624" cy="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8717EB4-65EF-3545-981D-E496E3076293}"/>
                </a:ext>
              </a:extLst>
            </p:cNvPr>
            <p:cNvSpPr>
              <a:spLocks noChangeArrowheads="1"/>
            </p:cNvSpPr>
            <p:nvPr/>
          </p:nvSpPr>
          <p:spPr bwMode="auto">
            <a:xfrm>
              <a:off x="747" y="211"/>
              <a:ext cx="8785" cy="5433"/>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24" name="Rectangle 9">
            <a:extLst>
              <a:ext uri="{FF2B5EF4-FFF2-40B4-BE49-F238E27FC236}">
                <a16:creationId xmlns:a16="http://schemas.microsoft.com/office/drawing/2014/main" id="{92FC5AFF-4C4D-10A2-6094-244F6DFAC8E6}"/>
              </a:ext>
            </a:extLst>
          </p:cNvPr>
          <p:cNvSpPr>
            <a:spLocks noChangeArrowheads="1"/>
          </p:cNvSpPr>
          <p:nvPr/>
        </p:nvSpPr>
        <p:spPr bwMode="auto">
          <a:xfrm>
            <a:off x="6742701" y="2526917"/>
            <a:ext cx="2379080" cy="34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50784"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54175"/>
                </a:solidFill>
                <a:effectLst/>
                <a:latin typeface="Arial" panose="020B0604020202020204" pitchFamily="34" charset="0"/>
                <a:ea typeface="Calibri" panose="020F0502020204030204" pitchFamily="34" charset="0"/>
              </a:rPr>
              <a:t>After treating outliers</a:t>
            </a:r>
          </a:p>
        </p:txBody>
      </p:sp>
      <p:grpSp>
        <p:nvGrpSpPr>
          <p:cNvPr id="25" name="Group 24">
            <a:extLst>
              <a:ext uri="{FF2B5EF4-FFF2-40B4-BE49-F238E27FC236}">
                <a16:creationId xmlns:a16="http://schemas.microsoft.com/office/drawing/2014/main" id="{FDAF6D7B-AFC2-2E7F-0F73-ECAE4CF8863B}"/>
              </a:ext>
            </a:extLst>
          </p:cNvPr>
          <p:cNvGrpSpPr>
            <a:grpSpLocks noChangeAspect="1"/>
          </p:cNvGrpSpPr>
          <p:nvPr/>
        </p:nvGrpSpPr>
        <p:grpSpPr bwMode="auto">
          <a:xfrm>
            <a:off x="5725440" y="2885582"/>
            <a:ext cx="4911120" cy="2965140"/>
            <a:chOff x="745" y="209"/>
            <a:chExt cx="8827" cy="5459"/>
          </a:xfrm>
        </p:grpSpPr>
        <p:pic>
          <p:nvPicPr>
            <p:cNvPr id="26" name="Picture 25">
              <a:extLst>
                <a:ext uri="{FF2B5EF4-FFF2-40B4-BE49-F238E27FC236}">
                  <a16:creationId xmlns:a16="http://schemas.microsoft.com/office/drawing/2014/main" id="{DCF7E52E-2F9F-2B58-063A-582363629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 y="279"/>
              <a:ext cx="8660" cy="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a:extLst>
                <a:ext uri="{FF2B5EF4-FFF2-40B4-BE49-F238E27FC236}">
                  <a16:creationId xmlns:a16="http://schemas.microsoft.com/office/drawing/2014/main" id="{B6652DC2-43FB-6C5F-D1B3-1A095AD07B70}"/>
                </a:ext>
              </a:extLst>
            </p:cNvPr>
            <p:cNvSpPr>
              <a:spLocks noChangeArrowheads="1"/>
            </p:cNvSpPr>
            <p:nvPr/>
          </p:nvSpPr>
          <p:spPr bwMode="auto">
            <a:xfrm>
              <a:off x="747" y="211"/>
              <a:ext cx="8822" cy="545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28" name="TextBox 27">
            <a:extLst>
              <a:ext uri="{FF2B5EF4-FFF2-40B4-BE49-F238E27FC236}">
                <a16:creationId xmlns:a16="http://schemas.microsoft.com/office/drawing/2014/main" id="{FE8D59A3-F6B1-6C3F-3686-C189685C705A}"/>
              </a:ext>
            </a:extLst>
          </p:cNvPr>
          <p:cNvSpPr txBox="1"/>
          <p:nvPr/>
        </p:nvSpPr>
        <p:spPr>
          <a:xfrm>
            <a:off x="463801" y="1215284"/>
            <a:ext cx="10601763" cy="1184940"/>
          </a:xfrm>
          <a:prstGeom prst="rect">
            <a:avLst/>
          </a:prstGeom>
          <a:noFill/>
        </p:spPr>
        <p:txBody>
          <a:bodyPr wrap="square">
            <a:spAutoFit/>
          </a:bodyPr>
          <a:lstStyle/>
          <a:p>
            <a:pPr marL="152400" marR="213995">
              <a:spcBef>
                <a:spcPts val="92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EDA has been followed by outlier detection and removal. This is limited to</a:t>
            </a:r>
            <a:r>
              <a:rPr lang="en-US" sz="1400" spc="-26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continuous</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variables. Below</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are</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variables</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having outliers</a:t>
            </a:r>
            <a:endParaRPr lang="en-IN" sz="1400" dirty="0">
              <a:latin typeface="Arial" panose="020B0604020202020204" pitchFamily="34" charset="0"/>
              <a:ea typeface="Calibri" panose="020F0502020204030204" pitchFamily="34" charset="0"/>
              <a:cs typeface="Arial" panose="020B0604020202020204" pitchFamily="34" charset="0"/>
            </a:endParaRP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Competitor_in_mkt, retail_shop_num, transport_issue_l1y, workers_num, the outlier treatment is</a:t>
            </a:r>
            <a:r>
              <a:rPr lang="en-US" sz="1400" spc="-26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done</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in</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further</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analysis.</a:t>
            </a:r>
            <a:endParaRPr lang="en-IN" sz="1400" dirty="0">
              <a:latin typeface="Arial" panose="020B0604020202020204" pitchFamily="34" charset="0"/>
              <a:ea typeface="Calibri" panose="020F0502020204030204" pitchFamily="34" charset="0"/>
              <a:cs typeface="Arial" panose="020B0604020202020204" pitchFamily="34" charset="0"/>
            </a:endParaRP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Flood_impacted</a:t>
            </a:r>
            <a:r>
              <a:rPr lang="en-US" sz="1400" spc="-2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&amp;</a:t>
            </a:r>
            <a:r>
              <a:rPr lang="en-US" sz="1400" spc="-2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flood_proof</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outliers</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are</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not</a:t>
            </a:r>
            <a:r>
              <a:rPr lang="en-US" sz="1400" spc="-2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treated</a:t>
            </a:r>
            <a:r>
              <a:rPr lang="en-US" sz="1400" spc="-1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as</a:t>
            </a:r>
            <a:r>
              <a:rPr lang="en-US" sz="1400" spc="-3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they</a:t>
            </a:r>
            <a:r>
              <a:rPr lang="en-US" sz="1400" spc="-2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are</a:t>
            </a:r>
            <a:r>
              <a:rPr lang="en-US" sz="1400" spc="-20"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nominal</a:t>
            </a:r>
            <a:r>
              <a:rPr lang="en-US" sz="1400" spc="-1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columns.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686C74D-3881-E1FC-0E34-2457F8467A40}"/>
              </a:ext>
            </a:extLst>
          </p:cNvPr>
          <p:cNvSpPr txBox="1"/>
          <p:nvPr/>
        </p:nvSpPr>
        <p:spPr>
          <a:xfrm>
            <a:off x="421407" y="6205284"/>
            <a:ext cx="10367012" cy="523220"/>
          </a:xfrm>
          <a:prstGeom prst="rect">
            <a:avLst/>
          </a:prstGeom>
          <a:noFill/>
        </p:spPr>
        <p:txBody>
          <a:bodyPr wrap="square">
            <a:spAutoFit/>
          </a:bodyPr>
          <a:lstStyle/>
          <a:p>
            <a:r>
              <a:rPr lang="en-US" sz="1400" dirty="0">
                <a:effectLst/>
                <a:latin typeface="Arial" panose="020B0604020202020204" pitchFamily="34" charset="0"/>
                <a:ea typeface="Calibri" panose="020F0502020204030204" pitchFamily="34" charset="0"/>
                <a:cs typeface="Arial" panose="020B0604020202020204" pitchFamily="34" charset="0"/>
              </a:rPr>
              <a:t>The IQR (Interquartile Range) method has been used to detect and remove outliers. IQR is the range</a:t>
            </a:r>
            <a:r>
              <a:rPr lang="en-US" sz="1400" spc="5"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between the first and the third quartiles namely Q1 and Q3: IQR = Q3 – Q1.</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5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466E-D32E-FF55-6217-CA8595B0471E}"/>
              </a:ext>
            </a:extLst>
          </p:cNvPr>
          <p:cNvSpPr/>
          <p:nvPr/>
        </p:nvSpPr>
        <p:spPr>
          <a:xfrm>
            <a:off x="457528" y="483141"/>
            <a:ext cx="9750774"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Missing Value treatment</a:t>
            </a:r>
          </a:p>
        </p:txBody>
      </p:sp>
      <p:grpSp>
        <p:nvGrpSpPr>
          <p:cNvPr id="3" name="Group 2">
            <a:extLst>
              <a:ext uri="{FF2B5EF4-FFF2-40B4-BE49-F238E27FC236}">
                <a16:creationId xmlns:a16="http://schemas.microsoft.com/office/drawing/2014/main" id="{05BE6861-CCE1-1D48-CA89-53FC19B3095A}"/>
              </a:ext>
            </a:extLst>
          </p:cNvPr>
          <p:cNvGrpSpPr>
            <a:grpSpLocks noChangeAspect="1"/>
          </p:cNvGrpSpPr>
          <p:nvPr/>
        </p:nvGrpSpPr>
        <p:grpSpPr bwMode="auto">
          <a:xfrm>
            <a:off x="381088" y="1451472"/>
            <a:ext cx="2772028" cy="4252976"/>
            <a:chOff x="780" y="273"/>
            <a:chExt cx="3796" cy="5824"/>
          </a:xfrm>
        </p:grpSpPr>
        <p:sp>
          <p:nvSpPr>
            <p:cNvPr id="4" name="Rectangle 3">
              <a:extLst>
                <a:ext uri="{FF2B5EF4-FFF2-40B4-BE49-F238E27FC236}">
                  <a16:creationId xmlns:a16="http://schemas.microsoft.com/office/drawing/2014/main" id="{FB0304E9-4BA6-1532-1224-ABE1D738ED22}"/>
                </a:ext>
              </a:extLst>
            </p:cNvPr>
            <p:cNvSpPr>
              <a:spLocks noChangeArrowheads="1"/>
            </p:cNvSpPr>
            <p:nvPr/>
          </p:nvSpPr>
          <p:spPr bwMode="auto">
            <a:xfrm>
              <a:off x="781" y="273"/>
              <a:ext cx="3792" cy="611"/>
            </a:xfrm>
            <a:prstGeom prst="rect">
              <a:avLst/>
            </a:prstGeom>
            <a:noFill/>
            <a:ln w="9525">
              <a:solidFill>
                <a:srgbClr val="4471C4"/>
              </a:solidFill>
              <a:prstDash val="sysDash"/>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pic>
          <p:nvPicPr>
            <p:cNvPr id="5" name="Picture 4">
              <a:extLst>
                <a:ext uri="{FF2B5EF4-FFF2-40B4-BE49-F238E27FC236}">
                  <a16:creationId xmlns:a16="http://schemas.microsoft.com/office/drawing/2014/main" id="{1D5D604D-82A2-EE0D-FE6A-29DDCE87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 y="977"/>
              <a:ext cx="3602" cy="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8A2E2C4-3158-DEDE-5825-360E2C4B9411}"/>
                </a:ext>
              </a:extLst>
            </p:cNvPr>
            <p:cNvSpPr>
              <a:spLocks noChangeArrowheads="1"/>
            </p:cNvSpPr>
            <p:nvPr/>
          </p:nvSpPr>
          <p:spPr bwMode="auto">
            <a:xfrm>
              <a:off x="780" y="886"/>
              <a:ext cx="3796" cy="5211"/>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7" name="Text Box 32">
              <a:extLst>
                <a:ext uri="{FF2B5EF4-FFF2-40B4-BE49-F238E27FC236}">
                  <a16:creationId xmlns:a16="http://schemas.microsoft.com/office/drawing/2014/main" id="{59BA2992-9D2F-45B4-7DF8-9F8B08456B65}"/>
                </a:ext>
              </a:extLst>
            </p:cNvPr>
            <p:cNvSpPr txBox="1">
              <a:spLocks noChangeArrowheads="1"/>
            </p:cNvSpPr>
            <p:nvPr/>
          </p:nvSpPr>
          <p:spPr bwMode="auto">
            <a:xfrm>
              <a:off x="780" y="273"/>
              <a:ext cx="3796" cy="611"/>
            </a:xfrm>
            <a:prstGeom prst="rect">
              <a:avLst/>
            </a:prstGeom>
            <a:noFill/>
            <a:ln w="9525">
              <a:solidFill>
                <a:srgbClr val="4471C4"/>
              </a:solidFill>
              <a:prstDash val="sys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60755" marR="221615" indent="-744220">
                <a:lnSpc>
                  <a:spcPct val="106000"/>
                </a:lnSpc>
                <a:spcBef>
                  <a:spcPts val="360"/>
                </a:spcBef>
                <a:spcAft>
                  <a:spcPts val="0"/>
                </a:spcAft>
              </a:pPr>
              <a:r>
                <a:rPr lang="en-US" sz="1000" b="1">
                  <a:solidFill>
                    <a:srgbClr val="00AF50"/>
                  </a:solidFill>
                  <a:effectLst/>
                  <a:latin typeface="Calibri" panose="020F0502020204030204" pitchFamily="34" charset="0"/>
                  <a:ea typeface="Calibri" panose="020F0502020204030204" pitchFamily="34" charset="0"/>
                </a:rPr>
                <a:t>Checking</a:t>
              </a:r>
              <a:r>
                <a:rPr lang="en-US" sz="1000" b="1" spc="-2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the</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missing</a:t>
              </a:r>
              <a:r>
                <a:rPr lang="en-US" sz="1000" b="1" spc="-2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value</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among</a:t>
              </a:r>
              <a:r>
                <a:rPr lang="en-US" sz="1000" b="1" spc="-2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all</a:t>
              </a:r>
              <a:r>
                <a:rPr lang="en-US" sz="1000" b="1" spc="-2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variables</a:t>
              </a:r>
              <a:endParaRPr lang="en-IN" sz="1100">
                <a:effectLst/>
                <a:latin typeface="Calibri" panose="020F0502020204030204" pitchFamily="34" charset="0"/>
                <a:ea typeface="Calibri" panose="020F0502020204030204" pitchFamily="34" charset="0"/>
              </a:endParaRPr>
            </a:p>
          </p:txBody>
        </p:sp>
      </p:grpSp>
      <p:grpSp>
        <p:nvGrpSpPr>
          <p:cNvPr id="8" name="Group 7">
            <a:extLst>
              <a:ext uri="{FF2B5EF4-FFF2-40B4-BE49-F238E27FC236}">
                <a16:creationId xmlns:a16="http://schemas.microsoft.com/office/drawing/2014/main" id="{2C4612D6-66BB-08C4-BD36-6941C6E8BC0E}"/>
              </a:ext>
            </a:extLst>
          </p:cNvPr>
          <p:cNvGrpSpPr>
            <a:grpSpLocks/>
          </p:cNvGrpSpPr>
          <p:nvPr/>
        </p:nvGrpSpPr>
        <p:grpSpPr bwMode="auto">
          <a:xfrm>
            <a:off x="3351411" y="2271485"/>
            <a:ext cx="209550" cy="2670175"/>
            <a:chOff x="5401" y="1891"/>
            <a:chExt cx="330" cy="4205"/>
          </a:xfrm>
        </p:grpSpPr>
        <p:sp>
          <p:nvSpPr>
            <p:cNvPr id="9" name="Freeform 30">
              <a:extLst>
                <a:ext uri="{FF2B5EF4-FFF2-40B4-BE49-F238E27FC236}">
                  <a16:creationId xmlns:a16="http://schemas.microsoft.com/office/drawing/2014/main" id="{40848506-18AF-922B-71A1-55D9BF9EC83A}"/>
                </a:ext>
              </a:extLst>
            </p:cNvPr>
            <p:cNvSpPr>
              <a:spLocks/>
            </p:cNvSpPr>
            <p:nvPr/>
          </p:nvSpPr>
          <p:spPr bwMode="auto">
            <a:xfrm>
              <a:off x="5401" y="1891"/>
              <a:ext cx="330" cy="4205"/>
            </a:xfrm>
            <a:custGeom>
              <a:avLst/>
              <a:gdLst>
                <a:gd name="T0" fmla="+- 0 5401 5401"/>
                <a:gd name="T1" fmla="*/ T0 w 330"/>
                <a:gd name="T2" fmla="+- 0 1892 1892"/>
                <a:gd name="T3" fmla="*/ 1892 h 4205"/>
                <a:gd name="T4" fmla="+- 0 5401 5401"/>
                <a:gd name="T5" fmla="*/ T4 w 330"/>
                <a:gd name="T6" fmla="+- 0 6097 1892"/>
                <a:gd name="T7" fmla="*/ 6097 h 4205"/>
                <a:gd name="T8" fmla="+- 0 5731 5401"/>
                <a:gd name="T9" fmla="*/ T8 w 330"/>
                <a:gd name="T10" fmla="+- 0 3994 1892"/>
                <a:gd name="T11" fmla="*/ 3994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0" y="4205"/>
                  </a:lnTo>
                  <a:lnTo>
                    <a:pt x="330" y="2102"/>
                  </a:lnTo>
                  <a:lnTo>
                    <a:pt x="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0" name="Freeform 29">
              <a:extLst>
                <a:ext uri="{FF2B5EF4-FFF2-40B4-BE49-F238E27FC236}">
                  <a16:creationId xmlns:a16="http://schemas.microsoft.com/office/drawing/2014/main" id="{50CA6F72-AAB5-76F8-B29D-711B04081D80}"/>
                </a:ext>
              </a:extLst>
            </p:cNvPr>
            <p:cNvSpPr>
              <a:spLocks/>
            </p:cNvSpPr>
            <p:nvPr/>
          </p:nvSpPr>
          <p:spPr bwMode="auto">
            <a:xfrm>
              <a:off x="5401" y="1891"/>
              <a:ext cx="330" cy="4205"/>
            </a:xfrm>
            <a:custGeom>
              <a:avLst/>
              <a:gdLst>
                <a:gd name="T0" fmla="+- 0 5401 5401"/>
                <a:gd name="T1" fmla="*/ T0 w 330"/>
                <a:gd name="T2" fmla="+- 0 1892 1892"/>
                <a:gd name="T3" fmla="*/ 1892 h 4205"/>
                <a:gd name="T4" fmla="+- 0 5731 5401"/>
                <a:gd name="T5" fmla="*/ T4 w 330"/>
                <a:gd name="T6" fmla="+- 0 3994 1892"/>
                <a:gd name="T7" fmla="*/ 3994 h 4205"/>
                <a:gd name="T8" fmla="+- 0 5401 5401"/>
                <a:gd name="T9" fmla="*/ T8 w 330"/>
                <a:gd name="T10" fmla="+- 0 6097 1892"/>
                <a:gd name="T11" fmla="*/ 6097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330" y="2102"/>
                  </a:lnTo>
                  <a:lnTo>
                    <a:pt x="0" y="4205"/>
                  </a:lnTo>
                  <a:lnTo>
                    <a:pt x="0" y="0"/>
                  </a:lnTo>
                  <a:close/>
                </a:path>
              </a:pathLst>
            </a:custGeom>
            <a:noFill/>
            <a:ln w="12700">
              <a:solidFill>
                <a:srgbClr val="2E528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11" name="Group 10">
            <a:extLst>
              <a:ext uri="{FF2B5EF4-FFF2-40B4-BE49-F238E27FC236}">
                <a16:creationId xmlns:a16="http://schemas.microsoft.com/office/drawing/2014/main" id="{0EB13813-4F40-C24E-7CCB-57253A472A50}"/>
              </a:ext>
            </a:extLst>
          </p:cNvPr>
          <p:cNvGrpSpPr>
            <a:grpSpLocks noChangeAspect="1"/>
          </p:cNvGrpSpPr>
          <p:nvPr/>
        </p:nvGrpSpPr>
        <p:grpSpPr bwMode="auto">
          <a:xfrm>
            <a:off x="3799790" y="1451473"/>
            <a:ext cx="2496727" cy="5157026"/>
            <a:chOff x="7085" y="223"/>
            <a:chExt cx="3419" cy="7062"/>
          </a:xfrm>
        </p:grpSpPr>
        <p:pic>
          <p:nvPicPr>
            <p:cNvPr id="12" name="Picture 11">
              <a:extLst>
                <a:ext uri="{FF2B5EF4-FFF2-40B4-BE49-F238E27FC236}">
                  <a16:creationId xmlns:a16="http://schemas.microsoft.com/office/drawing/2014/main" id="{5291AF6D-BDE6-D873-642F-1C300E10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 y="935"/>
              <a:ext cx="3258" cy="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9534779C-F455-E236-BB87-B2627AEA41BF}"/>
                </a:ext>
              </a:extLst>
            </p:cNvPr>
            <p:cNvSpPr>
              <a:spLocks noChangeArrowheads="1"/>
            </p:cNvSpPr>
            <p:nvPr/>
          </p:nvSpPr>
          <p:spPr bwMode="auto">
            <a:xfrm>
              <a:off x="7085" y="880"/>
              <a:ext cx="3419" cy="640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4" name="Rectangle 13">
              <a:extLst>
                <a:ext uri="{FF2B5EF4-FFF2-40B4-BE49-F238E27FC236}">
                  <a16:creationId xmlns:a16="http://schemas.microsoft.com/office/drawing/2014/main" id="{C777DE6E-E6D3-CC93-7DD8-65A7487BFE99}"/>
                </a:ext>
              </a:extLst>
            </p:cNvPr>
            <p:cNvSpPr>
              <a:spLocks noChangeArrowheads="1"/>
            </p:cNvSpPr>
            <p:nvPr/>
          </p:nvSpPr>
          <p:spPr bwMode="auto">
            <a:xfrm>
              <a:off x="7087" y="223"/>
              <a:ext cx="3415" cy="658"/>
            </a:xfrm>
            <a:prstGeom prst="rect">
              <a:avLst/>
            </a:prstGeom>
            <a:noFill/>
            <a:ln w="9525">
              <a:solidFill>
                <a:srgbClr val="4471C4"/>
              </a:solidFill>
              <a:prstDash val="sysDash"/>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5" name="Text Box 24">
              <a:extLst>
                <a:ext uri="{FF2B5EF4-FFF2-40B4-BE49-F238E27FC236}">
                  <a16:creationId xmlns:a16="http://schemas.microsoft.com/office/drawing/2014/main" id="{0E550615-1393-19D6-75EF-0AB59197CD25}"/>
                </a:ext>
              </a:extLst>
            </p:cNvPr>
            <p:cNvSpPr txBox="1">
              <a:spLocks noChangeArrowheads="1"/>
            </p:cNvSpPr>
            <p:nvPr/>
          </p:nvSpPr>
          <p:spPr bwMode="auto">
            <a:xfrm>
              <a:off x="7085" y="223"/>
              <a:ext cx="3419" cy="658"/>
            </a:xfrm>
            <a:prstGeom prst="rect">
              <a:avLst/>
            </a:prstGeom>
            <a:noFill/>
            <a:ln w="9525">
              <a:solidFill>
                <a:srgbClr val="4471C4"/>
              </a:solidFill>
              <a:prstDash val="sys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19710" marR="111760" indent="-108585">
                <a:lnSpc>
                  <a:spcPct val="105000"/>
                </a:lnSpc>
                <a:spcBef>
                  <a:spcPts val="370"/>
                </a:spcBef>
                <a:spcAft>
                  <a:spcPts val="0"/>
                </a:spcAft>
              </a:pPr>
              <a:r>
                <a:rPr lang="en-US" sz="1000" b="1">
                  <a:solidFill>
                    <a:srgbClr val="00AF50"/>
                  </a:solidFill>
                  <a:effectLst/>
                  <a:latin typeface="Calibri" panose="020F0502020204030204" pitchFamily="34" charset="0"/>
                  <a:ea typeface="Calibri" panose="020F0502020204030204" pitchFamily="34" charset="0"/>
                </a:rPr>
                <a:t>Applied</a:t>
              </a:r>
              <a:r>
                <a:rPr lang="en-US" sz="1000" b="1" spc="-1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the</a:t>
              </a:r>
              <a:r>
                <a:rPr lang="en-US" sz="1000" b="1" spc="-1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KNN</a:t>
              </a:r>
              <a:r>
                <a:rPr lang="en-US" sz="1000" b="1" spc="-1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imputer,</a:t>
              </a:r>
              <a:r>
                <a:rPr lang="en-US" sz="1000" b="1" spc="-2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to</a:t>
              </a:r>
              <a:r>
                <a:rPr lang="en-US" sz="1000" b="1" spc="-2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remove</a:t>
              </a:r>
              <a:r>
                <a:rPr lang="en-US" sz="1000" b="1" spc="-2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the</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missing</a:t>
              </a:r>
              <a:r>
                <a:rPr lang="en-US" sz="1000" b="1" spc="-15">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values</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in</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the</a:t>
              </a:r>
              <a:r>
                <a:rPr lang="en-US" sz="1000" b="1" spc="10">
                  <a:solidFill>
                    <a:srgbClr val="00AF50"/>
                  </a:solidFill>
                  <a:effectLst/>
                  <a:latin typeface="Calibri" panose="020F0502020204030204" pitchFamily="34" charset="0"/>
                  <a:ea typeface="Calibri" panose="020F0502020204030204" pitchFamily="34" charset="0"/>
                </a:rPr>
                <a:t> </a:t>
              </a:r>
              <a:r>
                <a:rPr lang="en-US" sz="1000" b="1">
                  <a:solidFill>
                    <a:srgbClr val="00AF50"/>
                  </a:solidFill>
                  <a:effectLst/>
                  <a:latin typeface="Calibri" panose="020F0502020204030204" pitchFamily="34" charset="0"/>
                  <a:ea typeface="Calibri" panose="020F0502020204030204" pitchFamily="34" charset="0"/>
                </a:rPr>
                <a:t>dataset</a:t>
              </a:r>
              <a:endParaRPr lang="en-IN" sz="1100">
                <a:effectLst/>
                <a:latin typeface="Calibri" panose="020F0502020204030204" pitchFamily="34" charset="0"/>
                <a:ea typeface="Calibri" panose="020F0502020204030204" pitchFamily="34" charset="0"/>
              </a:endParaRPr>
            </a:p>
          </p:txBody>
        </p:sp>
      </p:grpSp>
      <p:sp>
        <p:nvSpPr>
          <p:cNvPr id="16" name="TextBox 15">
            <a:extLst>
              <a:ext uri="{FF2B5EF4-FFF2-40B4-BE49-F238E27FC236}">
                <a16:creationId xmlns:a16="http://schemas.microsoft.com/office/drawing/2014/main" id="{19AE102D-0F13-F58C-D045-9E668FDD97C6}"/>
              </a:ext>
            </a:extLst>
          </p:cNvPr>
          <p:cNvSpPr txBox="1"/>
          <p:nvPr/>
        </p:nvSpPr>
        <p:spPr>
          <a:xfrm>
            <a:off x="6943190" y="1490609"/>
            <a:ext cx="4083117" cy="4231928"/>
          </a:xfrm>
          <a:prstGeom prst="rect">
            <a:avLst/>
          </a:prstGeom>
          <a:noFill/>
        </p:spPr>
        <p:txBody>
          <a:bodyPr wrap="square">
            <a:spAutoFit/>
          </a:bodyPr>
          <a:lstStyle/>
          <a:p>
            <a:pPr marL="152400" marR="213995">
              <a:spcBef>
                <a:spcPts val="92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Observations</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'workers_num' variable has 990 missing values.</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'wh_est_year' variable has 11881 missing values.</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'approved_wh_govt_certificate' variable has 908 missing values.</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In total, 2.3% of the data has null values.</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Post KNN imputation method, all missing values have been removed.</a:t>
            </a:r>
          </a:p>
          <a:p>
            <a:pPr marL="438150" marR="213995" indent="-285750">
              <a:spcBef>
                <a:spcPts val="920"/>
              </a:spcBef>
              <a:spcAft>
                <a:spcPts val="0"/>
              </a:spcAft>
              <a:buFont typeface="Arial" panose="020B0604020202020204" pitchFamily="34" charset="0"/>
              <a:buChar char="•"/>
            </a:pPr>
            <a:r>
              <a:rPr lang="en-US" sz="1400" dirty="0">
                <a:effectLst/>
                <a:latin typeface="Arial" panose="020B0604020202020204" pitchFamily="34" charset="0"/>
                <a:ea typeface="Calibri" panose="020F0502020204030204" pitchFamily="34" charset="0"/>
                <a:cs typeface="Arial" panose="020B0604020202020204" pitchFamily="34" charset="0"/>
              </a:rPr>
              <a:t>The number of nearest neighbors to be considered is kept at 1. However, as they are categorical in nature, these are converted to dummy variables eventually. The output after the KNN imputation is shown above (right side)</a:t>
            </a:r>
          </a:p>
        </p:txBody>
      </p:sp>
      <p:grpSp>
        <p:nvGrpSpPr>
          <p:cNvPr id="17" name="Group 16">
            <a:extLst>
              <a:ext uri="{FF2B5EF4-FFF2-40B4-BE49-F238E27FC236}">
                <a16:creationId xmlns:a16="http://schemas.microsoft.com/office/drawing/2014/main" id="{C3C6E7E5-6F81-9AD3-566E-AED8BA81424C}"/>
              </a:ext>
            </a:extLst>
          </p:cNvPr>
          <p:cNvGrpSpPr>
            <a:grpSpLocks/>
          </p:cNvGrpSpPr>
          <p:nvPr/>
        </p:nvGrpSpPr>
        <p:grpSpPr bwMode="auto">
          <a:xfrm>
            <a:off x="6688748" y="2095760"/>
            <a:ext cx="209550" cy="2670175"/>
            <a:chOff x="5401" y="1891"/>
            <a:chExt cx="330" cy="4205"/>
          </a:xfrm>
        </p:grpSpPr>
        <p:sp>
          <p:nvSpPr>
            <p:cNvPr id="18" name="Freeform 30">
              <a:extLst>
                <a:ext uri="{FF2B5EF4-FFF2-40B4-BE49-F238E27FC236}">
                  <a16:creationId xmlns:a16="http://schemas.microsoft.com/office/drawing/2014/main" id="{E5058325-8CE9-D948-BD99-BDF3A3D2A0A3}"/>
                </a:ext>
              </a:extLst>
            </p:cNvPr>
            <p:cNvSpPr>
              <a:spLocks/>
            </p:cNvSpPr>
            <p:nvPr/>
          </p:nvSpPr>
          <p:spPr bwMode="auto">
            <a:xfrm>
              <a:off x="5401" y="1891"/>
              <a:ext cx="330" cy="4205"/>
            </a:xfrm>
            <a:custGeom>
              <a:avLst/>
              <a:gdLst>
                <a:gd name="T0" fmla="+- 0 5401 5401"/>
                <a:gd name="T1" fmla="*/ T0 w 330"/>
                <a:gd name="T2" fmla="+- 0 1892 1892"/>
                <a:gd name="T3" fmla="*/ 1892 h 4205"/>
                <a:gd name="T4" fmla="+- 0 5401 5401"/>
                <a:gd name="T5" fmla="*/ T4 w 330"/>
                <a:gd name="T6" fmla="+- 0 6097 1892"/>
                <a:gd name="T7" fmla="*/ 6097 h 4205"/>
                <a:gd name="T8" fmla="+- 0 5731 5401"/>
                <a:gd name="T9" fmla="*/ T8 w 330"/>
                <a:gd name="T10" fmla="+- 0 3994 1892"/>
                <a:gd name="T11" fmla="*/ 3994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0" y="4205"/>
                  </a:lnTo>
                  <a:lnTo>
                    <a:pt x="330" y="2102"/>
                  </a:lnTo>
                  <a:lnTo>
                    <a:pt x="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9" name="Freeform 29">
              <a:extLst>
                <a:ext uri="{FF2B5EF4-FFF2-40B4-BE49-F238E27FC236}">
                  <a16:creationId xmlns:a16="http://schemas.microsoft.com/office/drawing/2014/main" id="{C9A68ED6-5DF1-0322-200F-D63CCC8118D2}"/>
                </a:ext>
              </a:extLst>
            </p:cNvPr>
            <p:cNvSpPr>
              <a:spLocks/>
            </p:cNvSpPr>
            <p:nvPr/>
          </p:nvSpPr>
          <p:spPr bwMode="auto">
            <a:xfrm>
              <a:off x="5401" y="1891"/>
              <a:ext cx="330" cy="4205"/>
            </a:xfrm>
            <a:custGeom>
              <a:avLst/>
              <a:gdLst>
                <a:gd name="T0" fmla="+- 0 5401 5401"/>
                <a:gd name="T1" fmla="*/ T0 w 330"/>
                <a:gd name="T2" fmla="+- 0 1892 1892"/>
                <a:gd name="T3" fmla="*/ 1892 h 4205"/>
                <a:gd name="T4" fmla="+- 0 5731 5401"/>
                <a:gd name="T5" fmla="*/ T4 w 330"/>
                <a:gd name="T6" fmla="+- 0 3994 1892"/>
                <a:gd name="T7" fmla="*/ 3994 h 4205"/>
                <a:gd name="T8" fmla="+- 0 5401 5401"/>
                <a:gd name="T9" fmla="*/ T8 w 330"/>
                <a:gd name="T10" fmla="+- 0 6097 1892"/>
                <a:gd name="T11" fmla="*/ 6097 h 4205"/>
                <a:gd name="T12" fmla="+- 0 5401 5401"/>
                <a:gd name="T13" fmla="*/ T12 w 330"/>
                <a:gd name="T14" fmla="+- 0 1892 1892"/>
                <a:gd name="T15" fmla="*/ 1892 h 4205"/>
              </a:gdLst>
              <a:ahLst/>
              <a:cxnLst>
                <a:cxn ang="0">
                  <a:pos x="T1" y="T3"/>
                </a:cxn>
                <a:cxn ang="0">
                  <a:pos x="T5" y="T7"/>
                </a:cxn>
                <a:cxn ang="0">
                  <a:pos x="T9" y="T11"/>
                </a:cxn>
                <a:cxn ang="0">
                  <a:pos x="T13" y="T15"/>
                </a:cxn>
              </a:cxnLst>
              <a:rect l="0" t="0" r="r" b="b"/>
              <a:pathLst>
                <a:path w="330" h="4205">
                  <a:moveTo>
                    <a:pt x="0" y="0"/>
                  </a:moveTo>
                  <a:lnTo>
                    <a:pt x="330" y="2102"/>
                  </a:lnTo>
                  <a:lnTo>
                    <a:pt x="0" y="4205"/>
                  </a:lnTo>
                  <a:lnTo>
                    <a:pt x="0" y="0"/>
                  </a:lnTo>
                  <a:close/>
                </a:path>
              </a:pathLst>
            </a:custGeom>
            <a:noFill/>
            <a:ln w="12700">
              <a:solidFill>
                <a:srgbClr val="2E528F"/>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29673009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QWo_Wz0c0eIq3eJLaK5q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BURaAglRkufYf7nhhaKh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3w4Djv2JgketNeI_lqgx1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U8Q8xffmUqqA21ev9BUm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2TT9y1vMUyXCSO3TYpAsw"/>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_Blank">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4641</TotalTime>
  <Words>2415</Words>
  <Application>Microsoft Office PowerPoint</Application>
  <PresentationFormat>Widescreen</PresentationFormat>
  <Paragraphs>408</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Symbol</vt:lpstr>
      <vt:lpstr>Times New Roman</vt:lpstr>
      <vt:lpstr>Wingdings</vt:lpstr>
      <vt:lpstr>Wingdings 2</vt:lpstr>
      <vt:lpstr>Custom Design</vt:lpstr>
      <vt:lpstr>19_Blank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dc:creator>
  <cp:keywords>Supply Chain Capstone Presentation</cp:keywords>
  <cp:lastModifiedBy>AISHWARYA NATARAJAN</cp:lastModifiedBy>
  <cp:revision>628</cp:revision>
  <dcterms:created xsi:type="dcterms:W3CDTF">2019-12-31T09:37:22Z</dcterms:created>
  <dcterms:modified xsi:type="dcterms:W3CDTF">2022-11-25T16:27:07Z</dcterms:modified>
</cp:coreProperties>
</file>