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4" r:id="rId5"/>
    <p:sldId id="313" r:id="rId6"/>
    <p:sldId id="314" r:id="rId7"/>
    <p:sldId id="329" r:id="rId8"/>
    <p:sldId id="318" r:id="rId9"/>
    <p:sldId id="316" r:id="rId10"/>
    <p:sldId id="317" r:id="rId11"/>
    <p:sldId id="319" r:id="rId12"/>
    <p:sldId id="322" r:id="rId13"/>
    <p:sldId id="320" r:id="rId14"/>
    <p:sldId id="323" r:id="rId15"/>
    <p:sldId id="331" r:id="rId16"/>
    <p:sldId id="332" r:id="rId17"/>
    <p:sldId id="334" r:id="rId18"/>
    <p:sldId id="333" r:id="rId19"/>
    <p:sldId id="335" r:id="rId20"/>
    <p:sldId id="328" r:id="rId21"/>
    <p:sldId id="3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C9DD"/>
    <a:srgbClr val="65739F"/>
    <a:srgbClr val="B2AC8A"/>
    <a:srgbClr val="20A4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19" autoAdjust="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insider.com/how-fireworks-affect-you-from-increased-anxiety-and-memory-problems-2020-7#:~:text=Repetitive%20fireworks%20launched%20at%20night,can%20weaken%20your%20immune%20system."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daa.org/understanding-anxiety/facts-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psychiatry.org/patients-families/depression/seasonal-affective-disorder#:~:text=The%20symptoms%20usually%20occur%20during,experience%20SAD%20in%20the%20summ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3200" dirty="0">
                <a:latin typeface="Segoe UI" panose="020B0502040204020203" pitchFamily="34" charset="0"/>
                <a:cs typeface="Segoe UI" panose="020B0502040204020203" pitchFamily="34" charset="0"/>
              </a:rPr>
              <a:t>Help social centers accurately identify patients  having </a:t>
            </a:r>
            <a:r>
              <a:rPr lang="en-US" sz="3200" dirty="0" err="1">
                <a:solidFill>
                  <a:srgbClr val="FF0000"/>
                </a:solidFill>
                <a:latin typeface="Segoe UI" panose="020B0502040204020203" pitchFamily="34" charset="0"/>
                <a:cs typeface="Segoe UI" panose="020B0502040204020203" pitchFamily="34" charset="0"/>
              </a:rPr>
              <a:t>ptsd</a:t>
            </a:r>
            <a:r>
              <a:rPr lang="en-US" sz="3200" dirty="0">
                <a:latin typeface="Segoe UI" panose="020B0502040204020203" pitchFamily="34" charset="0"/>
                <a:cs typeface="Segoe UI" panose="020B0502040204020203" pitchFamily="34" charset="0"/>
              </a:rPr>
              <a:t> from </a:t>
            </a:r>
            <a:r>
              <a:rPr lang="en-US" sz="3200" dirty="0">
                <a:solidFill>
                  <a:schemeClr val="bg2">
                    <a:lumMod val="50000"/>
                  </a:schemeClr>
                </a:solidFill>
                <a:latin typeface="Segoe UI" panose="020B0502040204020203" pitchFamily="34" charset="0"/>
                <a:cs typeface="Segoe UI" panose="020B0502040204020203" pitchFamily="34" charset="0"/>
              </a:rPr>
              <a:t>anxiety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19081"/>
            <a:ext cx="8652788" cy="1042629"/>
          </a:xfrm>
        </p:spPr>
        <p:txBody>
          <a:bodyPr>
            <a:normAutofit fontScale="62500" lnSpcReduction="20000"/>
          </a:bodyPr>
          <a:lstStyle/>
          <a:p>
            <a:pPr>
              <a:spcAft>
                <a:spcPts val="600"/>
              </a:spcAft>
            </a:pPr>
            <a:r>
              <a:rPr lang="en-US" b="1" dirty="0"/>
              <a:t>Audience</a:t>
            </a:r>
            <a:r>
              <a:rPr lang="en-US" dirty="0"/>
              <a:t>: </a:t>
            </a:r>
            <a:r>
              <a:rPr lang="en-US" u="sng" dirty="0"/>
              <a:t>Non-technical social workers from counselling centers</a:t>
            </a:r>
          </a:p>
          <a:p>
            <a:pPr>
              <a:spcAft>
                <a:spcPts val="600"/>
              </a:spcAft>
            </a:pPr>
            <a:r>
              <a:rPr lang="en-US" b="1" dirty="0"/>
              <a:t>Background</a:t>
            </a:r>
            <a:r>
              <a:rPr lang="en-US" dirty="0"/>
              <a:t>: PTSD is a type of Anxiety problem, but not all with Anxiety has PTSD. Distinguishing factor is Trauma. </a:t>
            </a:r>
          </a:p>
          <a:p>
            <a:pPr>
              <a:spcAft>
                <a:spcPts val="600"/>
              </a:spcAft>
            </a:pPr>
            <a:r>
              <a:rPr lang="en-US" b="1" dirty="0"/>
              <a:t>Aim</a:t>
            </a:r>
            <a:r>
              <a:rPr lang="en-US" dirty="0"/>
              <a:t>: To provide model and incorporate into business process to accurately identify people with PTSD so that quick remedy can be provided.   </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pic>
        <p:nvPicPr>
          <p:cNvPr id="16" name="Content Placeholder 15">
            <a:extLst>
              <a:ext uri="{FF2B5EF4-FFF2-40B4-BE49-F238E27FC236}">
                <a16:creationId xmlns:a16="http://schemas.microsoft.com/office/drawing/2014/main" id="{73618277-DCA5-4839-A204-EBD53F6D4BE9}"/>
              </a:ext>
            </a:extLst>
          </p:cNvPr>
          <p:cNvPicPr>
            <a:picLocks noGrp="1" noChangeAspect="1"/>
          </p:cNvPicPr>
          <p:nvPr>
            <p:ph idx="1"/>
          </p:nvPr>
        </p:nvPicPr>
        <p:blipFill>
          <a:blip r:embed="rId2"/>
          <a:stretch>
            <a:fillRect/>
          </a:stretch>
        </p:blipFill>
        <p:spPr>
          <a:xfrm>
            <a:off x="711958" y="1712750"/>
            <a:ext cx="10761186" cy="893971"/>
          </a:xfrm>
        </p:spPr>
      </p:pic>
      <p:sp>
        <p:nvSpPr>
          <p:cNvPr id="17" name="TextBox 16">
            <a:extLst>
              <a:ext uri="{FF2B5EF4-FFF2-40B4-BE49-F238E27FC236}">
                <a16:creationId xmlns:a16="http://schemas.microsoft.com/office/drawing/2014/main" id="{AA8647D5-6973-4A97-B286-C920EDC34EB1}"/>
              </a:ext>
            </a:extLst>
          </p:cNvPr>
          <p:cNvSpPr txBox="1"/>
          <p:nvPr/>
        </p:nvSpPr>
        <p:spPr>
          <a:xfrm>
            <a:off x="668564" y="2753547"/>
            <a:ext cx="10931765" cy="1169551"/>
          </a:xfrm>
          <a:prstGeom prst="rect">
            <a:avLst/>
          </a:prstGeom>
          <a:noFill/>
        </p:spPr>
        <p:txBody>
          <a:bodyPr wrap="square" rtlCol="0">
            <a:spAutoFit/>
          </a:bodyPr>
          <a:lstStyle/>
          <a:p>
            <a:r>
              <a:rPr lang="en-US" sz="1400" b="1" dirty="0"/>
              <a:t>Choice of Vectorizer</a:t>
            </a:r>
          </a:p>
          <a:p>
            <a:endParaRPr lang="en-US" sz="1400" b="1" dirty="0"/>
          </a:p>
          <a:p>
            <a:pPr marL="342900" indent="-342900">
              <a:buAutoNum type="arabicParenR"/>
            </a:pPr>
            <a:r>
              <a:rPr lang="en-US" sz="1400" dirty="0"/>
              <a:t>Chose </a:t>
            </a:r>
            <a:r>
              <a:rPr lang="en-US" sz="1400" i="1" u="sng" dirty="0"/>
              <a:t>TfidVec</a:t>
            </a:r>
            <a:r>
              <a:rPr lang="en-US" sz="1400" dirty="0"/>
              <a:t> over </a:t>
            </a:r>
            <a:r>
              <a:rPr lang="en-US" sz="1400" i="1" u="sng" dirty="0"/>
              <a:t>CountVec</a:t>
            </a:r>
            <a:r>
              <a:rPr lang="en-US" sz="1400" dirty="0"/>
              <a:t> based on Accuracy score and essentially it helps to retrieve words that are rare in some documents that might bring more predictive power. </a:t>
            </a:r>
          </a:p>
          <a:p>
            <a:pPr marL="342900" indent="-342900">
              <a:buAutoNum type="arabicParenR"/>
            </a:pPr>
            <a:endParaRPr lang="en-SG" sz="1400" dirty="0"/>
          </a:p>
        </p:txBody>
      </p:sp>
      <p:sp>
        <p:nvSpPr>
          <p:cNvPr id="19" name="TextBox 18">
            <a:extLst>
              <a:ext uri="{FF2B5EF4-FFF2-40B4-BE49-F238E27FC236}">
                <a16:creationId xmlns:a16="http://schemas.microsoft.com/office/drawing/2014/main" id="{65F7A76A-45DB-4369-A691-F26B8613A97E}"/>
              </a:ext>
            </a:extLst>
          </p:cNvPr>
          <p:cNvSpPr txBox="1"/>
          <p:nvPr/>
        </p:nvSpPr>
        <p:spPr>
          <a:xfrm>
            <a:off x="668564" y="3923098"/>
            <a:ext cx="10704660" cy="2246769"/>
          </a:xfrm>
          <a:prstGeom prst="rect">
            <a:avLst/>
          </a:prstGeom>
          <a:noFill/>
        </p:spPr>
        <p:txBody>
          <a:bodyPr wrap="square">
            <a:spAutoFit/>
          </a:bodyPr>
          <a:lstStyle/>
          <a:p>
            <a:r>
              <a:rPr lang="en-US" sz="1400" b="1" dirty="0"/>
              <a:t>Key observations</a:t>
            </a:r>
          </a:p>
          <a:p>
            <a:endParaRPr lang="en-US" sz="1400" b="1" dirty="0"/>
          </a:p>
          <a:p>
            <a:pPr marL="342900" indent="-342900">
              <a:buAutoNum type="arabicParenR"/>
            </a:pPr>
            <a:r>
              <a:rPr lang="en-US" sz="1400" dirty="0"/>
              <a:t>After using </a:t>
            </a:r>
            <a:r>
              <a:rPr lang="en-US" sz="1400" i="1" dirty="0"/>
              <a:t>GridSearchCV</a:t>
            </a:r>
            <a:r>
              <a:rPr lang="en-US" sz="1400" dirty="0"/>
              <a:t>, found that best parameters used is (1,1) indicating there is not much significance in 2-3 word combination that may help with predicting accurately</a:t>
            </a:r>
          </a:p>
          <a:p>
            <a:pPr marL="342900" indent="-342900">
              <a:buAutoNum type="arabicParenR"/>
            </a:pPr>
            <a:endParaRPr lang="en-US" sz="1400" dirty="0"/>
          </a:p>
          <a:p>
            <a:pPr marL="342900" indent="-342900">
              <a:buAutoNum type="arabicParenR"/>
            </a:pPr>
            <a:r>
              <a:rPr lang="en-US" sz="1400" dirty="0"/>
              <a:t>RandomForest is highly overfitted, hence unable to generalize to unseen data.</a:t>
            </a:r>
          </a:p>
          <a:p>
            <a:pPr marL="342900" indent="-342900">
              <a:buAutoNum type="arabicParenR"/>
            </a:pPr>
            <a:endParaRPr lang="en-US" sz="1400" dirty="0"/>
          </a:p>
          <a:p>
            <a:pPr marL="342900" indent="-342900">
              <a:buAutoNum type="arabicParenR"/>
            </a:pPr>
            <a:r>
              <a:rPr lang="en-US" sz="1400" dirty="0"/>
              <a:t>Although Logistic Regression may have the best accuracy, it tends to overfit as compared to </a:t>
            </a:r>
            <a:r>
              <a:rPr lang="en-US" sz="1400" dirty="0" err="1"/>
              <a:t>MultinomialNB</a:t>
            </a:r>
            <a:r>
              <a:rPr lang="en-US" sz="1400" dirty="0"/>
              <a:t>. </a:t>
            </a:r>
          </a:p>
          <a:p>
            <a:pPr marL="342900" indent="-342900">
              <a:buAutoNum type="arabicParenR"/>
            </a:pPr>
            <a:endParaRPr lang="en-US" sz="1400" dirty="0"/>
          </a:p>
          <a:p>
            <a:pPr marL="342900" indent="-342900">
              <a:buAutoNum type="arabicParenR"/>
            </a:pPr>
            <a:endParaRPr lang="en-SG" sz="1400" dirty="0"/>
          </a:p>
        </p:txBody>
      </p:sp>
      <p:sp>
        <p:nvSpPr>
          <p:cNvPr id="20" name="Rectangle 19">
            <a:extLst>
              <a:ext uri="{FF2B5EF4-FFF2-40B4-BE49-F238E27FC236}">
                <a16:creationId xmlns:a16="http://schemas.microsoft.com/office/drawing/2014/main" id="{6B91B665-1145-43A4-8791-2645CA849CE2}"/>
              </a:ext>
            </a:extLst>
          </p:cNvPr>
          <p:cNvSpPr/>
          <p:nvPr/>
        </p:nvSpPr>
        <p:spPr>
          <a:xfrm>
            <a:off x="9440883" y="2014194"/>
            <a:ext cx="201881" cy="592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9268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774460" cy="369332"/>
          </a:xfrm>
          <a:prstGeom prst="rect">
            <a:avLst/>
          </a:prstGeom>
          <a:noFill/>
        </p:spPr>
        <p:txBody>
          <a:bodyPr wrap="none" rtlCol="0">
            <a:spAutoFit/>
          </a:bodyPr>
          <a:lstStyle/>
          <a:p>
            <a:r>
              <a:rPr lang="en-US" dirty="0"/>
              <a:t>Random Forest</a:t>
            </a:r>
            <a:endParaRPr lang="en-SG" dirty="0"/>
          </a:p>
        </p:txBody>
      </p:sp>
      <p:pic>
        <p:nvPicPr>
          <p:cNvPr id="23" name="Picture 22" descr="Chart, funnel chart&#10;&#10;Description automatically generated">
            <a:extLst>
              <a:ext uri="{FF2B5EF4-FFF2-40B4-BE49-F238E27FC236}">
                <a16:creationId xmlns:a16="http://schemas.microsoft.com/office/drawing/2014/main" id="{889E83C7-FB00-4513-867D-7D1CEDE830A1}"/>
              </a:ext>
            </a:extLst>
          </p:cNvPr>
          <p:cNvPicPr>
            <a:picLocks noChangeAspect="1"/>
          </p:cNvPicPr>
          <p:nvPr/>
        </p:nvPicPr>
        <p:blipFill>
          <a:blip r:embed="rId3"/>
          <a:stretch>
            <a:fillRect/>
          </a:stretch>
        </p:blipFill>
        <p:spPr>
          <a:xfrm>
            <a:off x="6222253" y="1632546"/>
            <a:ext cx="5404941" cy="3453803"/>
          </a:xfrm>
          <a:prstGeom prst="rect">
            <a:avLst/>
          </a:prstGeom>
          <a:ln>
            <a:solidFill>
              <a:schemeClr val="tx1"/>
            </a:solidFill>
          </a:ln>
        </p:spPr>
      </p:pic>
      <p:sp>
        <p:nvSpPr>
          <p:cNvPr id="24" name="TextBox 23">
            <a:extLst>
              <a:ext uri="{FF2B5EF4-FFF2-40B4-BE49-F238E27FC236}">
                <a16:creationId xmlns:a16="http://schemas.microsoft.com/office/drawing/2014/main" id="{359DD1AC-8BED-42C2-B68F-963B5EB0EEBF}"/>
              </a:ext>
            </a:extLst>
          </p:cNvPr>
          <p:cNvSpPr txBox="1"/>
          <p:nvPr/>
        </p:nvSpPr>
        <p:spPr>
          <a:xfrm>
            <a:off x="475421" y="5263588"/>
            <a:ext cx="11151773" cy="523220"/>
          </a:xfrm>
          <a:prstGeom prst="rect">
            <a:avLst/>
          </a:prstGeom>
          <a:noFill/>
        </p:spPr>
        <p:txBody>
          <a:bodyPr wrap="square" rtlCol="0">
            <a:spAutoFit/>
          </a:bodyPr>
          <a:lstStyle/>
          <a:p>
            <a:pPr algn="ctr"/>
            <a:r>
              <a:rPr lang="en-US" sz="1400" dirty="0"/>
              <a:t>Generally, RandomForest and Logistic Regression has similar top few important features ranked the same way. </a:t>
            </a:r>
          </a:p>
          <a:p>
            <a:pPr algn="ctr"/>
            <a:r>
              <a:rPr lang="en-US" sz="1400" dirty="0"/>
              <a:t>The features highlights words like </a:t>
            </a:r>
            <a:r>
              <a:rPr lang="en-US" sz="1400" i="1" dirty="0">
                <a:solidFill>
                  <a:srgbClr val="65739F"/>
                </a:solidFill>
              </a:rPr>
              <a:t>flashbacks</a:t>
            </a:r>
            <a:r>
              <a:rPr lang="en-US" sz="1400" dirty="0"/>
              <a:t>, </a:t>
            </a:r>
            <a:r>
              <a:rPr lang="en-US" sz="1400" i="1" dirty="0">
                <a:solidFill>
                  <a:srgbClr val="65739F"/>
                </a:solidFill>
              </a:rPr>
              <a:t>nightmares</a:t>
            </a:r>
            <a:r>
              <a:rPr lang="en-US" sz="1400" i="1" dirty="0"/>
              <a:t> </a:t>
            </a:r>
            <a:r>
              <a:rPr lang="en-US" sz="1400" dirty="0"/>
              <a:t>and </a:t>
            </a:r>
            <a:r>
              <a:rPr lang="en-US" sz="1400" i="1" dirty="0">
                <a:solidFill>
                  <a:srgbClr val="65739F"/>
                </a:solidFill>
              </a:rPr>
              <a:t>triggers</a:t>
            </a:r>
            <a:r>
              <a:rPr lang="en-US" sz="1400" dirty="0"/>
              <a:t>  that can serve as </a:t>
            </a:r>
            <a:r>
              <a:rPr lang="en-US" sz="1400" b="1" dirty="0">
                <a:solidFill>
                  <a:srgbClr val="65739F"/>
                </a:solidFill>
              </a:rPr>
              <a:t>true symptoms of users suffering from PTSD</a:t>
            </a:r>
            <a:r>
              <a:rPr lang="en-US" sz="1400" dirty="0"/>
              <a:t> </a:t>
            </a:r>
            <a:endParaRPr lang="en-SG" sz="1400" dirty="0"/>
          </a:p>
        </p:txBody>
      </p:sp>
    </p:spTree>
    <p:extLst>
      <p:ext uri="{BB962C8B-B14F-4D97-AF65-F5344CB8AC3E}">
        <p14:creationId xmlns:p14="http://schemas.microsoft.com/office/powerpoint/2010/main" val="238222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sp>
        <p:nvSpPr>
          <p:cNvPr id="24" name="TextBox 23">
            <a:extLst>
              <a:ext uri="{FF2B5EF4-FFF2-40B4-BE49-F238E27FC236}">
                <a16:creationId xmlns:a16="http://schemas.microsoft.com/office/drawing/2014/main" id="{359DD1AC-8BED-42C2-B68F-963B5EB0EEBF}"/>
              </a:ext>
            </a:extLst>
          </p:cNvPr>
          <p:cNvSpPr txBox="1"/>
          <p:nvPr/>
        </p:nvSpPr>
        <p:spPr>
          <a:xfrm>
            <a:off x="2712720" y="5234977"/>
            <a:ext cx="6766560" cy="738664"/>
          </a:xfrm>
          <a:prstGeom prst="rect">
            <a:avLst/>
          </a:prstGeom>
          <a:noFill/>
        </p:spPr>
        <p:txBody>
          <a:bodyPr wrap="square" rtlCol="0">
            <a:spAutoFit/>
          </a:bodyPr>
          <a:lstStyle/>
          <a:p>
            <a:pPr algn="ctr"/>
            <a:r>
              <a:rPr lang="en-US" sz="1400" dirty="0"/>
              <a:t>Top few features from </a:t>
            </a:r>
            <a:r>
              <a:rPr lang="en-US" sz="1400" dirty="0" err="1"/>
              <a:t>MultinomialNB</a:t>
            </a:r>
            <a:r>
              <a:rPr lang="en-US" sz="1400" dirty="0"/>
              <a:t>, you can find more words describing the </a:t>
            </a:r>
            <a:r>
              <a:rPr lang="en-US" sz="1400" b="1" dirty="0">
                <a:solidFill>
                  <a:srgbClr val="65739F"/>
                </a:solidFill>
              </a:rPr>
              <a:t>Causes &amp; Triggers of PTSD</a:t>
            </a:r>
            <a:r>
              <a:rPr lang="en-US" sz="1400" b="1" dirty="0"/>
              <a:t> </a:t>
            </a:r>
            <a:r>
              <a:rPr lang="en-US" sz="1400" dirty="0"/>
              <a:t>more like </a:t>
            </a:r>
            <a:r>
              <a:rPr lang="en-US" sz="1400" i="1" dirty="0">
                <a:solidFill>
                  <a:srgbClr val="65739F"/>
                </a:solidFill>
              </a:rPr>
              <a:t>rape</a:t>
            </a:r>
            <a:r>
              <a:rPr lang="en-US" sz="1400" dirty="0"/>
              <a:t>,</a:t>
            </a:r>
            <a:r>
              <a:rPr lang="en-US" sz="1400" dirty="0">
                <a:solidFill>
                  <a:srgbClr val="65739F"/>
                </a:solidFill>
              </a:rPr>
              <a:t> “</a:t>
            </a:r>
            <a:r>
              <a:rPr lang="en-US" sz="1400" i="1" dirty="0" err="1">
                <a:solidFill>
                  <a:srgbClr val="65739F"/>
                </a:solidFill>
              </a:rPr>
              <a:t>csa</a:t>
            </a:r>
            <a:r>
              <a:rPr lang="en-US" sz="1400" i="1" dirty="0">
                <a:solidFill>
                  <a:srgbClr val="65739F"/>
                </a:solidFill>
              </a:rPr>
              <a:t>”</a:t>
            </a:r>
            <a:r>
              <a:rPr lang="en-US" sz="1400" dirty="0">
                <a:solidFill>
                  <a:srgbClr val="65739F"/>
                </a:solidFill>
              </a:rPr>
              <a:t> </a:t>
            </a:r>
            <a:r>
              <a:rPr lang="en-US" sz="1400" dirty="0"/>
              <a:t>which stands for </a:t>
            </a:r>
            <a:r>
              <a:rPr lang="en-US" sz="1400" i="1" dirty="0"/>
              <a:t>childhood sexual abuse</a:t>
            </a:r>
            <a:r>
              <a:rPr lang="en-US" sz="1400" dirty="0"/>
              <a:t>, </a:t>
            </a:r>
            <a:r>
              <a:rPr lang="en-US" sz="1400" dirty="0">
                <a:solidFill>
                  <a:srgbClr val="65739F"/>
                </a:solidFill>
              </a:rPr>
              <a:t>stalked</a:t>
            </a:r>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3"/>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4D726162-9C69-4B6B-BBD4-5985DFF11D35}"/>
              </a:ext>
            </a:extLst>
          </p:cNvPr>
          <p:cNvSpPr txBox="1"/>
          <p:nvPr/>
        </p:nvSpPr>
        <p:spPr>
          <a:xfrm flipH="1">
            <a:off x="6861463" y="5655581"/>
            <a:ext cx="1249680" cy="307777"/>
          </a:xfrm>
          <a:prstGeom prst="rect">
            <a:avLst/>
          </a:prstGeom>
          <a:noFill/>
        </p:spPr>
        <p:txBody>
          <a:bodyPr wrap="square" rtlCol="0">
            <a:spAutoFit/>
          </a:bodyPr>
          <a:lstStyle/>
          <a:p>
            <a:pPr algn="ctr"/>
            <a:r>
              <a:rPr lang="en-US" sz="1400" dirty="0"/>
              <a:t>and </a:t>
            </a:r>
            <a:r>
              <a:rPr lang="en-US" sz="1400" dirty="0">
                <a:solidFill>
                  <a:srgbClr val="FF0000"/>
                </a:solidFill>
              </a:rPr>
              <a:t>firework</a:t>
            </a:r>
          </a:p>
        </p:txBody>
      </p:sp>
    </p:spTree>
    <p:extLst>
      <p:ext uri="{BB962C8B-B14F-4D97-AF65-F5344CB8AC3E}">
        <p14:creationId xmlns:p14="http://schemas.microsoft.com/office/powerpoint/2010/main" val="29267050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2"/>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F83CF1A-4C92-48AC-9B87-8BBD15943873}"/>
              </a:ext>
            </a:extLst>
          </p:cNvPr>
          <p:cNvSpPr txBox="1"/>
          <p:nvPr/>
        </p:nvSpPr>
        <p:spPr>
          <a:xfrm>
            <a:off x="490967" y="1317276"/>
            <a:ext cx="4732182" cy="1384995"/>
          </a:xfrm>
          <a:prstGeom prst="rect">
            <a:avLst/>
          </a:prstGeom>
          <a:noFill/>
        </p:spPr>
        <p:txBody>
          <a:bodyPr wrap="square" rtlCol="0">
            <a:spAutoFit/>
          </a:bodyPr>
          <a:lstStyle/>
          <a:p>
            <a:r>
              <a:rPr lang="en-US" sz="1400" dirty="0"/>
              <a:t>Upon investigating the main dataset, users are mainly expressing </a:t>
            </a:r>
          </a:p>
          <a:p>
            <a:pPr marL="285750" indent="-285750">
              <a:buFont typeface="Wingdings" panose="05000000000000000000" pitchFamily="2" charset="2"/>
              <a:buChar char="Ø"/>
            </a:pPr>
            <a:r>
              <a:rPr lang="en-US" sz="1400" dirty="0"/>
              <a:t>Agony</a:t>
            </a:r>
          </a:p>
          <a:p>
            <a:pPr marL="285750" indent="-285750">
              <a:buFont typeface="Wingdings" panose="05000000000000000000" pitchFamily="2" charset="2"/>
              <a:buChar char="Ø"/>
            </a:pPr>
            <a:r>
              <a:rPr lang="en-US" sz="1400" dirty="0"/>
              <a:t>Scared </a:t>
            </a:r>
          </a:p>
          <a:p>
            <a:pPr marL="285750" indent="-285750">
              <a:buFont typeface="Wingdings" panose="05000000000000000000" pitchFamily="2" charset="2"/>
              <a:buChar char="Ø"/>
            </a:pPr>
            <a:r>
              <a:rPr lang="en-US" sz="1400" dirty="0"/>
              <a:t>Triggered thinking it was incoming mortars and rockets. </a:t>
            </a:r>
            <a:endParaRPr lang="en-US" sz="1400" dirty="0">
              <a:solidFill>
                <a:srgbClr val="65739F"/>
              </a:solidFill>
            </a:endParaRPr>
          </a:p>
        </p:txBody>
      </p:sp>
      <p:pic>
        <p:nvPicPr>
          <p:cNvPr id="5" name="Picture 4">
            <a:extLst>
              <a:ext uri="{FF2B5EF4-FFF2-40B4-BE49-F238E27FC236}">
                <a16:creationId xmlns:a16="http://schemas.microsoft.com/office/drawing/2014/main" id="{36B48CD0-CE10-443D-AD89-4ADE0497BCD4}"/>
              </a:ext>
            </a:extLst>
          </p:cNvPr>
          <p:cNvPicPr>
            <a:picLocks noChangeAspect="1"/>
          </p:cNvPicPr>
          <p:nvPr/>
        </p:nvPicPr>
        <p:blipFill>
          <a:blip r:embed="rId3"/>
          <a:stretch>
            <a:fillRect/>
          </a:stretch>
        </p:blipFill>
        <p:spPr>
          <a:xfrm>
            <a:off x="467129" y="3008023"/>
            <a:ext cx="798266" cy="2059020"/>
          </a:xfrm>
          <a:prstGeom prst="rect">
            <a:avLst/>
          </a:prstGeom>
        </p:spPr>
      </p:pic>
      <p:pic>
        <p:nvPicPr>
          <p:cNvPr id="13" name="Picture 12" descr="Chart, logo, bar chart&#10;&#10;Description automatically generated">
            <a:extLst>
              <a:ext uri="{FF2B5EF4-FFF2-40B4-BE49-F238E27FC236}">
                <a16:creationId xmlns:a16="http://schemas.microsoft.com/office/drawing/2014/main" id="{D4B4BFFE-91CA-4B9A-891A-8FE397343284}"/>
              </a:ext>
            </a:extLst>
          </p:cNvPr>
          <p:cNvPicPr>
            <a:picLocks noChangeAspect="1"/>
          </p:cNvPicPr>
          <p:nvPr/>
        </p:nvPicPr>
        <p:blipFill>
          <a:blip r:embed="rId4"/>
          <a:stretch>
            <a:fillRect/>
          </a:stretch>
        </p:blipFill>
        <p:spPr>
          <a:xfrm>
            <a:off x="1338444" y="2846637"/>
            <a:ext cx="4637398" cy="2381793"/>
          </a:xfrm>
          <a:prstGeom prst="rect">
            <a:avLst/>
          </a:prstGeom>
        </p:spPr>
      </p:pic>
      <p:sp>
        <p:nvSpPr>
          <p:cNvPr id="14" name="Oval 13">
            <a:extLst>
              <a:ext uri="{FF2B5EF4-FFF2-40B4-BE49-F238E27FC236}">
                <a16:creationId xmlns:a16="http://schemas.microsoft.com/office/drawing/2014/main" id="{6163CBE6-56E6-4353-8D6C-495078393987}"/>
              </a:ext>
            </a:extLst>
          </p:cNvPr>
          <p:cNvSpPr/>
          <p:nvPr/>
        </p:nvSpPr>
        <p:spPr>
          <a:xfrm>
            <a:off x="1025341" y="4002664"/>
            <a:ext cx="231530" cy="212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Right 5">
            <a:extLst>
              <a:ext uri="{FF2B5EF4-FFF2-40B4-BE49-F238E27FC236}">
                <a16:creationId xmlns:a16="http://schemas.microsoft.com/office/drawing/2014/main" id="{527B477A-C0C8-4265-B146-6F8D41847153}"/>
              </a:ext>
            </a:extLst>
          </p:cNvPr>
          <p:cNvSpPr/>
          <p:nvPr/>
        </p:nvSpPr>
        <p:spPr>
          <a:xfrm rot="16200000">
            <a:off x="3739439" y="5337292"/>
            <a:ext cx="342162" cy="344932"/>
          </a:xfrm>
          <a:prstGeom prst="rightArrow">
            <a:avLst/>
          </a:prstGeom>
          <a:solidFill>
            <a:srgbClr val="6573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1C94294E-5D41-4BD8-8048-67B1B596F28E}"/>
              </a:ext>
            </a:extLst>
          </p:cNvPr>
          <p:cNvSpPr txBox="1"/>
          <p:nvPr/>
        </p:nvSpPr>
        <p:spPr>
          <a:xfrm>
            <a:off x="490967" y="5051934"/>
            <a:ext cx="798266" cy="415498"/>
          </a:xfrm>
          <a:prstGeom prst="rect">
            <a:avLst/>
          </a:prstGeom>
          <a:noFill/>
        </p:spPr>
        <p:txBody>
          <a:bodyPr wrap="square" rtlCol="0">
            <a:spAutoFit/>
          </a:bodyPr>
          <a:lstStyle/>
          <a:p>
            <a:pPr algn="ctr"/>
            <a:r>
              <a:rPr lang="en-US" sz="700" dirty="0"/>
              <a:t>Number of post in a month </a:t>
            </a:r>
            <a:endParaRPr lang="en-SG" sz="700" dirty="0"/>
          </a:p>
        </p:txBody>
      </p:sp>
      <p:sp>
        <p:nvSpPr>
          <p:cNvPr id="9" name="TextBox 8">
            <a:extLst>
              <a:ext uri="{FF2B5EF4-FFF2-40B4-BE49-F238E27FC236}">
                <a16:creationId xmlns:a16="http://schemas.microsoft.com/office/drawing/2014/main" id="{D97943FB-3087-43DA-8B04-EAAF6614B0D7}"/>
              </a:ext>
            </a:extLst>
          </p:cNvPr>
          <p:cNvSpPr txBox="1"/>
          <p:nvPr/>
        </p:nvSpPr>
        <p:spPr>
          <a:xfrm>
            <a:off x="4432137" y="5390771"/>
            <a:ext cx="7117022" cy="738664"/>
          </a:xfrm>
          <a:prstGeom prst="rect">
            <a:avLst/>
          </a:prstGeom>
          <a:noFill/>
        </p:spPr>
        <p:txBody>
          <a:bodyPr wrap="square" rtlCol="0">
            <a:spAutoFit/>
          </a:bodyPr>
          <a:lstStyle/>
          <a:p>
            <a:r>
              <a:rPr lang="en-US" sz="1400" dirty="0"/>
              <a:t>All 70 post about fireworks are from r/PTSD. Based on </a:t>
            </a:r>
            <a:r>
              <a:rPr lang="en-US" sz="1400" dirty="0">
                <a:solidFill>
                  <a:schemeClr val="accent4">
                    <a:lumMod val="75000"/>
                  </a:schemeClr>
                </a:solidFill>
                <a:hlinkClick r:id="rId5">
                  <a:extLst>
                    <a:ext uri="{A12FA001-AC4F-418D-AE19-62706E023703}">
                      <ahyp:hlinkClr xmlns:ahyp="http://schemas.microsoft.com/office/drawing/2018/hyperlinkcolor" val="tx"/>
                    </a:ext>
                  </a:extLst>
                </a:hlinkClick>
              </a:rPr>
              <a:t>source</a:t>
            </a:r>
            <a:r>
              <a:rPr lang="en-US" sz="1400" dirty="0"/>
              <a:t>, people with past trauma related to sound are impacted worse by loud explosion, reminiscing imminent threat and may activate the brains’ threat detectors.  </a:t>
            </a:r>
            <a:endParaRPr lang="en-SG" sz="1400" dirty="0"/>
          </a:p>
        </p:txBody>
      </p:sp>
    </p:spTree>
    <p:extLst>
      <p:ext uri="{BB962C8B-B14F-4D97-AF65-F5344CB8AC3E}">
        <p14:creationId xmlns:p14="http://schemas.microsoft.com/office/powerpoint/2010/main" val="32226348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3" name="Content Placeholder 2">
            <a:extLst>
              <a:ext uri="{FF2B5EF4-FFF2-40B4-BE49-F238E27FC236}">
                <a16:creationId xmlns:a16="http://schemas.microsoft.com/office/drawing/2014/main" id="{FAD1877A-EC11-4596-B21D-C7D9505FBCF3}"/>
              </a:ext>
            </a:extLst>
          </p:cNvPr>
          <p:cNvSpPr>
            <a:spLocks noGrp="1"/>
          </p:cNvSpPr>
          <p:nvPr>
            <p:ph idx="1"/>
          </p:nvPr>
        </p:nvSpPr>
        <p:spPr>
          <a:xfrm>
            <a:off x="535146" y="2367133"/>
            <a:ext cx="3456624" cy="2243778"/>
          </a:xfrm>
        </p:spPr>
        <p:txBody>
          <a:bodyPr>
            <a:normAutofit/>
          </a:bodyPr>
          <a:lstStyle/>
          <a:p>
            <a:r>
              <a:rPr lang="en-US" dirty="0"/>
              <a:t>False </a:t>
            </a:r>
            <a:r>
              <a:rPr lang="en-US" dirty="0">
                <a:solidFill>
                  <a:srgbClr val="FF0000"/>
                </a:solidFill>
              </a:rPr>
              <a:t>Negative</a:t>
            </a:r>
            <a:r>
              <a:rPr lang="en-US" dirty="0"/>
              <a:t> </a:t>
            </a:r>
          </a:p>
          <a:p>
            <a:pPr marL="0" indent="0">
              <a:buNone/>
            </a:pPr>
            <a:r>
              <a:rPr lang="en-US" u="sng" dirty="0"/>
              <a:t>Predict</a:t>
            </a:r>
            <a:r>
              <a:rPr lang="en-US" dirty="0"/>
              <a:t> : Anxiety,  </a:t>
            </a:r>
            <a:r>
              <a:rPr lang="en-US" u="sng" dirty="0"/>
              <a:t>Actual</a:t>
            </a:r>
            <a:r>
              <a:rPr lang="en-US" dirty="0"/>
              <a:t>: PTSD</a:t>
            </a:r>
          </a:p>
          <a:p>
            <a:pPr marL="0" indent="0">
              <a:buNone/>
            </a:pPr>
            <a:endParaRPr lang="en-US" dirty="0"/>
          </a:p>
          <a:p>
            <a:pPr lvl="1"/>
            <a:r>
              <a:rPr lang="en-US" sz="1500" dirty="0"/>
              <a:t>Missing strong predictive words </a:t>
            </a:r>
          </a:p>
          <a:p>
            <a:pPr lvl="1"/>
            <a:r>
              <a:rPr lang="en-SG" sz="1500" dirty="0"/>
              <a:t>May contain strong words that also describes users in r/Anxiety</a:t>
            </a:r>
          </a:p>
          <a:p>
            <a:pPr lvl="2"/>
            <a:endParaRPr lang="en-US" sz="1500" dirty="0"/>
          </a:p>
          <a:p>
            <a:pPr lvl="1"/>
            <a:endParaRPr lang="en-US" sz="1500" dirty="0"/>
          </a:p>
          <a:p>
            <a:pPr lvl="1"/>
            <a:endParaRPr lang="en-US" sz="1500" dirty="0"/>
          </a:p>
          <a:p>
            <a:pPr lvl="1"/>
            <a:endParaRPr lang="en-US" sz="1500" dirty="0"/>
          </a:p>
          <a:p>
            <a:pPr lvl="1"/>
            <a:endParaRPr lang="en-US" sz="1500" dirty="0"/>
          </a:p>
        </p:txBody>
      </p:sp>
      <p:pic>
        <p:nvPicPr>
          <p:cNvPr id="9" name="Picture 8">
            <a:extLst>
              <a:ext uri="{FF2B5EF4-FFF2-40B4-BE49-F238E27FC236}">
                <a16:creationId xmlns:a16="http://schemas.microsoft.com/office/drawing/2014/main" id="{10BBA483-8002-4821-8BA6-83F5879B4F61}"/>
              </a:ext>
            </a:extLst>
          </p:cNvPr>
          <p:cNvPicPr>
            <a:picLocks noChangeAspect="1"/>
          </p:cNvPicPr>
          <p:nvPr/>
        </p:nvPicPr>
        <p:blipFill>
          <a:blip r:embed="rId2"/>
          <a:stretch>
            <a:fillRect/>
          </a:stretch>
        </p:blipFill>
        <p:spPr>
          <a:xfrm>
            <a:off x="395529" y="4987375"/>
            <a:ext cx="6007357" cy="960110"/>
          </a:xfrm>
          <a:prstGeom prst="rect">
            <a:avLst/>
          </a:prstGeom>
        </p:spPr>
      </p:pic>
      <p:pic>
        <p:nvPicPr>
          <p:cNvPr id="5" name="Picture 4" descr="Chart, funnel chart&#10;&#10;Description automatically generated">
            <a:extLst>
              <a:ext uri="{FF2B5EF4-FFF2-40B4-BE49-F238E27FC236}">
                <a16:creationId xmlns:a16="http://schemas.microsoft.com/office/drawing/2014/main" id="{C807AC94-D2E2-4E24-8B1E-9D55F88CA018}"/>
              </a:ext>
            </a:extLst>
          </p:cNvPr>
          <p:cNvPicPr>
            <a:picLocks noChangeAspect="1"/>
          </p:cNvPicPr>
          <p:nvPr/>
        </p:nvPicPr>
        <p:blipFill>
          <a:blip r:embed="rId3"/>
          <a:stretch>
            <a:fillRect/>
          </a:stretch>
        </p:blipFill>
        <p:spPr>
          <a:xfrm>
            <a:off x="6153544" y="1392327"/>
            <a:ext cx="5424183" cy="3453803"/>
          </a:xfrm>
          <a:prstGeom prst="rect">
            <a:avLst/>
          </a:prstGeom>
          <a:ln>
            <a:solidFill>
              <a:schemeClr val="tx1"/>
            </a:solidFill>
          </a:ln>
        </p:spPr>
      </p:pic>
      <p:pic>
        <p:nvPicPr>
          <p:cNvPr id="6" name="Picture 5">
            <a:extLst>
              <a:ext uri="{FF2B5EF4-FFF2-40B4-BE49-F238E27FC236}">
                <a16:creationId xmlns:a16="http://schemas.microsoft.com/office/drawing/2014/main" id="{FD12B3CB-2852-41FA-825F-BFC33AE7C68E}"/>
              </a:ext>
            </a:extLst>
          </p:cNvPr>
          <p:cNvPicPr>
            <a:picLocks noChangeAspect="1"/>
          </p:cNvPicPr>
          <p:nvPr/>
        </p:nvPicPr>
        <p:blipFill>
          <a:blip r:embed="rId4"/>
          <a:stretch>
            <a:fillRect/>
          </a:stretch>
        </p:blipFill>
        <p:spPr>
          <a:xfrm>
            <a:off x="4359744" y="1868065"/>
            <a:ext cx="1017014" cy="2502329"/>
          </a:xfrm>
          <a:prstGeom prst="rect">
            <a:avLst/>
          </a:prstGeom>
        </p:spPr>
      </p:pic>
      <p:sp>
        <p:nvSpPr>
          <p:cNvPr id="7" name="Rectangle 6">
            <a:extLst>
              <a:ext uri="{FF2B5EF4-FFF2-40B4-BE49-F238E27FC236}">
                <a16:creationId xmlns:a16="http://schemas.microsoft.com/office/drawing/2014/main" id="{0BA81015-3929-4410-A139-854895E19926}"/>
              </a:ext>
            </a:extLst>
          </p:cNvPr>
          <p:cNvSpPr/>
          <p:nvPr/>
        </p:nvSpPr>
        <p:spPr>
          <a:xfrm>
            <a:off x="4380163" y="2013627"/>
            <a:ext cx="475108" cy="434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11057223" y="1908244"/>
            <a:ext cx="475108" cy="184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1369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13E8A97-FA7B-4026-9E40-2AF3BB5C7E72}"/>
              </a:ext>
            </a:extLst>
          </p:cNvPr>
          <p:cNvPicPr>
            <a:picLocks noChangeAspect="1"/>
          </p:cNvPicPr>
          <p:nvPr/>
        </p:nvPicPr>
        <p:blipFill>
          <a:blip r:embed="rId2"/>
          <a:stretch>
            <a:fillRect/>
          </a:stretch>
        </p:blipFill>
        <p:spPr>
          <a:xfrm>
            <a:off x="4388730" y="2017217"/>
            <a:ext cx="1124032" cy="2153833"/>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E59CAFB2-9C05-4A61-B5E2-A341143C4CCE}"/>
              </a:ext>
            </a:extLst>
          </p:cNvPr>
          <p:cNvPicPr>
            <a:picLocks noChangeAspect="1"/>
          </p:cNvPicPr>
          <p:nvPr/>
        </p:nvPicPr>
        <p:blipFill>
          <a:blip r:embed="rId3"/>
          <a:stretch>
            <a:fillRect/>
          </a:stretch>
        </p:blipFill>
        <p:spPr>
          <a:xfrm>
            <a:off x="6173885" y="1396206"/>
            <a:ext cx="5405894" cy="3432473"/>
          </a:xfrm>
          <a:prstGeom prst="rect">
            <a:avLst/>
          </a:prstGeom>
          <a:ln>
            <a:solidFill>
              <a:schemeClr val="tx1"/>
            </a:solidFill>
          </a:ln>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7" name="Rectangle 6">
            <a:extLst>
              <a:ext uri="{FF2B5EF4-FFF2-40B4-BE49-F238E27FC236}">
                <a16:creationId xmlns:a16="http://schemas.microsoft.com/office/drawing/2014/main" id="{0BA81015-3929-4410-A139-854895E19926}"/>
              </a:ext>
            </a:extLst>
          </p:cNvPr>
          <p:cNvSpPr/>
          <p:nvPr/>
        </p:nvSpPr>
        <p:spPr>
          <a:xfrm>
            <a:off x="6400136" y="4435206"/>
            <a:ext cx="324920" cy="162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4446279" y="2214948"/>
            <a:ext cx="354286" cy="853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 name="Picture 10">
            <a:extLst>
              <a:ext uri="{FF2B5EF4-FFF2-40B4-BE49-F238E27FC236}">
                <a16:creationId xmlns:a16="http://schemas.microsoft.com/office/drawing/2014/main" id="{7F8D0A27-DAB5-4C84-B0B8-DF6DF7297AC7}"/>
              </a:ext>
            </a:extLst>
          </p:cNvPr>
          <p:cNvPicPr>
            <a:picLocks noChangeAspect="1"/>
          </p:cNvPicPr>
          <p:nvPr/>
        </p:nvPicPr>
        <p:blipFill>
          <a:blip r:embed="rId4"/>
          <a:stretch>
            <a:fillRect/>
          </a:stretch>
        </p:blipFill>
        <p:spPr>
          <a:xfrm>
            <a:off x="545566" y="4943684"/>
            <a:ext cx="8248238" cy="1506198"/>
          </a:xfrm>
          <a:prstGeom prst="rect">
            <a:avLst/>
          </a:prstGeom>
        </p:spPr>
      </p:pic>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535146" y="2367132"/>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of positive coefficients </a:t>
            </a:r>
          </a:p>
          <a:p>
            <a:pPr lvl="1"/>
            <a:r>
              <a:rPr lang="en-SG" sz="1500" dirty="0"/>
              <a:t>However, </a:t>
            </a:r>
            <a:r>
              <a:rPr lang="en-SG" sz="1500" b="1" dirty="0"/>
              <a:t>context</a:t>
            </a:r>
            <a:r>
              <a:rPr lang="en-SG" sz="1500" dirty="0"/>
              <a:t> was about the father who has PTSD. </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spTree>
    <p:extLst>
      <p:ext uri="{BB962C8B-B14F-4D97-AF65-F5344CB8AC3E}">
        <p14:creationId xmlns:p14="http://schemas.microsoft.com/office/powerpoint/2010/main" val="229150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168799-BB03-4BF8-9205-A92B463DD599}"/>
              </a:ext>
            </a:extLst>
          </p:cNvPr>
          <p:cNvPicPr>
            <a:picLocks noChangeAspect="1"/>
          </p:cNvPicPr>
          <p:nvPr/>
        </p:nvPicPr>
        <p:blipFill>
          <a:blip r:embed="rId2"/>
          <a:stretch>
            <a:fillRect/>
          </a:stretch>
        </p:blipFill>
        <p:spPr>
          <a:xfrm>
            <a:off x="9917375" y="4519560"/>
            <a:ext cx="1609950" cy="1514686"/>
          </a:xfrm>
          <a:prstGeom prst="rect">
            <a:avLst/>
          </a:prstGeom>
        </p:spPr>
      </p:pic>
      <p:pic>
        <p:nvPicPr>
          <p:cNvPr id="6" name="Picture 5">
            <a:extLst>
              <a:ext uri="{FF2B5EF4-FFF2-40B4-BE49-F238E27FC236}">
                <a16:creationId xmlns:a16="http://schemas.microsoft.com/office/drawing/2014/main" id="{05D03061-0885-4691-A3FD-29CE1B7618ED}"/>
              </a:ext>
            </a:extLst>
          </p:cNvPr>
          <p:cNvPicPr>
            <a:picLocks noChangeAspect="1"/>
          </p:cNvPicPr>
          <p:nvPr/>
        </p:nvPicPr>
        <p:blipFill>
          <a:blip r:embed="rId3"/>
          <a:stretch>
            <a:fillRect/>
          </a:stretch>
        </p:blipFill>
        <p:spPr>
          <a:xfrm>
            <a:off x="4251734" y="4519560"/>
            <a:ext cx="1600423" cy="1476581"/>
          </a:xfrm>
          <a:prstGeom prst="rect">
            <a:avLst/>
          </a:prstGeom>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normAutofit/>
          </a:bodyPr>
          <a:lstStyle/>
          <a:p>
            <a:r>
              <a:rPr lang="en-US" sz="3200" dirty="0"/>
              <a:t>Common mis-classifier – Users in both subreddits  </a:t>
            </a:r>
            <a:endParaRPr lang="en-SG" sz="3200" dirty="0"/>
          </a:p>
        </p:txBody>
      </p:sp>
      <p:sp>
        <p:nvSpPr>
          <p:cNvPr id="7" name="Rectangle 6">
            <a:extLst>
              <a:ext uri="{FF2B5EF4-FFF2-40B4-BE49-F238E27FC236}">
                <a16:creationId xmlns:a16="http://schemas.microsoft.com/office/drawing/2014/main" id="{0BA81015-3929-4410-A139-854895E19926}"/>
              </a:ext>
            </a:extLst>
          </p:cNvPr>
          <p:cNvSpPr/>
          <p:nvPr/>
        </p:nvSpPr>
        <p:spPr>
          <a:xfrm>
            <a:off x="4251735" y="4769893"/>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603719" y="4242868"/>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towards positive class like </a:t>
            </a:r>
            <a:r>
              <a:rPr lang="en-US" sz="1500" b="1" dirty="0">
                <a:solidFill>
                  <a:srgbClr val="65739F"/>
                </a:solidFill>
              </a:rPr>
              <a:t>abused</a:t>
            </a:r>
            <a:r>
              <a:rPr lang="en-US" sz="1500" dirty="0"/>
              <a:t>, </a:t>
            </a:r>
            <a:r>
              <a:rPr lang="en-US" sz="1500" b="1" dirty="0">
                <a:solidFill>
                  <a:srgbClr val="65739F"/>
                </a:solidFill>
              </a:rPr>
              <a:t>assaulted</a:t>
            </a:r>
            <a:r>
              <a:rPr lang="en-US" sz="1500" dirty="0"/>
              <a:t>. </a:t>
            </a:r>
          </a:p>
          <a:p>
            <a:pPr lvl="1"/>
            <a:r>
              <a:rPr lang="en-SG" sz="1500" dirty="0"/>
              <a:t>User actually posted in Anxiety.</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pic>
        <p:nvPicPr>
          <p:cNvPr id="4" name="Picture 3">
            <a:extLst>
              <a:ext uri="{FF2B5EF4-FFF2-40B4-BE49-F238E27FC236}">
                <a16:creationId xmlns:a16="http://schemas.microsoft.com/office/drawing/2014/main" id="{A24FB182-9A9D-4925-BF41-7DCD140A304F}"/>
              </a:ext>
            </a:extLst>
          </p:cNvPr>
          <p:cNvPicPr>
            <a:picLocks noChangeAspect="1"/>
          </p:cNvPicPr>
          <p:nvPr/>
        </p:nvPicPr>
        <p:blipFill>
          <a:blip r:embed="rId4"/>
          <a:stretch>
            <a:fillRect/>
          </a:stretch>
        </p:blipFill>
        <p:spPr>
          <a:xfrm>
            <a:off x="812042" y="1383203"/>
            <a:ext cx="9901451" cy="2623510"/>
          </a:xfrm>
          <a:prstGeom prst="rect">
            <a:avLst/>
          </a:prstGeom>
        </p:spPr>
      </p:pic>
      <p:sp>
        <p:nvSpPr>
          <p:cNvPr id="18" name="Rectangle 17">
            <a:extLst>
              <a:ext uri="{FF2B5EF4-FFF2-40B4-BE49-F238E27FC236}">
                <a16:creationId xmlns:a16="http://schemas.microsoft.com/office/drawing/2014/main" id="{D42AFB8A-89B7-4896-B2A6-973CF1EFE53D}"/>
              </a:ext>
            </a:extLst>
          </p:cNvPr>
          <p:cNvSpPr/>
          <p:nvPr/>
        </p:nvSpPr>
        <p:spPr>
          <a:xfrm>
            <a:off x="9917375" y="4807998"/>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Content Placeholder 2">
            <a:extLst>
              <a:ext uri="{FF2B5EF4-FFF2-40B4-BE49-F238E27FC236}">
                <a16:creationId xmlns:a16="http://schemas.microsoft.com/office/drawing/2014/main" id="{A98F3D20-EE60-431B-B99B-0B93D5AC92DB}"/>
              </a:ext>
            </a:extLst>
          </p:cNvPr>
          <p:cNvSpPr txBox="1">
            <a:spLocks/>
          </p:cNvSpPr>
          <p:nvPr/>
        </p:nvSpPr>
        <p:spPr>
          <a:xfrm>
            <a:off x="6266074" y="4232761"/>
            <a:ext cx="3456624" cy="224377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False </a:t>
            </a:r>
            <a:r>
              <a:rPr lang="en-US" dirty="0">
                <a:solidFill>
                  <a:srgbClr val="FF0000"/>
                </a:solidFill>
              </a:rPr>
              <a:t>Negative</a:t>
            </a:r>
            <a:r>
              <a:rPr lang="en-US" dirty="0"/>
              <a:t> </a:t>
            </a:r>
          </a:p>
          <a:p>
            <a:pPr marL="0" indent="0">
              <a:buFont typeface="Garamond" pitchFamily="18" charset="0"/>
              <a:buNone/>
            </a:pPr>
            <a:r>
              <a:rPr lang="en-US" u="sng" dirty="0"/>
              <a:t>Predict</a:t>
            </a:r>
            <a:r>
              <a:rPr lang="en-US" dirty="0"/>
              <a:t> : Anxiety,  </a:t>
            </a:r>
            <a:r>
              <a:rPr lang="en-US" u="sng" dirty="0"/>
              <a:t>Actual</a:t>
            </a:r>
            <a:r>
              <a:rPr lang="en-US" dirty="0"/>
              <a:t>: PTSD</a:t>
            </a:r>
          </a:p>
          <a:p>
            <a:pPr marL="0" indent="0">
              <a:buFont typeface="Garamond" pitchFamily="18" charset="0"/>
              <a:buNone/>
            </a:pPr>
            <a:endParaRPr lang="en-US" dirty="0"/>
          </a:p>
          <a:p>
            <a:pPr lvl="1"/>
            <a:r>
              <a:rPr lang="en-US" sz="1500" dirty="0"/>
              <a:t>Lacks strong predictive words from positive class</a:t>
            </a:r>
          </a:p>
          <a:p>
            <a:pPr lvl="1"/>
            <a:r>
              <a:rPr lang="en-SG" sz="1500" dirty="0"/>
              <a:t>User actually posted in PTSD.</a:t>
            </a:r>
          </a:p>
          <a:p>
            <a:pPr lvl="2"/>
            <a:endParaRPr lang="en-US" sz="1500" dirty="0"/>
          </a:p>
          <a:p>
            <a:pPr lvl="1"/>
            <a:endParaRPr lang="en-US" sz="1500" dirty="0"/>
          </a:p>
          <a:p>
            <a:pPr lvl="1"/>
            <a:endParaRPr lang="en-US" sz="1500" dirty="0"/>
          </a:p>
          <a:p>
            <a:pPr lvl="1"/>
            <a:endParaRPr lang="en-US" sz="1500" dirty="0"/>
          </a:p>
          <a:p>
            <a:pPr lvl="1"/>
            <a:endParaRPr lang="en-US" sz="1500" dirty="0"/>
          </a:p>
        </p:txBody>
      </p:sp>
    </p:spTree>
    <p:extLst>
      <p:ext uri="{BB962C8B-B14F-4D97-AF65-F5344CB8AC3E}">
        <p14:creationId xmlns:p14="http://schemas.microsoft.com/office/powerpoint/2010/main" val="399007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EB7C-1BA0-41E9-9FED-616365145D1D}"/>
              </a:ext>
            </a:extLst>
          </p:cNvPr>
          <p:cNvSpPr>
            <a:spLocks noGrp="1"/>
          </p:cNvSpPr>
          <p:nvPr>
            <p:ph type="title"/>
          </p:nvPr>
        </p:nvSpPr>
        <p:spPr/>
        <p:txBody>
          <a:bodyPr/>
          <a:lstStyle/>
          <a:p>
            <a:r>
              <a:rPr lang="en-US" dirty="0"/>
              <a:t>Model Selection</a:t>
            </a:r>
            <a:endParaRPr lang="en-SG" dirty="0"/>
          </a:p>
        </p:txBody>
      </p:sp>
      <p:sp>
        <p:nvSpPr>
          <p:cNvPr id="6" name="TextBox 5">
            <a:extLst>
              <a:ext uri="{FF2B5EF4-FFF2-40B4-BE49-F238E27FC236}">
                <a16:creationId xmlns:a16="http://schemas.microsoft.com/office/drawing/2014/main" id="{A1548901-60B6-43F2-99AE-0A566FDAE032}"/>
              </a:ext>
            </a:extLst>
          </p:cNvPr>
          <p:cNvSpPr txBox="1"/>
          <p:nvPr/>
        </p:nvSpPr>
        <p:spPr>
          <a:xfrm>
            <a:off x="1368333" y="3646759"/>
            <a:ext cx="5619207" cy="1754326"/>
          </a:xfrm>
          <a:prstGeom prst="rect">
            <a:avLst/>
          </a:prstGeom>
          <a:noFill/>
        </p:spPr>
        <p:txBody>
          <a:bodyPr wrap="square" rtlCol="0">
            <a:spAutoFit/>
          </a:bodyPr>
          <a:lstStyle/>
          <a:p>
            <a:r>
              <a:rPr lang="en-US" dirty="0"/>
              <a:t>Logistic regression </a:t>
            </a:r>
          </a:p>
          <a:p>
            <a:pPr marL="285750" indent="-285750">
              <a:buFontTx/>
              <a:buChar char="-"/>
            </a:pPr>
            <a:r>
              <a:rPr lang="en-US" dirty="0"/>
              <a:t>For its best accuracy and sensitivity score.</a:t>
            </a:r>
          </a:p>
          <a:p>
            <a:pPr marL="285750" indent="-285750">
              <a:buFontTx/>
              <a:buChar char="-"/>
            </a:pPr>
            <a:endParaRPr lang="en-SG" dirty="0"/>
          </a:p>
          <a:p>
            <a:r>
              <a:rPr lang="en-SG" dirty="0"/>
              <a:t>ROC Score</a:t>
            </a:r>
          </a:p>
          <a:p>
            <a:r>
              <a:rPr lang="en-SG" dirty="0"/>
              <a:t>- The better the score, the better it is at distinguishing patients with PTSD and Anxiety.  </a:t>
            </a:r>
            <a:endParaRPr lang="en-US" dirty="0"/>
          </a:p>
        </p:txBody>
      </p:sp>
      <p:pic>
        <p:nvPicPr>
          <p:cNvPr id="10" name="Picture 9">
            <a:extLst>
              <a:ext uri="{FF2B5EF4-FFF2-40B4-BE49-F238E27FC236}">
                <a16:creationId xmlns:a16="http://schemas.microsoft.com/office/drawing/2014/main" id="{1C6AE7A3-8D01-4461-92CD-FF0DF4B1A8C3}"/>
              </a:ext>
            </a:extLst>
          </p:cNvPr>
          <p:cNvPicPr>
            <a:picLocks noChangeAspect="1"/>
          </p:cNvPicPr>
          <p:nvPr/>
        </p:nvPicPr>
        <p:blipFill>
          <a:blip r:embed="rId2"/>
          <a:stretch>
            <a:fillRect/>
          </a:stretch>
        </p:blipFill>
        <p:spPr>
          <a:xfrm>
            <a:off x="1194178" y="1737516"/>
            <a:ext cx="9150824" cy="1691484"/>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4A30B501-B69B-4954-BD4A-AD09E1176C14}"/>
              </a:ext>
            </a:extLst>
          </p:cNvPr>
          <p:cNvPicPr>
            <a:picLocks noChangeAspect="1"/>
          </p:cNvPicPr>
          <p:nvPr/>
        </p:nvPicPr>
        <p:blipFill>
          <a:blip r:embed="rId3"/>
          <a:stretch>
            <a:fillRect/>
          </a:stretch>
        </p:blipFill>
        <p:spPr>
          <a:xfrm>
            <a:off x="7385944" y="3646759"/>
            <a:ext cx="3274435" cy="2222544"/>
          </a:xfrm>
          <a:prstGeom prst="rect">
            <a:avLst/>
          </a:prstGeom>
        </p:spPr>
      </p:pic>
      <p:sp>
        <p:nvSpPr>
          <p:cNvPr id="13" name="Rectangle 12">
            <a:extLst>
              <a:ext uri="{FF2B5EF4-FFF2-40B4-BE49-F238E27FC236}">
                <a16:creationId xmlns:a16="http://schemas.microsoft.com/office/drawing/2014/main" id="{B319A073-57F2-46FB-8259-C5B12E3B52B8}"/>
              </a:ext>
            </a:extLst>
          </p:cNvPr>
          <p:cNvSpPr/>
          <p:nvPr/>
        </p:nvSpPr>
        <p:spPr>
          <a:xfrm>
            <a:off x="1194178" y="1888177"/>
            <a:ext cx="9150824" cy="2375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597AC0E0-50EE-4FDD-8E3A-71987413442E}"/>
              </a:ext>
            </a:extLst>
          </p:cNvPr>
          <p:cNvSpPr txBox="1"/>
          <p:nvPr/>
        </p:nvSpPr>
        <p:spPr>
          <a:xfrm>
            <a:off x="6812789" y="1457911"/>
            <a:ext cx="1899879" cy="253916"/>
          </a:xfrm>
          <a:prstGeom prst="rect">
            <a:avLst/>
          </a:prstGeom>
          <a:noFill/>
        </p:spPr>
        <p:txBody>
          <a:bodyPr wrap="none" rtlCol="0">
            <a:spAutoFit/>
          </a:bodyPr>
          <a:lstStyle/>
          <a:p>
            <a:r>
              <a:rPr lang="en-US" sz="1050" dirty="0"/>
              <a:t>Accuracy improved by 5.8%</a:t>
            </a:r>
            <a:endParaRPr lang="en-SG" sz="1050" dirty="0"/>
          </a:p>
        </p:txBody>
      </p:sp>
      <p:sp>
        <p:nvSpPr>
          <p:cNvPr id="4" name="Oval 3">
            <a:extLst>
              <a:ext uri="{FF2B5EF4-FFF2-40B4-BE49-F238E27FC236}">
                <a16:creationId xmlns:a16="http://schemas.microsoft.com/office/drawing/2014/main" id="{5E4320F3-A451-4D05-92A5-9880B35BECFE}"/>
              </a:ext>
            </a:extLst>
          </p:cNvPr>
          <p:cNvSpPr/>
          <p:nvPr/>
        </p:nvSpPr>
        <p:spPr>
          <a:xfrm>
            <a:off x="7606145" y="1942981"/>
            <a:ext cx="356260" cy="123325"/>
          </a:xfrm>
          <a:prstGeom prst="ellipse">
            <a:avLst/>
          </a:prstGeom>
          <a:noFill/>
          <a:ln>
            <a:solidFill>
              <a:srgbClr val="B6C9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C4C05174-55B0-420C-B21B-675C17CC7E02}"/>
              </a:ext>
            </a:extLst>
          </p:cNvPr>
          <p:cNvSpPr/>
          <p:nvPr/>
        </p:nvSpPr>
        <p:spPr>
          <a:xfrm>
            <a:off x="7584598" y="3273701"/>
            <a:ext cx="356260" cy="123325"/>
          </a:xfrm>
          <a:prstGeom prst="ellipse">
            <a:avLst/>
          </a:prstGeom>
          <a:noFill/>
          <a:ln>
            <a:solidFill>
              <a:srgbClr val="B6C9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305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06FB-AAAD-417C-87C3-E5C08E0D3004}"/>
              </a:ext>
            </a:extLst>
          </p:cNvPr>
          <p:cNvSpPr>
            <a:spLocks noGrp="1"/>
          </p:cNvSpPr>
          <p:nvPr>
            <p:ph type="title"/>
          </p:nvPr>
        </p:nvSpPr>
        <p:spPr/>
        <p:txBody>
          <a:bodyPr/>
          <a:lstStyle/>
          <a:p>
            <a:r>
              <a:rPr lang="en-US" dirty="0"/>
              <a:t>Conclusion &amp; Recommendations</a:t>
            </a:r>
            <a:br>
              <a:rPr lang="en-US" dirty="0"/>
            </a:br>
            <a:endParaRPr lang="en-SG" dirty="0"/>
          </a:p>
        </p:txBody>
      </p:sp>
      <p:sp>
        <p:nvSpPr>
          <p:cNvPr id="3" name="Content Placeholder 2">
            <a:extLst>
              <a:ext uri="{FF2B5EF4-FFF2-40B4-BE49-F238E27FC236}">
                <a16:creationId xmlns:a16="http://schemas.microsoft.com/office/drawing/2014/main" id="{0A050501-706D-4B95-B5D8-3109DB025D48}"/>
              </a:ext>
            </a:extLst>
          </p:cNvPr>
          <p:cNvSpPr>
            <a:spLocks noGrp="1"/>
          </p:cNvSpPr>
          <p:nvPr>
            <p:ph idx="1"/>
          </p:nvPr>
        </p:nvSpPr>
        <p:spPr>
          <a:xfrm>
            <a:off x="1066800" y="1860232"/>
            <a:ext cx="9753602" cy="4511612"/>
          </a:xfrm>
        </p:spPr>
        <p:txBody>
          <a:bodyPr>
            <a:normAutofit lnSpcReduction="10000"/>
          </a:bodyPr>
          <a:lstStyle/>
          <a:p>
            <a:pPr marL="0" indent="0">
              <a:buNone/>
            </a:pPr>
            <a:r>
              <a:rPr lang="en-US" sz="1600" b="1" dirty="0"/>
              <a:t>Problem statement </a:t>
            </a:r>
            <a:r>
              <a:rPr lang="en-US" sz="1600" dirty="0"/>
              <a:t>is to provide social service a helping hand in accurately identifying people having PTSD from Anxiety</a:t>
            </a:r>
          </a:p>
          <a:p>
            <a:pPr>
              <a:buFont typeface="Wingdings" panose="05000000000000000000" pitchFamily="2" charset="2"/>
              <a:buChar char="ü"/>
            </a:pPr>
            <a:r>
              <a:rPr lang="en-US" sz="1600" dirty="0"/>
              <a:t>Phase 1: Used subreddit to obtain sufficient documents to start off a model. </a:t>
            </a:r>
          </a:p>
          <a:p>
            <a:pPr>
              <a:buFont typeface="Wingdings" panose="05000000000000000000" pitchFamily="2" charset="2"/>
              <a:buChar char="ü"/>
            </a:pPr>
            <a:r>
              <a:rPr lang="en-US" sz="1600" dirty="0"/>
              <a:t>Phase 2: Hyperparameter tuned and refined dataset to improve model</a:t>
            </a:r>
          </a:p>
          <a:p>
            <a:pPr lvl="1">
              <a:buFontTx/>
              <a:buChar char="-"/>
            </a:pPr>
            <a:r>
              <a:rPr lang="en-US" sz="1600" dirty="0"/>
              <a:t>Still have room for improvement to increase metrics like ROC_AUC , Accuracy and Sensitivity</a:t>
            </a:r>
          </a:p>
          <a:p>
            <a:pPr>
              <a:buFont typeface="Wingdings" panose="05000000000000000000" pitchFamily="2" charset="2"/>
              <a:buChar char="q"/>
            </a:pPr>
            <a:r>
              <a:rPr lang="en-US" sz="1600" dirty="0"/>
              <a:t>Phase 3: Implement to social services incorporate in</a:t>
            </a:r>
          </a:p>
          <a:p>
            <a:pPr lvl="1">
              <a:buFontTx/>
              <a:buChar char="-"/>
            </a:pPr>
            <a:r>
              <a:rPr lang="en-US" sz="1600" dirty="0"/>
              <a:t>Entry forums for new patients who wishes to go for counselling (to collect more data)</a:t>
            </a:r>
          </a:p>
          <a:p>
            <a:pPr lvl="1">
              <a:buFontTx/>
              <a:buChar char="-"/>
            </a:pPr>
            <a:r>
              <a:rPr lang="en-US" sz="1600" dirty="0"/>
              <a:t>Used for complementary support platform (rather than a main system) to help prompt social workers early. </a:t>
            </a:r>
          </a:p>
          <a:p>
            <a:pPr lvl="1">
              <a:buFontTx/>
              <a:buChar char="-"/>
            </a:pPr>
            <a:r>
              <a:rPr lang="en-US" sz="1600" dirty="0"/>
              <a:t>Main idea is to continue collecting real time context because with professional feedback on jargons used and proper classification, it should gain more accuracy and better predicting power while already implementing this to help classify people having PTSD with considerable accuracy.</a:t>
            </a:r>
          </a:p>
          <a:p>
            <a:pPr lvl="1">
              <a:buFontTx/>
              <a:buChar char="-"/>
            </a:pPr>
            <a:r>
              <a:rPr lang="en-US" sz="1600" dirty="0"/>
              <a:t>Keeping in mind having high peaks of the number of post in July and Dec, you may consider running a campaign to beef up support for people and use these high peaks as a matrix in the following years to track the effectiveness of the campaigns. </a:t>
            </a:r>
          </a:p>
          <a:p>
            <a:pPr lvl="1">
              <a:buFontTx/>
              <a:buChar char="-"/>
            </a:pPr>
            <a:endParaRPr lang="en-US" sz="1600" dirty="0"/>
          </a:p>
        </p:txBody>
      </p:sp>
      <p:sp>
        <p:nvSpPr>
          <p:cNvPr id="4" name="Oval 3">
            <a:extLst>
              <a:ext uri="{FF2B5EF4-FFF2-40B4-BE49-F238E27FC236}">
                <a16:creationId xmlns:a16="http://schemas.microsoft.com/office/drawing/2014/main" id="{7A3B966F-3DCA-4970-A513-A409A358554B}"/>
              </a:ext>
            </a:extLst>
          </p:cNvPr>
          <p:cNvSpPr/>
          <p:nvPr/>
        </p:nvSpPr>
        <p:spPr>
          <a:xfrm>
            <a:off x="10158414" y="486156"/>
            <a:ext cx="1323976" cy="132397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5" name="Rectangle 4" descr="Deciduous tree">
            <a:extLst>
              <a:ext uri="{FF2B5EF4-FFF2-40B4-BE49-F238E27FC236}">
                <a16:creationId xmlns:a16="http://schemas.microsoft.com/office/drawing/2014/main" id="{94DB0326-A0F2-48D7-809C-19345A841952}"/>
              </a:ext>
            </a:extLst>
          </p:cNvPr>
          <p:cNvSpPr/>
          <p:nvPr/>
        </p:nvSpPr>
        <p:spPr>
          <a:xfrm>
            <a:off x="10440573" y="768316"/>
            <a:ext cx="759660" cy="759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5734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B90C-EC1A-48A0-97A2-A3D5B3785E7A}"/>
              </a:ext>
            </a:extLst>
          </p:cNvPr>
          <p:cNvSpPr>
            <a:spLocks noGrp="1"/>
          </p:cNvSpPr>
          <p:nvPr>
            <p:ph type="title"/>
          </p:nvPr>
        </p:nvSpPr>
        <p:spPr>
          <a:xfrm>
            <a:off x="1066800" y="367320"/>
            <a:ext cx="10058400" cy="1371600"/>
          </a:xfrm>
        </p:spPr>
        <p:txBody>
          <a:bodyPr/>
          <a:lstStyle/>
          <a:p>
            <a:r>
              <a:rPr lang="en-US" dirty="0"/>
              <a:t>Outline</a:t>
            </a:r>
            <a:endParaRPr lang="en-SG" dirty="0"/>
          </a:p>
        </p:txBody>
      </p:sp>
      <p:sp>
        <p:nvSpPr>
          <p:cNvPr id="19" name="Oval 18">
            <a:extLst>
              <a:ext uri="{FF2B5EF4-FFF2-40B4-BE49-F238E27FC236}">
                <a16:creationId xmlns:a16="http://schemas.microsoft.com/office/drawing/2014/main" id="{15B18DB9-DC95-4BCC-AFBE-55AB6BA9AB9B}"/>
              </a:ext>
            </a:extLst>
          </p:cNvPr>
          <p:cNvSpPr/>
          <p:nvPr/>
        </p:nvSpPr>
        <p:spPr>
          <a:xfrm>
            <a:off x="4026185" y="2115838"/>
            <a:ext cx="1160580" cy="1160580"/>
          </a:xfrm>
          <a:prstGeom prst="ellipse">
            <a:avLst/>
          </a:prstGeom>
          <a:solidFill>
            <a:srgbClr val="FFFFFF"/>
          </a:solidFill>
          <a:ln w="38100" cap="flat" cmpd="sng" algn="ctr">
            <a:solidFill>
              <a:srgbClr val="65739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2DA6"/>
              </a:solidFill>
              <a:effectLst/>
              <a:uLnTx/>
              <a:uFillTx/>
              <a:latin typeface="Avenir Next LT Pro Light"/>
              <a:ea typeface="+mn-ea"/>
              <a:cs typeface="+mn-cs"/>
            </a:endParaRPr>
          </a:p>
        </p:txBody>
      </p:sp>
      <p:sp>
        <p:nvSpPr>
          <p:cNvPr id="20" name="Oval 19">
            <a:extLst>
              <a:ext uri="{FF2B5EF4-FFF2-40B4-BE49-F238E27FC236}">
                <a16:creationId xmlns:a16="http://schemas.microsoft.com/office/drawing/2014/main" id="{4FFB2315-A94B-4579-94FC-662BB7F919A0}"/>
              </a:ext>
            </a:extLst>
          </p:cNvPr>
          <p:cNvSpPr/>
          <p:nvPr/>
        </p:nvSpPr>
        <p:spPr>
          <a:xfrm>
            <a:off x="6325335" y="2115838"/>
            <a:ext cx="1160580" cy="1160580"/>
          </a:xfrm>
          <a:prstGeom prst="ellipse">
            <a:avLst/>
          </a:prstGeom>
          <a:solidFill>
            <a:srgbClr val="FFFFFF"/>
          </a:solidFill>
          <a:ln w="38100" cap="flat" cmpd="sng" algn="ctr">
            <a:solidFill>
              <a:srgbClr val="B2AC8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B0F0"/>
              </a:solidFill>
              <a:effectLst/>
              <a:uLnTx/>
              <a:uFillTx/>
              <a:latin typeface="Avenir Next LT Pro Light"/>
              <a:ea typeface="+mn-ea"/>
              <a:cs typeface="+mn-cs"/>
            </a:endParaRPr>
          </a:p>
        </p:txBody>
      </p:sp>
      <p:sp>
        <p:nvSpPr>
          <p:cNvPr id="21" name="Oval 20">
            <a:extLst>
              <a:ext uri="{FF2B5EF4-FFF2-40B4-BE49-F238E27FC236}">
                <a16:creationId xmlns:a16="http://schemas.microsoft.com/office/drawing/2014/main" id="{D213C253-F075-4119-A7D1-44FAC71F81B8}"/>
              </a:ext>
            </a:extLst>
          </p:cNvPr>
          <p:cNvSpPr/>
          <p:nvPr/>
        </p:nvSpPr>
        <p:spPr>
          <a:xfrm>
            <a:off x="8624486" y="2115838"/>
            <a:ext cx="1160580" cy="1160580"/>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0A472"/>
              </a:solidFill>
              <a:effectLst/>
              <a:uLnTx/>
              <a:uFillTx/>
              <a:latin typeface="Avenir Next LT Pro Light"/>
              <a:ea typeface="+mn-ea"/>
              <a:cs typeface="+mn-cs"/>
            </a:endParaRPr>
          </a:p>
        </p:txBody>
      </p:sp>
      <p:sp>
        <p:nvSpPr>
          <p:cNvPr id="22" name="Oval 21">
            <a:extLst>
              <a:ext uri="{FF2B5EF4-FFF2-40B4-BE49-F238E27FC236}">
                <a16:creationId xmlns:a16="http://schemas.microsoft.com/office/drawing/2014/main" id="{F08BB65F-7A44-431C-99B3-DE5DF5152489}"/>
              </a:ext>
            </a:extLst>
          </p:cNvPr>
          <p:cNvSpPr/>
          <p:nvPr/>
        </p:nvSpPr>
        <p:spPr>
          <a:xfrm>
            <a:off x="1727035" y="2115838"/>
            <a:ext cx="1160580" cy="1160580"/>
          </a:xfrm>
          <a:prstGeom prst="ellipse">
            <a:avLst/>
          </a:prstGeom>
          <a:solidFill>
            <a:srgbClr val="FFFFFF"/>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B13DC8"/>
              </a:solidFill>
              <a:effectLst/>
              <a:uLnTx/>
              <a:uFillTx/>
              <a:latin typeface="Avenir Next LT Pro Light"/>
              <a:ea typeface="+mn-ea"/>
              <a:cs typeface="+mn-cs"/>
            </a:endParaRPr>
          </a:p>
        </p:txBody>
      </p:sp>
      <p:sp>
        <p:nvSpPr>
          <p:cNvPr id="23" name="Freeform: Shape 22" descr="timeline ">
            <a:extLst>
              <a:ext uri="{FF2B5EF4-FFF2-40B4-BE49-F238E27FC236}">
                <a16:creationId xmlns:a16="http://schemas.microsoft.com/office/drawing/2014/main" id="{35160FEF-6DA4-4E54-A682-FC91B2A157B9}"/>
              </a:ext>
            </a:extLst>
          </p:cNvPr>
          <p:cNvSpPr/>
          <p:nvPr/>
        </p:nvSpPr>
        <p:spPr>
          <a:xfrm flipH="1" flipV="1">
            <a:off x="1139119" y="1474578"/>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3000">
                <a:srgbClr val="B2AC8A"/>
              </a:gs>
              <a:gs pos="39000">
                <a:srgbClr val="65739F"/>
              </a:gs>
              <a:gs pos="0">
                <a:schemeClr val="tx1"/>
              </a:gs>
              <a:gs pos="96000">
                <a:srgbClr val="20A472"/>
              </a:gs>
            </a:gsLst>
            <a:lin ang="10800000" scaled="0"/>
            <a:tileRect/>
          </a:gradFill>
          <a:ln w="381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4868E5"/>
              </a:solidFill>
              <a:effectLst/>
              <a:uLnTx/>
              <a:uFillTx/>
              <a:latin typeface="Avenir Next LT Pro Light"/>
              <a:ea typeface="+mn-ea"/>
              <a:cs typeface="+mn-cs"/>
            </a:endParaRPr>
          </a:p>
        </p:txBody>
      </p:sp>
      <p:sp>
        <p:nvSpPr>
          <p:cNvPr id="24" name="Oval 23" descr="timeline endpoints">
            <a:extLst>
              <a:ext uri="{FF2B5EF4-FFF2-40B4-BE49-F238E27FC236}">
                <a16:creationId xmlns:a16="http://schemas.microsoft.com/office/drawing/2014/main" id="{BFD511CA-8E27-4DB6-AD45-96FE9F5E6C2C}"/>
              </a:ext>
            </a:extLst>
          </p:cNvPr>
          <p:cNvSpPr/>
          <p:nvPr/>
        </p:nvSpPr>
        <p:spPr>
          <a:xfrm>
            <a:off x="1066800" y="2603958"/>
            <a:ext cx="218092" cy="218092"/>
          </a:xfrm>
          <a:prstGeom prst="ellipse">
            <a:avLst/>
          </a:prstGeom>
          <a:solidFill>
            <a:schemeClr val="tx1"/>
          </a:solidFill>
          <a:ln w="762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5" name="Oval 24" descr="timeline endpoints">
            <a:extLst>
              <a:ext uri="{FF2B5EF4-FFF2-40B4-BE49-F238E27FC236}">
                <a16:creationId xmlns:a16="http://schemas.microsoft.com/office/drawing/2014/main" id="{62E147E5-3BEB-4441-B895-02FE822FD8CD}"/>
              </a:ext>
            </a:extLst>
          </p:cNvPr>
          <p:cNvSpPr/>
          <p:nvPr/>
        </p:nvSpPr>
        <p:spPr>
          <a:xfrm>
            <a:off x="10227209" y="2603958"/>
            <a:ext cx="218092" cy="218092"/>
          </a:xfrm>
          <a:prstGeom prst="ellipse">
            <a:avLst/>
          </a:prstGeom>
          <a:solidFill>
            <a:srgbClr val="20A472"/>
          </a:solidFill>
          <a:ln w="762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0A472"/>
              </a:solidFill>
              <a:effectLst/>
              <a:uLnTx/>
              <a:uFillTx/>
              <a:latin typeface="Avenir Next LT Pro Light"/>
              <a:ea typeface="+mn-ea"/>
              <a:cs typeface="+mn-cs"/>
            </a:endParaRPr>
          </a:p>
        </p:txBody>
      </p:sp>
      <p:sp>
        <p:nvSpPr>
          <p:cNvPr id="26" name="Text Placeholder 15">
            <a:extLst>
              <a:ext uri="{FF2B5EF4-FFF2-40B4-BE49-F238E27FC236}">
                <a16:creationId xmlns:a16="http://schemas.microsoft.com/office/drawing/2014/main" id="{FEE993B4-E35C-47CB-B477-FEA42965CF1B}"/>
              </a:ext>
            </a:extLst>
          </p:cNvPr>
          <p:cNvSpPr txBox="1">
            <a:spLocks/>
          </p:cNvSpPr>
          <p:nvPr/>
        </p:nvSpPr>
        <p:spPr>
          <a:xfrm>
            <a:off x="1139119" y="4037850"/>
            <a:ext cx="265934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a:ln>
                  <a:noFill/>
                </a:ln>
                <a:solidFill>
                  <a:schemeClr val="tx1"/>
                </a:solidFill>
                <a:effectLst/>
                <a:uLnTx/>
                <a:uFillTx/>
                <a:latin typeface="Speak Pro"/>
                <a:ea typeface="+mn-ea"/>
                <a:cs typeface="+mn-cs"/>
              </a:rPr>
              <a:t>Exploratory Data Analysis</a:t>
            </a:r>
            <a:endParaRPr kumimoji="0" lang="en-US" sz="2000" b="1" i="0" u="none" strike="noStrike" kern="1200" cap="none" spc="0" normalizeH="0" baseline="0" noProof="0" dirty="0">
              <a:ln>
                <a:noFill/>
              </a:ln>
              <a:solidFill>
                <a:schemeClr val="tx1"/>
              </a:solidFill>
              <a:effectLst/>
              <a:uLnTx/>
              <a:uFillTx/>
              <a:latin typeface="Speak Pro"/>
              <a:ea typeface="+mn-ea"/>
              <a:cs typeface="+mn-cs"/>
            </a:endParaRPr>
          </a:p>
        </p:txBody>
      </p:sp>
      <p:sp>
        <p:nvSpPr>
          <p:cNvPr id="27" name="Text Placeholder 16">
            <a:extLst>
              <a:ext uri="{FF2B5EF4-FFF2-40B4-BE49-F238E27FC236}">
                <a16:creationId xmlns:a16="http://schemas.microsoft.com/office/drawing/2014/main" id="{974E2F45-5511-4D45-8892-1D0905544534}"/>
              </a:ext>
            </a:extLst>
          </p:cNvPr>
          <p:cNvSpPr txBox="1">
            <a:spLocks/>
          </p:cNvSpPr>
          <p:nvPr/>
        </p:nvSpPr>
        <p:spPr>
          <a:xfrm>
            <a:off x="1570594" y="4665150"/>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Highlight key findings and trends</a:t>
            </a:r>
          </a:p>
        </p:txBody>
      </p:sp>
      <p:sp>
        <p:nvSpPr>
          <p:cNvPr id="28" name="Text Placeholder 17">
            <a:extLst>
              <a:ext uri="{FF2B5EF4-FFF2-40B4-BE49-F238E27FC236}">
                <a16:creationId xmlns:a16="http://schemas.microsoft.com/office/drawing/2014/main" id="{00A8444F-9912-4C26-BDA9-EB33D2056637}"/>
              </a:ext>
            </a:extLst>
          </p:cNvPr>
          <p:cNvSpPr txBox="1">
            <a:spLocks/>
          </p:cNvSpPr>
          <p:nvPr/>
        </p:nvSpPr>
        <p:spPr>
          <a:xfrm>
            <a:off x="3838956" y="4037656"/>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5"/>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65739F"/>
                </a:solidFill>
                <a:effectLst/>
                <a:uLnTx/>
                <a:uFillTx/>
                <a:latin typeface="Speak Pro"/>
                <a:ea typeface="+mn-ea"/>
                <a:cs typeface="+mn-cs"/>
              </a:rPr>
              <a:t>Classification Modelling </a:t>
            </a:r>
          </a:p>
        </p:txBody>
      </p:sp>
      <p:sp>
        <p:nvSpPr>
          <p:cNvPr id="29" name="Text Placeholder 19">
            <a:extLst>
              <a:ext uri="{FF2B5EF4-FFF2-40B4-BE49-F238E27FC236}">
                <a16:creationId xmlns:a16="http://schemas.microsoft.com/office/drawing/2014/main" id="{C9D5602D-E5A5-4218-A4A9-640803C2464D}"/>
              </a:ext>
            </a:extLst>
          </p:cNvPr>
          <p:cNvSpPr txBox="1">
            <a:spLocks/>
          </p:cNvSpPr>
          <p:nvPr/>
        </p:nvSpPr>
        <p:spPr>
          <a:xfrm>
            <a:off x="3880756" y="4665149"/>
            <a:ext cx="2106537" cy="15502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Classification Metrics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Models:</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Logistic Regression</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err="1">
                <a:solidFill>
                  <a:srgbClr val="000000"/>
                </a:solidFill>
                <a:latin typeface="Avenir Next LT Pro Light"/>
              </a:rPr>
              <a:t>MultinomialNB</a:t>
            </a:r>
            <a:endParaRPr lang="en-US" dirty="0">
              <a:solidFill>
                <a:srgbClr val="000000"/>
              </a:solidFill>
              <a:latin typeface="Avenir Next LT Pro Light"/>
            </a:endParaRP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a:solidFill>
                  <a:srgbClr val="000000"/>
                </a:solidFill>
                <a:latin typeface="Avenir Next LT Pro Light"/>
              </a:rPr>
              <a:t>Random Forest</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
        <p:nvSpPr>
          <p:cNvPr id="30" name="Text Placeholder 20">
            <a:extLst>
              <a:ext uri="{FF2B5EF4-FFF2-40B4-BE49-F238E27FC236}">
                <a16:creationId xmlns:a16="http://schemas.microsoft.com/office/drawing/2014/main" id="{72A91037-A4EB-4D7F-A18C-B4B06BC6BDDE}"/>
              </a:ext>
            </a:extLst>
          </p:cNvPr>
          <p:cNvSpPr txBox="1">
            <a:spLocks/>
          </p:cNvSpPr>
          <p:nvPr/>
        </p:nvSpPr>
        <p:spPr>
          <a:xfrm>
            <a:off x="6204708" y="4188749"/>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6"/>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chemeClr val="bg2">
                    <a:lumMod val="50000"/>
                  </a:schemeClr>
                </a:solidFill>
                <a:effectLst/>
                <a:uLnTx/>
                <a:uFillTx/>
                <a:latin typeface="Speak Pro"/>
                <a:ea typeface="+mn-ea"/>
                <a:cs typeface="+mn-cs"/>
              </a:rPr>
              <a:t>Error Analysis</a:t>
            </a:r>
          </a:p>
        </p:txBody>
      </p:sp>
      <p:sp>
        <p:nvSpPr>
          <p:cNvPr id="31" name="Text Placeholder 21">
            <a:extLst>
              <a:ext uri="{FF2B5EF4-FFF2-40B4-BE49-F238E27FC236}">
                <a16:creationId xmlns:a16="http://schemas.microsoft.com/office/drawing/2014/main" id="{E6D5C112-24CD-4641-B4FB-34536475FACA}"/>
              </a:ext>
            </a:extLst>
          </p:cNvPr>
          <p:cNvSpPr txBox="1">
            <a:spLocks/>
          </p:cNvSpPr>
          <p:nvPr/>
        </p:nvSpPr>
        <p:spPr>
          <a:xfrm>
            <a:off x="6187537"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Key findings and improvement </a:t>
            </a:r>
          </a:p>
        </p:txBody>
      </p:sp>
      <p:sp>
        <p:nvSpPr>
          <p:cNvPr id="32" name="Text Placeholder 23">
            <a:extLst>
              <a:ext uri="{FF2B5EF4-FFF2-40B4-BE49-F238E27FC236}">
                <a16:creationId xmlns:a16="http://schemas.microsoft.com/office/drawing/2014/main" id="{8EA56FE3-BEEE-49A1-84A3-B8CC8C3984FF}"/>
              </a:ext>
            </a:extLst>
          </p:cNvPr>
          <p:cNvSpPr txBox="1">
            <a:spLocks/>
          </p:cNvSpPr>
          <p:nvPr/>
        </p:nvSpPr>
        <p:spPr>
          <a:xfrm>
            <a:off x="8393537" y="4025447"/>
            <a:ext cx="1796396" cy="6203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20A472"/>
                </a:solidFill>
                <a:effectLst/>
                <a:uLnTx/>
                <a:uFillTx/>
                <a:latin typeface="Speak Pro"/>
                <a:ea typeface="+mn-ea"/>
                <a:cs typeface="+mn-cs"/>
              </a:rPr>
              <a:t>Model Selection</a:t>
            </a:r>
          </a:p>
        </p:txBody>
      </p:sp>
      <p:sp>
        <p:nvSpPr>
          <p:cNvPr id="33" name="Text Placeholder 24">
            <a:extLst>
              <a:ext uri="{FF2B5EF4-FFF2-40B4-BE49-F238E27FC236}">
                <a16:creationId xmlns:a16="http://schemas.microsoft.com/office/drawing/2014/main" id="{E65830BB-91D4-4C93-81A4-522C89563414}"/>
              </a:ext>
            </a:extLst>
          </p:cNvPr>
          <p:cNvSpPr txBox="1">
            <a:spLocks/>
          </p:cNvSpPr>
          <p:nvPr/>
        </p:nvSpPr>
        <p:spPr>
          <a:xfrm>
            <a:off x="8631734"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Production model Selection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Key insights </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Tree>
    <p:extLst>
      <p:ext uri="{BB962C8B-B14F-4D97-AF65-F5344CB8AC3E}">
        <p14:creationId xmlns:p14="http://schemas.microsoft.com/office/powerpoint/2010/main" val="224729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280A-C05B-4A5E-B6A8-CE9E114C7D84}"/>
              </a:ext>
            </a:extLst>
          </p:cNvPr>
          <p:cNvSpPr>
            <a:spLocks noGrp="1"/>
          </p:cNvSpPr>
          <p:nvPr>
            <p:ph type="title"/>
          </p:nvPr>
        </p:nvSpPr>
        <p:spPr/>
        <p:txBody>
          <a:bodyPr/>
          <a:lstStyle/>
          <a:p>
            <a:r>
              <a:rPr lang="en-US" dirty="0"/>
              <a:t>Exploratory Data Analysis </a:t>
            </a:r>
            <a:endParaRPr lang="en-SG" dirty="0"/>
          </a:p>
        </p:txBody>
      </p:sp>
      <p:sp>
        <p:nvSpPr>
          <p:cNvPr id="3" name="Content Placeholder 2">
            <a:extLst>
              <a:ext uri="{FF2B5EF4-FFF2-40B4-BE49-F238E27FC236}">
                <a16:creationId xmlns:a16="http://schemas.microsoft.com/office/drawing/2014/main" id="{412DA76D-46FE-447F-BB00-0EC44297FD76}"/>
              </a:ext>
            </a:extLst>
          </p:cNvPr>
          <p:cNvSpPr>
            <a:spLocks noGrp="1"/>
          </p:cNvSpPr>
          <p:nvPr>
            <p:ph idx="1"/>
          </p:nvPr>
        </p:nvSpPr>
        <p:spPr/>
        <p:txBody>
          <a:bodyPr/>
          <a:lstStyle/>
          <a:p>
            <a:r>
              <a:rPr lang="en-US" dirty="0"/>
              <a:t>Data imported from subreddits r/PTSD and r/Anxiety </a:t>
            </a:r>
          </a:p>
          <a:p>
            <a:r>
              <a:rPr lang="en-SG" dirty="0"/>
              <a:t>Pre-processing was done </a:t>
            </a:r>
          </a:p>
          <a:p>
            <a:pPr lvl="1"/>
            <a:r>
              <a:rPr lang="en-SG" dirty="0"/>
              <a:t>Remove HTML</a:t>
            </a:r>
          </a:p>
          <a:p>
            <a:pPr lvl="1"/>
            <a:r>
              <a:rPr lang="en-SG" dirty="0"/>
              <a:t>Remove all numbers and punctuations </a:t>
            </a:r>
          </a:p>
          <a:p>
            <a:pPr lvl="1"/>
            <a:r>
              <a:rPr lang="en-SG" dirty="0"/>
              <a:t>Convert to lowercases</a:t>
            </a:r>
          </a:p>
          <a:p>
            <a:pPr lvl="1"/>
            <a:r>
              <a:rPr lang="en-SG" dirty="0"/>
              <a:t>Removed </a:t>
            </a:r>
            <a:r>
              <a:rPr lang="en-SG" dirty="0" err="1"/>
              <a:t>Stopwords</a:t>
            </a:r>
            <a:r>
              <a:rPr lang="en-SG" dirty="0"/>
              <a:t> (common words)</a:t>
            </a:r>
          </a:p>
          <a:p>
            <a:pPr lvl="1"/>
            <a:r>
              <a:rPr lang="en-SG" dirty="0"/>
              <a:t>Remove target leakage words such as trauma, PTSD, anxiety etc.</a:t>
            </a:r>
          </a:p>
          <a:p>
            <a:pPr lvl="1"/>
            <a:endParaRPr lang="en-SG" dirty="0"/>
          </a:p>
          <a:p>
            <a:pPr lvl="1"/>
            <a:endParaRPr lang="en-SG" dirty="0"/>
          </a:p>
          <a:p>
            <a:endParaRPr lang="en-SG" dirty="0"/>
          </a:p>
        </p:txBody>
      </p:sp>
    </p:spTree>
    <p:extLst>
      <p:ext uri="{BB962C8B-B14F-4D97-AF65-F5344CB8AC3E}">
        <p14:creationId xmlns:p14="http://schemas.microsoft.com/office/powerpoint/2010/main" val="382605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BB531642-C901-4C2C-9630-FA91859DB86F}"/>
              </a:ext>
            </a:extLst>
          </p:cNvPr>
          <p:cNvPicPr>
            <a:picLocks noChangeAspect="1"/>
          </p:cNvPicPr>
          <p:nvPr/>
        </p:nvPicPr>
        <p:blipFill>
          <a:blip r:embed="rId2"/>
          <a:stretch>
            <a:fillRect/>
          </a:stretch>
        </p:blipFill>
        <p:spPr>
          <a:xfrm>
            <a:off x="5435610" y="1154314"/>
            <a:ext cx="5015873" cy="3326984"/>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grpSp>
        <p:nvGrpSpPr>
          <p:cNvPr id="21" name="Group 20">
            <a:extLst>
              <a:ext uri="{FF2B5EF4-FFF2-40B4-BE49-F238E27FC236}">
                <a16:creationId xmlns:a16="http://schemas.microsoft.com/office/drawing/2014/main" id="{DA8EAF4F-55D1-4A17-924A-DC09B9E157D4}"/>
              </a:ext>
            </a:extLst>
          </p:cNvPr>
          <p:cNvGrpSpPr/>
          <p:nvPr/>
        </p:nvGrpSpPr>
        <p:grpSpPr>
          <a:xfrm>
            <a:off x="5752341" y="1382617"/>
            <a:ext cx="4978929" cy="3927586"/>
            <a:chOff x="6271312" y="-59266"/>
            <a:chExt cx="4103676" cy="3174336"/>
          </a:xfrm>
        </p:grpSpPr>
        <p:sp>
          <p:nvSpPr>
            <p:cNvPr id="14" name="TextBox 13">
              <a:extLst>
                <a:ext uri="{FF2B5EF4-FFF2-40B4-BE49-F238E27FC236}">
                  <a16:creationId xmlns:a16="http://schemas.microsoft.com/office/drawing/2014/main" id="{5E363E3C-0B51-45DB-90F2-C41D8D8E4637}"/>
                </a:ext>
              </a:extLst>
            </p:cNvPr>
            <p:cNvSpPr txBox="1"/>
            <p:nvPr/>
          </p:nvSpPr>
          <p:spPr>
            <a:xfrm>
              <a:off x="9339855" y="1843409"/>
              <a:ext cx="383100" cy="223875"/>
            </a:xfrm>
            <a:prstGeom prst="rect">
              <a:avLst/>
            </a:prstGeom>
            <a:noFill/>
          </p:spPr>
          <p:txBody>
            <a:bodyPr wrap="square" rtlCol="0">
              <a:spAutoFit/>
            </a:bodyPr>
            <a:lstStyle/>
            <a:p>
              <a:r>
                <a:rPr lang="en-US" sz="1200" b="1" dirty="0"/>
                <a:t>93</a:t>
              </a:r>
              <a:endParaRPr lang="en-SG" sz="1200" b="1" dirty="0"/>
            </a:p>
          </p:txBody>
        </p:sp>
        <p:sp>
          <p:nvSpPr>
            <p:cNvPr id="15" name="TextBox 14">
              <a:extLst>
                <a:ext uri="{FF2B5EF4-FFF2-40B4-BE49-F238E27FC236}">
                  <a16:creationId xmlns:a16="http://schemas.microsoft.com/office/drawing/2014/main" id="{D6CCAA68-AE8D-43ED-80F6-40B2C590E741}"/>
                </a:ext>
              </a:extLst>
            </p:cNvPr>
            <p:cNvSpPr txBox="1"/>
            <p:nvPr/>
          </p:nvSpPr>
          <p:spPr>
            <a:xfrm>
              <a:off x="8096164" y="-59266"/>
              <a:ext cx="493267" cy="223875"/>
            </a:xfrm>
            <a:prstGeom prst="rect">
              <a:avLst/>
            </a:prstGeom>
            <a:noFill/>
          </p:spPr>
          <p:txBody>
            <a:bodyPr wrap="square" rtlCol="0">
              <a:spAutoFit/>
            </a:bodyPr>
            <a:lstStyle/>
            <a:p>
              <a:r>
                <a:rPr lang="en-US" sz="1200" b="1" dirty="0"/>
                <a:t>7289</a:t>
              </a:r>
              <a:endParaRPr lang="en-SG" sz="1200" b="1" dirty="0"/>
            </a:p>
          </p:txBody>
        </p:sp>
        <p:sp>
          <p:nvSpPr>
            <p:cNvPr id="16" name="TextBox 15">
              <a:extLst>
                <a:ext uri="{FF2B5EF4-FFF2-40B4-BE49-F238E27FC236}">
                  <a16:creationId xmlns:a16="http://schemas.microsoft.com/office/drawing/2014/main" id="{65A0EDEF-EA19-4388-9521-488E7BDE7B57}"/>
                </a:ext>
              </a:extLst>
            </p:cNvPr>
            <p:cNvSpPr txBox="1"/>
            <p:nvPr/>
          </p:nvSpPr>
          <p:spPr>
            <a:xfrm>
              <a:off x="6855145" y="229956"/>
              <a:ext cx="579377" cy="230832"/>
            </a:xfrm>
            <a:prstGeom prst="rect">
              <a:avLst/>
            </a:prstGeom>
            <a:noFill/>
          </p:spPr>
          <p:txBody>
            <a:bodyPr wrap="square" rtlCol="0">
              <a:spAutoFit/>
            </a:bodyPr>
            <a:lstStyle/>
            <a:p>
              <a:pPr algn="ctr"/>
              <a:r>
                <a:rPr lang="en-US" sz="1200" b="1" dirty="0"/>
                <a:t>6190</a:t>
              </a:r>
              <a:endParaRPr lang="en-SG" sz="1200" b="1" dirty="0"/>
            </a:p>
          </p:txBody>
        </p:sp>
        <p:sp>
          <p:nvSpPr>
            <p:cNvPr id="18" name="TextBox 17">
              <a:extLst>
                <a:ext uri="{FF2B5EF4-FFF2-40B4-BE49-F238E27FC236}">
                  <a16:creationId xmlns:a16="http://schemas.microsoft.com/office/drawing/2014/main" id="{F3E67221-AEBE-41AA-AF77-2962C3FFA0A9}"/>
                </a:ext>
              </a:extLst>
            </p:cNvPr>
            <p:cNvSpPr txBox="1"/>
            <p:nvPr/>
          </p:nvSpPr>
          <p:spPr>
            <a:xfrm>
              <a:off x="6271312" y="2518070"/>
              <a:ext cx="4103676" cy="597000"/>
            </a:xfrm>
            <a:prstGeom prst="rect">
              <a:avLst/>
            </a:prstGeom>
            <a:noFill/>
          </p:spPr>
          <p:txBody>
            <a:bodyPr wrap="square">
              <a:spAutoFit/>
            </a:bodyPr>
            <a:lstStyle/>
            <a:p>
              <a:pPr marL="285750" indent="-285750">
                <a:buFont typeface="Wingdings" panose="05000000000000000000" pitchFamily="2" charset="2"/>
                <a:buChar char="Ø"/>
              </a:pPr>
              <a:r>
                <a:rPr lang="en-US" sz="1400" dirty="0"/>
                <a:t>Total of 93 users in both subreddits</a:t>
              </a:r>
            </a:p>
            <a:p>
              <a:pPr marL="742950" lvl="1" indent="-285750">
                <a:buFont typeface="Wingdings" panose="05000000000000000000" pitchFamily="2" charset="2"/>
                <a:buChar char="Ø"/>
              </a:pPr>
              <a:r>
                <a:rPr lang="en-US" sz="1400" dirty="0"/>
                <a:t>These users are ambiguous with no clear indication whether they do have PTSD or Anxiety</a:t>
              </a:r>
            </a:p>
          </p:txBody>
        </p:sp>
      </p:grpSp>
    </p:spTree>
    <p:extLst>
      <p:ext uri="{BB962C8B-B14F-4D97-AF65-F5344CB8AC3E}">
        <p14:creationId xmlns:p14="http://schemas.microsoft.com/office/powerpoint/2010/main" val="2664982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11" name="TextBox 10">
            <a:extLst>
              <a:ext uri="{FF2B5EF4-FFF2-40B4-BE49-F238E27FC236}">
                <a16:creationId xmlns:a16="http://schemas.microsoft.com/office/drawing/2014/main" id="{2C306E46-E998-48E7-8127-B7E2BBE8CBB1}"/>
              </a:ext>
            </a:extLst>
          </p:cNvPr>
          <p:cNvSpPr txBox="1"/>
          <p:nvPr/>
        </p:nvSpPr>
        <p:spPr>
          <a:xfrm>
            <a:off x="4941764" y="3785854"/>
            <a:ext cx="4337281" cy="1815882"/>
          </a:xfrm>
          <a:prstGeom prst="rect">
            <a:avLst/>
          </a:prstGeom>
          <a:noFill/>
        </p:spPr>
        <p:txBody>
          <a:bodyPr wrap="square">
            <a:spAutoFit/>
          </a:bodyPr>
          <a:lstStyle/>
          <a:p>
            <a:pPr marL="285750" indent="-285750">
              <a:buFont typeface="Wingdings" panose="05000000000000000000" pitchFamily="2" charset="2"/>
              <a:buChar char="Ø"/>
            </a:pPr>
            <a:r>
              <a:rPr lang="en-US" sz="1400" dirty="0"/>
              <a:t>Length of text,</a:t>
            </a:r>
          </a:p>
          <a:p>
            <a:pPr marL="285750" indent="-285750">
              <a:buFont typeface="Wingdings" panose="05000000000000000000" pitchFamily="2" charset="2"/>
              <a:buChar char="Ø"/>
            </a:pPr>
            <a:r>
              <a:rPr lang="en-US" sz="1400" dirty="0"/>
              <a:t>Number of words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Higher in r/PTSD than in r/Anxiety.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Might indicate that people with PTSD have a lot more vent/experience/advice to face such issues</a:t>
            </a:r>
          </a:p>
        </p:txBody>
      </p:sp>
      <p:pic>
        <p:nvPicPr>
          <p:cNvPr id="20" name="Picture 19" descr="Chart, scatter chart&#10;&#10;Description automatically generated">
            <a:extLst>
              <a:ext uri="{FF2B5EF4-FFF2-40B4-BE49-F238E27FC236}">
                <a16:creationId xmlns:a16="http://schemas.microsoft.com/office/drawing/2014/main" id="{F653A380-F16A-4AB0-A20A-3604536F27D8}"/>
              </a:ext>
            </a:extLst>
          </p:cNvPr>
          <p:cNvPicPr>
            <a:picLocks noChangeAspect="1"/>
          </p:cNvPicPr>
          <p:nvPr/>
        </p:nvPicPr>
        <p:blipFill>
          <a:blip r:embed="rId2"/>
          <a:stretch>
            <a:fillRect/>
          </a:stretch>
        </p:blipFill>
        <p:spPr>
          <a:xfrm>
            <a:off x="4219265" y="682171"/>
            <a:ext cx="7139780" cy="2982103"/>
          </a:xfrm>
          <a:prstGeom prst="rect">
            <a:avLst/>
          </a:prstGeom>
        </p:spPr>
      </p:pic>
    </p:spTree>
    <p:extLst>
      <p:ext uri="{BB962C8B-B14F-4D97-AF65-F5344CB8AC3E}">
        <p14:creationId xmlns:p14="http://schemas.microsoft.com/office/powerpoint/2010/main" val="63748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b="1" dirty="0"/>
              <a:t>Visualizing Users activity levels </a:t>
            </a:r>
            <a:endParaRPr lang="en-SG" b="1"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2" name="TextBox 1">
            <a:extLst>
              <a:ext uri="{FF2B5EF4-FFF2-40B4-BE49-F238E27FC236}">
                <a16:creationId xmlns:a16="http://schemas.microsoft.com/office/drawing/2014/main" id="{139BF32A-8B0B-4FBC-A2BB-D84F4FDD5F50}"/>
              </a:ext>
            </a:extLst>
          </p:cNvPr>
          <p:cNvSpPr txBox="1"/>
          <p:nvPr/>
        </p:nvSpPr>
        <p:spPr>
          <a:xfrm>
            <a:off x="5921829" y="1583695"/>
            <a:ext cx="5094514" cy="3323987"/>
          </a:xfrm>
          <a:prstGeom prst="rect">
            <a:avLst/>
          </a:prstGeom>
          <a:solidFill>
            <a:schemeClr val="bg1">
              <a:alpha val="20000"/>
            </a:schemeClr>
          </a:solidFill>
        </p:spPr>
        <p:txBody>
          <a:bodyPr wrap="square" rtlCol="0">
            <a:spAutoFit/>
          </a:bodyPr>
          <a:lstStyle/>
          <a:p>
            <a:pPr marL="285750" indent="-285750">
              <a:buFont typeface="Wingdings" panose="05000000000000000000" pitchFamily="2" charset="2"/>
              <a:buChar char="Ø"/>
            </a:pPr>
            <a:r>
              <a:rPr lang="en-US" sz="1400" b="1" dirty="0"/>
              <a:t>Average </a:t>
            </a:r>
            <a:r>
              <a:rPr lang="en-US" sz="1400" b="1" u="sng" dirty="0"/>
              <a:t>no. of post per user </a:t>
            </a:r>
          </a:p>
          <a:p>
            <a:pPr marL="742950" lvl="1" indent="-285750">
              <a:buFont typeface="Wingdings" panose="05000000000000000000" pitchFamily="2" charset="2"/>
              <a:buChar char="Ø"/>
            </a:pPr>
            <a:r>
              <a:rPr lang="en-US" sz="1400" dirty="0"/>
              <a:t>r/PTSD: 5</a:t>
            </a:r>
          </a:p>
          <a:p>
            <a:pPr marL="742950" lvl="1" indent="-285750">
              <a:buFont typeface="Wingdings" panose="05000000000000000000" pitchFamily="2" charset="2"/>
              <a:buChar char="Ø"/>
            </a:pPr>
            <a:r>
              <a:rPr lang="en-US" sz="1400" dirty="0"/>
              <a:t>r/Anxiety: 7</a:t>
            </a:r>
          </a:p>
          <a:p>
            <a:pPr marL="742950" lvl="1"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SG" sz="1400" b="1" dirty="0"/>
              <a:t>Average </a:t>
            </a:r>
            <a:r>
              <a:rPr lang="en-SG" sz="1400" b="1" u="sng" dirty="0"/>
              <a:t>no. of post per hour </a:t>
            </a:r>
          </a:p>
          <a:p>
            <a:pPr marL="742950" lvl="1" indent="-285750">
              <a:buFont typeface="Wingdings" panose="05000000000000000000" pitchFamily="2" charset="2"/>
              <a:buChar char="Ø"/>
            </a:pPr>
            <a:r>
              <a:rPr lang="en-SG" sz="1400" dirty="0"/>
              <a:t>r/PTSD: 1.23</a:t>
            </a:r>
          </a:p>
          <a:p>
            <a:pPr marL="742950" lvl="1" indent="-285750">
              <a:buFont typeface="Wingdings" panose="05000000000000000000" pitchFamily="2" charset="2"/>
              <a:buChar char="Ø"/>
            </a:pPr>
            <a:r>
              <a:rPr lang="en-SG" sz="1400" dirty="0"/>
              <a:t>r/Anxiety: 3.03 </a:t>
            </a:r>
          </a:p>
          <a:p>
            <a:pPr marL="742950" lvl="1" indent="-285750">
              <a:buFont typeface="Wingdings" panose="05000000000000000000" pitchFamily="2" charset="2"/>
              <a:buChar char="Ø"/>
            </a:pPr>
            <a:endParaRPr lang="en-SG" sz="1400" dirty="0"/>
          </a:p>
          <a:p>
            <a:pPr marL="742950" lvl="1" indent="-285750">
              <a:buFont typeface="Wingdings" panose="05000000000000000000" pitchFamily="2" charset="2"/>
              <a:buChar char="Ø"/>
            </a:pPr>
            <a:endParaRPr lang="en-SG" sz="1400" dirty="0"/>
          </a:p>
          <a:p>
            <a:r>
              <a:rPr lang="en-SG" sz="1400" b="1" dirty="0"/>
              <a:t>Generally..</a:t>
            </a:r>
          </a:p>
          <a:p>
            <a:endParaRPr lang="en-SG" sz="1400" dirty="0"/>
          </a:p>
          <a:p>
            <a:r>
              <a:rPr lang="en-SG" sz="1400" dirty="0"/>
              <a:t>We can infer that:</a:t>
            </a:r>
          </a:p>
          <a:p>
            <a:pPr marL="285750" indent="-285750">
              <a:buFont typeface="Wingdings" panose="05000000000000000000" pitchFamily="2" charset="2"/>
              <a:buChar char="Ø"/>
            </a:pPr>
            <a:r>
              <a:rPr lang="en-SG" sz="1400" dirty="0"/>
              <a:t>is likely more chance to find someone with Anxiety than having PTSD (</a:t>
            </a:r>
            <a:r>
              <a:rPr lang="en-SG" sz="1400" dirty="0">
                <a:solidFill>
                  <a:srgbClr val="65739F"/>
                </a:solidFill>
                <a:hlinkClick r:id="rId2">
                  <a:extLst>
                    <a:ext uri="{A12FA001-AC4F-418D-AE19-62706E023703}">
                      <ahyp:hlinkClr xmlns:ahyp="http://schemas.microsoft.com/office/drawing/2018/hyperlinkcolor" val="tx"/>
                    </a:ext>
                  </a:extLst>
                </a:hlinkClick>
              </a:rPr>
              <a:t>source</a:t>
            </a:r>
            <a:r>
              <a:rPr lang="en-SG" sz="1400" dirty="0"/>
              <a:t>)</a:t>
            </a:r>
          </a:p>
          <a:p>
            <a:pPr marL="285750" indent="-285750">
              <a:buFont typeface="Wingdings" panose="05000000000000000000" pitchFamily="2" charset="2"/>
              <a:buChar char="Ø"/>
            </a:pPr>
            <a:r>
              <a:rPr lang="en-SG" sz="1400" dirty="0"/>
              <a:t>Users from r/Anxiety are more active by 2.5 times. </a:t>
            </a:r>
          </a:p>
        </p:txBody>
      </p:sp>
    </p:spTree>
    <p:extLst>
      <p:ext uri="{BB962C8B-B14F-4D97-AF65-F5344CB8AC3E}">
        <p14:creationId xmlns:p14="http://schemas.microsoft.com/office/powerpoint/2010/main" val="32994755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pic>
        <p:nvPicPr>
          <p:cNvPr id="11" name="Picture 10" descr="Chart, histogram&#10;&#10;Description automatically generated">
            <a:extLst>
              <a:ext uri="{FF2B5EF4-FFF2-40B4-BE49-F238E27FC236}">
                <a16:creationId xmlns:a16="http://schemas.microsoft.com/office/drawing/2014/main" id="{05CFBE8A-32E1-47DF-8D41-72794895AC56}"/>
              </a:ext>
            </a:extLst>
          </p:cNvPr>
          <p:cNvPicPr>
            <a:picLocks noChangeAspect="1"/>
          </p:cNvPicPr>
          <p:nvPr/>
        </p:nvPicPr>
        <p:blipFill>
          <a:blip r:embed="rId2"/>
          <a:stretch>
            <a:fillRect/>
          </a:stretch>
        </p:blipFill>
        <p:spPr>
          <a:xfrm>
            <a:off x="4907199" y="1525577"/>
            <a:ext cx="6578698" cy="2781388"/>
          </a:xfrm>
          <a:prstGeom prst="rect">
            <a:avLst/>
          </a:prstGeom>
        </p:spPr>
      </p:pic>
      <p:sp>
        <p:nvSpPr>
          <p:cNvPr id="12" name="TextBox 11">
            <a:extLst>
              <a:ext uri="{FF2B5EF4-FFF2-40B4-BE49-F238E27FC236}">
                <a16:creationId xmlns:a16="http://schemas.microsoft.com/office/drawing/2014/main" id="{62D8F5EF-0143-4302-ACDB-2CD4EB1C7193}"/>
              </a:ext>
            </a:extLst>
          </p:cNvPr>
          <p:cNvSpPr txBox="1"/>
          <p:nvPr/>
        </p:nvSpPr>
        <p:spPr>
          <a:xfrm>
            <a:off x="5167139" y="4517031"/>
            <a:ext cx="4921741"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30" name="Oval 29">
            <a:extLst>
              <a:ext uri="{FF2B5EF4-FFF2-40B4-BE49-F238E27FC236}">
                <a16:creationId xmlns:a16="http://schemas.microsoft.com/office/drawing/2014/main" id="{F0A99C45-1B67-4A4C-98F3-1F2D0B061330}"/>
              </a:ext>
            </a:extLst>
          </p:cNvPr>
          <p:cNvSpPr/>
          <p:nvPr/>
        </p:nvSpPr>
        <p:spPr>
          <a:xfrm>
            <a:off x="6692507" y="241338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55193C17-1C0D-4653-9FFA-70947AFA0FE7}"/>
              </a:ext>
            </a:extLst>
          </p:cNvPr>
          <p:cNvSpPr/>
          <p:nvPr/>
        </p:nvSpPr>
        <p:spPr>
          <a:xfrm>
            <a:off x="8997162" y="248037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84B48AA5-006C-4FC3-AE84-D807B944C3FE}"/>
              </a:ext>
            </a:extLst>
          </p:cNvPr>
          <p:cNvSpPr txBox="1"/>
          <p:nvPr/>
        </p:nvSpPr>
        <p:spPr>
          <a:xfrm>
            <a:off x="6588945" y="199468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33" name="Straight Arrow Connector 32">
            <a:extLst>
              <a:ext uri="{FF2B5EF4-FFF2-40B4-BE49-F238E27FC236}">
                <a16:creationId xmlns:a16="http://schemas.microsoft.com/office/drawing/2014/main" id="{BC58811C-2E93-44D3-9DF3-403E11044E4B}"/>
              </a:ext>
            </a:extLst>
          </p:cNvPr>
          <p:cNvCxnSpPr>
            <a:cxnSpLocks/>
          </p:cNvCxnSpPr>
          <p:nvPr/>
        </p:nvCxnSpPr>
        <p:spPr>
          <a:xfrm flipH="1">
            <a:off x="7263066" y="220264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BBB7BF-2090-4620-A70C-EA0D1CF15CEF}"/>
              </a:ext>
            </a:extLst>
          </p:cNvPr>
          <p:cNvCxnSpPr>
            <a:cxnSpLocks/>
          </p:cNvCxnSpPr>
          <p:nvPr/>
        </p:nvCxnSpPr>
        <p:spPr>
          <a:xfrm flipH="1">
            <a:off x="9345495" y="221477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0D3DDA-21FF-49A7-9204-C51245560ADE}"/>
              </a:ext>
            </a:extLst>
          </p:cNvPr>
          <p:cNvCxnSpPr/>
          <p:nvPr/>
        </p:nvCxnSpPr>
        <p:spPr>
          <a:xfrm flipV="1">
            <a:off x="10980084" y="218069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54E87A-F049-4D62-979E-806B9502511C}"/>
              </a:ext>
            </a:extLst>
          </p:cNvPr>
          <p:cNvCxnSpPr/>
          <p:nvPr/>
        </p:nvCxnSpPr>
        <p:spPr>
          <a:xfrm flipV="1">
            <a:off x="10980084" y="271775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F0C5B5-9E4F-4FCE-AC67-DD3C9B24ECA1}"/>
              </a:ext>
            </a:extLst>
          </p:cNvPr>
          <p:cNvCxnSpPr>
            <a:cxnSpLocks/>
          </p:cNvCxnSpPr>
          <p:nvPr/>
        </p:nvCxnSpPr>
        <p:spPr>
          <a:xfrm>
            <a:off x="10745547" y="21806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678B3C4-DFC9-4813-A7ED-0921390798D4}"/>
              </a:ext>
            </a:extLst>
          </p:cNvPr>
          <p:cNvCxnSpPr>
            <a:cxnSpLocks/>
          </p:cNvCxnSpPr>
          <p:nvPr/>
        </p:nvCxnSpPr>
        <p:spPr>
          <a:xfrm>
            <a:off x="10709534" y="273717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9D013D-B4B9-4D84-9C7D-D20B5E6C7A4E}"/>
              </a:ext>
            </a:extLst>
          </p:cNvPr>
          <p:cNvCxnSpPr>
            <a:cxnSpLocks/>
          </p:cNvCxnSpPr>
          <p:nvPr/>
        </p:nvCxnSpPr>
        <p:spPr>
          <a:xfrm flipV="1">
            <a:off x="10425228" y="224278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1D92DE7-F622-452E-B603-83F9166DD94F}"/>
              </a:ext>
            </a:extLst>
          </p:cNvPr>
          <p:cNvCxnSpPr>
            <a:cxnSpLocks/>
          </p:cNvCxnSpPr>
          <p:nvPr/>
        </p:nvCxnSpPr>
        <p:spPr>
          <a:xfrm flipV="1">
            <a:off x="10418329" y="279926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533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91EB0F59-7683-4C13-961E-63430FFA3012}"/>
              </a:ext>
            </a:extLst>
          </p:cNvPr>
          <p:cNvPicPr>
            <a:picLocks noChangeAspect="1"/>
          </p:cNvPicPr>
          <p:nvPr/>
        </p:nvPicPr>
        <p:blipFill>
          <a:blip r:embed="rId2"/>
          <a:stretch>
            <a:fillRect/>
          </a:stretch>
        </p:blipFill>
        <p:spPr>
          <a:xfrm>
            <a:off x="4715260" y="380569"/>
            <a:ext cx="6659230" cy="2815436"/>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sp>
        <p:nvSpPr>
          <p:cNvPr id="12" name="TextBox 11">
            <a:extLst>
              <a:ext uri="{FF2B5EF4-FFF2-40B4-BE49-F238E27FC236}">
                <a16:creationId xmlns:a16="http://schemas.microsoft.com/office/drawing/2014/main" id="{62D8F5EF-0143-4302-ACDB-2CD4EB1C7193}"/>
              </a:ext>
            </a:extLst>
          </p:cNvPr>
          <p:cNvSpPr txBox="1"/>
          <p:nvPr/>
        </p:nvSpPr>
        <p:spPr>
          <a:xfrm>
            <a:off x="4959409" y="3343764"/>
            <a:ext cx="5113505"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13" name="Oval 12">
            <a:extLst>
              <a:ext uri="{FF2B5EF4-FFF2-40B4-BE49-F238E27FC236}">
                <a16:creationId xmlns:a16="http://schemas.microsoft.com/office/drawing/2014/main" id="{EB1B3CA4-C866-4D59-948F-0CF2BC568578}"/>
              </a:ext>
            </a:extLst>
          </p:cNvPr>
          <p:cNvSpPr/>
          <p:nvPr/>
        </p:nvSpPr>
        <p:spPr>
          <a:xfrm>
            <a:off x="6593189" y="135420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803AF430-05E0-4103-86B9-996025FD1C4E}"/>
              </a:ext>
            </a:extLst>
          </p:cNvPr>
          <p:cNvSpPr/>
          <p:nvPr/>
        </p:nvSpPr>
        <p:spPr>
          <a:xfrm>
            <a:off x="8897844" y="142119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7B0762A7-665A-465E-98AE-9183349BDB0D}"/>
              </a:ext>
            </a:extLst>
          </p:cNvPr>
          <p:cNvSpPr txBox="1"/>
          <p:nvPr/>
        </p:nvSpPr>
        <p:spPr>
          <a:xfrm>
            <a:off x="6489627" y="93550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19" name="Straight Arrow Connector 18">
            <a:extLst>
              <a:ext uri="{FF2B5EF4-FFF2-40B4-BE49-F238E27FC236}">
                <a16:creationId xmlns:a16="http://schemas.microsoft.com/office/drawing/2014/main" id="{BDC4A146-AC9B-4F90-B251-E03DD0E77CAD}"/>
              </a:ext>
            </a:extLst>
          </p:cNvPr>
          <p:cNvCxnSpPr>
            <a:cxnSpLocks/>
          </p:cNvCxnSpPr>
          <p:nvPr/>
        </p:nvCxnSpPr>
        <p:spPr>
          <a:xfrm flipH="1">
            <a:off x="7163748" y="114346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168641-D3A0-4B26-AEEC-0B3D1208632F}"/>
              </a:ext>
            </a:extLst>
          </p:cNvPr>
          <p:cNvCxnSpPr>
            <a:cxnSpLocks/>
          </p:cNvCxnSpPr>
          <p:nvPr/>
        </p:nvCxnSpPr>
        <p:spPr>
          <a:xfrm flipH="1">
            <a:off x="9246177" y="115559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Chart, logo, bar chart&#10;&#10;Description automatically generated">
            <a:extLst>
              <a:ext uri="{FF2B5EF4-FFF2-40B4-BE49-F238E27FC236}">
                <a16:creationId xmlns:a16="http://schemas.microsoft.com/office/drawing/2014/main" id="{C20CB4E8-1286-40DB-9067-27EFD0A14E87}"/>
              </a:ext>
            </a:extLst>
          </p:cNvPr>
          <p:cNvPicPr>
            <a:picLocks noChangeAspect="1"/>
          </p:cNvPicPr>
          <p:nvPr/>
        </p:nvPicPr>
        <p:blipFill>
          <a:blip r:embed="rId3"/>
          <a:stretch>
            <a:fillRect/>
          </a:stretch>
        </p:blipFill>
        <p:spPr>
          <a:xfrm>
            <a:off x="4725563" y="3970211"/>
            <a:ext cx="4551412" cy="2337630"/>
          </a:xfrm>
          <a:prstGeom prst="rect">
            <a:avLst/>
          </a:prstGeom>
        </p:spPr>
      </p:pic>
      <p:sp>
        <p:nvSpPr>
          <p:cNvPr id="18" name="TextBox 17">
            <a:extLst>
              <a:ext uri="{FF2B5EF4-FFF2-40B4-BE49-F238E27FC236}">
                <a16:creationId xmlns:a16="http://schemas.microsoft.com/office/drawing/2014/main" id="{04CC61A5-5FA3-49F3-B147-FA64032BB6C5}"/>
              </a:ext>
            </a:extLst>
          </p:cNvPr>
          <p:cNvSpPr txBox="1"/>
          <p:nvPr/>
        </p:nvSpPr>
        <p:spPr>
          <a:xfrm>
            <a:off x="9296690" y="4169530"/>
            <a:ext cx="2490615" cy="1938992"/>
          </a:xfrm>
          <a:prstGeom prst="rect">
            <a:avLst/>
          </a:prstGeom>
          <a:noFill/>
        </p:spPr>
        <p:txBody>
          <a:bodyPr wrap="square">
            <a:spAutoFit/>
          </a:bodyPr>
          <a:lstStyle/>
          <a:p>
            <a:r>
              <a:rPr lang="en-US" sz="1200" dirty="0"/>
              <a:t>This could be attributed to SAD, short form for </a:t>
            </a:r>
            <a:r>
              <a:rPr lang="en-US" sz="1200" dirty="0">
                <a:solidFill>
                  <a:srgbClr val="65739F"/>
                </a:solidFill>
              </a:rPr>
              <a:t>Seasonal Affective Disorder</a:t>
            </a:r>
            <a:r>
              <a:rPr lang="en-US" sz="1200" dirty="0"/>
              <a:t>, also known as a </a:t>
            </a:r>
            <a:r>
              <a:rPr lang="en-US" sz="1200" i="1" dirty="0"/>
              <a:t>seasonal depression</a:t>
            </a:r>
            <a:r>
              <a:rPr lang="en-US" sz="1200" dirty="0"/>
              <a:t> or the </a:t>
            </a:r>
            <a:r>
              <a:rPr lang="en-US" sz="1200" i="1" dirty="0"/>
              <a:t>winter depression</a:t>
            </a:r>
            <a:r>
              <a:rPr lang="en-US" sz="1200" dirty="0"/>
              <a:t>. </a:t>
            </a:r>
          </a:p>
          <a:p>
            <a:endParaRPr lang="en-US" sz="1200" dirty="0"/>
          </a:p>
          <a:p>
            <a:pPr marL="171450" indent="-171450">
              <a:buFont typeface="Wingdings" panose="05000000000000000000" pitchFamily="2" charset="2"/>
              <a:buChar char="Ø"/>
            </a:pPr>
            <a:r>
              <a:rPr lang="en-US" sz="1200" dirty="0"/>
              <a:t>People tend to exhibit symptoms of anxiety when there is lesser sunlight (</a:t>
            </a:r>
            <a:r>
              <a:rPr lang="en-US" sz="1200" dirty="0">
                <a:hlinkClick r:id="rId4">
                  <a:extLst>
                    <a:ext uri="{A12FA001-AC4F-418D-AE19-62706E023703}">
                      <ahyp:hlinkClr xmlns:ahyp="http://schemas.microsoft.com/office/drawing/2018/hyperlinkcolor" val="tx"/>
                    </a:ext>
                  </a:extLst>
                </a:hlinkClick>
              </a:rPr>
              <a:t>source</a:t>
            </a:r>
            <a:r>
              <a:rPr lang="en-US" sz="1200" dirty="0"/>
              <a:t>) </a:t>
            </a:r>
          </a:p>
        </p:txBody>
      </p:sp>
      <p:cxnSp>
        <p:nvCxnSpPr>
          <p:cNvPr id="16" name="Straight Arrow Connector 15">
            <a:extLst>
              <a:ext uri="{FF2B5EF4-FFF2-40B4-BE49-F238E27FC236}">
                <a16:creationId xmlns:a16="http://schemas.microsoft.com/office/drawing/2014/main" id="{7389FC49-C51C-46A7-AB60-3702660659E1}"/>
              </a:ext>
            </a:extLst>
          </p:cNvPr>
          <p:cNvCxnSpPr/>
          <p:nvPr/>
        </p:nvCxnSpPr>
        <p:spPr>
          <a:xfrm flipV="1">
            <a:off x="10880766" y="112151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0CEC02-FFE0-45B9-8AA9-B6F237381589}"/>
              </a:ext>
            </a:extLst>
          </p:cNvPr>
          <p:cNvCxnSpPr/>
          <p:nvPr/>
        </p:nvCxnSpPr>
        <p:spPr>
          <a:xfrm flipV="1">
            <a:off x="10880766" y="165857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B3ECA0-7E5F-40AF-8B65-1D32BF8534A1}"/>
              </a:ext>
            </a:extLst>
          </p:cNvPr>
          <p:cNvCxnSpPr>
            <a:cxnSpLocks/>
          </p:cNvCxnSpPr>
          <p:nvPr/>
        </p:nvCxnSpPr>
        <p:spPr>
          <a:xfrm>
            <a:off x="10646229" y="112151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96BDDC-68AB-4847-9431-90AD8D181897}"/>
              </a:ext>
            </a:extLst>
          </p:cNvPr>
          <p:cNvCxnSpPr>
            <a:cxnSpLocks/>
          </p:cNvCxnSpPr>
          <p:nvPr/>
        </p:nvCxnSpPr>
        <p:spPr>
          <a:xfrm>
            <a:off x="10610216" y="16779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03F604-6594-445F-BB1E-8D33047AD32A}"/>
              </a:ext>
            </a:extLst>
          </p:cNvPr>
          <p:cNvCxnSpPr>
            <a:cxnSpLocks/>
          </p:cNvCxnSpPr>
          <p:nvPr/>
        </p:nvCxnSpPr>
        <p:spPr>
          <a:xfrm flipV="1">
            <a:off x="10325910" y="118360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807CA2-DF1F-4886-897E-5002E146C83B}"/>
              </a:ext>
            </a:extLst>
          </p:cNvPr>
          <p:cNvCxnSpPr>
            <a:cxnSpLocks/>
          </p:cNvCxnSpPr>
          <p:nvPr/>
        </p:nvCxnSpPr>
        <p:spPr>
          <a:xfrm flipV="1">
            <a:off x="10319011" y="174008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915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sp>
        <p:nvSpPr>
          <p:cNvPr id="3" name="Content Placeholder 2">
            <a:extLst>
              <a:ext uri="{FF2B5EF4-FFF2-40B4-BE49-F238E27FC236}">
                <a16:creationId xmlns:a16="http://schemas.microsoft.com/office/drawing/2014/main" id="{DB73EAA3-DEB3-4DD4-9E9D-44279935C928}"/>
              </a:ext>
            </a:extLst>
          </p:cNvPr>
          <p:cNvSpPr>
            <a:spLocks noGrp="1"/>
          </p:cNvSpPr>
          <p:nvPr>
            <p:ph idx="1"/>
          </p:nvPr>
        </p:nvSpPr>
        <p:spPr/>
        <p:txBody>
          <a:bodyPr/>
          <a:lstStyle/>
          <a:p>
            <a:r>
              <a:rPr lang="en-US" dirty="0"/>
              <a:t>Classification metrics </a:t>
            </a:r>
          </a:p>
          <a:p>
            <a:pPr lvl="1"/>
            <a:r>
              <a:rPr lang="en-US" dirty="0"/>
              <a:t>Accuracy (For quick feedback on overall performance of the model making correct predictions </a:t>
            </a:r>
            <a:r>
              <a:rPr lang="en-US" dirty="0">
                <a:solidFill>
                  <a:srgbClr val="65739F"/>
                </a:solidFill>
              </a:rPr>
              <a:t>– Hyperparameter Tuning</a:t>
            </a:r>
            <a:r>
              <a:rPr lang="en-US" dirty="0"/>
              <a:t>)</a:t>
            </a:r>
          </a:p>
          <a:p>
            <a:pPr lvl="1"/>
            <a:r>
              <a:rPr lang="en-US" dirty="0"/>
              <a:t>Sensitivity (To be able to minimize missing out identifying users potentially having PTSD, as they could miss out on proper treatment, by the time they’ve been diagnosed, it might lead to permanent damage if untreated</a:t>
            </a:r>
            <a:r>
              <a:rPr lang="en-US" dirty="0">
                <a:solidFill>
                  <a:srgbClr val="65739F"/>
                </a:solidFill>
              </a:rPr>
              <a:t>– Final Model Selection</a:t>
            </a:r>
            <a:r>
              <a:rPr lang="en-US" dirty="0"/>
              <a:t>)</a:t>
            </a:r>
          </a:p>
          <a:p>
            <a:pPr lvl="1"/>
            <a:r>
              <a:rPr lang="en-US" dirty="0"/>
              <a:t>ROC_AUC (Measure of separability between classes – </a:t>
            </a:r>
            <a:r>
              <a:rPr lang="en-US" dirty="0">
                <a:solidFill>
                  <a:srgbClr val="65739F"/>
                </a:solidFill>
              </a:rPr>
              <a:t>Final Model Selection</a:t>
            </a:r>
            <a:r>
              <a:rPr lang="en-US" dirty="0"/>
              <a:t>)  </a:t>
            </a:r>
            <a:endParaRPr lang="en-SG" dirty="0"/>
          </a:p>
        </p:txBody>
      </p:sp>
      <p:pic>
        <p:nvPicPr>
          <p:cNvPr id="7" name="Picture 6" descr="Treemap chart&#10;&#10;Description automatically generated with low confidence">
            <a:extLst>
              <a:ext uri="{FF2B5EF4-FFF2-40B4-BE49-F238E27FC236}">
                <a16:creationId xmlns:a16="http://schemas.microsoft.com/office/drawing/2014/main" id="{DE84BCA5-BF9D-4196-AA25-C59BE01C560E}"/>
              </a:ext>
            </a:extLst>
          </p:cNvPr>
          <p:cNvPicPr>
            <a:picLocks noChangeAspect="1"/>
          </p:cNvPicPr>
          <p:nvPr/>
        </p:nvPicPr>
        <p:blipFill>
          <a:blip r:embed="rId2"/>
          <a:stretch>
            <a:fillRect/>
          </a:stretch>
        </p:blipFill>
        <p:spPr>
          <a:xfrm>
            <a:off x="1066800" y="3698542"/>
            <a:ext cx="2582283" cy="1897039"/>
          </a:xfrm>
          <a:prstGeom prst="rect">
            <a:avLst/>
          </a:prstGeom>
        </p:spPr>
      </p:pic>
      <p:sp>
        <p:nvSpPr>
          <p:cNvPr id="8" name="Oval 7">
            <a:extLst>
              <a:ext uri="{FF2B5EF4-FFF2-40B4-BE49-F238E27FC236}">
                <a16:creationId xmlns:a16="http://schemas.microsoft.com/office/drawing/2014/main" id="{413BA8BB-1D36-43E7-A29C-18A762617E66}"/>
              </a:ext>
            </a:extLst>
          </p:cNvPr>
          <p:cNvSpPr/>
          <p:nvPr/>
        </p:nvSpPr>
        <p:spPr>
          <a:xfrm>
            <a:off x="1827855" y="4772234"/>
            <a:ext cx="320374" cy="293675"/>
          </a:xfrm>
          <a:prstGeom prst="ellipse">
            <a:avLst/>
          </a:prstGeom>
          <a:solidFill>
            <a:srgbClr val="FFFF00">
              <a:alpha val="2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pic>
        <p:nvPicPr>
          <p:cNvPr id="12" name="Picture 11">
            <a:extLst>
              <a:ext uri="{FF2B5EF4-FFF2-40B4-BE49-F238E27FC236}">
                <a16:creationId xmlns:a16="http://schemas.microsoft.com/office/drawing/2014/main" id="{7ADD73F3-11AD-479E-8C42-61352CD0F8A2}"/>
              </a:ext>
            </a:extLst>
          </p:cNvPr>
          <p:cNvPicPr>
            <a:picLocks noChangeAspect="1"/>
          </p:cNvPicPr>
          <p:nvPr/>
        </p:nvPicPr>
        <p:blipFill>
          <a:blip r:embed="rId3">
            <a:alphaModFix/>
          </a:blip>
          <a:stretch>
            <a:fillRect/>
          </a:stretch>
        </p:blipFill>
        <p:spPr>
          <a:xfrm>
            <a:off x="3931485" y="4390170"/>
            <a:ext cx="3623996" cy="382064"/>
          </a:xfrm>
          <a:prstGeom prst="rect">
            <a:avLst/>
          </a:prstGeom>
        </p:spPr>
      </p:pic>
    </p:spTree>
    <p:extLst>
      <p:ext uri="{BB962C8B-B14F-4D97-AF65-F5344CB8AC3E}">
        <p14:creationId xmlns:p14="http://schemas.microsoft.com/office/powerpoint/2010/main" val="3409767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schemas.microsoft.com/office/2006/documentManagement/types"/>
    <ds:schemaRef ds:uri="http://purl.org/dc/elements/1.1/"/>
    <ds:schemaRef ds:uri="http://purl.org/dc/terms/"/>
    <ds:schemaRef ds:uri="16c05727-aa75-4e4a-9b5f-8a80a1165891"/>
    <ds:schemaRef ds:uri="http://www.w3.org/XML/1998/namespace"/>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{7BE562E4-3AA9-4AFE-9F22-01DD799F97B1}tf11531919_win32</Template>
  <TotalTime>996</TotalTime>
  <Words>1153</Words>
  <Application>Microsoft Office PowerPoint</Application>
  <PresentationFormat>Widescreen</PresentationFormat>
  <Paragraphs>163</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Avenir Next LT Pro Light</vt:lpstr>
      <vt:lpstr>Calibri</vt:lpstr>
      <vt:lpstr>Garamond</vt:lpstr>
      <vt:lpstr>Segoe UI</vt:lpstr>
      <vt:lpstr>Speak Pro</vt:lpstr>
      <vt:lpstr>Wingdings</vt:lpstr>
      <vt:lpstr>SavonVTI</vt:lpstr>
      <vt:lpstr>Help social centers accurately identify patients  having ptsd from anxiety</vt:lpstr>
      <vt:lpstr>Outline</vt:lpstr>
      <vt:lpstr>Exploratory Data Analysis </vt:lpstr>
      <vt:lpstr>PowerPoint Presentation</vt:lpstr>
      <vt:lpstr>PowerPoint Presentation</vt:lpstr>
      <vt:lpstr>PowerPoint Presentation</vt:lpstr>
      <vt:lpstr>PowerPoint Presentation</vt:lpstr>
      <vt:lpstr>PowerPoint Presentation</vt:lpstr>
      <vt:lpstr>Classification Modelling  </vt:lpstr>
      <vt:lpstr>Classification Modelling  </vt:lpstr>
      <vt:lpstr>Error Analysis – Feature Importance</vt:lpstr>
      <vt:lpstr>Error Analysis – Feature Importance</vt:lpstr>
      <vt:lpstr>Error Analysis – Feature Importance</vt:lpstr>
      <vt:lpstr>Common mis-classifier  </vt:lpstr>
      <vt:lpstr>Common mis-classifier  </vt:lpstr>
      <vt:lpstr>Common mis-classifier – Users in both subreddits  </vt:lpstr>
      <vt:lpstr>Model Selection</vt:lpstr>
      <vt:lpstr>Conclusion &amp;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social centers accurately identify patients  having ptsd from anxiety</dc:title>
  <dc:creator>Nurfatin Puteri Amirhamzah</dc:creator>
  <cp:lastModifiedBy>Nurfatin Puteri Amirhamzah</cp:lastModifiedBy>
  <cp:revision>46</cp:revision>
  <dcterms:created xsi:type="dcterms:W3CDTF">2022-03-31T03:48:48Z</dcterms:created>
  <dcterms:modified xsi:type="dcterms:W3CDTF">2022-04-01T01:48:24Z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