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26"/>
  </p:notesMasterIdLst>
  <p:sldIdLst>
    <p:sldId id="256" r:id="rId2"/>
    <p:sldId id="269" r:id="rId3"/>
    <p:sldId id="270" r:id="rId4"/>
    <p:sldId id="258" r:id="rId5"/>
    <p:sldId id="280" r:id="rId6"/>
    <p:sldId id="275" r:id="rId7"/>
    <p:sldId id="273" r:id="rId8"/>
    <p:sldId id="282" r:id="rId9"/>
    <p:sldId id="283" r:id="rId10"/>
    <p:sldId id="286" r:id="rId11"/>
    <p:sldId id="261" r:id="rId12"/>
    <p:sldId id="287" r:id="rId13"/>
    <p:sldId id="267" r:id="rId14"/>
    <p:sldId id="276" r:id="rId15"/>
    <p:sldId id="281" r:id="rId16"/>
    <p:sldId id="262" r:id="rId17"/>
    <p:sldId id="289" r:id="rId18"/>
    <p:sldId id="292" r:id="rId19"/>
    <p:sldId id="278" r:id="rId20"/>
    <p:sldId id="279" r:id="rId21"/>
    <p:sldId id="291" r:id="rId22"/>
    <p:sldId id="268" r:id="rId23"/>
    <p:sldId id="290" r:id="rId24"/>
    <p:sldId id="260" r:id="rId25"/>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46" y="7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D5FB1481-F1BF-C194-64CC-B14DF2B74749}"/>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FBCB538E-C061-D295-4332-53432195C3CC}"/>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2165B5E2-0B38-74AC-94EC-1360C6AC03AB}"/>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192A7A8D-5A35-8D04-C728-B46D858453C0}"/>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19ECA608-AE35-8F7B-7DE7-33F6DECE51CA}"/>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7786F640-DCE5-E9CE-6935-CF60C72AB5E4}"/>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hangingPunct="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smtClean="0">
                <a:solidFill>
                  <a:srgbClr val="000000"/>
                </a:solidFill>
                <a:latin typeface="Times New Roman" panose="02020603050405020304" pitchFamily="18" charset="0"/>
                <a:cs typeface="DejaVu Sans" charset="0"/>
              </a:defRPr>
            </a:lvl1pPr>
          </a:lstStyle>
          <a:p>
            <a:pPr>
              <a:defRPr/>
            </a:pPr>
            <a:fld id="{C14DE894-EB7F-4179-91A7-067245A2693E}"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98659460-FACD-2F6E-817E-ED0444CC57E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186B341E-E19C-4FBD-A3EE-1A00E772878E}" type="slidenum">
              <a:rPr lang="en-IN" altLang="en-US" sz="1400"/>
              <a:pPr>
                <a:spcBef>
                  <a:spcPct val="0"/>
                </a:spcBef>
              </a:pPr>
              <a:t>1</a:t>
            </a:fld>
            <a:endParaRPr lang="en-IN" altLang="en-US" sz="1400"/>
          </a:p>
        </p:txBody>
      </p:sp>
      <p:sp>
        <p:nvSpPr>
          <p:cNvPr id="7171" name="Rectangle 1">
            <a:extLst>
              <a:ext uri="{FF2B5EF4-FFF2-40B4-BE49-F238E27FC236}">
                <a16:creationId xmlns:a16="http://schemas.microsoft.com/office/drawing/2014/main" id="{BA3DEB8B-E40F-05C7-207A-27EF560B4D9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AE59C427-38C2-72D8-5BCE-D4E91E1661A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F1555891-ECC4-AE06-9023-7A92F0EF251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C53B54D3-765F-4686-AB2F-6A7C3C2395F9}" type="slidenum">
              <a:rPr lang="en-IN" altLang="en-US" sz="1400"/>
              <a:pPr>
                <a:spcBef>
                  <a:spcPct val="0"/>
                </a:spcBef>
              </a:pPr>
              <a:t>16</a:t>
            </a:fld>
            <a:endParaRPr lang="en-IN" altLang="en-US" sz="1400"/>
          </a:p>
        </p:txBody>
      </p:sp>
      <p:sp>
        <p:nvSpPr>
          <p:cNvPr id="28675" name="Rectangle 1">
            <a:extLst>
              <a:ext uri="{FF2B5EF4-FFF2-40B4-BE49-F238E27FC236}">
                <a16:creationId xmlns:a16="http://schemas.microsoft.com/office/drawing/2014/main" id="{4985E255-0065-BA45-AFA7-A515BE5C6273}"/>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5CA1F8A8-9413-06F3-6AEB-6373AB7E7FD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a:extLst>
              <a:ext uri="{FF2B5EF4-FFF2-40B4-BE49-F238E27FC236}">
                <a16:creationId xmlns:a16="http://schemas.microsoft.com/office/drawing/2014/main" id="{02A90EB0-1A87-04F5-2D5D-FD088FCB13C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A2A3C29D-A746-40DB-8299-AD24A57678DD}" type="slidenum">
              <a:rPr lang="en-IN" altLang="en-US" sz="1400"/>
              <a:pPr>
                <a:spcBef>
                  <a:spcPct val="0"/>
                </a:spcBef>
              </a:pPr>
              <a:t>21</a:t>
            </a:fld>
            <a:endParaRPr lang="en-IN" altLang="en-US" sz="1400"/>
          </a:p>
        </p:txBody>
      </p:sp>
      <p:sp>
        <p:nvSpPr>
          <p:cNvPr id="33795" name="Rectangle 1">
            <a:extLst>
              <a:ext uri="{FF2B5EF4-FFF2-40B4-BE49-F238E27FC236}">
                <a16:creationId xmlns:a16="http://schemas.microsoft.com/office/drawing/2014/main" id="{22B92802-E9D5-9C3B-FE89-307C955812F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a:extLst>
              <a:ext uri="{FF2B5EF4-FFF2-40B4-BE49-F238E27FC236}">
                <a16:creationId xmlns:a16="http://schemas.microsoft.com/office/drawing/2014/main" id="{059A9C41-5D25-FD4B-E7C9-C3826207735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11399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a:extLst>
              <a:ext uri="{FF2B5EF4-FFF2-40B4-BE49-F238E27FC236}">
                <a16:creationId xmlns:a16="http://schemas.microsoft.com/office/drawing/2014/main" id="{02A90EB0-1A87-04F5-2D5D-FD088FCB13C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A2A3C29D-A746-40DB-8299-AD24A57678DD}" type="slidenum">
              <a:rPr lang="en-IN" altLang="en-US" sz="1400"/>
              <a:pPr>
                <a:spcBef>
                  <a:spcPct val="0"/>
                </a:spcBef>
              </a:pPr>
              <a:t>22</a:t>
            </a:fld>
            <a:endParaRPr lang="en-IN" altLang="en-US" sz="1400"/>
          </a:p>
        </p:txBody>
      </p:sp>
      <p:sp>
        <p:nvSpPr>
          <p:cNvPr id="33795" name="Rectangle 1">
            <a:extLst>
              <a:ext uri="{FF2B5EF4-FFF2-40B4-BE49-F238E27FC236}">
                <a16:creationId xmlns:a16="http://schemas.microsoft.com/office/drawing/2014/main" id="{22B92802-E9D5-9C3B-FE89-307C955812F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a:extLst>
              <a:ext uri="{FF2B5EF4-FFF2-40B4-BE49-F238E27FC236}">
                <a16:creationId xmlns:a16="http://schemas.microsoft.com/office/drawing/2014/main" id="{059A9C41-5D25-FD4B-E7C9-C3826207735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a:extLst>
              <a:ext uri="{FF2B5EF4-FFF2-40B4-BE49-F238E27FC236}">
                <a16:creationId xmlns:a16="http://schemas.microsoft.com/office/drawing/2014/main" id="{02A90EB0-1A87-04F5-2D5D-FD088FCB13C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A2A3C29D-A746-40DB-8299-AD24A57678DD}" type="slidenum">
              <a:rPr lang="en-IN" altLang="en-US" sz="1400"/>
              <a:pPr>
                <a:spcBef>
                  <a:spcPct val="0"/>
                </a:spcBef>
              </a:pPr>
              <a:t>23</a:t>
            </a:fld>
            <a:endParaRPr lang="en-IN" altLang="en-US" sz="1400"/>
          </a:p>
        </p:txBody>
      </p:sp>
      <p:sp>
        <p:nvSpPr>
          <p:cNvPr id="33795" name="Rectangle 1">
            <a:extLst>
              <a:ext uri="{FF2B5EF4-FFF2-40B4-BE49-F238E27FC236}">
                <a16:creationId xmlns:a16="http://schemas.microsoft.com/office/drawing/2014/main" id="{22B92802-E9D5-9C3B-FE89-307C955812F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a:extLst>
              <a:ext uri="{FF2B5EF4-FFF2-40B4-BE49-F238E27FC236}">
                <a16:creationId xmlns:a16="http://schemas.microsoft.com/office/drawing/2014/main" id="{059A9C41-5D25-FD4B-E7C9-C3826207735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08101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a:extLst>
              <a:ext uri="{FF2B5EF4-FFF2-40B4-BE49-F238E27FC236}">
                <a16:creationId xmlns:a16="http://schemas.microsoft.com/office/drawing/2014/main" id="{1613A6D9-9606-B70A-7EB8-FD5AB99208C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353A7B94-72D5-4304-814E-FC887F1EF9B4}" type="slidenum">
              <a:rPr lang="en-IN" altLang="en-US" sz="1400"/>
              <a:pPr>
                <a:spcBef>
                  <a:spcPct val="0"/>
                </a:spcBef>
              </a:pPr>
              <a:t>24</a:t>
            </a:fld>
            <a:endParaRPr lang="en-IN" altLang="en-US" sz="1400"/>
          </a:p>
        </p:txBody>
      </p:sp>
      <p:sp>
        <p:nvSpPr>
          <p:cNvPr id="35843" name="Rectangle 1">
            <a:extLst>
              <a:ext uri="{FF2B5EF4-FFF2-40B4-BE49-F238E27FC236}">
                <a16:creationId xmlns:a16="http://schemas.microsoft.com/office/drawing/2014/main" id="{64C9CA5B-4E97-388C-A75C-4BE2A79F1F7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a:extLst>
              <a:ext uri="{FF2B5EF4-FFF2-40B4-BE49-F238E27FC236}">
                <a16:creationId xmlns:a16="http://schemas.microsoft.com/office/drawing/2014/main" id="{98559B17-0E16-F10B-B8EF-B5475005FBD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A1BC247E-28B6-25AA-9B4B-6BEAC64D3B9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sz="1200">
                <a:solidFill>
                  <a:srgbClr val="000000"/>
                </a:solidFill>
                <a:latin typeface="Times New Roman" panose="02020603050405020304" pitchFamily="18" charset="0"/>
              </a:defRPr>
            </a:lvl9pPr>
          </a:lstStyle>
          <a:p>
            <a:pPr>
              <a:spcBef>
                <a:spcPct val="0"/>
              </a:spcBef>
              <a:buClrTx/>
              <a:buFontTx/>
              <a:buNone/>
            </a:pPr>
            <a:fld id="{2A4C85DB-9A82-4E1D-B5D7-3AB1C6499FC2}" type="slidenum">
              <a:rPr lang="en-IN" altLang="en-US" sz="1400"/>
              <a:pPr>
                <a:spcBef>
                  <a:spcPct val="0"/>
                </a:spcBef>
                <a:buClrTx/>
                <a:buFontTx/>
                <a:buNone/>
              </a:pPr>
              <a:t>2</a:t>
            </a:fld>
            <a:endParaRPr lang="en-IN" altLang="en-US" sz="1400"/>
          </a:p>
        </p:txBody>
      </p:sp>
      <p:sp>
        <p:nvSpPr>
          <p:cNvPr id="9219" name="Rectangle 1">
            <a:extLst>
              <a:ext uri="{FF2B5EF4-FFF2-40B4-BE49-F238E27FC236}">
                <a16:creationId xmlns:a16="http://schemas.microsoft.com/office/drawing/2014/main" id="{34C41814-C875-AE12-AFC2-D6F502E0609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FC2C0220-D928-578A-A8D9-F658BE9BDE1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F126F89E-41E0-9555-0EA2-6951DD47DD8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AE46FBAB-2C06-4C33-88B2-9209FA2A1407}" type="slidenum">
              <a:rPr lang="en-IN" altLang="en-US" sz="1400"/>
              <a:pPr>
                <a:spcBef>
                  <a:spcPct val="0"/>
                </a:spcBef>
              </a:pPr>
              <a:t>3</a:t>
            </a:fld>
            <a:endParaRPr lang="en-IN" altLang="en-US" sz="1400"/>
          </a:p>
        </p:txBody>
      </p:sp>
      <p:sp>
        <p:nvSpPr>
          <p:cNvPr id="11267" name="Rectangle 1">
            <a:extLst>
              <a:ext uri="{FF2B5EF4-FFF2-40B4-BE49-F238E27FC236}">
                <a16:creationId xmlns:a16="http://schemas.microsoft.com/office/drawing/2014/main" id="{2633A2D0-9B08-1521-A23B-12F21A3147D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64F3E656-DA9B-B51A-C67D-4EC6C8E25A1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024811E6-90C0-9AF6-4894-248147760DB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3F7034B6-811A-4D45-BCF6-4FE8730B4781}" type="slidenum">
              <a:rPr lang="en-IN" altLang="en-US" sz="1400"/>
              <a:pPr>
                <a:spcBef>
                  <a:spcPct val="0"/>
                </a:spcBef>
              </a:pPr>
              <a:t>4</a:t>
            </a:fld>
            <a:endParaRPr lang="en-IN" altLang="en-US" sz="1400"/>
          </a:p>
        </p:txBody>
      </p:sp>
      <p:sp>
        <p:nvSpPr>
          <p:cNvPr id="13315" name="Rectangle 1">
            <a:extLst>
              <a:ext uri="{FF2B5EF4-FFF2-40B4-BE49-F238E27FC236}">
                <a16:creationId xmlns:a16="http://schemas.microsoft.com/office/drawing/2014/main" id="{D6AFCF76-B770-10B3-EC6D-A85D0EB86C3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3E6D3D5F-2692-1B82-8F84-E6DBD3E349E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FBE742DD-FFD4-5794-8029-07FDA3C7962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D56CC880-EACE-44AC-BD1C-54F444CCA70D}" type="slidenum">
              <a:rPr lang="en-IN" altLang="en-US" sz="1400"/>
              <a:pPr>
                <a:spcBef>
                  <a:spcPct val="0"/>
                </a:spcBef>
              </a:pPr>
              <a:t>5</a:t>
            </a:fld>
            <a:endParaRPr lang="en-IN" altLang="en-US" sz="1400"/>
          </a:p>
        </p:txBody>
      </p:sp>
      <p:sp>
        <p:nvSpPr>
          <p:cNvPr id="15363" name="Rectangle 1">
            <a:extLst>
              <a:ext uri="{FF2B5EF4-FFF2-40B4-BE49-F238E27FC236}">
                <a16:creationId xmlns:a16="http://schemas.microsoft.com/office/drawing/2014/main" id="{BC480235-BE49-8CA6-6C5F-F7C2EB32F70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1E776E0A-E519-7050-4CE0-73FD7E916C5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C2D40E88-ABD9-1125-BC4A-76F7E2839B2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93856B6D-0120-49BD-8EDD-E98C6E87DD27}" type="slidenum">
              <a:rPr lang="en-IN" altLang="en-US" sz="1400"/>
              <a:pPr>
                <a:spcBef>
                  <a:spcPct val="0"/>
                </a:spcBef>
              </a:pPr>
              <a:t>6</a:t>
            </a:fld>
            <a:endParaRPr lang="en-IN" altLang="en-US" sz="1400"/>
          </a:p>
        </p:txBody>
      </p:sp>
      <p:sp>
        <p:nvSpPr>
          <p:cNvPr id="17411" name="Rectangle 1">
            <a:extLst>
              <a:ext uri="{FF2B5EF4-FFF2-40B4-BE49-F238E27FC236}">
                <a16:creationId xmlns:a16="http://schemas.microsoft.com/office/drawing/2014/main" id="{E2430849-F3B6-8CB8-015D-ECA0AA21E67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6788926A-E81A-D966-F33A-D06B60DBCF3B}"/>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a:extLst>
              <a:ext uri="{FF2B5EF4-FFF2-40B4-BE49-F238E27FC236}">
                <a16:creationId xmlns:a16="http://schemas.microsoft.com/office/drawing/2014/main" id="{552CFBD7-53AD-1DC2-6D5F-41E81D204CF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FAF9B58C-E19D-4213-9196-60FD066BB24D}" type="slidenum">
              <a:rPr lang="en-IN" altLang="en-US" sz="1400"/>
              <a:pPr>
                <a:spcBef>
                  <a:spcPct val="0"/>
                </a:spcBef>
              </a:pPr>
              <a:t>11</a:t>
            </a:fld>
            <a:endParaRPr lang="en-IN" altLang="en-US" sz="1400"/>
          </a:p>
        </p:txBody>
      </p:sp>
      <p:sp>
        <p:nvSpPr>
          <p:cNvPr id="22531" name="Rectangle 1">
            <a:extLst>
              <a:ext uri="{FF2B5EF4-FFF2-40B4-BE49-F238E27FC236}">
                <a16:creationId xmlns:a16="http://schemas.microsoft.com/office/drawing/2014/main" id="{F658ABD2-70C8-0830-8EC2-84D0585AE82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58F89896-D862-4B43-BDBC-54D342233FE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a:extLst>
              <a:ext uri="{FF2B5EF4-FFF2-40B4-BE49-F238E27FC236}">
                <a16:creationId xmlns:a16="http://schemas.microsoft.com/office/drawing/2014/main" id="{552CFBD7-53AD-1DC2-6D5F-41E81D204CF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FAF9B58C-E19D-4213-9196-60FD066BB24D}" type="slidenum">
              <a:rPr lang="en-IN" altLang="en-US" sz="1400"/>
              <a:pPr>
                <a:spcBef>
                  <a:spcPct val="0"/>
                </a:spcBef>
              </a:pPr>
              <a:t>12</a:t>
            </a:fld>
            <a:endParaRPr lang="en-IN" altLang="en-US" sz="1400"/>
          </a:p>
        </p:txBody>
      </p:sp>
      <p:sp>
        <p:nvSpPr>
          <p:cNvPr id="22531" name="Rectangle 1">
            <a:extLst>
              <a:ext uri="{FF2B5EF4-FFF2-40B4-BE49-F238E27FC236}">
                <a16:creationId xmlns:a16="http://schemas.microsoft.com/office/drawing/2014/main" id="{F658ABD2-70C8-0830-8EC2-84D0585AE82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58F89896-D862-4B43-BDBC-54D342233FE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22281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6925F930-B0F6-E80D-8136-C4C02B2E3F9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F6364389-4F8F-4F4B-98C4-5FBDA94A60BD}" type="slidenum">
              <a:rPr lang="en-IN" altLang="en-US" sz="1400"/>
              <a:pPr>
                <a:spcBef>
                  <a:spcPct val="0"/>
                </a:spcBef>
              </a:pPr>
              <a:t>15</a:t>
            </a:fld>
            <a:endParaRPr lang="en-IN" altLang="en-US" sz="1400"/>
          </a:p>
        </p:txBody>
      </p:sp>
      <p:sp>
        <p:nvSpPr>
          <p:cNvPr id="26627" name="Rectangle 1">
            <a:extLst>
              <a:ext uri="{FF2B5EF4-FFF2-40B4-BE49-F238E27FC236}">
                <a16:creationId xmlns:a16="http://schemas.microsoft.com/office/drawing/2014/main" id="{AEC4A5EE-477A-6A00-3D81-F73D290C9D86}"/>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4494B874-971B-69A6-06CE-629524A5554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74298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C19F3EA5-9F30-3895-C83C-6F7DA50508DE}"/>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1ED4349D-0EED-089D-134F-6B73D90A3000}"/>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2A6D59B-E91A-92FF-0F6E-05D27D2FB0C0}"/>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F4A4A86C-A689-41FA-0B5C-CFC5A7F1847F}"/>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2C14E295-76E3-5B13-9F24-CA5C0F24FDEA}"/>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41A64053-57DB-14C6-455C-D9C0D1D35501}"/>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9888F086-A5A4-C4E7-13DA-A1C8048F39C1}"/>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71F68970-442A-244F-4818-DD6F6FBD9102}"/>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820079A1-8413-178E-0DC3-E72BAD113546}"/>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CAA8CD45-CC99-43AD-FA92-3F84A4C9DD45}"/>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DDA137E8-B904-687F-0810-6003528DC6A8}"/>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p>
        </p:txBody>
      </p:sp>
      <p:sp>
        <p:nvSpPr>
          <p:cNvPr id="15" name="Date Placeholder 3">
            <a:extLst>
              <a:ext uri="{FF2B5EF4-FFF2-40B4-BE49-F238E27FC236}">
                <a16:creationId xmlns:a16="http://schemas.microsoft.com/office/drawing/2014/main" id="{2A372CE7-23FB-75FF-5988-DF6F67E0846F}"/>
              </a:ext>
            </a:extLst>
          </p:cNvPr>
          <p:cNvSpPr>
            <a:spLocks noGrp="1"/>
          </p:cNvSpPr>
          <p:nvPr>
            <p:ph type="dt" sz="half" idx="10"/>
          </p:nvPr>
        </p:nvSpPr>
        <p:spPr/>
        <p:txBody>
          <a:bodyPr/>
          <a:lstStyle>
            <a:lvl1pPr>
              <a:defRPr/>
            </a:lvl1pPr>
          </a:lstStyle>
          <a:p>
            <a:pPr>
              <a:defRPr/>
            </a:pPr>
            <a:fld id="{6F72D830-EE05-42E1-AC3C-29D5B9A3C82C}" type="datetimeFigureOut">
              <a:rPr lang="en-US"/>
              <a:pPr>
                <a:defRPr/>
              </a:pPr>
              <a:t>10/22/2024</a:t>
            </a:fld>
            <a:endParaRPr lang="en-US"/>
          </a:p>
        </p:txBody>
      </p:sp>
      <p:sp>
        <p:nvSpPr>
          <p:cNvPr id="16" name="Footer Placeholder 4">
            <a:extLst>
              <a:ext uri="{FF2B5EF4-FFF2-40B4-BE49-F238E27FC236}">
                <a16:creationId xmlns:a16="http://schemas.microsoft.com/office/drawing/2014/main" id="{FEE608B9-403B-D5DA-4415-098807732758}"/>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F53CCAE4-484A-1A98-B433-BB9E4A0D53F3}"/>
              </a:ext>
            </a:extLst>
          </p:cNvPr>
          <p:cNvSpPr>
            <a:spLocks noGrp="1"/>
          </p:cNvSpPr>
          <p:nvPr>
            <p:ph type="sldNum" sz="quarter" idx="12"/>
          </p:nvPr>
        </p:nvSpPr>
        <p:spPr/>
        <p:txBody>
          <a:bodyPr/>
          <a:lstStyle>
            <a:lvl1pPr>
              <a:defRPr smtClean="0"/>
            </a:lvl1pPr>
          </a:lstStyle>
          <a:p>
            <a:pPr>
              <a:defRPr/>
            </a:pPr>
            <a:fld id="{81A721CF-FFF1-48CD-B974-772D2BCC331D}" type="slidenum">
              <a:rPr lang="en-US" altLang="en-US"/>
              <a:pPr>
                <a:defRPr/>
              </a:pPr>
              <a:t>‹#›</a:t>
            </a:fld>
            <a:endParaRPr lang="en-US" altLang="en-US"/>
          </a:p>
        </p:txBody>
      </p:sp>
    </p:spTree>
    <p:extLst>
      <p:ext uri="{BB962C8B-B14F-4D97-AF65-F5344CB8AC3E}">
        <p14:creationId xmlns:p14="http://schemas.microsoft.com/office/powerpoint/2010/main" val="3294446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921695-8344-4E3C-9D87-8E6DD22EF7F8}"/>
              </a:ext>
            </a:extLst>
          </p:cNvPr>
          <p:cNvSpPr>
            <a:spLocks noGrp="1"/>
          </p:cNvSpPr>
          <p:nvPr>
            <p:ph type="dt" sz="half" idx="10"/>
          </p:nvPr>
        </p:nvSpPr>
        <p:spPr/>
        <p:txBody>
          <a:bodyPr/>
          <a:lstStyle>
            <a:lvl1pPr>
              <a:defRPr/>
            </a:lvl1pPr>
          </a:lstStyle>
          <a:p>
            <a:pPr>
              <a:defRPr/>
            </a:pPr>
            <a:fld id="{4C07B8F4-3C5F-497B-9AB2-07588DF6105E}" type="datetimeFigureOut">
              <a:rPr lang="en-US"/>
              <a:pPr>
                <a:defRPr/>
              </a:pPr>
              <a:t>10/22/2024</a:t>
            </a:fld>
            <a:endParaRPr lang="en-US"/>
          </a:p>
        </p:txBody>
      </p:sp>
      <p:sp>
        <p:nvSpPr>
          <p:cNvPr id="5" name="Footer Placeholder 4">
            <a:extLst>
              <a:ext uri="{FF2B5EF4-FFF2-40B4-BE49-F238E27FC236}">
                <a16:creationId xmlns:a16="http://schemas.microsoft.com/office/drawing/2014/main" id="{A018BFD5-DA2E-353D-7732-0CB186E996B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6545C02-4A3E-4066-8F5D-76F1F71270EE}"/>
              </a:ext>
            </a:extLst>
          </p:cNvPr>
          <p:cNvSpPr>
            <a:spLocks noGrp="1"/>
          </p:cNvSpPr>
          <p:nvPr>
            <p:ph type="sldNum" sz="quarter" idx="12"/>
          </p:nvPr>
        </p:nvSpPr>
        <p:spPr/>
        <p:txBody>
          <a:bodyPr/>
          <a:lstStyle>
            <a:lvl1pPr>
              <a:defRPr/>
            </a:lvl1pPr>
          </a:lstStyle>
          <a:p>
            <a:pPr>
              <a:defRPr/>
            </a:pPr>
            <a:fld id="{0ACDB040-03AA-41F7-AB83-677F22DCC583}" type="slidenum">
              <a:rPr lang="en-US" altLang="en-US"/>
              <a:pPr>
                <a:defRPr/>
              </a:pPr>
              <a:t>‹#›</a:t>
            </a:fld>
            <a:endParaRPr lang="en-US" altLang="en-US"/>
          </a:p>
        </p:txBody>
      </p:sp>
    </p:spTree>
    <p:extLst>
      <p:ext uri="{BB962C8B-B14F-4D97-AF65-F5344CB8AC3E}">
        <p14:creationId xmlns:p14="http://schemas.microsoft.com/office/powerpoint/2010/main" val="419633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5DA9AD-0EC9-EB0D-CE32-7DDF49EF6AD2}"/>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3DFFDB21-50E3-A45E-1147-EBE10792A6D5}"/>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A63A2792-E373-3964-3E7D-F34E6542CFFD}"/>
              </a:ext>
            </a:extLst>
          </p:cNvPr>
          <p:cNvSpPr>
            <a:spLocks noGrp="1"/>
          </p:cNvSpPr>
          <p:nvPr>
            <p:ph type="dt" sz="half" idx="14"/>
          </p:nvPr>
        </p:nvSpPr>
        <p:spPr/>
        <p:txBody>
          <a:bodyPr/>
          <a:lstStyle>
            <a:lvl1pPr>
              <a:defRPr/>
            </a:lvl1pPr>
          </a:lstStyle>
          <a:p>
            <a:pPr>
              <a:defRPr/>
            </a:pPr>
            <a:fld id="{555AC3F3-4259-4B50-ACA0-2B5242E6CA03}" type="datetimeFigureOut">
              <a:rPr lang="en-US"/>
              <a:pPr>
                <a:defRPr/>
              </a:pPr>
              <a:t>10/22/2024</a:t>
            </a:fld>
            <a:endParaRPr lang="en-US"/>
          </a:p>
        </p:txBody>
      </p:sp>
      <p:sp>
        <p:nvSpPr>
          <p:cNvPr id="7" name="Footer Placeholder 4">
            <a:extLst>
              <a:ext uri="{FF2B5EF4-FFF2-40B4-BE49-F238E27FC236}">
                <a16:creationId xmlns:a16="http://schemas.microsoft.com/office/drawing/2014/main" id="{9FC03DFD-254C-C85D-B4DF-50131BE12052}"/>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560926E5-6C07-CF61-2B7A-3D8543DBF877}"/>
              </a:ext>
            </a:extLst>
          </p:cNvPr>
          <p:cNvSpPr>
            <a:spLocks noGrp="1"/>
          </p:cNvSpPr>
          <p:nvPr>
            <p:ph type="sldNum" sz="quarter" idx="16"/>
          </p:nvPr>
        </p:nvSpPr>
        <p:spPr/>
        <p:txBody>
          <a:bodyPr/>
          <a:lstStyle>
            <a:lvl1pPr>
              <a:defRPr smtClean="0"/>
            </a:lvl1pPr>
          </a:lstStyle>
          <a:p>
            <a:pPr>
              <a:defRPr/>
            </a:pPr>
            <a:fld id="{91E3A4F8-3696-4711-89AC-667A1852A2C8}" type="slidenum">
              <a:rPr lang="en-US" altLang="en-US"/>
              <a:pPr>
                <a:defRPr/>
              </a:pPr>
              <a:t>‹#›</a:t>
            </a:fld>
            <a:endParaRPr lang="en-US" altLang="en-US"/>
          </a:p>
        </p:txBody>
      </p:sp>
    </p:spTree>
    <p:extLst>
      <p:ext uri="{BB962C8B-B14F-4D97-AF65-F5344CB8AC3E}">
        <p14:creationId xmlns:p14="http://schemas.microsoft.com/office/powerpoint/2010/main" val="1276507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B063F8-C6AF-11C4-3F84-143708BFEE02}"/>
              </a:ext>
            </a:extLst>
          </p:cNvPr>
          <p:cNvSpPr>
            <a:spLocks noGrp="1"/>
          </p:cNvSpPr>
          <p:nvPr>
            <p:ph type="dt" sz="half" idx="10"/>
          </p:nvPr>
        </p:nvSpPr>
        <p:spPr/>
        <p:txBody>
          <a:bodyPr/>
          <a:lstStyle>
            <a:lvl1pPr>
              <a:defRPr/>
            </a:lvl1pPr>
          </a:lstStyle>
          <a:p>
            <a:pPr>
              <a:defRPr/>
            </a:pPr>
            <a:fld id="{81A25679-7933-4361-836D-C11C25D8EADC}" type="datetimeFigureOut">
              <a:rPr lang="en-US"/>
              <a:pPr>
                <a:defRPr/>
              </a:pPr>
              <a:t>10/22/2024</a:t>
            </a:fld>
            <a:endParaRPr lang="en-US"/>
          </a:p>
        </p:txBody>
      </p:sp>
      <p:sp>
        <p:nvSpPr>
          <p:cNvPr id="5" name="Footer Placeholder 4">
            <a:extLst>
              <a:ext uri="{FF2B5EF4-FFF2-40B4-BE49-F238E27FC236}">
                <a16:creationId xmlns:a16="http://schemas.microsoft.com/office/drawing/2014/main" id="{9488B4E5-073B-F62B-26BE-E9A4623CDCB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70899F9-7BD3-8329-890B-9AC84BC0638C}"/>
              </a:ext>
            </a:extLst>
          </p:cNvPr>
          <p:cNvSpPr>
            <a:spLocks noGrp="1"/>
          </p:cNvSpPr>
          <p:nvPr>
            <p:ph type="sldNum" sz="quarter" idx="12"/>
          </p:nvPr>
        </p:nvSpPr>
        <p:spPr/>
        <p:txBody>
          <a:bodyPr/>
          <a:lstStyle>
            <a:lvl1pPr>
              <a:defRPr/>
            </a:lvl1pPr>
          </a:lstStyle>
          <a:p>
            <a:pPr>
              <a:defRPr/>
            </a:pPr>
            <a:fld id="{F8880798-A4A2-4600-8CF0-65EC3599BEF6}" type="slidenum">
              <a:rPr lang="en-US" altLang="en-US"/>
              <a:pPr>
                <a:defRPr/>
              </a:pPr>
              <a:t>‹#›</a:t>
            </a:fld>
            <a:endParaRPr lang="en-US" altLang="en-US"/>
          </a:p>
        </p:txBody>
      </p:sp>
    </p:spTree>
    <p:extLst>
      <p:ext uri="{BB962C8B-B14F-4D97-AF65-F5344CB8AC3E}">
        <p14:creationId xmlns:p14="http://schemas.microsoft.com/office/powerpoint/2010/main" val="2709681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873101-170C-CB19-4E77-874556042EBC}"/>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DE87D229-B7CC-A14E-CA1E-7F6DF1BE3898}"/>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DB789DD7-6BA7-AA6F-2A84-9716D7D7AD7D}"/>
              </a:ext>
            </a:extLst>
          </p:cNvPr>
          <p:cNvSpPr>
            <a:spLocks noGrp="1"/>
          </p:cNvSpPr>
          <p:nvPr>
            <p:ph type="dt" sz="half" idx="14"/>
          </p:nvPr>
        </p:nvSpPr>
        <p:spPr/>
        <p:txBody>
          <a:bodyPr/>
          <a:lstStyle>
            <a:lvl1pPr>
              <a:defRPr/>
            </a:lvl1pPr>
          </a:lstStyle>
          <a:p>
            <a:pPr>
              <a:defRPr/>
            </a:pPr>
            <a:fld id="{49C40B81-E115-46B6-9A8F-DA9FC9DACED4}" type="datetimeFigureOut">
              <a:rPr lang="en-US"/>
              <a:pPr>
                <a:defRPr/>
              </a:pPr>
              <a:t>10/22/2024</a:t>
            </a:fld>
            <a:endParaRPr lang="en-US"/>
          </a:p>
        </p:txBody>
      </p:sp>
      <p:sp>
        <p:nvSpPr>
          <p:cNvPr id="7" name="Footer Placeholder 4">
            <a:extLst>
              <a:ext uri="{FF2B5EF4-FFF2-40B4-BE49-F238E27FC236}">
                <a16:creationId xmlns:a16="http://schemas.microsoft.com/office/drawing/2014/main" id="{94CA7B97-D705-E04D-47E8-F3DC573D5686}"/>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2050DA22-72AF-3153-DFDF-FBF023DBA4D1}"/>
              </a:ext>
            </a:extLst>
          </p:cNvPr>
          <p:cNvSpPr>
            <a:spLocks noGrp="1"/>
          </p:cNvSpPr>
          <p:nvPr>
            <p:ph type="sldNum" sz="quarter" idx="16"/>
          </p:nvPr>
        </p:nvSpPr>
        <p:spPr/>
        <p:txBody>
          <a:bodyPr/>
          <a:lstStyle>
            <a:lvl1pPr>
              <a:defRPr smtClean="0"/>
            </a:lvl1pPr>
          </a:lstStyle>
          <a:p>
            <a:pPr>
              <a:defRPr/>
            </a:pPr>
            <a:fld id="{80191AA4-D238-4197-BD14-41BDD9428DCC}" type="slidenum">
              <a:rPr lang="en-US" altLang="en-US"/>
              <a:pPr>
                <a:defRPr/>
              </a:pPr>
              <a:t>‹#›</a:t>
            </a:fld>
            <a:endParaRPr lang="en-US" altLang="en-US"/>
          </a:p>
        </p:txBody>
      </p:sp>
    </p:spTree>
    <p:extLst>
      <p:ext uri="{BB962C8B-B14F-4D97-AF65-F5344CB8AC3E}">
        <p14:creationId xmlns:p14="http://schemas.microsoft.com/office/powerpoint/2010/main" val="3823830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0AB7C6-BBD8-8248-D9BD-B8B91969BFDA}"/>
              </a:ext>
            </a:extLst>
          </p:cNvPr>
          <p:cNvSpPr>
            <a:spLocks noGrp="1"/>
          </p:cNvSpPr>
          <p:nvPr>
            <p:ph type="dt" sz="half" idx="14"/>
          </p:nvPr>
        </p:nvSpPr>
        <p:spPr/>
        <p:txBody>
          <a:bodyPr/>
          <a:lstStyle>
            <a:lvl1pPr>
              <a:defRPr/>
            </a:lvl1pPr>
          </a:lstStyle>
          <a:p>
            <a:pPr>
              <a:defRPr/>
            </a:pPr>
            <a:fld id="{5CF1A9BA-CC69-4365-8940-91CE69EC6B30}" type="datetimeFigureOut">
              <a:rPr lang="en-US"/>
              <a:pPr>
                <a:defRPr/>
              </a:pPr>
              <a:t>10/22/2024</a:t>
            </a:fld>
            <a:endParaRPr lang="en-US"/>
          </a:p>
        </p:txBody>
      </p:sp>
      <p:sp>
        <p:nvSpPr>
          <p:cNvPr id="5" name="Footer Placeholder 4">
            <a:extLst>
              <a:ext uri="{FF2B5EF4-FFF2-40B4-BE49-F238E27FC236}">
                <a16:creationId xmlns:a16="http://schemas.microsoft.com/office/drawing/2014/main" id="{128010DE-261E-C0B9-9D61-EC04D23E909F}"/>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0C31456-1BFB-8955-8F89-92EE65F78EB5}"/>
              </a:ext>
            </a:extLst>
          </p:cNvPr>
          <p:cNvSpPr>
            <a:spLocks noGrp="1"/>
          </p:cNvSpPr>
          <p:nvPr>
            <p:ph type="sldNum" sz="quarter" idx="16"/>
          </p:nvPr>
        </p:nvSpPr>
        <p:spPr/>
        <p:txBody>
          <a:bodyPr/>
          <a:lstStyle>
            <a:lvl1pPr>
              <a:defRPr/>
            </a:lvl1pPr>
          </a:lstStyle>
          <a:p>
            <a:pPr>
              <a:defRPr/>
            </a:pPr>
            <a:fld id="{F85A5203-E119-401F-B495-EF5F749CA714}" type="slidenum">
              <a:rPr lang="en-US" altLang="en-US"/>
              <a:pPr>
                <a:defRPr/>
              </a:pPr>
              <a:t>‹#›</a:t>
            </a:fld>
            <a:endParaRPr lang="en-US" altLang="en-US"/>
          </a:p>
        </p:txBody>
      </p:sp>
    </p:spTree>
    <p:extLst>
      <p:ext uri="{BB962C8B-B14F-4D97-AF65-F5344CB8AC3E}">
        <p14:creationId xmlns:p14="http://schemas.microsoft.com/office/powerpoint/2010/main" val="46157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0693A-9DF9-7CA9-B275-5F7AB5165140}"/>
              </a:ext>
            </a:extLst>
          </p:cNvPr>
          <p:cNvSpPr>
            <a:spLocks noGrp="1"/>
          </p:cNvSpPr>
          <p:nvPr>
            <p:ph type="dt" sz="half" idx="10"/>
          </p:nvPr>
        </p:nvSpPr>
        <p:spPr/>
        <p:txBody>
          <a:bodyPr/>
          <a:lstStyle>
            <a:lvl1pPr>
              <a:defRPr/>
            </a:lvl1pPr>
          </a:lstStyle>
          <a:p>
            <a:pPr>
              <a:defRPr/>
            </a:pPr>
            <a:fld id="{F7BD6274-BB93-4522-9D75-E2600DB03718}" type="datetimeFigureOut">
              <a:rPr lang="en-US"/>
              <a:pPr>
                <a:defRPr/>
              </a:pPr>
              <a:t>10/22/2024</a:t>
            </a:fld>
            <a:endParaRPr lang="en-US"/>
          </a:p>
        </p:txBody>
      </p:sp>
      <p:sp>
        <p:nvSpPr>
          <p:cNvPr id="5" name="Footer Placeholder 4">
            <a:extLst>
              <a:ext uri="{FF2B5EF4-FFF2-40B4-BE49-F238E27FC236}">
                <a16:creationId xmlns:a16="http://schemas.microsoft.com/office/drawing/2014/main" id="{BC0EC273-A9A2-12C2-2996-0CABB366F9A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17B534-35D3-6D29-CE1E-D82C56C81590}"/>
              </a:ext>
            </a:extLst>
          </p:cNvPr>
          <p:cNvSpPr>
            <a:spLocks noGrp="1"/>
          </p:cNvSpPr>
          <p:nvPr>
            <p:ph type="sldNum" sz="quarter" idx="12"/>
          </p:nvPr>
        </p:nvSpPr>
        <p:spPr/>
        <p:txBody>
          <a:bodyPr/>
          <a:lstStyle>
            <a:lvl1pPr>
              <a:defRPr/>
            </a:lvl1pPr>
          </a:lstStyle>
          <a:p>
            <a:pPr>
              <a:defRPr/>
            </a:pPr>
            <a:fld id="{5659C74B-8AC6-4B56-B93F-F9C9A368539C}" type="slidenum">
              <a:rPr lang="en-US" altLang="en-US"/>
              <a:pPr>
                <a:defRPr/>
              </a:pPr>
              <a:t>‹#›</a:t>
            </a:fld>
            <a:endParaRPr lang="en-US" altLang="en-US"/>
          </a:p>
        </p:txBody>
      </p:sp>
    </p:spTree>
    <p:extLst>
      <p:ext uri="{BB962C8B-B14F-4D97-AF65-F5344CB8AC3E}">
        <p14:creationId xmlns:p14="http://schemas.microsoft.com/office/powerpoint/2010/main" val="4055281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CC4534-E850-9787-E11A-C4591088705A}"/>
              </a:ext>
            </a:extLst>
          </p:cNvPr>
          <p:cNvSpPr>
            <a:spLocks noGrp="1"/>
          </p:cNvSpPr>
          <p:nvPr>
            <p:ph type="dt" sz="half" idx="10"/>
          </p:nvPr>
        </p:nvSpPr>
        <p:spPr/>
        <p:txBody>
          <a:bodyPr/>
          <a:lstStyle>
            <a:lvl1pPr>
              <a:defRPr/>
            </a:lvl1pPr>
          </a:lstStyle>
          <a:p>
            <a:pPr>
              <a:defRPr/>
            </a:pPr>
            <a:fld id="{F39CA2A3-90D7-4F83-B84B-6B225EBD6F90}" type="datetimeFigureOut">
              <a:rPr lang="en-US"/>
              <a:pPr>
                <a:defRPr/>
              </a:pPr>
              <a:t>10/22/2024</a:t>
            </a:fld>
            <a:endParaRPr lang="en-US"/>
          </a:p>
        </p:txBody>
      </p:sp>
      <p:sp>
        <p:nvSpPr>
          <p:cNvPr id="5" name="Footer Placeholder 4">
            <a:extLst>
              <a:ext uri="{FF2B5EF4-FFF2-40B4-BE49-F238E27FC236}">
                <a16:creationId xmlns:a16="http://schemas.microsoft.com/office/drawing/2014/main" id="{D7D00323-5279-D2D3-5909-0403DB7E79F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9A1F7A9-3ED9-61C7-0EDB-6A6FE4BB5C59}"/>
              </a:ext>
            </a:extLst>
          </p:cNvPr>
          <p:cNvSpPr>
            <a:spLocks noGrp="1"/>
          </p:cNvSpPr>
          <p:nvPr>
            <p:ph type="sldNum" sz="quarter" idx="12"/>
          </p:nvPr>
        </p:nvSpPr>
        <p:spPr/>
        <p:txBody>
          <a:bodyPr/>
          <a:lstStyle>
            <a:lvl1pPr>
              <a:defRPr/>
            </a:lvl1pPr>
          </a:lstStyle>
          <a:p>
            <a:pPr>
              <a:defRPr/>
            </a:pPr>
            <a:fld id="{D3007C1D-3FCC-4117-9515-12D23185CC84}" type="slidenum">
              <a:rPr lang="en-US" altLang="en-US"/>
              <a:pPr>
                <a:defRPr/>
              </a:pPr>
              <a:t>‹#›</a:t>
            </a:fld>
            <a:endParaRPr lang="en-US" altLang="en-US"/>
          </a:p>
        </p:txBody>
      </p:sp>
    </p:spTree>
    <p:extLst>
      <p:ext uri="{BB962C8B-B14F-4D97-AF65-F5344CB8AC3E}">
        <p14:creationId xmlns:p14="http://schemas.microsoft.com/office/powerpoint/2010/main" val="115534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4FD6DC-B5EF-D715-17E1-6E8B88432A46}"/>
              </a:ext>
            </a:extLst>
          </p:cNvPr>
          <p:cNvSpPr>
            <a:spLocks noGrp="1"/>
          </p:cNvSpPr>
          <p:nvPr>
            <p:ph type="dt" sz="half" idx="10"/>
          </p:nvPr>
        </p:nvSpPr>
        <p:spPr/>
        <p:txBody>
          <a:bodyPr/>
          <a:lstStyle>
            <a:lvl1pPr>
              <a:defRPr/>
            </a:lvl1pPr>
          </a:lstStyle>
          <a:p>
            <a:pPr>
              <a:defRPr/>
            </a:pPr>
            <a:fld id="{DD9EC7DD-C3F4-4429-81F0-FCF6C4A163CF}" type="datetimeFigureOut">
              <a:rPr lang="en-US"/>
              <a:pPr>
                <a:defRPr/>
              </a:pPr>
              <a:t>10/22/2024</a:t>
            </a:fld>
            <a:endParaRPr lang="en-US"/>
          </a:p>
        </p:txBody>
      </p:sp>
      <p:sp>
        <p:nvSpPr>
          <p:cNvPr id="5" name="Footer Placeholder 4">
            <a:extLst>
              <a:ext uri="{FF2B5EF4-FFF2-40B4-BE49-F238E27FC236}">
                <a16:creationId xmlns:a16="http://schemas.microsoft.com/office/drawing/2014/main" id="{59B6E5AB-DBF6-0570-E19F-769503BACB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36D6610-B341-3EE6-EAEC-18A91C6AC304}"/>
              </a:ext>
            </a:extLst>
          </p:cNvPr>
          <p:cNvSpPr>
            <a:spLocks noGrp="1"/>
          </p:cNvSpPr>
          <p:nvPr>
            <p:ph type="sldNum" sz="quarter" idx="12"/>
          </p:nvPr>
        </p:nvSpPr>
        <p:spPr/>
        <p:txBody>
          <a:bodyPr/>
          <a:lstStyle>
            <a:lvl1pPr>
              <a:defRPr/>
            </a:lvl1pPr>
          </a:lstStyle>
          <a:p>
            <a:pPr>
              <a:defRPr/>
            </a:pPr>
            <a:fld id="{C7384D7C-030D-424F-A151-6056428D289B}" type="slidenum">
              <a:rPr lang="en-US" altLang="en-US"/>
              <a:pPr>
                <a:defRPr/>
              </a:pPr>
              <a:t>‹#›</a:t>
            </a:fld>
            <a:endParaRPr lang="en-US" altLang="en-US"/>
          </a:p>
        </p:txBody>
      </p:sp>
    </p:spTree>
    <p:extLst>
      <p:ext uri="{BB962C8B-B14F-4D97-AF65-F5344CB8AC3E}">
        <p14:creationId xmlns:p14="http://schemas.microsoft.com/office/powerpoint/2010/main" val="1392683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6608CB-727F-9A29-A1A4-78C4B42AA192}"/>
              </a:ext>
            </a:extLst>
          </p:cNvPr>
          <p:cNvSpPr>
            <a:spLocks noGrp="1"/>
          </p:cNvSpPr>
          <p:nvPr>
            <p:ph type="dt" sz="half" idx="10"/>
          </p:nvPr>
        </p:nvSpPr>
        <p:spPr/>
        <p:txBody>
          <a:bodyPr/>
          <a:lstStyle>
            <a:lvl1pPr>
              <a:defRPr/>
            </a:lvl1pPr>
          </a:lstStyle>
          <a:p>
            <a:pPr>
              <a:defRPr/>
            </a:pPr>
            <a:fld id="{DAD7A856-126E-4C02-B473-480DCCE21CA1}" type="datetimeFigureOut">
              <a:rPr lang="en-US"/>
              <a:pPr>
                <a:defRPr/>
              </a:pPr>
              <a:t>10/22/2024</a:t>
            </a:fld>
            <a:endParaRPr lang="en-US"/>
          </a:p>
        </p:txBody>
      </p:sp>
      <p:sp>
        <p:nvSpPr>
          <p:cNvPr id="5" name="Footer Placeholder 4">
            <a:extLst>
              <a:ext uri="{FF2B5EF4-FFF2-40B4-BE49-F238E27FC236}">
                <a16:creationId xmlns:a16="http://schemas.microsoft.com/office/drawing/2014/main" id="{2CD055E3-7E08-1DA8-3F99-99C301F3BB0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EF905F5-2B43-1BE4-7EF5-247CD1F078B8}"/>
              </a:ext>
            </a:extLst>
          </p:cNvPr>
          <p:cNvSpPr>
            <a:spLocks noGrp="1"/>
          </p:cNvSpPr>
          <p:nvPr>
            <p:ph type="sldNum" sz="quarter" idx="12"/>
          </p:nvPr>
        </p:nvSpPr>
        <p:spPr/>
        <p:txBody>
          <a:bodyPr/>
          <a:lstStyle>
            <a:lvl1pPr>
              <a:defRPr/>
            </a:lvl1pPr>
          </a:lstStyle>
          <a:p>
            <a:pPr>
              <a:defRPr/>
            </a:pPr>
            <a:fld id="{DD1D9690-7B92-4095-8AD8-67C2ACECB16E}" type="slidenum">
              <a:rPr lang="en-US" altLang="en-US"/>
              <a:pPr>
                <a:defRPr/>
              </a:pPr>
              <a:t>‹#›</a:t>
            </a:fld>
            <a:endParaRPr lang="en-US" altLang="en-US"/>
          </a:p>
        </p:txBody>
      </p:sp>
    </p:spTree>
    <p:extLst>
      <p:ext uri="{BB962C8B-B14F-4D97-AF65-F5344CB8AC3E}">
        <p14:creationId xmlns:p14="http://schemas.microsoft.com/office/powerpoint/2010/main" val="184377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4EDFEBA-C6E4-C695-2970-F56957A0AC97}"/>
              </a:ext>
            </a:extLst>
          </p:cNvPr>
          <p:cNvSpPr>
            <a:spLocks noGrp="1"/>
          </p:cNvSpPr>
          <p:nvPr>
            <p:ph type="dt" sz="half" idx="10"/>
          </p:nvPr>
        </p:nvSpPr>
        <p:spPr/>
        <p:txBody>
          <a:bodyPr/>
          <a:lstStyle>
            <a:lvl1pPr>
              <a:defRPr/>
            </a:lvl1pPr>
          </a:lstStyle>
          <a:p>
            <a:pPr>
              <a:defRPr/>
            </a:pPr>
            <a:fld id="{81C59053-3677-4F12-B869-0A73CC107530}" type="datetimeFigureOut">
              <a:rPr lang="en-US"/>
              <a:pPr>
                <a:defRPr/>
              </a:pPr>
              <a:t>10/22/2024</a:t>
            </a:fld>
            <a:endParaRPr lang="en-US"/>
          </a:p>
        </p:txBody>
      </p:sp>
      <p:sp>
        <p:nvSpPr>
          <p:cNvPr id="6" name="Footer Placeholder 4">
            <a:extLst>
              <a:ext uri="{FF2B5EF4-FFF2-40B4-BE49-F238E27FC236}">
                <a16:creationId xmlns:a16="http://schemas.microsoft.com/office/drawing/2014/main" id="{A8105AD8-2B5D-0F1C-4BAC-4B0770C4B42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4F58163-244E-CA55-ADC9-889A395B271F}"/>
              </a:ext>
            </a:extLst>
          </p:cNvPr>
          <p:cNvSpPr>
            <a:spLocks noGrp="1"/>
          </p:cNvSpPr>
          <p:nvPr>
            <p:ph type="sldNum" sz="quarter" idx="12"/>
          </p:nvPr>
        </p:nvSpPr>
        <p:spPr/>
        <p:txBody>
          <a:bodyPr/>
          <a:lstStyle>
            <a:lvl1pPr>
              <a:defRPr/>
            </a:lvl1pPr>
          </a:lstStyle>
          <a:p>
            <a:pPr>
              <a:defRPr/>
            </a:pPr>
            <a:fld id="{5377F02D-A9FF-451A-B10E-832F57644677}" type="slidenum">
              <a:rPr lang="en-US" altLang="en-US"/>
              <a:pPr>
                <a:defRPr/>
              </a:pPr>
              <a:t>‹#›</a:t>
            </a:fld>
            <a:endParaRPr lang="en-US" altLang="en-US"/>
          </a:p>
        </p:txBody>
      </p:sp>
    </p:spTree>
    <p:extLst>
      <p:ext uri="{BB962C8B-B14F-4D97-AF65-F5344CB8AC3E}">
        <p14:creationId xmlns:p14="http://schemas.microsoft.com/office/powerpoint/2010/main" val="146347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042C096-2E42-6230-A456-58C7FF065EF0}"/>
              </a:ext>
            </a:extLst>
          </p:cNvPr>
          <p:cNvSpPr>
            <a:spLocks noGrp="1"/>
          </p:cNvSpPr>
          <p:nvPr>
            <p:ph type="dt" sz="half" idx="10"/>
          </p:nvPr>
        </p:nvSpPr>
        <p:spPr/>
        <p:txBody>
          <a:bodyPr/>
          <a:lstStyle>
            <a:lvl1pPr>
              <a:defRPr/>
            </a:lvl1pPr>
          </a:lstStyle>
          <a:p>
            <a:pPr>
              <a:defRPr/>
            </a:pPr>
            <a:fld id="{1484F0D4-CD4A-4F4A-B063-693DCDA51595}" type="datetimeFigureOut">
              <a:rPr lang="en-US"/>
              <a:pPr>
                <a:defRPr/>
              </a:pPr>
              <a:t>10/22/2024</a:t>
            </a:fld>
            <a:endParaRPr lang="en-US"/>
          </a:p>
        </p:txBody>
      </p:sp>
      <p:sp>
        <p:nvSpPr>
          <p:cNvPr id="8" name="Footer Placeholder 4">
            <a:extLst>
              <a:ext uri="{FF2B5EF4-FFF2-40B4-BE49-F238E27FC236}">
                <a16:creationId xmlns:a16="http://schemas.microsoft.com/office/drawing/2014/main" id="{99A40140-CE5A-D471-80CE-5527F820322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9EBA4AC-716D-0E05-F2D8-84B9CC71802E}"/>
              </a:ext>
            </a:extLst>
          </p:cNvPr>
          <p:cNvSpPr>
            <a:spLocks noGrp="1"/>
          </p:cNvSpPr>
          <p:nvPr>
            <p:ph type="sldNum" sz="quarter" idx="12"/>
          </p:nvPr>
        </p:nvSpPr>
        <p:spPr/>
        <p:txBody>
          <a:bodyPr/>
          <a:lstStyle>
            <a:lvl1pPr>
              <a:defRPr/>
            </a:lvl1pPr>
          </a:lstStyle>
          <a:p>
            <a:pPr>
              <a:defRPr/>
            </a:pPr>
            <a:fld id="{14A35F32-9129-41F3-B63A-79D3C9C7D8BD}" type="slidenum">
              <a:rPr lang="en-US" altLang="en-US"/>
              <a:pPr>
                <a:defRPr/>
              </a:pPr>
              <a:t>‹#›</a:t>
            </a:fld>
            <a:endParaRPr lang="en-US" altLang="en-US"/>
          </a:p>
        </p:txBody>
      </p:sp>
    </p:spTree>
    <p:extLst>
      <p:ext uri="{BB962C8B-B14F-4D97-AF65-F5344CB8AC3E}">
        <p14:creationId xmlns:p14="http://schemas.microsoft.com/office/powerpoint/2010/main" val="420709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p>
        </p:txBody>
      </p:sp>
      <p:sp>
        <p:nvSpPr>
          <p:cNvPr id="3" name="Date Placeholder 3">
            <a:extLst>
              <a:ext uri="{FF2B5EF4-FFF2-40B4-BE49-F238E27FC236}">
                <a16:creationId xmlns:a16="http://schemas.microsoft.com/office/drawing/2014/main" id="{15E26233-3BFA-8374-264E-FA01C3E0DE73}"/>
              </a:ext>
            </a:extLst>
          </p:cNvPr>
          <p:cNvSpPr>
            <a:spLocks noGrp="1"/>
          </p:cNvSpPr>
          <p:nvPr>
            <p:ph type="dt" sz="half" idx="10"/>
          </p:nvPr>
        </p:nvSpPr>
        <p:spPr/>
        <p:txBody>
          <a:bodyPr/>
          <a:lstStyle>
            <a:lvl1pPr>
              <a:defRPr/>
            </a:lvl1pPr>
          </a:lstStyle>
          <a:p>
            <a:pPr>
              <a:defRPr/>
            </a:pPr>
            <a:fld id="{11BEF578-3F0C-46B0-9AC0-910B900A0DB1}" type="datetimeFigureOut">
              <a:rPr lang="en-US"/>
              <a:pPr>
                <a:defRPr/>
              </a:pPr>
              <a:t>10/22/2024</a:t>
            </a:fld>
            <a:endParaRPr lang="en-US"/>
          </a:p>
        </p:txBody>
      </p:sp>
      <p:sp>
        <p:nvSpPr>
          <p:cNvPr id="4" name="Footer Placeholder 4">
            <a:extLst>
              <a:ext uri="{FF2B5EF4-FFF2-40B4-BE49-F238E27FC236}">
                <a16:creationId xmlns:a16="http://schemas.microsoft.com/office/drawing/2014/main" id="{EB728501-8658-4B7D-302C-1C510259F13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3376495-7C1F-6BEE-60DD-646F457BDE5B}"/>
              </a:ext>
            </a:extLst>
          </p:cNvPr>
          <p:cNvSpPr>
            <a:spLocks noGrp="1"/>
          </p:cNvSpPr>
          <p:nvPr>
            <p:ph type="sldNum" sz="quarter" idx="12"/>
          </p:nvPr>
        </p:nvSpPr>
        <p:spPr/>
        <p:txBody>
          <a:bodyPr/>
          <a:lstStyle>
            <a:lvl1pPr>
              <a:defRPr/>
            </a:lvl1pPr>
          </a:lstStyle>
          <a:p>
            <a:pPr>
              <a:defRPr/>
            </a:pPr>
            <a:fld id="{DEDEAF10-401E-431F-817E-266471A902C7}" type="slidenum">
              <a:rPr lang="en-US" altLang="en-US"/>
              <a:pPr>
                <a:defRPr/>
              </a:pPr>
              <a:t>‹#›</a:t>
            </a:fld>
            <a:endParaRPr lang="en-US" altLang="en-US"/>
          </a:p>
        </p:txBody>
      </p:sp>
    </p:spTree>
    <p:extLst>
      <p:ext uri="{BB962C8B-B14F-4D97-AF65-F5344CB8AC3E}">
        <p14:creationId xmlns:p14="http://schemas.microsoft.com/office/powerpoint/2010/main" val="196812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AF4F752-C63C-5CB2-8E02-AD569AE70C02}"/>
              </a:ext>
            </a:extLst>
          </p:cNvPr>
          <p:cNvSpPr>
            <a:spLocks noGrp="1"/>
          </p:cNvSpPr>
          <p:nvPr>
            <p:ph type="dt" sz="half" idx="10"/>
          </p:nvPr>
        </p:nvSpPr>
        <p:spPr/>
        <p:txBody>
          <a:bodyPr/>
          <a:lstStyle>
            <a:lvl1pPr>
              <a:defRPr/>
            </a:lvl1pPr>
          </a:lstStyle>
          <a:p>
            <a:pPr>
              <a:defRPr/>
            </a:pPr>
            <a:fld id="{3B0869D4-2BF0-4E98-9F34-2133E03AA6EA}" type="datetimeFigureOut">
              <a:rPr lang="en-US"/>
              <a:pPr>
                <a:defRPr/>
              </a:pPr>
              <a:t>10/22/2024</a:t>
            </a:fld>
            <a:endParaRPr lang="en-US"/>
          </a:p>
        </p:txBody>
      </p:sp>
      <p:sp>
        <p:nvSpPr>
          <p:cNvPr id="3" name="Footer Placeholder 4">
            <a:extLst>
              <a:ext uri="{FF2B5EF4-FFF2-40B4-BE49-F238E27FC236}">
                <a16:creationId xmlns:a16="http://schemas.microsoft.com/office/drawing/2014/main" id="{AFD49E57-7CD5-605B-CD22-30349F4301B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3C0228A-1304-5777-A2B7-0B9DEF398D3B}"/>
              </a:ext>
            </a:extLst>
          </p:cNvPr>
          <p:cNvSpPr>
            <a:spLocks noGrp="1"/>
          </p:cNvSpPr>
          <p:nvPr>
            <p:ph type="sldNum" sz="quarter" idx="12"/>
          </p:nvPr>
        </p:nvSpPr>
        <p:spPr/>
        <p:txBody>
          <a:bodyPr/>
          <a:lstStyle>
            <a:lvl1pPr>
              <a:defRPr/>
            </a:lvl1pPr>
          </a:lstStyle>
          <a:p>
            <a:pPr>
              <a:defRPr/>
            </a:pPr>
            <a:fld id="{4E3C093C-38CD-4677-8E9A-954CDE2A8BDF}" type="slidenum">
              <a:rPr lang="en-US" altLang="en-US"/>
              <a:pPr>
                <a:defRPr/>
              </a:pPr>
              <a:t>‹#›</a:t>
            </a:fld>
            <a:endParaRPr lang="en-US" altLang="en-US"/>
          </a:p>
        </p:txBody>
      </p:sp>
    </p:spTree>
    <p:extLst>
      <p:ext uri="{BB962C8B-B14F-4D97-AF65-F5344CB8AC3E}">
        <p14:creationId xmlns:p14="http://schemas.microsoft.com/office/powerpoint/2010/main" val="392264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3E21967E-5968-BF80-C126-4577911986B4}"/>
              </a:ext>
            </a:extLst>
          </p:cNvPr>
          <p:cNvSpPr>
            <a:spLocks noGrp="1"/>
          </p:cNvSpPr>
          <p:nvPr>
            <p:ph type="dt" sz="half" idx="10"/>
          </p:nvPr>
        </p:nvSpPr>
        <p:spPr/>
        <p:txBody>
          <a:bodyPr/>
          <a:lstStyle>
            <a:lvl1pPr>
              <a:defRPr/>
            </a:lvl1pPr>
          </a:lstStyle>
          <a:p>
            <a:pPr>
              <a:defRPr/>
            </a:pPr>
            <a:fld id="{2829F882-A289-4C37-966E-CED32A00001C}" type="datetimeFigureOut">
              <a:rPr lang="en-US"/>
              <a:pPr>
                <a:defRPr/>
              </a:pPr>
              <a:t>10/22/2024</a:t>
            </a:fld>
            <a:endParaRPr lang="en-US"/>
          </a:p>
        </p:txBody>
      </p:sp>
      <p:sp>
        <p:nvSpPr>
          <p:cNvPr id="6" name="Footer Placeholder 4">
            <a:extLst>
              <a:ext uri="{FF2B5EF4-FFF2-40B4-BE49-F238E27FC236}">
                <a16:creationId xmlns:a16="http://schemas.microsoft.com/office/drawing/2014/main" id="{75098229-BCF5-F3D3-606E-3DC42757B51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E2D7BA5-87C0-0DA4-9841-CA13027A1F38}"/>
              </a:ext>
            </a:extLst>
          </p:cNvPr>
          <p:cNvSpPr>
            <a:spLocks noGrp="1"/>
          </p:cNvSpPr>
          <p:nvPr>
            <p:ph type="sldNum" sz="quarter" idx="12"/>
          </p:nvPr>
        </p:nvSpPr>
        <p:spPr/>
        <p:txBody>
          <a:bodyPr/>
          <a:lstStyle>
            <a:lvl1pPr>
              <a:defRPr/>
            </a:lvl1pPr>
          </a:lstStyle>
          <a:p>
            <a:pPr>
              <a:defRPr/>
            </a:pPr>
            <a:fld id="{B9CA8EA6-EB30-46CF-84EA-75636683971D}" type="slidenum">
              <a:rPr lang="en-US" altLang="en-US"/>
              <a:pPr>
                <a:defRPr/>
              </a:pPr>
              <a:t>‹#›</a:t>
            </a:fld>
            <a:endParaRPr lang="en-US" altLang="en-US"/>
          </a:p>
        </p:txBody>
      </p:sp>
    </p:spTree>
    <p:extLst>
      <p:ext uri="{BB962C8B-B14F-4D97-AF65-F5344CB8AC3E}">
        <p14:creationId xmlns:p14="http://schemas.microsoft.com/office/powerpoint/2010/main" val="273537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6639359F-FE61-F120-227C-8174E1591E47}"/>
              </a:ext>
            </a:extLst>
          </p:cNvPr>
          <p:cNvSpPr>
            <a:spLocks noGrp="1"/>
          </p:cNvSpPr>
          <p:nvPr>
            <p:ph type="dt" sz="half" idx="10"/>
          </p:nvPr>
        </p:nvSpPr>
        <p:spPr/>
        <p:txBody>
          <a:bodyPr/>
          <a:lstStyle>
            <a:lvl1pPr>
              <a:defRPr/>
            </a:lvl1pPr>
          </a:lstStyle>
          <a:p>
            <a:pPr>
              <a:defRPr/>
            </a:pPr>
            <a:fld id="{CAD9B23C-EE00-4298-85C0-91F9E71F81DD}" type="datetimeFigureOut">
              <a:rPr lang="en-US"/>
              <a:pPr>
                <a:defRPr/>
              </a:pPr>
              <a:t>10/22/2024</a:t>
            </a:fld>
            <a:endParaRPr lang="en-US"/>
          </a:p>
        </p:txBody>
      </p:sp>
      <p:sp>
        <p:nvSpPr>
          <p:cNvPr id="6" name="Footer Placeholder 4">
            <a:extLst>
              <a:ext uri="{FF2B5EF4-FFF2-40B4-BE49-F238E27FC236}">
                <a16:creationId xmlns:a16="http://schemas.microsoft.com/office/drawing/2014/main" id="{526FC0EC-4330-3B42-6891-42831B5405F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E3A3371-D181-3C9E-E205-0B673409A6C7}"/>
              </a:ext>
            </a:extLst>
          </p:cNvPr>
          <p:cNvSpPr>
            <a:spLocks noGrp="1"/>
          </p:cNvSpPr>
          <p:nvPr>
            <p:ph type="sldNum" sz="quarter" idx="12"/>
          </p:nvPr>
        </p:nvSpPr>
        <p:spPr/>
        <p:txBody>
          <a:bodyPr/>
          <a:lstStyle>
            <a:lvl1pPr>
              <a:defRPr/>
            </a:lvl1pPr>
          </a:lstStyle>
          <a:p>
            <a:pPr>
              <a:defRPr/>
            </a:pPr>
            <a:fld id="{907B9D57-8A4A-456C-98D6-1892E9897595}" type="slidenum">
              <a:rPr lang="en-US" altLang="en-US"/>
              <a:pPr>
                <a:defRPr/>
              </a:pPr>
              <a:t>‹#›</a:t>
            </a:fld>
            <a:endParaRPr lang="en-US" altLang="en-US"/>
          </a:p>
        </p:txBody>
      </p:sp>
    </p:spTree>
    <p:extLst>
      <p:ext uri="{BB962C8B-B14F-4D97-AF65-F5344CB8AC3E}">
        <p14:creationId xmlns:p14="http://schemas.microsoft.com/office/powerpoint/2010/main" val="3629290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415C7B14-F74A-BB46-570E-8BD1B9483F89}"/>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874D5725-1AAF-9260-43A6-E7D8A828EAC6}"/>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36A7F7FA-D1DA-F5E3-29A0-A057707F3F72}"/>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20EA588-F616-1503-D82E-9FB4A6D413A6}"/>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9F3D18AD-1A77-723B-D86E-6A93F130D5AB}"/>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B5CFAC7D-CA98-4C3E-7D68-C9F9C02FC9D3}"/>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1AECC4E6-41BE-1F4E-6E9B-2E60E24FB5F6}"/>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019EA6C0-2DF1-495E-B5D1-B87ECFA81139}"/>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B3407D44-0082-F28A-F46C-6DC31331AC49}"/>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239A874B-12BF-7CD0-2439-A02889408CF1}"/>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ED7D00BB-2573-77F1-4237-BE8EED763BF6}"/>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6C5ECBEF-2557-F8DB-FDCE-5EFC1B66ED84}"/>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8F63D7DA-2AAB-7638-9058-0654D5833DAF}"/>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CF3A32C-AFC2-07C4-12DD-EE899EF47F16}"/>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DB0810F1-D6CB-4652-AF35-C27A07C07EC7}" type="datetimeFigureOut">
              <a:rPr lang="en-US"/>
              <a:pPr>
                <a:defRPr/>
              </a:pPr>
              <a:t>10/22/2024</a:t>
            </a:fld>
            <a:endParaRPr lang="en-US"/>
          </a:p>
        </p:txBody>
      </p:sp>
      <p:sp>
        <p:nvSpPr>
          <p:cNvPr id="5" name="Footer Placeholder 4">
            <a:extLst>
              <a:ext uri="{FF2B5EF4-FFF2-40B4-BE49-F238E27FC236}">
                <a16:creationId xmlns:a16="http://schemas.microsoft.com/office/drawing/2014/main" id="{376F1AC0-31EE-D3A4-2752-BEB9AF1F5787}"/>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608D7D84-F54B-768F-7C4E-B3872485D25B}"/>
              </a:ext>
            </a:extLst>
          </p:cNvPr>
          <p:cNvSpPr>
            <a:spLocks noGrp="1"/>
          </p:cNvSpPr>
          <p:nvPr>
            <p:ph type="sldNum" sz="quarter" idx="4"/>
          </p:nvPr>
        </p:nvSpPr>
        <p:spPr>
          <a:xfrm>
            <a:off x="7104063" y="6659563"/>
            <a:ext cx="565150" cy="401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smtClean="0">
                <a:solidFill>
                  <a:schemeClr val="accent1"/>
                </a:solidFill>
              </a:defRPr>
            </a:lvl1pPr>
          </a:lstStyle>
          <a:p>
            <a:pPr>
              <a:defRPr/>
            </a:pPr>
            <a:fld id="{81780BEB-49D8-48A9-AF4B-2D17C7ECB0C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91"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92" r:id="rId11"/>
    <p:sldLayoutId id="2147483887" r:id="rId12"/>
    <p:sldLayoutId id="2147483893" r:id="rId13"/>
    <p:sldLayoutId id="2147483888" r:id="rId14"/>
    <p:sldLayoutId id="2147483889" r:id="rId15"/>
    <p:sldLayoutId id="2147483890"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1.xml.rels><?xml version="1.0" encoding="UTF-8" standalone="yes"?>
<Relationships xmlns="http://schemas.openxmlformats.org/package/2006/relationships"><Relationship Id="rId3" Type="http://schemas.openxmlformats.org/officeDocument/2006/relationships/hyperlink" Target="https://ieeexplore.ieee.org/document/10169786"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ieeexplore.ieee.org/abstract/document/6320742" TargetMode="External"/><Relationship Id="rId4" Type="http://schemas.openxmlformats.org/officeDocument/2006/relationships/hyperlink" Target="https://ieeexplore.ieee.org/document/8932766"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chrome-extension:/efaidnbmnnnibpcajpcglclefindmkaj/https:/www.ijres.org/papers/Volume-10/Issue-5/Ser-6/H10056065.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ieeexplore.ieee.org/document/9545082" TargetMode="External"/><Relationship Id="rId5" Type="http://schemas.openxmlformats.org/officeDocument/2006/relationships/hyperlink" Target="https://www.sciencedirect.com/science/article/pii/S1877050921019232" TargetMode="External"/><Relationship Id="rId4" Type="http://schemas.openxmlformats.org/officeDocument/2006/relationships/hyperlink" Target="https://doi.org/10.46335/IJIES.2022.7.8.22"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chrome-extension:/efaidnbmnnnibpcajpcglclefindmkaj/https:/www.rsisinternational.org/journals/ijrsi/digital-library/volume-6-issue-5/77-80.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ijcat.org/IJCAT-2014/1-1/Effective-Use-of-Pattern-Discovery-for-Detection-of-Fraudulent-Patterns-in-Railway-Reservation.pdf" TargetMode="External"/><Relationship Id="rId4" Type="http://schemas.openxmlformats.org/officeDocument/2006/relationships/hyperlink" Target="http://chrome-extension:/efaidnbmnnnibpcajpcglclefindmkaj/https:/www.ijresm.com/Vol_1_2018/Vol1_Iss12_December18/IJRESM_V1_I12_198.pdf"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70F2F130-98D1-357B-7AAF-E84953B8CFBA}"/>
              </a:ext>
            </a:extLst>
          </p:cNvPr>
          <p:cNvSpPr>
            <a:spLocks noChangeArrowheads="1"/>
          </p:cNvSpPr>
          <p:nvPr/>
        </p:nvSpPr>
        <p:spPr bwMode="auto">
          <a:xfrm>
            <a:off x="503238" y="1895262"/>
            <a:ext cx="9070975" cy="565753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RailSmart</a:t>
            </a: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An Automated Local Railway Ticket Identification and Validation System</a:t>
            </a:r>
          </a:p>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200" b="1" dirty="0">
                <a:latin typeface="Times New Roman"/>
              </a:rPr>
              <a:t>Group No.</a:t>
            </a:r>
            <a:r>
              <a:rPr lang="en-IN" altLang="en-US" sz="3200" dirty="0">
                <a:solidFill>
                  <a:srgbClr val="000000"/>
                </a:solidFill>
                <a:effectLst>
                  <a:outerShdw blurRad="38100" dist="38100" dir="2700000" algn="tl">
                    <a:srgbClr val="000000">
                      <a:alpha val="43137"/>
                    </a:srgbClr>
                  </a:outerShdw>
                </a:effectLst>
                <a:latin typeface="Times New Roman"/>
                <a:cs typeface="Times New Roman"/>
              </a:rPr>
              <a:t> 12</a:t>
            </a: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a:cs typeface="Times New Roman"/>
              </a:rPr>
              <a:t>Group members with Student Id</a:t>
            </a: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a:cs typeface="Times New Roman"/>
              </a:rPr>
              <a:t>Tanvi </a:t>
            </a:r>
            <a:r>
              <a:rPr lang="en-IN" altLang="en-US" sz="3200" dirty="0" err="1">
                <a:solidFill>
                  <a:srgbClr val="000000"/>
                </a:solidFill>
                <a:effectLst>
                  <a:outerShdw blurRad="38100" dist="38100" dir="2700000" algn="tl">
                    <a:srgbClr val="000000">
                      <a:alpha val="43137"/>
                    </a:srgbClr>
                  </a:outerShdw>
                </a:effectLst>
                <a:latin typeface="Times New Roman"/>
                <a:cs typeface="Times New Roman"/>
              </a:rPr>
              <a:t>Mirgal</a:t>
            </a:r>
            <a:r>
              <a:rPr lang="en-IN" altLang="en-US" sz="3200" dirty="0">
                <a:solidFill>
                  <a:srgbClr val="000000"/>
                </a:solidFill>
                <a:effectLst>
                  <a:outerShdw blurRad="38100" dist="38100" dir="2700000" algn="tl">
                    <a:srgbClr val="000000">
                      <a:alpha val="43137"/>
                    </a:srgbClr>
                  </a:outerShdw>
                </a:effectLst>
                <a:latin typeface="Times New Roman"/>
                <a:cs typeface="Times New Roman"/>
              </a:rPr>
              <a:t>   21107028</a:t>
            </a:r>
            <a:endParaRPr lang="en-IN" altLang="en-US" sz="3200" dirty="0">
              <a:effectLst>
                <a:outerShdw blurRad="38100" dist="38100" dir="2700000" algn="tl">
                  <a:srgbClr val="000000">
                    <a:alpha val="43137"/>
                  </a:srgbClr>
                </a:outerShdw>
              </a:effectLst>
              <a:latin typeface="Times New Roman"/>
              <a:cs typeface="Times New Roman"/>
            </a:endParaRPr>
          </a:p>
          <a:p>
            <a:pPr algn="ctr">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a:cs typeface="Times New Roman"/>
              </a:rPr>
              <a:t>Sakshi </a:t>
            </a:r>
            <a:r>
              <a:rPr lang="en-IN" altLang="en-US" sz="3200" dirty="0" err="1">
                <a:solidFill>
                  <a:srgbClr val="000000"/>
                </a:solidFill>
                <a:effectLst>
                  <a:outerShdw blurRad="38100" dist="38100" dir="2700000" algn="tl">
                    <a:srgbClr val="000000">
                      <a:alpha val="43137"/>
                    </a:srgbClr>
                  </a:outerShdw>
                </a:effectLst>
                <a:latin typeface="Times New Roman"/>
                <a:cs typeface="Times New Roman"/>
              </a:rPr>
              <a:t>Jamdhade</a:t>
            </a:r>
            <a:r>
              <a:rPr lang="en-IN" altLang="en-US" sz="3200" dirty="0">
                <a:solidFill>
                  <a:srgbClr val="000000"/>
                </a:solidFill>
                <a:effectLst>
                  <a:outerShdw blurRad="38100" dist="38100" dir="2700000" algn="tl">
                    <a:srgbClr val="000000">
                      <a:alpha val="43137"/>
                    </a:srgbClr>
                  </a:outerShdw>
                </a:effectLst>
                <a:latin typeface="Times New Roman"/>
                <a:cs typeface="Times New Roman"/>
              </a:rPr>
              <a:t>  21107042</a:t>
            </a:r>
            <a:endParaRPr lang="en-IN" altLang="en-US" sz="3200" dirty="0">
              <a:effectLst>
                <a:outerShdw blurRad="38100" dist="38100" dir="2700000" algn="tl">
                  <a:srgbClr val="000000">
                    <a:alpha val="43137"/>
                  </a:srgbClr>
                </a:outerShdw>
              </a:effectLst>
              <a:latin typeface="Times New Roman"/>
              <a:cs typeface="Times New Roman"/>
            </a:endParaRPr>
          </a:p>
          <a:p>
            <a:pPr algn="ctr">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a:cs typeface="Times New Roman"/>
              </a:rPr>
              <a:t>Meghraj Padwal   21107025</a:t>
            </a:r>
            <a:endParaRPr lang="en-IN" dirty="0"/>
          </a:p>
          <a:p>
            <a:pPr algn="ctr">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a:cs typeface="Times New Roman"/>
              </a:rPr>
              <a:t>Harsh Mulik   21107044</a:t>
            </a: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a:cs typeface="Times New Roman"/>
              </a:rPr>
              <a:t>Project Guide</a:t>
            </a:r>
            <a:endParaRPr lang="en-IN" altLang="en-US" sz="3200" dirty="0">
              <a:solidFill>
                <a:srgbClr val="000000"/>
              </a:solidFill>
              <a:effectLst>
                <a:outerShdw blurRad="38100" dist="38100" dir="2700000" algn="tl">
                  <a:srgbClr val="000000">
                    <a:alpha val="43137"/>
                  </a:srgbClr>
                </a:outerShdw>
              </a:effectLst>
              <a:latin typeface="Times New Roman"/>
              <a:cs typeface="Times New Roman"/>
            </a:endParaRP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a:cs typeface="Times New Roman"/>
              </a:rPr>
              <a:t>Ms. </a:t>
            </a:r>
            <a:r>
              <a:rPr lang="en-IN" altLang="en-US" sz="2400" b="1" dirty="0" err="1">
                <a:solidFill>
                  <a:srgbClr val="000000"/>
                </a:solidFill>
                <a:effectLst>
                  <a:outerShdw blurRad="38100" dist="38100" dir="2700000" algn="tl">
                    <a:srgbClr val="000000">
                      <a:alpha val="43137"/>
                    </a:srgbClr>
                  </a:outerShdw>
                </a:effectLst>
                <a:latin typeface="Times New Roman"/>
                <a:cs typeface="Times New Roman"/>
              </a:rPr>
              <a:t>Rajashri</a:t>
            </a:r>
            <a:r>
              <a:rPr lang="en-IN" altLang="en-US" sz="2400" b="1" dirty="0">
                <a:solidFill>
                  <a:srgbClr val="000000"/>
                </a:solidFill>
                <a:effectLst>
                  <a:outerShdw blurRad="38100" dist="38100" dir="2700000" algn="tl">
                    <a:srgbClr val="000000">
                      <a:alpha val="43137"/>
                    </a:srgbClr>
                  </a:outerShdw>
                </a:effectLst>
                <a:latin typeface="Times New Roman"/>
                <a:cs typeface="Times New Roman"/>
              </a:rPr>
              <a:t> Chaudhari</a:t>
            </a:r>
          </a:p>
        </p:txBody>
      </p:sp>
      <p:cxnSp>
        <p:nvCxnSpPr>
          <p:cNvPr id="3" name="Straight Connector 2">
            <a:extLst>
              <a:ext uri="{FF2B5EF4-FFF2-40B4-BE49-F238E27FC236}">
                <a16:creationId xmlns:a16="http://schemas.microsoft.com/office/drawing/2014/main" id="{A4FDE935-F1B2-BFBA-DC2F-27DD4F3FA02A}"/>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6148" name="Picture 3">
            <a:extLst>
              <a:ext uri="{FF2B5EF4-FFF2-40B4-BE49-F238E27FC236}">
                <a16:creationId xmlns:a16="http://schemas.microsoft.com/office/drawing/2014/main" id="{59FA5B6A-CE50-860A-4905-3D05CEC9D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146050"/>
            <a:ext cx="768667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0D82CC6-DD31-55B0-1EB4-DCF230EB4C07}"/>
              </a:ext>
            </a:extLst>
          </p:cNvPr>
          <p:cNvSpPr>
            <a:spLocks noGrp="1" noChangeArrowheads="1"/>
          </p:cNvSpPr>
          <p:nvPr>
            <p:ph type="title"/>
          </p:nvPr>
        </p:nvSpPr>
        <p:spPr>
          <a:xfrm>
            <a:off x="432632" y="183753"/>
            <a:ext cx="9066212" cy="587375"/>
          </a:xfrm>
        </p:spPr>
        <p:txBody>
          <a:bodyPr/>
          <a:lstStyle/>
          <a:p>
            <a:pPr>
              <a:defRPr/>
            </a:pPr>
            <a:r>
              <a:rPr lang="en-IN" altLang="en-US" sz="3600" b="1">
                <a:solidFill>
                  <a:srgbClr val="000000"/>
                </a:solidFill>
                <a:effectLst>
                  <a:outerShdw blurRad="38100" dist="38100" dir="2700000" algn="tl">
                    <a:srgbClr val="000000">
                      <a:alpha val="43137"/>
                    </a:srgbClr>
                  </a:outerShdw>
                </a:effectLst>
                <a:latin typeface="Times New Roman"/>
                <a:ea typeface="+mn-ea"/>
                <a:cs typeface="Times New Roman"/>
              </a:rPr>
              <a:t>Literature Review</a:t>
            </a:r>
            <a:endPar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ea typeface="+mn-ea"/>
            </a:endParaRPr>
          </a:p>
        </p:txBody>
      </p:sp>
      <p:graphicFrame>
        <p:nvGraphicFramePr>
          <p:cNvPr id="4" name="Table 3">
            <a:extLst>
              <a:ext uri="{FF2B5EF4-FFF2-40B4-BE49-F238E27FC236}">
                <a16:creationId xmlns:a16="http://schemas.microsoft.com/office/drawing/2014/main" id="{EE096343-4D34-D8C3-2ED9-D57F49C88852}"/>
              </a:ext>
            </a:extLst>
          </p:cNvPr>
          <p:cNvGraphicFramePr>
            <a:graphicFrameLocks noGrp="1"/>
          </p:cNvGraphicFramePr>
          <p:nvPr>
            <p:extLst>
              <p:ext uri="{D42A27DB-BD31-4B8C-83A1-F6EECF244321}">
                <p14:modId xmlns:p14="http://schemas.microsoft.com/office/powerpoint/2010/main" val="189007418"/>
              </p:ext>
            </p:extLst>
          </p:nvPr>
        </p:nvGraphicFramePr>
        <p:xfrm>
          <a:off x="433627" y="775064"/>
          <a:ext cx="8930759" cy="6444158"/>
        </p:xfrm>
        <a:graphic>
          <a:graphicData uri="http://schemas.openxmlformats.org/drawingml/2006/table">
            <a:tbl>
              <a:tblPr>
                <a:tableStyleId>{D7AC3CCA-C797-4891-BE02-D94E43425B78}</a:tableStyleId>
              </a:tblPr>
              <a:tblGrid>
                <a:gridCol w="761846">
                  <a:extLst>
                    <a:ext uri="{9D8B030D-6E8A-4147-A177-3AD203B41FA5}">
                      <a16:colId xmlns:a16="http://schemas.microsoft.com/office/drawing/2014/main" val="20000"/>
                    </a:ext>
                  </a:extLst>
                </a:gridCol>
                <a:gridCol w="1271601">
                  <a:extLst>
                    <a:ext uri="{9D8B030D-6E8A-4147-A177-3AD203B41FA5}">
                      <a16:colId xmlns:a16="http://schemas.microsoft.com/office/drawing/2014/main" val="20001"/>
                    </a:ext>
                  </a:extLst>
                </a:gridCol>
                <a:gridCol w="1723890">
                  <a:extLst>
                    <a:ext uri="{9D8B030D-6E8A-4147-A177-3AD203B41FA5}">
                      <a16:colId xmlns:a16="http://schemas.microsoft.com/office/drawing/2014/main" val="20002"/>
                    </a:ext>
                  </a:extLst>
                </a:gridCol>
                <a:gridCol w="602413">
                  <a:extLst>
                    <a:ext uri="{9D8B030D-6E8A-4147-A177-3AD203B41FA5}">
                      <a16:colId xmlns:a16="http://schemas.microsoft.com/office/drawing/2014/main" val="20003"/>
                    </a:ext>
                  </a:extLst>
                </a:gridCol>
                <a:gridCol w="2085273">
                  <a:extLst>
                    <a:ext uri="{9D8B030D-6E8A-4147-A177-3AD203B41FA5}">
                      <a16:colId xmlns:a16="http://schemas.microsoft.com/office/drawing/2014/main" val="20004"/>
                    </a:ext>
                  </a:extLst>
                </a:gridCol>
                <a:gridCol w="2485736">
                  <a:extLst>
                    <a:ext uri="{9D8B030D-6E8A-4147-A177-3AD203B41FA5}">
                      <a16:colId xmlns:a16="http://schemas.microsoft.com/office/drawing/2014/main" val="20005"/>
                    </a:ext>
                  </a:extLst>
                </a:gridCol>
              </a:tblGrid>
              <a:tr h="432501">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400" u="none" strike="noStrike" cap="none" normalizeH="0" baseline="0">
                          <a:ln>
                            <a:noFill/>
                          </a:ln>
                          <a:effectLst/>
                          <a:latin typeface="Times New Roman"/>
                        </a:rPr>
                        <a:t>Sr.no</a:t>
                      </a:r>
                      <a:endParaRPr kumimoji="0" lang="en-IN" altLang="en-US" sz="1400" b="1" i="0" u="none" strike="noStrike" cap="none" normalizeH="0" baseline="0">
                        <a:ln>
                          <a:noFill/>
                        </a:ln>
                        <a:solidFill>
                          <a:schemeClr val="tx1"/>
                        </a:solidFill>
                        <a:effectLst/>
                        <a:latin typeface="Times New Roman"/>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400" u="none" strike="noStrike" cap="none" normalizeH="0" baseline="0">
                          <a:ln>
                            <a:noFill/>
                          </a:ln>
                          <a:effectLst/>
                          <a:latin typeface="Times New Roman"/>
                        </a:rPr>
                        <a:t>Title</a:t>
                      </a:r>
                      <a:endParaRPr kumimoji="0" lang="en-IN" altLang="en-US" sz="1400" b="1" i="0" u="none" strike="noStrike" cap="none" normalizeH="0" baseline="0">
                        <a:ln>
                          <a:noFill/>
                        </a:ln>
                        <a:solidFill>
                          <a:schemeClr val="tx1"/>
                        </a:solidFill>
                        <a:effectLst/>
                        <a:latin typeface="Times New Roman"/>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400" u="none" strike="noStrike" cap="none" normalizeH="0" baseline="0">
                          <a:ln>
                            <a:noFill/>
                          </a:ln>
                          <a:effectLst/>
                          <a:latin typeface="Times New Roman"/>
                        </a:rPr>
                        <a:t>Author(s)</a:t>
                      </a:r>
                      <a:endParaRPr kumimoji="0" lang="en-IN" altLang="en-US" sz="1400" b="1" i="0" u="none" strike="noStrike" cap="none" normalizeH="0" baseline="0">
                        <a:ln>
                          <a:noFill/>
                        </a:ln>
                        <a:solidFill>
                          <a:schemeClr val="tx1"/>
                        </a:solidFill>
                        <a:effectLst/>
                        <a:latin typeface="Times New Roman"/>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400" u="none" strike="noStrike" cap="none" normalizeH="0" baseline="0">
                          <a:ln>
                            <a:noFill/>
                          </a:ln>
                          <a:effectLst/>
                          <a:latin typeface="Times New Roman"/>
                        </a:rPr>
                        <a:t>Year</a:t>
                      </a:r>
                      <a:endParaRPr kumimoji="0" lang="en-IN" altLang="en-US" sz="1400" b="1" i="0" u="none" strike="noStrike" cap="none" normalizeH="0" baseline="0">
                        <a:ln>
                          <a:noFill/>
                        </a:ln>
                        <a:solidFill>
                          <a:schemeClr val="tx1"/>
                        </a:solidFill>
                        <a:effectLst/>
                        <a:latin typeface="Times New Roman"/>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400" u="none" strike="noStrike" cap="none" normalizeH="0" baseline="0">
                          <a:ln>
                            <a:noFill/>
                          </a:ln>
                          <a:effectLst/>
                          <a:latin typeface="Times New Roman"/>
                        </a:rPr>
                        <a:t>Methodology</a:t>
                      </a:r>
                      <a:endParaRPr kumimoji="0" lang="en-IN" altLang="en-US" sz="1400" b="1" i="0" u="none" strike="noStrike" cap="none" normalizeH="0" baseline="0">
                        <a:ln>
                          <a:noFill/>
                        </a:ln>
                        <a:solidFill>
                          <a:schemeClr val="tx1"/>
                        </a:solidFill>
                        <a:effectLst/>
                        <a:latin typeface="Times New Roman"/>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400" u="none" strike="noStrike" cap="none" normalizeH="0" baseline="0">
                          <a:ln>
                            <a:noFill/>
                          </a:ln>
                          <a:effectLst/>
                          <a:latin typeface="Times New Roman"/>
                        </a:rPr>
                        <a:t>Drawback</a:t>
                      </a:r>
                      <a:endParaRPr kumimoji="0" lang="en-IN" altLang="en-US" sz="1400" b="1" i="0" u="none" strike="noStrike" cap="none" normalizeH="0" baseline="0">
                        <a:ln>
                          <a:noFill/>
                        </a:ln>
                        <a:solidFill>
                          <a:schemeClr val="tx1"/>
                        </a:solidFill>
                        <a:effectLst/>
                        <a:latin typeface="Times New Roman"/>
                        <a:cs typeface="Times New Roman"/>
                      </a:endParaRPr>
                    </a:p>
                  </a:txBody>
                  <a:tcPr marL="68581" marR="68581" marT="0" marB="0" anchor="ctr" horzOverflow="overflow"/>
                </a:tc>
                <a:extLst>
                  <a:ext uri="{0D108BD9-81ED-4DB2-BD59-A6C34878D82A}">
                    <a16:rowId xmlns:a16="http://schemas.microsoft.com/office/drawing/2014/main" val="10000"/>
                  </a:ext>
                </a:extLst>
              </a:tr>
              <a:tr h="432501">
                <a:tc>
                  <a:txBody>
                    <a:bodyPr/>
                    <a:lstStyle/>
                    <a:p>
                      <a:pPr marL="0" lvl="0" indent="0" algn="ctr" defTabSz="503238">
                        <a:lnSpc>
                          <a:spcPct val="100000"/>
                        </a:lnSpc>
                        <a:spcBef>
                          <a:spcPts val="13"/>
                        </a:spcBef>
                        <a:spcAft>
                          <a:spcPct val="0"/>
                        </a:spcAft>
                        <a:buNone/>
                        <a:tabLst/>
                      </a:pPr>
                      <a:r>
                        <a:rPr lang="en-US" altLang="en-US" sz="1400" u="none" strike="noStrike" cap="none" normalizeH="0" baseline="0" dirty="0">
                          <a:ln>
                            <a:noFill/>
                          </a:ln>
                          <a:solidFill>
                            <a:schemeClr val="tx1"/>
                          </a:solidFill>
                          <a:effectLst/>
                          <a:latin typeface="Times New Roman"/>
                        </a:rPr>
                        <a:t>9</a:t>
                      </a:r>
                    </a:p>
                    <a:p>
                      <a:pPr marL="0" lvl="0" indent="0" algn="ctr" defTabSz="503238">
                        <a:lnSpc>
                          <a:spcPct val="100000"/>
                        </a:lnSpc>
                        <a:spcBef>
                          <a:spcPts val="13"/>
                        </a:spcBef>
                        <a:spcAft>
                          <a:spcPct val="0"/>
                        </a:spcAft>
                        <a:buNone/>
                        <a:tabLst/>
                      </a:pPr>
                      <a:r>
                        <a:rPr lang="en-US" altLang="en-US" sz="1400" u="none" strike="noStrike" cap="none" normalizeH="0" baseline="0" dirty="0">
                          <a:ln>
                            <a:noFill/>
                          </a:ln>
                          <a:solidFill>
                            <a:schemeClr val="tx1"/>
                          </a:solidFill>
                          <a:effectLst/>
                          <a:latin typeface="Times New Roman"/>
                        </a:rPr>
                        <a:t>[9]</a:t>
                      </a:r>
                      <a:endParaRPr kumimoji="0" lang="en-US" altLang="en-US" sz="1400" u="none" strike="noStrike" cap="none" normalizeH="0" baseline="0" dirty="0">
                        <a:ln>
                          <a:noFill/>
                        </a:ln>
                        <a:solidFill>
                          <a:schemeClr val="tx1"/>
                        </a:solidFill>
                        <a:effectLst/>
                        <a:latin typeface="Times New Roman"/>
                      </a:endParaRPr>
                    </a:p>
                  </a:txBody>
                  <a:tcPr marL="68581" marR="68581" marT="0" marB="0" anchor="ctr"/>
                </a:tc>
                <a:tc>
                  <a:txBody>
                    <a:bodyPr/>
                    <a:lstStyle/>
                    <a:p>
                      <a:pPr lvl="0" algn="ctr">
                        <a:lnSpc>
                          <a:spcPct val="100000"/>
                        </a:lnSpc>
                        <a:spcBef>
                          <a:spcPts val="0"/>
                        </a:spcBef>
                        <a:spcAft>
                          <a:spcPts val="0"/>
                        </a:spcAft>
                        <a:buNone/>
                      </a:pPr>
                      <a:r>
                        <a:rPr lang="en-IN" sz="1400" b="0" i="0" u="none" strike="noStrike" cap="none" normalizeH="0" baseline="0" noProof="0" dirty="0">
                          <a:ln>
                            <a:noFill/>
                          </a:ln>
                          <a:solidFill>
                            <a:schemeClr val="tx1"/>
                          </a:solidFill>
                          <a:effectLst/>
                          <a:latin typeface="Times New Roman"/>
                        </a:rPr>
                        <a:t>Bus Tracking System using Geofencing </a:t>
                      </a:r>
                      <a:endParaRPr lang="en-US" sz="1400" b="0" i="0" u="none" strike="noStrike" cap="none" normalizeH="0" baseline="0" noProof="0" dirty="0">
                        <a:ln>
                          <a:noFill/>
                        </a:ln>
                        <a:solidFill>
                          <a:srgbClr val="404040"/>
                        </a:solidFill>
                        <a:effectLst/>
                        <a:latin typeface="Times New Roman"/>
                      </a:endParaRPr>
                    </a:p>
                    <a:p>
                      <a:pPr marL="0" lvl="0" indent="0" algn="ctr" defTabSz="503238">
                        <a:lnSpc>
                          <a:spcPct val="100000"/>
                        </a:lnSpc>
                        <a:spcBef>
                          <a:spcPts val="13"/>
                        </a:spcBef>
                        <a:spcAft>
                          <a:spcPct val="0"/>
                        </a:spcAft>
                        <a:buNone/>
                        <a:tabLst/>
                      </a:pPr>
                      <a:endParaRPr kumimoji="0" lang="en-US" altLang="en-US" sz="1400" u="none" strike="noStrike" cap="none" normalizeH="0" baseline="0" dirty="0">
                        <a:ln>
                          <a:noFill/>
                        </a:ln>
                        <a:effectLst/>
                        <a:latin typeface="Times New Roman"/>
                      </a:endParaRPr>
                    </a:p>
                  </a:txBody>
                  <a:tcPr marL="68581" marR="68581" marT="0" marB="0" anchor="ctr"/>
                </a:tc>
                <a:tc>
                  <a:txBody>
                    <a:bodyPr/>
                    <a:lstStyle/>
                    <a:p>
                      <a:pPr lvl="0" algn="ctr">
                        <a:lnSpc>
                          <a:spcPct val="100000"/>
                        </a:lnSpc>
                        <a:spcBef>
                          <a:spcPts val="0"/>
                        </a:spcBef>
                        <a:spcAft>
                          <a:spcPts val="0"/>
                        </a:spcAft>
                        <a:buNone/>
                      </a:pPr>
                      <a:r>
                        <a:rPr lang="en-IN" sz="1400" b="0" i="0" u="none" strike="noStrike" cap="none" normalizeH="0" baseline="0" noProof="0" err="1">
                          <a:ln>
                            <a:noFill/>
                          </a:ln>
                          <a:solidFill>
                            <a:schemeClr val="tx1"/>
                          </a:solidFill>
                          <a:effectLst/>
                          <a:latin typeface="Times New Roman"/>
                        </a:rPr>
                        <a:t>Amrutkar</a:t>
                      </a:r>
                      <a:r>
                        <a:rPr lang="en-IN" sz="1400" b="0" i="0" u="none" strike="noStrike" cap="none" normalizeH="0" baseline="0" noProof="0">
                          <a:ln>
                            <a:noFill/>
                          </a:ln>
                          <a:solidFill>
                            <a:schemeClr val="tx1"/>
                          </a:solidFill>
                          <a:effectLst/>
                          <a:latin typeface="Times New Roman"/>
                        </a:rPr>
                        <a:t> Namrata Ravindra</a:t>
                      </a:r>
                      <a:endParaRPr lang="en-US" sz="1400" b="0" i="0" u="none" strike="noStrike" cap="none" normalizeH="0" baseline="0" noProof="0">
                        <a:ln>
                          <a:noFill/>
                        </a:ln>
                        <a:solidFill>
                          <a:srgbClr val="404040"/>
                        </a:solidFill>
                        <a:effectLst/>
                        <a:latin typeface="Times New Roman"/>
                      </a:endParaRPr>
                    </a:p>
                    <a:p>
                      <a:pPr lvl="0" algn="ctr">
                        <a:lnSpc>
                          <a:spcPct val="100000"/>
                        </a:lnSpc>
                        <a:spcBef>
                          <a:spcPts val="0"/>
                        </a:spcBef>
                        <a:spcAft>
                          <a:spcPts val="0"/>
                        </a:spcAft>
                        <a:buNone/>
                      </a:pPr>
                      <a:r>
                        <a:rPr lang="en-IN" sz="1400" b="0" i="0" u="none" strike="noStrike" cap="none" normalizeH="0" baseline="0" noProof="0">
                          <a:ln>
                            <a:noFill/>
                          </a:ln>
                          <a:solidFill>
                            <a:schemeClr val="tx1"/>
                          </a:solidFill>
                          <a:effectLst/>
                          <a:latin typeface="Times New Roman"/>
                        </a:rPr>
                        <a:t>Nikam Jayashri</a:t>
                      </a:r>
                      <a:endParaRPr lang="en-IN" sz="1400" b="0" i="0" u="none" strike="noStrike" cap="none" normalizeH="0" baseline="0" noProof="0">
                        <a:ln>
                          <a:noFill/>
                        </a:ln>
                        <a:solidFill>
                          <a:srgbClr val="404040"/>
                        </a:solidFill>
                        <a:effectLst/>
                        <a:latin typeface="Times New Roman"/>
                      </a:endParaRPr>
                    </a:p>
                    <a:p>
                      <a:pPr lvl="0" algn="ctr">
                        <a:lnSpc>
                          <a:spcPct val="100000"/>
                        </a:lnSpc>
                        <a:spcBef>
                          <a:spcPts val="0"/>
                        </a:spcBef>
                        <a:spcAft>
                          <a:spcPts val="0"/>
                        </a:spcAft>
                        <a:buNone/>
                      </a:pPr>
                      <a:r>
                        <a:rPr lang="en-IN" sz="1400" b="0" i="0" u="none" strike="noStrike" cap="none" normalizeH="0" baseline="0" noProof="0" err="1">
                          <a:ln>
                            <a:noFill/>
                          </a:ln>
                          <a:solidFill>
                            <a:schemeClr val="tx1"/>
                          </a:solidFill>
                          <a:effectLst/>
                          <a:latin typeface="Times New Roman"/>
                        </a:rPr>
                        <a:t>Rumane</a:t>
                      </a:r>
                      <a:r>
                        <a:rPr lang="en-IN" sz="1400" b="0" i="0" u="none" strike="noStrike" cap="none" normalizeH="0" baseline="0" noProof="0">
                          <a:ln>
                            <a:noFill/>
                          </a:ln>
                          <a:solidFill>
                            <a:schemeClr val="tx1"/>
                          </a:solidFill>
                          <a:effectLst/>
                          <a:latin typeface="Times New Roman"/>
                        </a:rPr>
                        <a:t> Mohini</a:t>
                      </a:r>
                      <a:endParaRPr lang="en-IN" sz="1400" b="0" i="0" u="none" strike="noStrike" cap="none" normalizeH="0" baseline="0" noProof="0">
                        <a:ln>
                          <a:noFill/>
                        </a:ln>
                        <a:solidFill>
                          <a:srgbClr val="404040"/>
                        </a:solidFill>
                        <a:effectLst/>
                        <a:latin typeface="Times New Roman"/>
                      </a:endParaRPr>
                    </a:p>
                    <a:p>
                      <a:pPr lvl="0" algn="ctr">
                        <a:lnSpc>
                          <a:spcPct val="100000"/>
                        </a:lnSpc>
                        <a:spcBef>
                          <a:spcPts val="0"/>
                        </a:spcBef>
                        <a:spcAft>
                          <a:spcPts val="0"/>
                        </a:spcAft>
                        <a:buNone/>
                      </a:pPr>
                      <a:r>
                        <a:rPr lang="en-IN" sz="1400" b="0" i="0" u="none" strike="noStrike" cap="none" normalizeH="0" baseline="0" noProof="0">
                          <a:ln>
                            <a:noFill/>
                          </a:ln>
                          <a:solidFill>
                            <a:schemeClr val="tx1"/>
                          </a:solidFill>
                          <a:effectLst/>
                          <a:latin typeface="Times New Roman"/>
                        </a:rPr>
                        <a:t>Patil Mohini</a:t>
                      </a:r>
                      <a:endParaRPr lang="en-IN" sz="1400" b="0" i="0" u="none" strike="noStrike" cap="none" normalizeH="0" baseline="0" noProof="0">
                        <a:ln>
                          <a:noFill/>
                        </a:ln>
                        <a:solidFill>
                          <a:srgbClr val="404040"/>
                        </a:solidFill>
                        <a:effectLst/>
                        <a:latin typeface="Times New Roman"/>
                      </a:endParaRPr>
                    </a:p>
                  </a:txBody>
                  <a:tcPr marL="68581" marR="68581" marT="0" marB="0" anchor="ctr"/>
                </a:tc>
                <a:tc>
                  <a:txBody>
                    <a:bodyPr/>
                    <a:lstStyle/>
                    <a:p>
                      <a:pPr marL="0" lvl="0" indent="0" algn="ctr" defTabSz="503238">
                        <a:lnSpc>
                          <a:spcPct val="100000"/>
                        </a:lnSpc>
                        <a:spcBef>
                          <a:spcPts val="13"/>
                        </a:spcBef>
                        <a:spcAft>
                          <a:spcPct val="0"/>
                        </a:spcAft>
                        <a:buNone/>
                        <a:tabLst/>
                      </a:pPr>
                      <a:r>
                        <a:rPr lang="en-IN" sz="1400" b="0" i="0" u="none" strike="noStrike" cap="none" normalizeH="0" baseline="0" noProof="0">
                          <a:ln>
                            <a:noFill/>
                          </a:ln>
                          <a:solidFill>
                            <a:schemeClr val="tx1"/>
                          </a:solidFill>
                          <a:effectLst/>
                          <a:latin typeface="Times New Roman"/>
                        </a:rPr>
                        <a:t>2018</a:t>
                      </a:r>
                      <a:endParaRPr kumimoji="0" lang="en-US" sz="1400">
                        <a:latin typeface="Times New Roman"/>
                      </a:endParaRPr>
                    </a:p>
                  </a:txBody>
                  <a:tcPr marL="68581" marR="68581" marT="0" marB="0" anchor="ctr"/>
                </a:tc>
                <a:tc>
                  <a:txBody>
                    <a:bodyPr/>
                    <a:lstStyle/>
                    <a:p>
                      <a:pPr lvl="0" algn="just">
                        <a:lnSpc>
                          <a:spcPct val="100000"/>
                        </a:lnSpc>
                        <a:spcBef>
                          <a:spcPts val="0"/>
                        </a:spcBef>
                        <a:spcAft>
                          <a:spcPts val="0"/>
                        </a:spcAft>
                        <a:buNone/>
                      </a:pPr>
                      <a:r>
                        <a:rPr lang="en-IN" sz="1400" b="0" i="0" u="none" strike="noStrike" cap="none" normalizeH="0" baseline="0" noProof="0">
                          <a:ln>
                            <a:noFill/>
                          </a:ln>
                          <a:solidFill>
                            <a:schemeClr val="tx1"/>
                          </a:solidFill>
                          <a:effectLst/>
                          <a:latin typeface="Times New Roman"/>
                        </a:rPr>
                        <a:t>The bus tracking system described in the document utilizes </a:t>
                      </a:r>
                      <a:r>
                        <a:rPr lang="en-IN" sz="1400" b="1" i="0" u="none" strike="noStrike" cap="none" normalizeH="0" baseline="0" noProof="0">
                          <a:ln>
                            <a:noFill/>
                          </a:ln>
                          <a:solidFill>
                            <a:schemeClr val="tx1"/>
                          </a:solidFill>
                          <a:effectLst/>
                          <a:latin typeface="Times New Roman"/>
                        </a:rPr>
                        <a:t>GPS, GSM,</a:t>
                      </a:r>
                      <a:r>
                        <a:rPr lang="en-IN" sz="1400" b="0" i="0" u="none" strike="noStrike" cap="none" normalizeH="0" baseline="0" noProof="0">
                          <a:ln>
                            <a:noFill/>
                          </a:ln>
                          <a:solidFill>
                            <a:schemeClr val="tx1"/>
                          </a:solidFill>
                          <a:effectLst/>
                          <a:latin typeface="Times New Roman"/>
                        </a:rPr>
                        <a:t> and </a:t>
                      </a:r>
                      <a:r>
                        <a:rPr lang="en-IN" sz="1400" b="1" i="0" u="none" strike="noStrike" cap="none" normalizeH="0" baseline="0" noProof="0">
                          <a:ln>
                            <a:noFill/>
                          </a:ln>
                          <a:solidFill>
                            <a:schemeClr val="tx1"/>
                          </a:solidFill>
                          <a:effectLst/>
                          <a:latin typeface="Times New Roman"/>
                        </a:rPr>
                        <a:t>geo-fencing</a:t>
                      </a:r>
                      <a:r>
                        <a:rPr lang="en-IN" sz="1400" b="0" i="0" u="none" strike="noStrike" cap="none" normalizeH="0" baseline="0" noProof="0">
                          <a:ln>
                            <a:noFill/>
                          </a:ln>
                          <a:solidFill>
                            <a:schemeClr val="tx1"/>
                          </a:solidFill>
                          <a:effectLst/>
                          <a:latin typeface="Times New Roman"/>
                        </a:rPr>
                        <a:t> technology to provide real-time tracking of buses.  Geo-fencing is used to set geographical boundaries, and alerts are triggered when buses enter or exit these zones. The system also features real-time updates about bus locations, speeds, and estimated times of arrival. </a:t>
                      </a:r>
                      <a:endParaRPr lang="en-US" sz="1400" b="0" i="0" u="none" strike="noStrike" cap="none" normalizeH="0" baseline="0" noProof="0">
                        <a:ln>
                          <a:noFill/>
                        </a:ln>
                        <a:solidFill>
                          <a:srgbClr val="404040"/>
                        </a:solidFill>
                        <a:effectLst/>
                        <a:latin typeface="Times New Roman"/>
                      </a:endParaRPr>
                    </a:p>
                    <a:p>
                      <a:pPr marL="0" lvl="0" indent="0" algn="ctr" defTabSz="503238">
                        <a:lnSpc>
                          <a:spcPct val="100000"/>
                        </a:lnSpc>
                        <a:spcBef>
                          <a:spcPts val="13"/>
                        </a:spcBef>
                        <a:spcAft>
                          <a:spcPct val="0"/>
                        </a:spcAft>
                        <a:buNone/>
                        <a:tabLst/>
                      </a:pPr>
                      <a:endParaRPr kumimoji="0" lang="en-US" altLang="en-US" sz="1400" u="none" strike="noStrike" cap="none" normalizeH="0" baseline="0">
                        <a:ln>
                          <a:noFill/>
                        </a:ln>
                        <a:effectLst/>
                        <a:latin typeface="Times New Roman"/>
                      </a:endParaRPr>
                    </a:p>
                  </a:txBody>
                  <a:tcPr marL="68581" marR="68581" marT="0" marB="0" anchor="ctr"/>
                </a:tc>
                <a:tc>
                  <a:txBody>
                    <a:bodyPr/>
                    <a:lstStyle/>
                    <a:p>
                      <a:pPr marL="0" lvl="0" indent="0" algn="just">
                        <a:lnSpc>
                          <a:spcPct val="100000"/>
                        </a:lnSpc>
                        <a:spcBef>
                          <a:spcPts val="13"/>
                        </a:spcBef>
                        <a:spcAft>
                          <a:spcPct val="0"/>
                        </a:spcAft>
                        <a:buNone/>
                      </a:pPr>
                      <a:r>
                        <a:rPr lang="en-IN" sz="1400" b="0" i="0" u="none" strike="noStrike" cap="none" normalizeH="0" baseline="0" noProof="0">
                          <a:ln>
                            <a:noFill/>
                          </a:ln>
                          <a:solidFill>
                            <a:schemeClr val="tx1"/>
                          </a:solidFill>
                          <a:effectLst/>
                          <a:latin typeface="Times New Roman"/>
                        </a:rPr>
                        <a:t>The main drawbacks of the system include potential network failures due to GSM module issues or connectivity problems, which can affect the real-time tracking and alert system. Additionally, the system relies heavily on a stable internet connection for continuous tracking, making it less reliable in areas with poor network coverage.</a:t>
                      </a:r>
                      <a:endParaRPr kumimoji="0" lang="en-US" sz="1400">
                        <a:latin typeface="Times New Roman"/>
                      </a:endParaRPr>
                    </a:p>
                  </a:txBody>
                  <a:tcPr marL="68581" marR="68581" marT="0" marB="0"/>
                </a:tc>
                <a:extLst>
                  <a:ext uri="{0D108BD9-81ED-4DB2-BD59-A6C34878D82A}">
                    <a16:rowId xmlns:a16="http://schemas.microsoft.com/office/drawing/2014/main" val="454050640"/>
                  </a:ext>
                </a:extLst>
              </a:tr>
              <a:tr h="2811257">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lang="en-US" altLang="en-US" sz="1400" u="none" strike="noStrike" cap="none" normalizeH="0" baseline="0" dirty="0">
                          <a:ln>
                            <a:noFill/>
                          </a:ln>
                          <a:solidFill>
                            <a:schemeClr val="tx1"/>
                          </a:solidFill>
                          <a:effectLst/>
                          <a:latin typeface="Times New Roman"/>
                        </a:rPr>
                        <a:t>10</a:t>
                      </a:r>
                    </a:p>
                    <a:p>
                      <a:pPr marL="0" marR="0" lvl="0" indent="0" algn="ctr" defTabSz="503238" rtl="0" eaLnBrk="1" fontAlgn="base" latinLnBrk="0" hangingPunct="1">
                        <a:lnSpc>
                          <a:spcPct val="100000"/>
                        </a:lnSpc>
                        <a:spcBef>
                          <a:spcPts val="13"/>
                        </a:spcBef>
                        <a:spcAft>
                          <a:spcPct val="0"/>
                        </a:spcAft>
                        <a:buClrTx/>
                        <a:buSzTx/>
                        <a:buFontTx/>
                        <a:buNone/>
                        <a:tabLst/>
                      </a:pPr>
                      <a:r>
                        <a:rPr lang="en-US" altLang="en-US" sz="1400" u="none" strike="noStrike" cap="none" normalizeH="0" baseline="0" dirty="0">
                          <a:ln>
                            <a:noFill/>
                          </a:ln>
                          <a:solidFill>
                            <a:schemeClr val="tx1"/>
                          </a:solidFill>
                          <a:effectLst/>
                          <a:latin typeface="Times New Roman"/>
                        </a:rPr>
                        <a:t>[10]</a:t>
                      </a:r>
                      <a:endParaRPr kumimoji="0" lang="en-US" altLang="en-US" sz="1400" u="none" strike="noStrike" cap="none" normalizeH="0" baseline="0" dirty="0">
                        <a:ln>
                          <a:noFill/>
                        </a:ln>
                        <a:solidFill>
                          <a:schemeClr val="tx1"/>
                        </a:solidFill>
                        <a:effectLst/>
                        <a:latin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a:lnSpc>
                          <a:spcPct val="107000"/>
                        </a:lnSpc>
                        <a:spcBef>
                          <a:spcPct val="0"/>
                        </a:spcBef>
                        <a:spcAft>
                          <a:spcPts val="800"/>
                        </a:spcAft>
                        <a:buNone/>
                      </a:pPr>
                      <a:r>
                        <a:rPr lang="en-IN" sz="1400" b="0" i="0" u="none" strike="noStrike" cap="none" normalizeH="0" baseline="0" noProof="0">
                          <a:ln>
                            <a:noFill/>
                          </a:ln>
                          <a:solidFill>
                            <a:schemeClr val="tx1"/>
                          </a:solidFill>
                          <a:effectLst/>
                          <a:latin typeface="Times New Roman"/>
                        </a:rPr>
                        <a:t>Effective Use of Pattern Discovery for Detection of Fraudulent Patterns in Railway Reservation</a:t>
                      </a:r>
                      <a:endParaRPr kumimoji="0" lang="en-US" sz="1400">
                        <a:latin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a:lnSpc>
                          <a:spcPct val="100000"/>
                        </a:lnSpc>
                        <a:spcBef>
                          <a:spcPts val="13"/>
                        </a:spcBef>
                        <a:spcAft>
                          <a:spcPct val="0"/>
                        </a:spcAft>
                        <a:buNone/>
                      </a:pPr>
                      <a:r>
                        <a:rPr lang="en-IN" sz="1400" b="0" i="0" u="none" strike="noStrike" cap="none" normalizeH="0" baseline="0" noProof="0">
                          <a:ln>
                            <a:noFill/>
                          </a:ln>
                          <a:solidFill>
                            <a:schemeClr val="tx1"/>
                          </a:solidFill>
                          <a:effectLst/>
                          <a:latin typeface="Times New Roman"/>
                        </a:rPr>
                        <a:t>Ashish </a:t>
                      </a:r>
                      <a:r>
                        <a:rPr lang="en-IN" sz="1400" b="0" i="0" u="none" strike="noStrike" cap="none" normalizeH="0" baseline="0" noProof="0" err="1">
                          <a:ln>
                            <a:noFill/>
                          </a:ln>
                          <a:solidFill>
                            <a:schemeClr val="tx1"/>
                          </a:solidFill>
                          <a:effectLst/>
                          <a:latin typeface="Times New Roman"/>
                        </a:rPr>
                        <a:t>Gaigowad</a:t>
                      </a:r>
                      <a:r>
                        <a:rPr lang="en-IN" sz="1400" b="0" i="0" u="none" strike="noStrike" cap="none" normalizeH="0" baseline="0" noProof="0">
                          <a:ln>
                            <a:noFill/>
                          </a:ln>
                          <a:solidFill>
                            <a:schemeClr val="tx1"/>
                          </a:solidFill>
                          <a:effectLst/>
                          <a:latin typeface="Times New Roman"/>
                        </a:rPr>
                        <a:t>, Prachi </a:t>
                      </a:r>
                      <a:r>
                        <a:rPr lang="en-IN" sz="1400" b="0" i="0" u="none" strike="noStrike" cap="none" normalizeH="0" baseline="0" noProof="0" err="1">
                          <a:ln>
                            <a:noFill/>
                          </a:ln>
                          <a:solidFill>
                            <a:schemeClr val="tx1"/>
                          </a:solidFill>
                          <a:effectLst/>
                          <a:latin typeface="Times New Roman"/>
                        </a:rPr>
                        <a:t>Deote</a:t>
                      </a:r>
                      <a:r>
                        <a:rPr lang="en-IN" sz="1400" b="0" i="0" u="none" strike="noStrike" cap="none" normalizeH="0" baseline="0" noProof="0">
                          <a:ln>
                            <a:noFill/>
                          </a:ln>
                          <a:solidFill>
                            <a:schemeClr val="tx1"/>
                          </a:solidFill>
                          <a:effectLst/>
                          <a:latin typeface="Times New Roman"/>
                        </a:rPr>
                        <a:t>, Prathamesh Badge, Rahul </a:t>
                      </a:r>
                      <a:r>
                        <a:rPr lang="en-IN" sz="1400" b="0" i="0" u="none" strike="noStrike" cap="none" normalizeH="0" baseline="0" noProof="0" err="1">
                          <a:ln>
                            <a:noFill/>
                          </a:ln>
                          <a:solidFill>
                            <a:schemeClr val="tx1"/>
                          </a:solidFill>
                          <a:effectLst/>
                          <a:latin typeface="Times New Roman"/>
                        </a:rPr>
                        <a:t>Giradkar</a:t>
                      </a:r>
                      <a:r>
                        <a:rPr lang="en-IN" sz="1400" b="0" i="0" u="none" strike="noStrike" cap="none" normalizeH="0" baseline="0" noProof="0">
                          <a:ln>
                            <a:noFill/>
                          </a:ln>
                          <a:solidFill>
                            <a:schemeClr val="tx1"/>
                          </a:solidFill>
                          <a:effectLst/>
                          <a:latin typeface="Times New Roman"/>
                        </a:rPr>
                        <a:t>.</a:t>
                      </a:r>
                      <a:endParaRPr kumimoji="0" lang="en-US" sz="1400">
                        <a:latin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lang="en-IN" altLang="en-US" sz="1400" b="0" i="0" u="none" strike="noStrike" cap="none" normalizeH="0" baseline="0">
                          <a:ln>
                            <a:noFill/>
                          </a:ln>
                          <a:solidFill>
                            <a:schemeClr val="tx1"/>
                          </a:solidFill>
                          <a:effectLst/>
                          <a:latin typeface="Times New Roman"/>
                          <a:cs typeface="Times New Roman"/>
                        </a:rPr>
                        <a:t>2014</a:t>
                      </a:r>
                      <a:endParaRPr kumimoji="0" lang="en-IN" altLang="en-US" sz="1400" b="0" i="0" u="none" strike="noStrike" cap="none" normalizeH="0" baseline="0">
                        <a:ln>
                          <a:noFill/>
                        </a:ln>
                        <a:solidFill>
                          <a:schemeClr val="tx1"/>
                        </a:solidFill>
                        <a:effectLst/>
                        <a:latin typeface="Times New Roman"/>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just">
                        <a:lnSpc>
                          <a:spcPct val="107000"/>
                        </a:lnSpc>
                        <a:spcBef>
                          <a:spcPct val="0"/>
                        </a:spcBef>
                        <a:spcAft>
                          <a:spcPts val="800"/>
                        </a:spcAft>
                        <a:buNone/>
                      </a:pPr>
                      <a:r>
                        <a:rPr lang="en-IN" sz="1400" b="0" i="0" u="none" strike="noStrike" cap="none" normalizeH="0" baseline="0" noProof="0">
                          <a:ln>
                            <a:noFill/>
                          </a:ln>
                          <a:solidFill>
                            <a:schemeClr val="tx1"/>
                          </a:solidFill>
                          <a:effectLst/>
                          <a:latin typeface="Times New Roman"/>
                        </a:rPr>
                        <a:t>The process involves data collection from Indian Railways, integration, cleaning, reduction, and normalization of the dataset. Once pre-processed, the authors mine the data for patterns using descriptive models to identify fraudulent activities.</a:t>
                      </a:r>
                      <a:endParaRPr kumimoji="0" lang="en-IN" sz="1400" b="0" i="0" u="none" strike="noStrike" cap="none" normalizeH="0" baseline="0" noProof="0">
                        <a:ln>
                          <a:noFill/>
                        </a:ln>
                        <a:solidFill>
                          <a:schemeClr val="tx1"/>
                        </a:solidFill>
                        <a:effectLst/>
                        <a:latin typeface="Times New Roman"/>
                      </a:endParaRPr>
                    </a:p>
                  </a:txBody>
                  <a:tcPr marL="68581" marR="68581" marT="0" marB="0"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just">
                        <a:lnSpc>
                          <a:spcPct val="107000"/>
                        </a:lnSpc>
                        <a:spcBef>
                          <a:spcPct val="0"/>
                        </a:spcBef>
                        <a:spcAft>
                          <a:spcPts val="800"/>
                        </a:spcAft>
                        <a:buNone/>
                      </a:pPr>
                      <a:r>
                        <a:rPr lang="en-IN" sz="1400" b="0" i="0" u="none" strike="noStrike" cap="none" normalizeH="0" baseline="0" noProof="0" dirty="0">
                          <a:ln>
                            <a:noFill/>
                          </a:ln>
                          <a:solidFill>
                            <a:schemeClr val="tx1"/>
                          </a:solidFill>
                          <a:effectLst/>
                          <a:latin typeface="Times New Roman"/>
                        </a:rPr>
                        <a:t>The study is limited to applying a specific set of techniques for fraud detection and does not compare the performance of various algorithms. The research is also dependent on the availability and quality of datasets, which can constrain its scope .</a:t>
                      </a:r>
                      <a:endParaRPr kumimoji="0" lang="en-US" sz="1400" dirty="0">
                        <a:latin typeface="Times New Roman"/>
                      </a:endParaRPr>
                    </a:p>
                  </a:txBody>
                  <a:tcPr marL="68581" marR="68581" marT="0" marB="0" horzOverflow="overflow"/>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51803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EFEF906-7CC3-B695-607C-37623C66FE96}"/>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Research Gap(</a:t>
            </a: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cs typeface="+mj-cs"/>
              </a:rPr>
              <a:t>Limitations of existing systems) </a:t>
            </a:r>
          </a:p>
        </p:txBody>
      </p:sp>
      <p:sp>
        <p:nvSpPr>
          <p:cNvPr id="21507" name="Rectangle 2">
            <a:extLst>
              <a:ext uri="{FF2B5EF4-FFF2-40B4-BE49-F238E27FC236}">
                <a16:creationId xmlns:a16="http://schemas.microsoft.com/office/drawing/2014/main" id="{3CB7C89F-BB19-99FC-88BD-21A8F9DD2203}"/>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1508" name="TextBox 4">
            <a:extLst>
              <a:ext uri="{FF2B5EF4-FFF2-40B4-BE49-F238E27FC236}">
                <a16:creationId xmlns:a16="http://schemas.microsoft.com/office/drawing/2014/main" id="{B8A0EE84-C5FF-7AFC-8500-BA79CDB14E19}"/>
              </a:ext>
            </a:extLst>
          </p:cNvPr>
          <p:cNvSpPr txBox="1">
            <a:spLocks noChangeArrowheads="1"/>
          </p:cNvSpPr>
          <p:nvPr/>
        </p:nvSpPr>
        <p:spPr bwMode="auto">
          <a:xfrm>
            <a:off x="360363" y="1768475"/>
            <a:ext cx="8783637" cy="591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marL="342900" indent="-34290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0" indent="0" algn="just" defTabSz="914400"/>
            <a:r>
              <a:rPr lang="en-US" sz="2200" b="1" dirty="0">
                <a:solidFill>
                  <a:srgbClr val="000000"/>
                </a:solidFill>
                <a:latin typeface="Times New Roman"/>
                <a:ea typeface="Source Sans Pro"/>
                <a:cs typeface="Times New Roman"/>
              </a:rPr>
              <a:t>Survey Analysis</a:t>
            </a:r>
            <a:r>
              <a:rPr lang="en-US" sz="2200" dirty="0">
                <a:solidFill>
                  <a:srgbClr val="000000"/>
                </a:solidFill>
                <a:latin typeface="Times New Roman"/>
                <a:ea typeface="Source Sans Pro"/>
                <a:cs typeface="Times New Roman"/>
              </a:rPr>
              <a:t>:</a:t>
            </a:r>
            <a:endParaRPr lang="en-US" sz="2200" dirty="0">
              <a:latin typeface="Times New Roman"/>
              <a:cs typeface="Times New Roman"/>
            </a:endParaRPr>
          </a:p>
          <a:p>
            <a:pPr marL="285750" indent="-285750" algn="just" defTabSz="914400">
              <a:buFont typeface="Arial"/>
              <a:buChar char="•"/>
            </a:pPr>
            <a:r>
              <a:rPr lang="en-US" sz="2200" b="1" dirty="0">
                <a:solidFill>
                  <a:srgbClr val="000000"/>
                </a:solidFill>
                <a:latin typeface="Times New Roman"/>
                <a:ea typeface="Source Sans Pro"/>
                <a:cs typeface="Times New Roman"/>
              </a:rPr>
              <a:t>E-Challan Automation</a:t>
            </a:r>
            <a:r>
              <a:rPr lang="en-US" sz="2200" dirty="0">
                <a:solidFill>
                  <a:srgbClr val="000000"/>
                </a:solidFill>
                <a:latin typeface="Times New Roman"/>
                <a:ea typeface="Source Sans Pro"/>
                <a:cs typeface="Times New Roman"/>
              </a:rPr>
              <a:t>: Uses OCR for traffic violation detection, but faces data-sharing and camera accuracy issues.</a:t>
            </a:r>
            <a:endParaRPr lang="en-US" sz="2200" dirty="0">
              <a:latin typeface="Times New Roman"/>
              <a:cs typeface="Times New Roman"/>
            </a:endParaRPr>
          </a:p>
          <a:p>
            <a:pPr marL="285750" indent="-285750" algn="just" defTabSz="914400">
              <a:buFont typeface="Arial"/>
              <a:buChar char="•"/>
            </a:pPr>
            <a:r>
              <a:rPr lang="en-US" sz="2200" b="1" dirty="0">
                <a:solidFill>
                  <a:srgbClr val="000000"/>
                </a:solidFill>
                <a:latin typeface="Times New Roman"/>
                <a:ea typeface="Source Sans Pro"/>
                <a:cs typeface="Times New Roman"/>
              </a:rPr>
              <a:t>Metro Ticketing (QR &amp; GPS)</a:t>
            </a:r>
            <a:r>
              <a:rPr lang="en-US" sz="2200" dirty="0">
                <a:solidFill>
                  <a:srgbClr val="000000"/>
                </a:solidFill>
                <a:latin typeface="Times New Roman"/>
                <a:ea typeface="Source Sans Pro"/>
                <a:cs typeface="Times New Roman"/>
              </a:rPr>
              <a:t>: Relies on GPS for validation but suffers from signal loss and network issues.</a:t>
            </a:r>
            <a:endParaRPr lang="en-US" sz="2200" dirty="0">
              <a:latin typeface="Times New Roman"/>
              <a:cs typeface="Times New Roman"/>
            </a:endParaRPr>
          </a:p>
          <a:p>
            <a:pPr marL="285750" indent="-285750" algn="just" defTabSz="914400">
              <a:buFont typeface="Arial"/>
              <a:buChar char="•"/>
            </a:pPr>
            <a:r>
              <a:rPr lang="en-US" sz="2200" b="1" dirty="0">
                <a:solidFill>
                  <a:srgbClr val="000000"/>
                </a:solidFill>
                <a:latin typeface="Times New Roman"/>
                <a:ea typeface="Source Sans Pro"/>
                <a:cs typeface="Times New Roman"/>
              </a:rPr>
              <a:t>Bus Tracking (Geofencing)</a:t>
            </a:r>
            <a:r>
              <a:rPr lang="en-US" sz="2200" dirty="0">
                <a:solidFill>
                  <a:srgbClr val="000000"/>
                </a:solidFill>
                <a:latin typeface="Times New Roman"/>
                <a:ea typeface="Source Sans Pro"/>
                <a:cs typeface="Times New Roman"/>
              </a:rPr>
              <a:t>: Tracks buses using GPS, but struggles with real-time tracking in areas with poor connectivity.</a:t>
            </a:r>
            <a:endParaRPr lang="en-US" sz="2200" dirty="0">
              <a:latin typeface="Times New Roman"/>
              <a:cs typeface="Times New Roman"/>
            </a:endParaRPr>
          </a:p>
          <a:p>
            <a:pPr marL="285750" indent="-285750" algn="just" defTabSz="914400">
              <a:buFont typeface="Arial"/>
              <a:buChar char="•"/>
            </a:pPr>
            <a:r>
              <a:rPr lang="en-US" sz="2200" b="1" dirty="0">
                <a:solidFill>
                  <a:srgbClr val="000000"/>
                </a:solidFill>
                <a:latin typeface="Times New Roman"/>
                <a:ea typeface="Source Sans Pro"/>
                <a:cs typeface="Times New Roman"/>
              </a:rPr>
              <a:t>Railway Ticket Detection</a:t>
            </a:r>
            <a:r>
              <a:rPr lang="en-US" sz="2200" dirty="0">
                <a:solidFill>
                  <a:srgbClr val="000000"/>
                </a:solidFill>
                <a:latin typeface="Times New Roman"/>
                <a:ea typeface="Source Sans Pro"/>
                <a:cs typeface="Times New Roman"/>
              </a:rPr>
              <a:t>: Applies data mining to detect valid tickets but depends heavily on dataset quality.</a:t>
            </a:r>
            <a:endParaRPr lang="en-US" sz="2200" dirty="0">
              <a:latin typeface="Times New Roman"/>
              <a:cs typeface="Times New Roman"/>
            </a:endParaRPr>
          </a:p>
          <a:p>
            <a:pPr marL="0" indent="0" algn="just" defTabSz="914400"/>
            <a:endParaRPr lang="en-US" sz="2200" dirty="0">
              <a:solidFill>
                <a:srgbClr val="000000"/>
              </a:solidFill>
              <a:latin typeface="Times New Roman"/>
              <a:ea typeface="Source Sans Pro"/>
              <a:cs typeface="Times New Roman"/>
            </a:endParaRPr>
          </a:p>
          <a:p>
            <a:pPr marL="0" indent="0" algn="just" defTabSz="914400"/>
            <a:r>
              <a:rPr lang="en-US" sz="2200" b="1" dirty="0">
                <a:solidFill>
                  <a:srgbClr val="000000"/>
                </a:solidFill>
                <a:latin typeface="Times New Roman"/>
                <a:ea typeface="Source Sans Pro"/>
                <a:cs typeface="Times New Roman"/>
              </a:rPr>
              <a:t>How Far the Problem Is from Solved</a:t>
            </a:r>
            <a:r>
              <a:rPr lang="en-US" sz="2200" dirty="0">
                <a:solidFill>
                  <a:srgbClr val="000000"/>
                </a:solidFill>
                <a:latin typeface="Times New Roman"/>
                <a:ea typeface="Source Sans Pro"/>
                <a:cs typeface="Times New Roman"/>
              </a:rPr>
              <a:t>:</a:t>
            </a:r>
            <a:endParaRPr lang="en-US" sz="2200" dirty="0">
              <a:latin typeface="Times New Roman"/>
              <a:cs typeface="Times New Roman"/>
            </a:endParaRPr>
          </a:p>
          <a:p>
            <a:pPr marL="285750" indent="-285750" algn="just" defTabSz="914400">
              <a:buFont typeface="Arial"/>
              <a:buChar char="•"/>
            </a:pPr>
            <a:r>
              <a:rPr lang="en-US" sz="2200" b="1" dirty="0">
                <a:solidFill>
                  <a:srgbClr val="000000"/>
                </a:solidFill>
                <a:latin typeface="Times New Roman"/>
                <a:ea typeface="Source Sans Pro"/>
                <a:cs typeface="Times New Roman"/>
              </a:rPr>
              <a:t>Accuracy Issues</a:t>
            </a:r>
            <a:r>
              <a:rPr lang="en-US" sz="2200" dirty="0">
                <a:solidFill>
                  <a:srgbClr val="000000"/>
                </a:solidFill>
                <a:latin typeface="Times New Roman"/>
                <a:ea typeface="Source Sans Pro"/>
                <a:cs typeface="Times New Roman"/>
              </a:rPr>
              <a:t>: Environmental factors affect OCR and GPS performance.</a:t>
            </a:r>
            <a:endParaRPr lang="en-US" sz="2200" dirty="0">
              <a:latin typeface="Times New Roman"/>
              <a:cs typeface="Times New Roman"/>
            </a:endParaRPr>
          </a:p>
          <a:p>
            <a:pPr marL="285750" indent="-285750" algn="just" defTabSz="914400">
              <a:buFont typeface="Arial"/>
              <a:buChar char="•"/>
            </a:pPr>
            <a:r>
              <a:rPr lang="en-US" sz="2200" b="1" dirty="0">
                <a:solidFill>
                  <a:srgbClr val="000000"/>
                </a:solidFill>
                <a:latin typeface="Times New Roman"/>
                <a:ea typeface="Source Sans Pro"/>
                <a:cs typeface="Times New Roman"/>
              </a:rPr>
              <a:t>Data Dependency</a:t>
            </a:r>
            <a:r>
              <a:rPr lang="en-US" sz="2200" dirty="0">
                <a:solidFill>
                  <a:srgbClr val="000000"/>
                </a:solidFill>
                <a:latin typeface="Times New Roman"/>
                <a:ea typeface="Source Sans Pro"/>
                <a:cs typeface="Times New Roman"/>
              </a:rPr>
              <a:t>: Reliance on external data sources limits consistency.</a:t>
            </a:r>
            <a:endParaRPr lang="en-US" sz="2200" dirty="0">
              <a:latin typeface="Times New Roman"/>
              <a:cs typeface="Times New Roman"/>
            </a:endParaRPr>
          </a:p>
          <a:p>
            <a:pPr marL="285750" indent="-285750" algn="just" defTabSz="914400">
              <a:buFont typeface="Arial"/>
              <a:buChar char="•"/>
            </a:pPr>
            <a:r>
              <a:rPr lang="en-US" sz="2200" b="1" dirty="0">
                <a:solidFill>
                  <a:srgbClr val="000000"/>
                </a:solidFill>
                <a:latin typeface="Times New Roman"/>
                <a:ea typeface="Source Sans Pro"/>
                <a:cs typeface="Times New Roman"/>
              </a:rPr>
              <a:t>Scalability &amp; Security</a:t>
            </a:r>
            <a:r>
              <a:rPr lang="en-US" sz="2200" dirty="0">
                <a:solidFill>
                  <a:srgbClr val="000000"/>
                </a:solidFill>
                <a:latin typeface="Times New Roman"/>
                <a:ea typeface="Source Sans Pro"/>
                <a:cs typeface="Times New Roman"/>
              </a:rPr>
              <a:t>: Limited focus on scalability and concerns over data privacy in ticketing systems.</a:t>
            </a:r>
            <a:endParaRPr lang="en-US" sz="2200" dirty="0">
              <a:latin typeface="Times New Roman"/>
              <a:cs typeface="Times New Roman"/>
            </a:endParaRPr>
          </a:p>
          <a:p>
            <a:pPr algn="just" defTabSz="914400">
              <a:spcBef>
                <a:spcPct val="20000"/>
              </a:spcBef>
            </a:pPr>
            <a:endParaRPr lang="en-US" altLang="en-US" sz="2200" b="1" dirty="0">
              <a:latin typeface="Times New Roman"/>
              <a:ea typeface="Source Sans Pro"/>
              <a:cs typeface="Times New Roman"/>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EFEF906-7CC3-B695-607C-37623C66FE96}"/>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Research Gap(</a:t>
            </a: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cs typeface="+mj-cs"/>
              </a:rPr>
              <a:t>Limitations of existing systems) </a:t>
            </a:r>
          </a:p>
        </p:txBody>
      </p:sp>
      <p:sp>
        <p:nvSpPr>
          <p:cNvPr id="21507" name="Rectangle 2">
            <a:extLst>
              <a:ext uri="{FF2B5EF4-FFF2-40B4-BE49-F238E27FC236}">
                <a16:creationId xmlns:a16="http://schemas.microsoft.com/office/drawing/2014/main" id="{3CB7C89F-BB19-99FC-88BD-21A8F9DD2203}"/>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1508" name="TextBox 4">
            <a:extLst>
              <a:ext uri="{FF2B5EF4-FFF2-40B4-BE49-F238E27FC236}">
                <a16:creationId xmlns:a16="http://schemas.microsoft.com/office/drawing/2014/main" id="{B8A0EE84-C5FF-7AFC-8500-BA79CDB14E19}"/>
              </a:ext>
            </a:extLst>
          </p:cNvPr>
          <p:cNvSpPr txBox="1">
            <a:spLocks noChangeArrowheads="1"/>
          </p:cNvSpPr>
          <p:nvPr/>
        </p:nvSpPr>
        <p:spPr bwMode="auto">
          <a:xfrm>
            <a:off x="360363" y="1768475"/>
            <a:ext cx="8783637"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marL="342900" indent="-34290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0" indent="0" algn="just" defTabSz="914400"/>
            <a:r>
              <a:rPr lang="en-US" sz="2200" b="1" dirty="0">
                <a:solidFill>
                  <a:srgbClr val="000000"/>
                </a:solidFill>
                <a:latin typeface="Times New Roman"/>
                <a:cs typeface="Times New Roman"/>
              </a:rPr>
              <a:t>Improvement Possibilities</a:t>
            </a:r>
            <a:r>
              <a:rPr lang="en-US" sz="2200" dirty="0">
                <a:solidFill>
                  <a:srgbClr val="000000"/>
                </a:solidFill>
                <a:latin typeface="Times New Roman"/>
                <a:cs typeface="Times New Roman"/>
              </a:rPr>
              <a:t>:</a:t>
            </a:r>
            <a:endParaRPr lang="en-US" sz="2200" dirty="0">
              <a:latin typeface="Times New Roman"/>
              <a:cs typeface="Times New Roman"/>
            </a:endParaRPr>
          </a:p>
          <a:p>
            <a:pPr marL="1028700" lvl="1" algn="just" defTabSz="914400">
              <a:buFont typeface="Arial"/>
              <a:buChar char="•"/>
            </a:pPr>
            <a:r>
              <a:rPr lang="en-US" sz="2200" b="1" dirty="0">
                <a:solidFill>
                  <a:srgbClr val="000000"/>
                </a:solidFill>
                <a:latin typeface="Times New Roman"/>
                <a:cs typeface="Times New Roman"/>
              </a:rPr>
              <a:t>Accuracy</a:t>
            </a:r>
            <a:r>
              <a:rPr lang="en-US" sz="2200" dirty="0">
                <a:solidFill>
                  <a:srgbClr val="000000"/>
                </a:solidFill>
                <a:latin typeface="Times New Roman"/>
                <a:cs typeface="Times New Roman"/>
              </a:rPr>
              <a:t>: Use hybrid systems (GPS + Wi-Fi) to improve tracking reliability.</a:t>
            </a:r>
            <a:endParaRPr lang="en-US" sz="2200" dirty="0">
              <a:latin typeface="Times New Roman"/>
              <a:cs typeface="Times New Roman"/>
            </a:endParaRPr>
          </a:p>
          <a:p>
            <a:pPr marL="1028700" lvl="1" algn="just" defTabSz="914400">
              <a:buFont typeface="Arial"/>
              <a:buChar char="•"/>
            </a:pPr>
            <a:r>
              <a:rPr lang="en-US" sz="2200" b="1" dirty="0">
                <a:solidFill>
                  <a:srgbClr val="000000"/>
                </a:solidFill>
                <a:latin typeface="Times New Roman"/>
                <a:cs typeface="Times New Roman"/>
              </a:rPr>
              <a:t>Real-time Processing</a:t>
            </a:r>
            <a:r>
              <a:rPr lang="en-US" sz="2200" dirty="0">
                <a:solidFill>
                  <a:srgbClr val="000000"/>
                </a:solidFill>
                <a:latin typeface="Times New Roman"/>
                <a:cs typeface="Times New Roman"/>
              </a:rPr>
              <a:t>: Implement redundancy or predictive algorithms to mitigate signal loss.</a:t>
            </a:r>
            <a:endParaRPr lang="en-US" sz="2200" dirty="0">
              <a:latin typeface="Times New Roman"/>
              <a:cs typeface="Times New Roman"/>
            </a:endParaRPr>
          </a:p>
          <a:p>
            <a:pPr marL="1028700" lvl="1" algn="just" defTabSz="914400">
              <a:buFont typeface="Arial"/>
              <a:buChar char="•"/>
            </a:pPr>
            <a:r>
              <a:rPr lang="en-US" sz="2200" b="1" dirty="0">
                <a:solidFill>
                  <a:srgbClr val="000000"/>
                </a:solidFill>
                <a:latin typeface="Times New Roman"/>
                <a:cs typeface="Times New Roman"/>
              </a:rPr>
              <a:t>Scalability</a:t>
            </a:r>
            <a:r>
              <a:rPr lang="en-US" sz="2200" dirty="0">
                <a:solidFill>
                  <a:srgbClr val="000000"/>
                </a:solidFill>
                <a:latin typeface="Times New Roman"/>
                <a:cs typeface="Times New Roman"/>
              </a:rPr>
              <a:t>: Expand metro systems to other transportation modes.</a:t>
            </a:r>
            <a:endParaRPr lang="en-US" sz="2200" dirty="0">
              <a:latin typeface="Times New Roman"/>
              <a:cs typeface="Times New Roman"/>
            </a:endParaRPr>
          </a:p>
          <a:p>
            <a:pPr marL="1028700" lvl="1" algn="just" defTabSz="914400">
              <a:buFont typeface="Arial"/>
              <a:buChar char="•"/>
            </a:pPr>
            <a:r>
              <a:rPr lang="en-US" sz="2200" b="1" dirty="0">
                <a:solidFill>
                  <a:srgbClr val="000000"/>
                </a:solidFill>
                <a:latin typeface="Times New Roman"/>
                <a:cs typeface="Times New Roman"/>
              </a:rPr>
              <a:t>Data Security</a:t>
            </a:r>
            <a:r>
              <a:rPr lang="en-US" sz="2200" dirty="0">
                <a:solidFill>
                  <a:srgbClr val="000000"/>
                </a:solidFill>
                <a:latin typeface="Times New Roman"/>
                <a:cs typeface="Times New Roman"/>
              </a:rPr>
              <a:t>: Strengthen encryption for user data.</a:t>
            </a:r>
          </a:p>
          <a:p>
            <a:pPr marL="0" indent="0" algn="just" defTabSz="914400"/>
            <a:r>
              <a:rPr lang="en-US" sz="2200" b="1" dirty="0">
                <a:solidFill>
                  <a:srgbClr val="000000"/>
                </a:solidFill>
                <a:latin typeface="Times New Roman"/>
                <a:cs typeface="Times New Roman"/>
              </a:rPr>
              <a:t>Technologies Performing Better</a:t>
            </a:r>
            <a:r>
              <a:rPr lang="en-US" sz="2200" dirty="0">
                <a:solidFill>
                  <a:srgbClr val="000000"/>
                </a:solidFill>
                <a:latin typeface="Times New Roman"/>
                <a:cs typeface="Times New Roman"/>
              </a:rPr>
              <a:t>:</a:t>
            </a:r>
            <a:endParaRPr lang="en-US" sz="2200" dirty="0">
              <a:latin typeface="Times New Roman"/>
              <a:cs typeface="Times New Roman"/>
            </a:endParaRPr>
          </a:p>
          <a:p>
            <a:pPr marL="1028700" lvl="1" algn="just" defTabSz="914400">
              <a:buFont typeface="Arial"/>
              <a:buChar char="•"/>
            </a:pPr>
            <a:r>
              <a:rPr lang="en-US" sz="2200" b="1" dirty="0">
                <a:solidFill>
                  <a:srgbClr val="000000"/>
                </a:solidFill>
                <a:latin typeface="Times New Roman"/>
                <a:cs typeface="Times New Roman"/>
              </a:rPr>
              <a:t>OCR Automation</a:t>
            </a:r>
            <a:r>
              <a:rPr lang="en-US" sz="2200" dirty="0">
                <a:solidFill>
                  <a:srgbClr val="000000"/>
                </a:solidFill>
                <a:latin typeface="Times New Roman"/>
                <a:cs typeface="Times New Roman"/>
              </a:rPr>
              <a:t>: Effective for task automation but needs better accuracy.</a:t>
            </a:r>
            <a:endParaRPr lang="en-US" sz="2200" dirty="0">
              <a:latin typeface="Times New Roman"/>
              <a:cs typeface="Times New Roman"/>
            </a:endParaRPr>
          </a:p>
          <a:p>
            <a:pPr marL="1028700" lvl="1" algn="just" defTabSz="914400">
              <a:buFont typeface="Arial"/>
              <a:buChar char="•"/>
            </a:pPr>
            <a:r>
              <a:rPr lang="en-US" sz="2200" b="1" dirty="0">
                <a:solidFill>
                  <a:srgbClr val="000000"/>
                </a:solidFill>
                <a:latin typeface="Times New Roman"/>
                <a:cs typeface="Times New Roman"/>
              </a:rPr>
              <a:t>QR &amp; GPS</a:t>
            </a:r>
            <a:r>
              <a:rPr lang="en-US" sz="2200" dirty="0">
                <a:solidFill>
                  <a:srgbClr val="000000"/>
                </a:solidFill>
                <a:latin typeface="Times New Roman"/>
                <a:cs typeface="Times New Roman"/>
              </a:rPr>
              <a:t>: Practical but requires further optimization for reliability.</a:t>
            </a:r>
            <a:endParaRPr lang="en-US" sz="2200" dirty="0">
              <a:latin typeface="Times New Roman"/>
              <a:cs typeface="Times New Roman"/>
            </a:endParaRPr>
          </a:p>
          <a:p>
            <a:pPr marL="0" indent="0" algn="just" defTabSz="914400"/>
            <a:r>
              <a:rPr lang="en-US" sz="2200" b="1" dirty="0">
                <a:solidFill>
                  <a:srgbClr val="000000"/>
                </a:solidFill>
                <a:latin typeface="Times New Roman"/>
                <a:cs typeface="Times New Roman"/>
              </a:rPr>
              <a:t>Confidence in Solutions</a:t>
            </a:r>
            <a:r>
              <a:rPr lang="en-US" sz="2200" dirty="0">
                <a:solidFill>
                  <a:srgbClr val="000000"/>
                </a:solidFill>
                <a:latin typeface="Times New Roman"/>
                <a:cs typeface="Times New Roman"/>
              </a:rPr>
              <a:t>:</a:t>
            </a:r>
            <a:endParaRPr lang="en-US" sz="2200" dirty="0">
              <a:latin typeface="Times New Roman"/>
              <a:cs typeface="Times New Roman"/>
            </a:endParaRPr>
          </a:p>
          <a:p>
            <a:pPr marL="1028700" lvl="1" algn="just" defTabSz="914400">
              <a:buFont typeface="Arial"/>
              <a:buChar char="•"/>
            </a:pPr>
            <a:r>
              <a:rPr lang="en-US" sz="2200" dirty="0">
                <a:solidFill>
                  <a:srgbClr val="000000"/>
                </a:solidFill>
                <a:latin typeface="Times New Roman"/>
                <a:cs typeface="Times New Roman"/>
              </a:rPr>
              <a:t>Proposing improved location tracking, scalability, and real-time validation solutions could effectively address existing issues.</a:t>
            </a:r>
            <a:endParaRPr lang="en-US" sz="2200" dirty="0">
              <a:latin typeface="Times New Roman"/>
              <a:cs typeface="Times New Roman"/>
            </a:endParaRPr>
          </a:p>
        </p:txBody>
      </p:sp>
    </p:spTree>
    <p:extLst>
      <p:ext uri="{BB962C8B-B14F-4D97-AF65-F5344CB8AC3E}">
        <p14:creationId xmlns:p14="http://schemas.microsoft.com/office/powerpoint/2010/main" val="3340661327"/>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D60C-1252-D6EE-0A63-767CA9E97416}"/>
              </a:ext>
            </a:extLst>
          </p:cNvPr>
          <p:cNvSpPr>
            <a:spLocks noGrp="1"/>
          </p:cNvSpPr>
          <p:nvPr>
            <p:ph type="title"/>
          </p:nvPr>
        </p:nvSpPr>
        <p:spPr>
          <a:xfrm>
            <a:off x="222453" y="671513"/>
            <a:ext cx="7446760" cy="820601"/>
          </a:xfrm>
        </p:spPr>
        <p:txBody>
          <a:bodyPr/>
          <a:lstStyle/>
          <a:p>
            <a:pPr>
              <a:defRPr/>
            </a:pP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ea typeface="+mn-ea"/>
              </a:rPr>
              <a:t> Problem Definition </a:t>
            </a:r>
            <a:endParaRPr lang="en-IN" sz="3600" b="1">
              <a:solidFill>
                <a:srgbClr val="000000"/>
              </a:solidFill>
              <a:effectLst>
                <a:outerShdw blurRad="38100" dist="38100" dir="2700000" algn="tl">
                  <a:srgbClr val="000000">
                    <a:alpha val="43137"/>
                  </a:srgbClr>
                </a:outerShdw>
              </a:effectLst>
              <a:latin typeface="Times New Roman" panose="02020603050405020304" pitchFamily="18" charset="0"/>
              <a:ea typeface="+mn-ea"/>
            </a:endParaRPr>
          </a:p>
        </p:txBody>
      </p:sp>
      <p:sp>
        <p:nvSpPr>
          <p:cNvPr id="3" name="Content Placeholder 2">
            <a:extLst>
              <a:ext uri="{FF2B5EF4-FFF2-40B4-BE49-F238E27FC236}">
                <a16:creationId xmlns:a16="http://schemas.microsoft.com/office/drawing/2014/main" id="{2BF32788-4388-4F56-0CE9-0818E2E616D1}"/>
              </a:ext>
            </a:extLst>
          </p:cNvPr>
          <p:cNvSpPr>
            <a:spLocks noGrp="1"/>
          </p:cNvSpPr>
          <p:nvPr>
            <p:ph idx="1"/>
          </p:nvPr>
        </p:nvSpPr>
        <p:spPr>
          <a:xfrm>
            <a:off x="215900" y="1763713"/>
            <a:ext cx="9198216" cy="5616575"/>
          </a:xfrm>
        </p:spPr>
        <p:txBody>
          <a:bodyPr/>
          <a:lstStyle/>
          <a:p>
            <a:pPr marL="0" indent="0" algn="just" defTabSz="914400">
              <a:spcBef>
                <a:spcPct val="20000"/>
              </a:spcBef>
              <a:buClrTx/>
              <a:buSzTx/>
              <a:buNone/>
              <a:defRPr/>
            </a:pPr>
            <a:r>
              <a:rPr lang="en-US" sz="2400" dirty="0">
                <a:solidFill>
                  <a:prstClr val="black"/>
                </a:solidFill>
                <a:latin typeface="Times New Roman"/>
                <a:ea typeface="+mn-lt"/>
                <a:cs typeface="+mn-lt"/>
              </a:rPr>
              <a:t>The current railway ticketing systems are inefficient and insecure, relying on manual validation and isolated digital solutions. These outdated methods result in long queues, frequent ticket violations, fraud, and inconsistent fine enforcement. The lack of real-time integration between passenger identification, ticket validation, and violation tracking causes operational delays and revenue losses for railway authorities. </a:t>
            </a:r>
            <a:endParaRPr lang="en-GB" altLang="en-US" sz="2400" b="1" dirty="0">
              <a:solidFill>
                <a:prstClr val="black"/>
              </a:solidFill>
              <a:latin typeface="Times New Roman"/>
              <a:ea typeface="Source Sans Pro"/>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7B5E16-BFEE-6CBC-B9DE-40A76DFBBBFA}"/>
              </a:ext>
            </a:extLst>
          </p:cNvPr>
          <p:cNvSpPr txBox="1">
            <a:spLocks/>
          </p:cNvSpPr>
          <p:nvPr/>
        </p:nvSpPr>
        <p:spPr bwMode="auto">
          <a:xfrm>
            <a:off x="213783" y="204391"/>
            <a:ext cx="6997700" cy="863600"/>
          </a:xfrm>
          <a:prstGeom prst="rect">
            <a:avLst/>
          </a:prstGeom>
          <a:noFill/>
          <a:ln>
            <a:noFill/>
          </a:ln>
        </p:spPr>
        <p:txBody>
          <a:bodyPr/>
          <a:lstStyle>
            <a:lvl1pPr algn="l" defTabSz="503238" rtl="0" eaLnBrk="0" fontAlgn="base" hangingPunct="0">
              <a:spcBef>
                <a:spcPct val="0"/>
              </a:spcBef>
              <a:spcAft>
                <a:spcPct val="0"/>
              </a:spcAft>
              <a:defRPr sz="3968"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ea typeface="+mn-ea"/>
              </a:rPr>
              <a:t> Scope</a:t>
            </a:r>
            <a:endParaRPr lang="en-IN" sz="3600" b="1">
              <a:solidFill>
                <a:srgbClr val="000000"/>
              </a:solidFill>
              <a:effectLst>
                <a:outerShdw blurRad="38100" dist="38100" dir="2700000" algn="tl">
                  <a:srgbClr val="000000">
                    <a:alpha val="43137"/>
                  </a:srgbClr>
                </a:outerShdw>
              </a:effectLst>
              <a:latin typeface="Times New Roman" panose="02020603050405020304" pitchFamily="18" charset="0"/>
              <a:ea typeface="+mn-ea"/>
            </a:endParaRPr>
          </a:p>
        </p:txBody>
      </p:sp>
      <p:sp>
        <p:nvSpPr>
          <p:cNvPr id="7" name="Content Placeholder 2">
            <a:extLst>
              <a:ext uri="{FF2B5EF4-FFF2-40B4-BE49-F238E27FC236}">
                <a16:creationId xmlns:a16="http://schemas.microsoft.com/office/drawing/2014/main" id="{F9E62534-6D5E-25D8-A307-E8033C44C71C}"/>
              </a:ext>
            </a:extLst>
          </p:cNvPr>
          <p:cNvSpPr>
            <a:spLocks noGrp="1"/>
          </p:cNvSpPr>
          <p:nvPr>
            <p:ph idx="1"/>
          </p:nvPr>
        </p:nvSpPr>
        <p:spPr>
          <a:xfrm>
            <a:off x="334760" y="863984"/>
            <a:ext cx="9027883" cy="6453096"/>
          </a:xfrm>
        </p:spPr>
        <p:txBody>
          <a:bodyPr vert="horz" wrap="square" lIns="91440" tIns="45720" rIns="91440" bIns="45720" numCol="1" anchor="t" anchorCtr="0" compatLnSpc="1">
            <a:prstTxWarp prst="textNoShape">
              <a:avLst/>
            </a:prstTxWarp>
          </a:bodyPr>
          <a:lstStyle/>
          <a:p>
            <a:pPr algn="just" defTabSz="914400">
              <a:spcAft>
                <a:spcPts val="0"/>
              </a:spcAft>
              <a:buClrTx/>
              <a:buFont typeface="Arial" panose="05040102010807070707" pitchFamily="18" charset="2"/>
              <a:buChar char="•"/>
              <a:defRPr/>
            </a:pPr>
            <a:r>
              <a:rPr lang="en-US" sz="2400" b="1" dirty="0">
                <a:solidFill>
                  <a:prstClr val="black"/>
                </a:solidFill>
                <a:latin typeface="Times New Roman"/>
                <a:cs typeface="Times New Roman"/>
              </a:rPr>
              <a:t>Security &amp; Law Enforcement:</a:t>
            </a:r>
            <a:r>
              <a:rPr lang="en-US" sz="2400" dirty="0">
                <a:solidFill>
                  <a:prstClr val="black"/>
                </a:solidFill>
                <a:latin typeface="Times New Roman"/>
                <a:cs typeface="Times New Roman"/>
              </a:rPr>
              <a:t> AI-based CCTV surveillance and real-time violation detection will identify offenders and track fare evaders, enhancing security.  </a:t>
            </a:r>
          </a:p>
          <a:p>
            <a:pPr algn="just" defTabSz="914400">
              <a:spcAft>
                <a:spcPts val="0"/>
              </a:spcAft>
              <a:buClrTx/>
              <a:buFont typeface="Arial" panose="05040102010807070707" pitchFamily="18" charset="2"/>
              <a:buChar char="•"/>
              <a:defRPr/>
            </a:pPr>
            <a:r>
              <a:rPr lang="en-US" sz="2400" b="1" dirty="0">
                <a:solidFill>
                  <a:prstClr val="black"/>
                </a:solidFill>
                <a:latin typeface="Times New Roman"/>
                <a:cs typeface="Times New Roman"/>
              </a:rPr>
              <a:t>Blockchain for Fine Transparency</a:t>
            </a:r>
            <a:r>
              <a:rPr lang="en-US" sz="2400" dirty="0">
                <a:solidFill>
                  <a:prstClr val="black"/>
                </a:solidFill>
                <a:latin typeface="Times New Roman"/>
                <a:cs typeface="Times New Roman"/>
              </a:rPr>
              <a:t>: Blockchain ensures transparency in fine issuance, allowing passengers to track fines and payments on an immutable ledger.  </a:t>
            </a:r>
          </a:p>
          <a:p>
            <a:pPr algn="just" defTabSz="914400">
              <a:spcAft>
                <a:spcPts val="0"/>
              </a:spcAft>
              <a:buClrTx/>
              <a:buFont typeface="Arial" panose="05040102010807070707" pitchFamily="18" charset="2"/>
              <a:buChar char="•"/>
              <a:defRPr/>
            </a:pPr>
            <a:r>
              <a:rPr lang="en-US" sz="2400" b="1" dirty="0">
                <a:solidFill>
                  <a:prstClr val="black"/>
                </a:solidFill>
                <a:latin typeface="Times New Roman"/>
                <a:cs typeface="Times New Roman"/>
              </a:rPr>
              <a:t>Revenue Management &amp; Fine Collection</a:t>
            </a:r>
            <a:r>
              <a:rPr lang="en-US" sz="2400" dirty="0">
                <a:solidFill>
                  <a:prstClr val="black"/>
                </a:solidFill>
                <a:latin typeface="Times New Roman"/>
                <a:cs typeface="Times New Roman"/>
              </a:rPr>
              <a:t>: Automated fine issuance and integrated payment gateways streamline fine collection, reducing revenue loss from unpaid violations.  </a:t>
            </a:r>
          </a:p>
          <a:p>
            <a:pPr algn="just" defTabSz="914400">
              <a:spcAft>
                <a:spcPts val="0"/>
              </a:spcAft>
              <a:buClrTx/>
              <a:buFont typeface="Arial" panose="05040102010807070707" pitchFamily="18" charset="2"/>
              <a:buChar char="•"/>
              <a:defRPr/>
            </a:pPr>
            <a:r>
              <a:rPr lang="en-US" sz="2400" b="1" dirty="0">
                <a:solidFill>
                  <a:prstClr val="black"/>
                </a:solidFill>
                <a:latin typeface="Times New Roman"/>
                <a:cs typeface="Times New Roman"/>
              </a:rPr>
              <a:t>Custom Alerts:</a:t>
            </a:r>
            <a:r>
              <a:rPr lang="en-US" sz="2400" dirty="0">
                <a:solidFill>
                  <a:prstClr val="black"/>
                </a:solidFill>
                <a:latin typeface="Times New Roman"/>
                <a:cs typeface="Times New Roman"/>
              </a:rPr>
              <a:t> Data analytics provide automated alerts to ticket checkers about high-risk passengers, improving validation security.</a:t>
            </a:r>
            <a:endParaRPr lang="en-GB" sz="2400" dirty="0">
              <a:solidFill>
                <a:prstClr val="black"/>
              </a:solidFill>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4F8A437-F45F-637D-EE01-F40AF835D989}"/>
              </a:ext>
            </a:extLst>
          </p:cNvPr>
          <p:cNvSpPr>
            <a:spLocks noChangeArrowheads="1"/>
          </p:cNvSpPr>
          <p:nvPr/>
        </p:nvSpPr>
        <p:spPr bwMode="auto">
          <a:xfrm>
            <a:off x="446461" y="-5051"/>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Technological Stack</a:t>
            </a:r>
          </a:p>
        </p:txBody>
      </p:sp>
      <p:sp>
        <p:nvSpPr>
          <p:cNvPr id="25603" name="Content Placeholder 2">
            <a:extLst>
              <a:ext uri="{FF2B5EF4-FFF2-40B4-BE49-F238E27FC236}">
                <a16:creationId xmlns:a16="http://schemas.microsoft.com/office/drawing/2014/main" id="{AAA146DF-43D1-FE09-D25D-797E1A51ED8B}"/>
              </a:ext>
            </a:extLst>
          </p:cNvPr>
          <p:cNvSpPr txBox="1">
            <a:spLocks/>
          </p:cNvSpPr>
          <p:nvPr/>
        </p:nvSpPr>
        <p:spPr bwMode="auto">
          <a:xfrm>
            <a:off x="450123" y="1255873"/>
            <a:ext cx="9180513" cy="560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a:buClrTx/>
              <a:buFont typeface="Arial" panose="020B0604020202020204" pitchFamily="34" charset="0"/>
              <a:buChar char="•"/>
            </a:pPr>
            <a:r>
              <a:rPr lang="en-US" sz="2400" b="1" dirty="0">
                <a:solidFill>
                  <a:schemeClr val="tx1"/>
                </a:solidFill>
                <a:latin typeface="Times New Roman"/>
                <a:cs typeface="Times New Roman"/>
              </a:rPr>
              <a:t>Front-End Technologies:</a:t>
            </a:r>
            <a:r>
              <a:rPr lang="en-US" sz="2400" b="1" dirty="0">
                <a:solidFill>
                  <a:schemeClr val="tx1"/>
                </a:solidFill>
                <a:latin typeface="Times New Roman"/>
                <a:ea typeface="Source Sans Pro"/>
                <a:cs typeface="Times New Roman"/>
              </a:rPr>
              <a:t> </a:t>
            </a:r>
            <a:r>
              <a:rPr lang="en-US" sz="2400" dirty="0">
                <a:solidFill>
                  <a:schemeClr val="tx1"/>
                </a:solidFill>
                <a:latin typeface="Times New Roman"/>
                <a:ea typeface="Source Sans Pro"/>
                <a:cs typeface="Times New Roman"/>
              </a:rPr>
              <a:t>Flutter / React</a:t>
            </a:r>
            <a:endParaRPr lang="en-US" sz="2400" dirty="0">
              <a:solidFill>
                <a:schemeClr val="tx1"/>
              </a:solidFill>
              <a:latin typeface="Times New Roman"/>
              <a:cs typeface="Times New Roman"/>
            </a:endParaRPr>
          </a:p>
          <a:p>
            <a:pPr>
              <a:buClrTx/>
              <a:buFont typeface="Arial" panose="020B0604020202020204" pitchFamily="34" charset="0"/>
              <a:buChar char="•"/>
            </a:pPr>
            <a:r>
              <a:rPr lang="en-US" sz="2400" b="1" dirty="0">
                <a:solidFill>
                  <a:schemeClr val="tx1"/>
                </a:solidFill>
                <a:latin typeface="Times New Roman"/>
                <a:cs typeface="Times New Roman"/>
              </a:rPr>
              <a:t>Back-End Technologies: </a:t>
            </a:r>
            <a:r>
              <a:rPr lang="en-US" sz="2400" dirty="0">
                <a:solidFill>
                  <a:schemeClr val="tx1"/>
                </a:solidFill>
                <a:latin typeface="Times New Roman"/>
                <a:ea typeface="Source Sans Pro"/>
                <a:cs typeface="Times New Roman"/>
              </a:rPr>
              <a:t>Node.js with Express.js</a:t>
            </a:r>
          </a:p>
          <a:p>
            <a:pPr>
              <a:buClrTx/>
              <a:buFont typeface="Arial" panose="020B0604020202020204" pitchFamily="34" charset="0"/>
              <a:buChar char="•"/>
            </a:pPr>
            <a:r>
              <a:rPr lang="en-US" sz="2400" b="1" dirty="0">
                <a:solidFill>
                  <a:schemeClr val="tx1"/>
                </a:solidFill>
                <a:latin typeface="Times New Roman"/>
                <a:ea typeface="Source Sans Pro"/>
                <a:cs typeface="Times New Roman"/>
              </a:rPr>
              <a:t>Database Technologies: </a:t>
            </a:r>
            <a:r>
              <a:rPr lang="en-US" sz="2400" dirty="0">
                <a:solidFill>
                  <a:schemeClr val="tx1"/>
                </a:solidFill>
                <a:latin typeface="Times New Roman"/>
                <a:ea typeface="Source Sans Pro"/>
                <a:cs typeface="Times New Roman"/>
              </a:rPr>
              <a:t>MongoDB</a:t>
            </a:r>
          </a:p>
          <a:p>
            <a:pPr>
              <a:buClrTx/>
              <a:buFont typeface="Arial" panose="020B0604020202020204" pitchFamily="34" charset="0"/>
              <a:buChar char="•"/>
            </a:pPr>
            <a:r>
              <a:rPr lang="en-US" sz="2400" b="1" dirty="0">
                <a:solidFill>
                  <a:schemeClr val="tx1"/>
                </a:solidFill>
                <a:latin typeface="Times New Roman"/>
                <a:ea typeface="Source Sans Pro"/>
                <a:cs typeface="Times New Roman"/>
              </a:rPr>
              <a:t>Image Processing and OCR: </a:t>
            </a:r>
            <a:r>
              <a:rPr lang="en-US" sz="2400" dirty="0">
                <a:solidFill>
                  <a:schemeClr val="tx1"/>
                </a:solidFill>
                <a:latin typeface="Times New Roman"/>
                <a:ea typeface="Source Sans Pro"/>
                <a:cs typeface="Times New Roman"/>
              </a:rPr>
              <a:t>Tesseract OCR/Google Cloud Vision API</a:t>
            </a:r>
          </a:p>
          <a:p>
            <a:pPr>
              <a:buClrTx/>
              <a:buFont typeface="Arial" panose="020B0604020202020204" pitchFamily="34" charset="0"/>
              <a:buChar char="•"/>
            </a:pPr>
            <a:r>
              <a:rPr lang="en-US" sz="2400" b="1" dirty="0">
                <a:solidFill>
                  <a:schemeClr val="tx1"/>
                </a:solidFill>
                <a:latin typeface="Times New Roman"/>
                <a:ea typeface="Source Sans Pro"/>
                <a:cs typeface="Times New Roman"/>
              </a:rPr>
              <a:t>AI and Machine Learning: </a:t>
            </a:r>
            <a:r>
              <a:rPr lang="en-US" sz="2400" dirty="0">
                <a:solidFill>
                  <a:schemeClr val="tx1"/>
                </a:solidFill>
                <a:latin typeface="Times New Roman"/>
                <a:ea typeface="Source Sans Pro"/>
                <a:cs typeface="Times New Roman"/>
              </a:rPr>
              <a:t>TensorFlow / </a:t>
            </a:r>
            <a:r>
              <a:rPr lang="en-US" sz="2400" dirty="0" err="1">
                <a:solidFill>
                  <a:schemeClr val="tx1"/>
                </a:solidFill>
                <a:latin typeface="Times New Roman"/>
                <a:ea typeface="Source Sans Pro"/>
                <a:cs typeface="Times New Roman"/>
              </a:rPr>
              <a:t>Py</a:t>
            </a:r>
            <a:r>
              <a:rPr lang="en-US" sz="2400" dirty="0">
                <a:solidFill>
                  <a:schemeClr val="tx1"/>
                </a:solidFill>
                <a:latin typeface="Times New Roman"/>
                <a:ea typeface="Source Sans Pro"/>
                <a:cs typeface="Times New Roman"/>
              </a:rPr>
              <a:t> Torch</a:t>
            </a:r>
          </a:p>
          <a:p>
            <a:pPr>
              <a:buClrTx/>
              <a:buFont typeface="Arial" panose="020B0604020202020204" pitchFamily="34" charset="0"/>
              <a:buChar char="•"/>
            </a:pPr>
            <a:r>
              <a:rPr lang="en-US" sz="2400" b="1" dirty="0">
                <a:solidFill>
                  <a:schemeClr val="tx1"/>
                </a:solidFill>
                <a:latin typeface="Times New Roman"/>
                <a:ea typeface="Source Sans Pro"/>
                <a:cs typeface="Times New Roman"/>
              </a:rPr>
              <a:t>CCTV Integration: </a:t>
            </a:r>
            <a:r>
              <a:rPr lang="en-US" sz="2400" dirty="0">
                <a:solidFill>
                  <a:schemeClr val="tx1"/>
                </a:solidFill>
                <a:latin typeface="Times New Roman"/>
                <a:ea typeface="Source Sans Pro"/>
                <a:cs typeface="Times New Roman"/>
              </a:rPr>
              <a:t>OpenCV</a:t>
            </a:r>
            <a:endParaRPr lang="en-US" sz="2400" dirty="0">
              <a:solidFill>
                <a:schemeClr val="tx1"/>
              </a:solidFill>
              <a:latin typeface="Times New Roman"/>
              <a:cs typeface="Times New Roman"/>
            </a:endParaRPr>
          </a:p>
          <a:p>
            <a:pPr>
              <a:buClrTx/>
              <a:buFont typeface="Arial" panose="020B0604020202020204" pitchFamily="34" charset="0"/>
              <a:buChar char="•"/>
            </a:pPr>
            <a:r>
              <a:rPr lang="en-US" sz="2400" b="1" dirty="0">
                <a:solidFill>
                  <a:schemeClr val="tx1"/>
                </a:solidFill>
                <a:latin typeface="Times New Roman"/>
                <a:ea typeface="Source Sans Pro"/>
                <a:cs typeface="Times New Roman"/>
              </a:rPr>
              <a:t>Payment Gateway Integration: </a:t>
            </a:r>
            <a:r>
              <a:rPr lang="en-US" sz="2400" dirty="0">
                <a:solidFill>
                  <a:schemeClr val="tx1"/>
                </a:solidFill>
                <a:latin typeface="Times New Roman"/>
                <a:ea typeface="Source Sans Pro"/>
                <a:cs typeface="Times New Roman"/>
              </a:rPr>
              <a:t>Razor pay / Paytm / Google Pay</a:t>
            </a:r>
          </a:p>
          <a:p>
            <a:pPr>
              <a:buClrTx/>
              <a:buFont typeface="Arial" panose="020B0604020202020204" pitchFamily="34" charset="0"/>
              <a:buChar char="•"/>
            </a:pPr>
            <a:r>
              <a:rPr lang="en-US" sz="2400" b="1" dirty="0">
                <a:solidFill>
                  <a:schemeClr val="tx1"/>
                </a:solidFill>
                <a:latin typeface="Times New Roman"/>
                <a:ea typeface="Source Sans Pro"/>
                <a:cs typeface="Times New Roman"/>
              </a:rPr>
              <a:t>Data Visualization and Analytics: </a:t>
            </a:r>
            <a:r>
              <a:rPr lang="en-US" sz="2400" dirty="0">
                <a:solidFill>
                  <a:schemeClr val="tx1"/>
                </a:solidFill>
                <a:latin typeface="Times New Roman"/>
                <a:ea typeface="Source Sans Pro"/>
                <a:cs typeface="Times New Roman"/>
              </a:rPr>
              <a:t>Power BI</a:t>
            </a:r>
            <a:endParaRPr lang="en-US" sz="2400" dirty="0">
              <a:solidFill>
                <a:schemeClr val="tx1"/>
              </a:solidFill>
              <a:latin typeface="Times New Roman"/>
              <a:cs typeface="Times New Roman"/>
            </a:endParaRPr>
          </a:p>
          <a:p>
            <a:pPr marL="0" indent="0">
              <a:buClrTx/>
              <a:buNone/>
            </a:pPr>
            <a:endParaRPr lang="en-US" sz="2400" dirty="0">
              <a:solidFill>
                <a:schemeClr val="tx1"/>
              </a:solidFill>
              <a:latin typeface="Times New Roman"/>
              <a:ea typeface="Source Sans Pro"/>
              <a:cs typeface="Times New Roman"/>
            </a:endParaRPr>
          </a:p>
        </p:txBody>
      </p:sp>
    </p:spTree>
    <p:extLst>
      <p:ext uri="{BB962C8B-B14F-4D97-AF65-F5344CB8AC3E}">
        <p14:creationId xmlns:p14="http://schemas.microsoft.com/office/powerpoint/2010/main" val="1191939644"/>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1EAF56D6-91BA-DB19-009F-2A717C01E19F}"/>
              </a:ext>
            </a:extLst>
          </p:cNvPr>
          <p:cNvSpPr>
            <a:spLocks noChangeArrowheads="1"/>
          </p:cNvSpPr>
          <p:nvPr/>
        </p:nvSpPr>
        <p:spPr bwMode="auto">
          <a:xfrm>
            <a:off x="503238" y="301625"/>
            <a:ext cx="9070975" cy="818309"/>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US"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P</a:t>
            </a:r>
            <a:r>
              <a:rPr lang="en-IN" altLang="en-US" sz="36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roposed</a:t>
            </a: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system architecture/Working </a:t>
            </a:r>
          </a:p>
        </p:txBody>
      </p:sp>
      <p:sp>
        <p:nvSpPr>
          <p:cNvPr id="27651" name="Rectangle 2">
            <a:extLst>
              <a:ext uri="{FF2B5EF4-FFF2-40B4-BE49-F238E27FC236}">
                <a16:creationId xmlns:a16="http://schemas.microsoft.com/office/drawing/2014/main" id="{11F21762-BE3A-4325-4A4A-6F666297F15E}"/>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1D7ECA6C-A24B-D302-00E4-ABEE387ADDF9}"/>
              </a:ext>
            </a:extLst>
          </p:cNvPr>
          <p:cNvPicPr>
            <a:picLocks noChangeAspect="1"/>
          </p:cNvPicPr>
          <p:nvPr/>
        </p:nvPicPr>
        <p:blipFill>
          <a:blip r:embed="rId3"/>
          <a:stretch>
            <a:fillRect/>
          </a:stretch>
        </p:blipFill>
        <p:spPr>
          <a:xfrm>
            <a:off x="1409610" y="1338079"/>
            <a:ext cx="6504111" cy="5833250"/>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1B84-E66B-CED1-FCC1-164C5E1FFD55}"/>
              </a:ext>
            </a:extLst>
          </p:cNvPr>
          <p:cNvSpPr>
            <a:spLocks noGrp="1"/>
          </p:cNvSpPr>
          <p:nvPr>
            <p:ph type="title"/>
          </p:nvPr>
        </p:nvSpPr>
        <p:spPr/>
        <p:txBody>
          <a:bodyPr/>
          <a:lstStyle/>
          <a:p>
            <a:pPr>
              <a:defRPr/>
            </a:pP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ea typeface="+mn-ea"/>
              </a:rPr>
              <a:t>Prototype Design Demonstration</a:t>
            </a:r>
            <a:br>
              <a:rPr lang="en-IN" altLang="en-US" sz="4000">
                <a:solidFill>
                  <a:srgbClr val="000000"/>
                </a:solidFill>
                <a:latin typeface="Times New Roman" panose="02020603050405020304" pitchFamily="18" charset="0"/>
                <a:cs typeface="DejaVu Sans" charset="0"/>
              </a:rPr>
            </a:br>
            <a:endParaRPr lang="en-IN"/>
          </a:p>
        </p:txBody>
      </p:sp>
      <p:pic>
        <p:nvPicPr>
          <p:cNvPr id="5" name="Picture 4">
            <a:extLst>
              <a:ext uri="{FF2B5EF4-FFF2-40B4-BE49-F238E27FC236}">
                <a16:creationId xmlns:a16="http://schemas.microsoft.com/office/drawing/2014/main" id="{A2371AA2-D543-43B6-9C02-38F33869C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173" y="1589618"/>
            <a:ext cx="2761359" cy="5675590"/>
          </a:xfrm>
          <a:prstGeom prst="rect">
            <a:avLst/>
          </a:prstGeom>
        </p:spPr>
      </p:pic>
      <p:pic>
        <p:nvPicPr>
          <p:cNvPr id="7" name="Picture 6">
            <a:extLst>
              <a:ext uri="{FF2B5EF4-FFF2-40B4-BE49-F238E27FC236}">
                <a16:creationId xmlns:a16="http://schemas.microsoft.com/office/drawing/2014/main" id="{4C301391-070F-4EBE-AC7F-D81F4217B0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9871" y="1589618"/>
            <a:ext cx="2761359" cy="5675590"/>
          </a:xfrm>
          <a:prstGeom prst="rect">
            <a:avLst/>
          </a:prstGeom>
        </p:spPr>
      </p:pic>
    </p:spTree>
    <p:extLst>
      <p:ext uri="{BB962C8B-B14F-4D97-AF65-F5344CB8AC3E}">
        <p14:creationId xmlns:p14="http://schemas.microsoft.com/office/powerpoint/2010/main" val="19907509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1B84-E66B-CED1-FCC1-164C5E1FFD55}"/>
              </a:ext>
            </a:extLst>
          </p:cNvPr>
          <p:cNvSpPr>
            <a:spLocks noGrp="1"/>
          </p:cNvSpPr>
          <p:nvPr>
            <p:ph type="title"/>
          </p:nvPr>
        </p:nvSpPr>
        <p:spPr/>
        <p:txBody>
          <a:bodyPr/>
          <a:lstStyle/>
          <a:p>
            <a:pPr>
              <a:defRPr/>
            </a:pP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ea typeface="+mn-ea"/>
              </a:rPr>
              <a:t>Prototype Design Demonstration</a:t>
            </a:r>
            <a:br>
              <a:rPr lang="en-IN" altLang="en-US" sz="4000">
                <a:solidFill>
                  <a:srgbClr val="000000"/>
                </a:solidFill>
                <a:latin typeface="Times New Roman" panose="02020603050405020304" pitchFamily="18" charset="0"/>
                <a:cs typeface="DejaVu Sans" charset="0"/>
              </a:rPr>
            </a:br>
            <a:endParaRPr lang="en-IN"/>
          </a:p>
        </p:txBody>
      </p:sp>
      <p:pic>
        <p:nvPicPr>
          <p:cNvPr id="4" name="Picture 3">
            <a:extLst>
              <a:ext uri="{FF2B5EF4-FFF2-40B4-BE49-F238E27FC236}">
                <a16:creationId xmlns:a16="http://schemas.microsoft.com/office/drawing/2014/main" id="{78E31E42-5C15-486F-B805-CAE10E2F8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486" y="1491398"/>
            <a:ext cx="2970295" cy="5820304"/>
          </a:xfrm>
          <a:prstGeom prst="rect">
            <a:avLst/>
          </a:prstGeom>
        </p:spPr>
      </p:pic>
      <p:pic>
        <p:nvPicPr>
          <p:cNvPr id="8" name="Picture 7">
            <a:extLst>
              <a:ext uri="{FF2B5EF4-FFF2-40B4-BE49-F238E27FC236}">
                <a16:creationId xmlns:a16="http://schemas.microsoft.com/office/drawing/2014/main" id="{135B5E45-A900-4914-843A-3B098B40F5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7844" y="1491398"/>
            <a:ext cx="2970295" cy="5820304"/>
          </a:xfrm>
          <a:prstGeom prst="rect">
            <a:avLst/>
          </a:prstGeom>
        </p:spPr>
      </p:pic>
    </p:spTree>
    <p:extLst>
      <p:ext uri="{BB962C8B-B14F-4D97-AF65-F5344CB8AC3E}">
        <p14:creationId xmlns:p14="http://schemas.microsoft.com/office/powerpoint/2010/main" val="4418093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D958-B109-795F-DAFA-05A10C15CBC3}"/>
              </a:ext>
            </a:extLst>
          </p:cNvPr>
          <p:cNvSpPr>
            <a:spLocks noGrp="1"/>
          </p:cNvSpPr>
          <p:nvPr>
            <p:ph type="title"/>
          </p:nvPr>
        </p:nvSpPr>
        <p:spPr>
          <a:xfrm>
            <a:off x="671513" y="671513"/>
            <a:ext cx="6997700" cy="1020762"/>
          </a:xfrm>
        </p:spPr>
        <p:txBody>
          <a:bodyPr/>
          <a:lstStyle/>
          <a:p>
            <a:pPr>
              <a:defRPr/>
            </a:pP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ea typeface="+mn-ea"/>
              </a:rPr>
              <a:t>Implementation Status</a:t>
            </a:r>
            <a:endParaRPr lang="en-IN"/>
          </a:p>
        </p:txBody>
      </p:sp>
      <p:sp>
        <p:nvSpPr>
          <p:cNvPr id="3" name="TextBox 2">
            <a:extLst>
              <a:ext uri="{FF2B5EF4-FFF2-40B4-BE49-F238E27FC236}">
                <a16:creationId xmlns:a16="http://schemas.microsoft.com/office/drawing/2014/main" id="{8C008277-68E6-4A18-9E45-3496CC2EFE7C}"/>
              </a:ext>
            </a:extLst>
          </p:cNvPr>
          <p:cNvSpPr txBox="1"/>
          <p:nvPr/>
        </p:nvSpPr>
        <p:spPr>
          <a:xfrm>
            <a:off x="671513" y="1887011"/>
            <a:ext cx="8322589" cy="4832092"/>
          </a:xfrm>
          <a:prstGeom prst="rect">
            <a:avLst/>
          </a:prstGeom>
          <a:noFill/>
        </p:spPr>
        <p:txBody>
          <a:bodyPr wrap="square" rtlCol="0">
            <a:spAutoFit/>
          </a:bodyPr>
          <a:lstStyle/>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Completion of First Objective:</a:t>
            </a:r>
            <a:r>
              <a:rPr lang="en-US" sz="2200" dirty="0">
                <a:latin typeface="Times New Roman" panose="02020603050405020304" pitchFamily="18" charset="0"/>
                <a:cs typeface="Times New Roman" panose="02020603050405020304" pitchFamily="18" charset="0"/>
              </a:rPr>
              <a:t> The first major objective of the project has been successfully completed, which involved the development and integration of the primary mobile application frontend.</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30% of Base Project Ready:</a:t>
            </a:r>
            <a:r>
              <a:rPr lang="en-US" sz="2200" dirty="0">
                <a:latin typeface="Times New Roman" panose="02020603050405020304" pitchFamily="18" charset="0"/>
                <a:cs typeface="Times New Roman" panose="02020603050405020304" pitchFamily="18" charset="0"/>
              </a:rPr>
              <a:t> Approximately 30% of the base project is complete, which includes core modules and basic functionality.</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Mobile Application Frontend/Backend Development:</a:t>
            </a:r>
            <a:r>
              <a:rPr lang="en-US" sz="2200" dirty="0">
                <a:latin typeface="Times New Roman" panose="02020603050405020304" pitchFamily="18" charset="0"/>
                <a:cs typeface="Times New Roman" panose="02020603050405020304" pitchFamily="18" charset="0"/>
              </a:rPr>
              <a:t> The initial version of the mobile app frontend/backend is ready, covering essential design and user interactions.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3B88311-3554-06E5-F468-D69EE08C6258}"/>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chemeClr val="tx1"/>
                </a:solidFill>
                <a:latin typeface="Trebuchet MS" panose="020B0603020202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chemeClr val="tx1"/>
                </a:solidFill>
                <a:latin typeface="Trebuchet MS" panose="020B0603020202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chemeClr val="tx1"/>
                </a:solidFill>
                <a:latin typeface="Trebuchet MS" panose="020B0603020202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chemeClr val="tx1"/>
                </a:solidFill>
                <a:latin typeface="Trebuchet MS" panose="020B0603020202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chemeClr val="tx1"/>
                </a:solidFill>
                <a:latin typeface="Trebuchet MS" panose="020B0603020202020204" pitchFamily="34" charset="0"/>
              </a:defRPr>
            </a:lvl9pPr>
          </a:lstStyle>
          <a:p>
            <a:pPr algn="ctr" eaLnBrk="1" hangingPunct="1">
              <a:lnSpc>
                <a:spcPct val="93000"/>
              </a:lnSpc>
              <a:buSzPct val="100000"/>
            </a:pPr>
            <a:r>
              <a:rPr lang="en-IN" altLang="en-US" sz="3600" b="1">
                <a:solidFill>
                  <a:srgbClr val="000000"/>
                </a:solidFill>
                <a:latin typeface="Times New Roman" panose="02020603050405020304" pitchFamily="18" charset="0"/>
                <a:cs typeface="DejaVu Sans" charset="0"/>
              </a:rPr>
              <a:t>Contents</a:t>
            </a:r>
          </a:p>
        </p:txBody>
      </p:sp>
      <p:sp>
        <p:nvSpPr>
          <p:cNvPr id="8195" name="Rectangle 2">
            <a:extLst>
              <a:ext uri="{FF2B5EF4-FFF2-40B4-BE49-F238E27FC236}">
                <a16:creationId xmlns:a16="http://schemas.microsoft.com/office/drawing/2014/main" id="{143A822F-10F4-8FB0-6CE7-BE718BE2177C}"/>
              </a:ext>
            </a:extLst>
          </p:cNvPr>
          <p:cNvSpPr>
            <a:spLocks noChangeArrowheads="1"/>
          </p:cNvSpPr>
          <p:nvPr/>
        </p:nvSpPr>
        <p:spPr bwMode="auto">
          <a:xfrm>
            <a:off x="503238" y="1201738"/>
            <a:ext cx="9323387"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nchor="t"/>
          <a:lstStyle>
            <a:lvl1pPr marL="428625" indent="-322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chemeClr val="tx1"/>
                </a:solidFill>
                <a:latin typeface="Trebuchet MS" panose="020B0603020202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chemeClr val="tx1"/>
                </a:solidFill>
                <a:latin typeface="Trebuchet MS" panose="020B0603020202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chemeClr val="tx1"/>
                </a:solidFill>
                <a:latin typeface="Trebuchet MS" panose="020B0603020202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chemeClr val="tx1"/>
                </a:solidFill>
                <a:latin typeface="Trebuchet MS" panose="020B0603020202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chemeClr val="tx1"/>
                </a:solidFill>
                <a:latin typeface="Trebuchet MS" panose="020B0603020202020204" pitchFamily="34" charset="0"/>
              </a:defRPr>
            </a:lvl9pPr>
          </a:lstStyle>
          <a:p>
            <a:pPr indent="-321945" eaLnBrk="1" hangingPunct="1">
              <a:lnSpc>
                <a:spcPct val="93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rPr>
              <a:t>Abstract</a:t>
            </a:r>
            <a:endParaRPr lang="en-US"/>
          </a:p>
          <a:p>
            <a:pPr indent="-321945">
              <a:lnSpc>
                <a:spcPct val="93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rPr>
              <a:t>Introduction</a:t>
            </a:r>
            <a:endParaRPr lang="en-IN"/>
          </a:p>
          <a:p>
            <a:pPr indent="-321945">
              <a:lnSpc>
                <a:spcPct val="93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rPr>
              <a:t>Objectives</a:t>
            </a:r>
            <a:endParaRPr lang="en-IN"/>
          </a:p>
          <a:p>
            <a:pPr indent="-321945">
              <a:lnSpc>
                <a:spcPct val="93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rPr>
              <a:t>Literature Review</a:t>
            </a:r>
            <a:endParaRPr lang="en-IN"/>
          </a:p>
          <a:p>
            <a:pPr indent="-321945">
              <a:lnSpc>
                <a:spcPct val="93000"/>
              </a:lnSpc>
              <a:spcAft>
                <a:spcPts val="1413"/>
              </a:spcAft>
              <a:buClr>
                <a:srgbClr val="000000"/>
              </a:buClr>
              <a:buSzPct val="45000"/>
              <a:buFont typeface="Wingdings" panose="05000000000000000000" pitchFamily="2" charset="2"/>
              <a:buChar char=""/>
            </a:pPr>
            <a:r>
              <a:rPr lang="en-US" altLang="en-US" sz="2400">
                <a:solidFill>
                  <a:srgbClr val="000000"/>
                </a:solidFill>
                <a:latin typeface="Times New Roman" panose="02020603050405020304" pitchFamily="18" charset="0"/>
              </a:rPr>
              <a:t>R</a:t>
            </a:r>
            <a:r>
              <a:rPr lang="en-IN" altLang="en-US" sz="2400">
                <a:solidFill>
                  <a:srgbClr val="000000"/>
                </a:solidFill>
                <a:latin typeface="Times New Roman" panose="02020603050405020304" pitchFamily="18" charset="0"/>
              </a:rPr>
              <a:t>esearch Gap</a:t>
            </a:r>
            <a:endParaRPr lang="en-IN"/>
          </a:p>
          <a:p>
            <a:pPr indent="-321945">
              <a:lnSpc>
                <a:spcPct val="93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rPr>
              <a:t>Problem Definition</a:t>
            </a:r>
            <a:endParaRPr lang="en-IN"/>
          </a:p>
          <a:p>
            <a:pPr indent="-321945">
              <a:lnSpc>
                <a:spcPct val="93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rPr>
              <a:t>Scope </a:t>
            </a:r>
            <a:endParaRPr lang="en-IN"/>
          </a:p>
          <a:p>
            <a:pPr indent="-321945">
              <a:lnSpc>
                <a:spcPct val="93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rPr>
              <a:t>Technological Stack</a:t>
            </a:r>
            <a:endParaRPr lang="en-IN"/>
          </a:p>
          <a:p>
            <a:pPr indent="-321945">
              <a:lnSpc>
                <a:spcPct val="93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rPr>
              <a:t>Proposed System Architecture/Working </a:t>
            </a:r>
            <a:endParaRPr lang="en-IN"/>
          </a:p>
          <a:p>
            <a:pPr indent="-321945">
              <a:lnSpc>
                <a:spcPct val="93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rPr>
              <a:t>Prototype Design Demonstration</a:t>
            </a:r>
            <a:endParaRPr lang="en-IN"/>
          </a:p>
          <a:p>
            <a:pPr indent="-321945">
              <a:lnSpc>
                <a:spcPct val="93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rPr>
              <a:t>Implementation Status</a:t>
            </a:r>
            <a:endParaRPr lang="en-IN"/>
          </a:p>
          <a:p>
            <a:pPr indent="-321945">
              <a:lnSpc>
                <a:spcPct val="93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rPr>
              <a:t>Review Suggestions (Given in Last meeting)</a:t>
            </a:r>
            <a:endParaRPr lang="en-IN"/>
          </a:p>
          <a:p>
            <a:pPr indent="-321945">
              <a:lnSpc>
                <a:spcPct val="93000"/>
              </a:lnSpc>
              <a:spcAft>
                <a:spcPts val="1413"/>
              </a:spcAft>
              <a:buClr>
                <a:srgbClr val="000000"/>
              </a:buClr>
              <a:buSzPct val="45000"/>
              <a:buFont typeface="Wingdings" panose="05000000000000000000" pitchFamily="2" charset="2"/>
              <a:buChar char=""/>
            </a:pPr>
            <a:endParaRPr lang="en-IN" altLang="en-US" sz="2400">
              <a:solidFill>
                <a:srgbClr val="000000"/>
              </a:solidFill>
              <a:latin typeface="Times New Roman" panose="02020603050405020304" pitchFamily="18"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B4323B05-6849-EEA8-2294-06A843FB2DF7}"/>
              </a:ext>
            </a:extLst>
          </p:cNvPr>
          <p:cNvSpPr>
            <a:spLocks noGrp="1" noChangeArrowheads="1"/>
          </p:cNvSpPr>
          <p:nvPr>
            <p:ph type="title"/>
          </p:nvPr>
        </p:nvSpPr>
        <p:spPr>
          <a:xfrm>
            <a:off x="431800" y="611188"/>
            <a:ext cx="7848600" cy="1455737"/>
          </a:xfrm>
        </p:spPr>
        <p:txBody>
          <a:bodyPr/>
          <a:lstStyle/>
          <a:p>
            <a:r>
              <a:rPr lang="en-IN" altLang="en-US" sz="3200" b="1">
                <a:solidFill>
                  <a:srgbClr val="000000"/>
                </a:solidFill>
                <a:latin typeface="Times New Roman" panose="02020603050405020304" pitchFamily="18" charset="0"/>
                <a:cs typeface="DejaVu Sans" charset="0"/>
              </a:rPr>
              <a:t>Review Suggestions (Given in Last meeting)</a:t>
            </a:r>
            <a:br>
              <a:rPr lang="en-IN" altLang="en-US" sz="3200" b="1">
                <a:solidFill>
                  <a:srgbClr val="000000"/>
                </a:solidFill>
                <a:latin typeface="Times New Roman" panose="02020603050405020304" pitchFamily="18" charset="0"/>
                <a:cs typeface="DejaVu Sans" charset="0"/>
              </a:rPr>
            </a:br>
            <a:endParaRPr lang="en-IN" altLang="en-US" sz="2800" b="1"/>
          </a:p>
        </p:txBody>
      </p:sp>
      <p:sp>
        <p:nvSpPr>
          <p:cNvPr id="31747" name="Content Placeholder 2">
            <a:extLst>
              <a:ext uri="{FF2B5EF4-FFF2-40B4-BE49-F238E27FC236}">
                <a16:creationId xmlns:a16="http://schemas.microsoft.com/office/drawing/2014/main" id="{E162DB23-AD08-B69E-7740-CC45680CBA91}"/>
              </a:ext>
            </a:extLst>
          </p:cNvPr>
          <p:cNvSpPr>
            <a:spLocks noGrp="1" noChangeArrowheads="1"/>
          </p:cNvSpPr>
          <p:nvPr>
            <p:ph idx="1"/>
          </p:nvPr>
        </p:nvSpPr>
        <p:spPr>
          <a:xfrm>
            <a:off x="679450" y="2124075"/>
            <a:ext cx="6997700" cy="4278313"/>
          </a:xfrm>
        </p:spPr>
        <p:txBody>
          <a:bodyPr/>
          <a:lstStyle/>
          <a:p>
            <a:pPr marL="0" indent="0">
              <a:buFont typeface="Wingdings 3" panose="05040102010807070707" pitchFamily="18" charset="2"/>
              <a:buNone/>
            </a:pPr>
            <a:r>
              <a:rPr lang="en-US" altLang="en-US" sz="2000" b="1">
                <a:solidFill>
                  <a:srgbClr val="000000"/>
                </a:solidFill>
                <a:latin typeface="Source Sans Pro" panose="020B0503030403020204" pitchFamily="34" charset="0"/>
              </a:rPr>
              <a:t>Not Applicable for Review 1</a:t>
            </a:r>
            <a:endParaRPr lang="en-IN" altLang="en-US" sz="2000" b="1">
              <a:solidFill>
                <a:srgbClr val="000000"/>
              </a:solidFill>
              <a:latin typeface="Source Sans Pro" panose="020B0503030403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E632D280-97F7-D663-EA76-802FFC91931D}"/>
              </a:ext>
            </a:extLst>
          </p:cNvPr>
          <p:cNvSpPr>
            <a:spLocks noChangeArrowheads="1"/>
          </p:cNvSpPr>
          <p:nvPr/>
        </p:nvSpPr>
        <p:spPr bwMode="auto">
          <a:xfrm>
            <a:off x="534938" y="301625"/>
            <a:ext cx="9039275" cy="70737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References</a:t>
            </a:r>
          </a:p>
        </p:txBody>
      </p:sp>
      <p:sp>
        <p:nvSpPr>
          <p:cNvPr id="32771" name="Rectangle 2">
            <a:extLst>
              <a:ext uri="{FF2B5EF4-FFF2-40B4-BE49-F238E27FC236}">
                <a16:creationId xmlns:a16="http://schemas.microsoft.com/office/drawing/2014/main" id="{2F003B10-F5A7-8311-FA54-232462D4324C}"/>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32772" name="Content Placeholder 2">
            <a:extLst>
              <a:ext uri="{FF2B5EF4-FFF2-40B4-BE49-F238E27FC236}">
                <a16:creationId xmlns:a16="http://schemas.microsoft.com/office/drawing/2014/main" id="{AF8CBC7F-F768-580C-3798-BFD20898FCF1}"/>
              </a:ext>
            </a:extLst>
          </p:cNvPr>
          <p:cNvSpPr txBox="1">
            <a:spLocks/>
          </p:cNvSpPr>
          <p:nvPr/>
        </p:nvSpPr>
        <p:spPr bwMode="auto">
          <a:xfrm>
            <a:off x="539750" y="1008862"/>
            <a:ext cx="8677275" cy="6548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0" indent="0" defTabSz="914400">
              <a:spcBef>
                <a:spcPct val="20000"/>
              </a:spcBef>
              <a:buClrTx/>
              <a:buSzTx/>
              <a:buNone/>
            </a:pPr>
            <a:r>
              <a:rPr lang="en-US" sz="2000" b="0" i="0" dirty="0">
                <a:solidFill>
                  <a:srgbClr val="333333"/>
                </a:solidFill>
                <a:effectLst/>
                <a:latin typeface="Times New Roman" panose="02020603050405020304" pitchFamily="18" charset="0"/>
                <a:cs typeface="Times New Roman" panose="02020603050405020304" pitchFamily="18" charset="0"/>
              </a:rPr>
              <a:t>[1]</a:t>
            </a:r>
            <a:r>
              <a:rPr lang="en-US" sz="2000" dirty="0">
                <a:solidFill>
                  <a:srgbClr val="333333"/>
                </a:solidFill>
                <a:latin typeface="Times New Roman" panose="02020603050405020304" pitchFamily="18" charset="0"/>
                <a:cs typeface="Times New Roman" panose="02020603050405020304" pitchFamily="18" charset="0"/>
              </a:rPr>
              <a:t> </a:t>
            </a:r>
            <a:r>
              <a:rPr lang="en-US" sz="2000" b="0" i="0" dirty="0">
                <a:solidFill>
                  <a:srgbClr val="333333"/>
                </a:solidFill>
                <a:effectLst/>
                <a:latin typeface="Times New Roman" panose="02020603050405020304" pitchFamily="18" charset="0"/>
                <a:cs typeface="Times New Roman" panose="02020603050405020304" pitchFamily="18" charset="0"/>
              </a:rPr>
              <a:t>S. </a:t>
            </a:r>
            <a:r>
              <a:rPr lang="en-US" sz="2000" b="0" i="0" dirty="0" err="1">
                <a:solidFill>
                  <a:srgbClr val="333333"/>
                </a:solidFill>
                <a:effectLst/>
                <a:latin typeface="Times New Roman" panose="02020603050405020304" pitchFamily="18" charset="0"/>
                <a:cs typeface="Times New Roman" panose="02020603050405020304" pitchFamily="18" charset="0"/>
              </a:rPr>
              <a:t>Nawghare</a:t>
            </a:r>
            <a:r>
              <a:rPr lang="en-US" sz="2000" b="0" i="0" dirty="0">
                <a:solidFill>
                  <a:srgbClr val="333333"/>
                </a:solidFill>
                <a:effectLst/>
                <a:latin typeface="Times New Roman" panose="02020603050405020304" pitchFamily="18" charset="0"/>
                <a:cs typeface="Times New Roman" panose="02020603050405020304" pitchFamily="18" charset="0"/>
              </a:rPr>
              <a:t>, R. K. </a:t>
            </a:r>
            <a:r>
              <a:rPr lang="en-US" sz="2000" b="0" i="0" dirty="0" err="1">
                <a:solidFill>
                  <a:srgbClr val="333333"/>
                </a:solidFill>
                <a:effectLst/>
                <a:latin typeface="Times New Roman" panose="02020603050405020304" pitchFamily="18" charset="0"/>
                <a:cs typeface="Times New Roman" panose="02020603050405020304" pitchFamily="18" charset="0"/>
              </a:rPr>
              <a:t>Somkunwar</a:t>
            </a:r>
            <a:r>
              <a:rPr lang="en-US" sz="2000" b="0" i="0" dirty="0">
                <a:solidFill>
                  <a:srgbClr val="333333"/>
                </a:solidFill>
                <a:effectLst/>
                <a:latin typeface="Times New Roman" panose="02020603050405020304" pitchFamily="18" charset="0"/>
                <a:cs typeface="Times New Roman" panose="02020603050405020304" pitchFamily="18" charset="0"/>
              </a:rPr>
              <a:t> and Z. Shaikh, "Indian Railways Smart Ticketing Validation System with Improved Alert Approach," </a:t>
            </a:r>
            <a:r>
              <a:rPr lang="en-US" sz="2000" b="0" i="1" dirty="0">
                <a:solidFill>
                  <a:srgbClr val="333333"/>
                </a:solidFill>
                <a:effectLst/>
                <a:latin typeface="Times New Roman" panose="02020603050405020304" pitchFamily="18" charset="0"/>
                <a:cs typeface="Times New Roman" panose="02020603050405020304" pitchFamily="18" charset="0"/>
              </a:rPr>
              <a:t>2023 International Conference on Sustainable Computing and Smart Systems (ICSCSS)</a:t>
            </a:r>
            <a:r>
              <a:rPr lang="en-US" sz="2000" b="0" i="0" dirty="0">
                <a:solidFill>
                  <a:srgbClr val="333333"/>
                </a:solidFill>
                <a:effectLst/>
                <a:latin typeface="Times New Roman" panose="02020603050405020304" pitchFamily="18" charset="0"/>
                <a:cs typeface="Times New Roman" panose="02020603050405020304" pitchFamily="18" charset="0"/>
              </a:rPr>
              <a:t>, Coimbatore </a:t>
            </a:r>
            <a:r>
              <a:rPr lang="en-US" sz="2000" b="0" i="0" dirty="0">
                <a:solidFill>
                  <a:srgbClr val="333333"/>
                </a:solidFill>
                <a:effectLst/>
                <a:latin typeface="Times New Roman" panose="02020603050405020304" pitchFamily="18" charset="0"/>
                <a:cs typeface="Times New Roman" panose="02020603050405020304" pitchFamily="18" charset="0"/>
                <a:hlinkClick r:id="rId3"/>
              </a:rPr>
              <a:t>https://ieeexplore.ieee.org/document/10169786</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0" indent="0" defTabSz="914400">
              <a:spcBef>
                <a:spcPct val="20000"/>
              </a:spcBef>
              <a:buClrTx/>
              <a:buSzTx/>
              <a:buNone/>
            </a:pPr>
            <a:endParaRPr lang="en-US" sz="2000" dirty="0">
              <a:solidFill>
                <a:srgbClr val="333333"/>
              </a:solidFill>
              <a:latin typeface="Times New Roman" panose="02020603050405020304" pitchFamily="18" charset="0"/>
              <a:cs typeface="Times New Roman" panose="02020603050405020304" pitchFamily="18" charset="0"/>
            </a:endParaRPr>
          </a:p>
          <a:p>
            <a:pPr marL="0" indent="0" defTabSz="914400">
              <a:spcBef>
                <a:spcPct val="20000"/>
              </a:spcBef>
              <a:buClrTx/>
              <a:buSzTx/>
              <a:buNone/>
            </a:pPr>
            <a:r>
              <a:rPr lang="en-US" sz="2000" b="0" i="0" dirty="0">
                <a:solidFill>
                  <a:srgbClr val="333333"/>
                </a:solidFill>
                <a:effectLst/>
                <a:latin typeface="Times New Roman" panose="02020603050405020304" pitchFamily="18" charset="0"/>
                <a:cs typeface="Times New Roman" panose="02020603050405020304" pitchFamily="18" charset="0"/>
              </a:rPr>
              <a:t>[2] Z. ÖZDEMİR and B. TUĞRUL, "Geofencing on the Real-Time GPS Tracking System and Improving GPS Accuracy with Moving Average, Kalman Filter and Logistic Regression Analysis," </a:t>
            </a:r>
            <a:r>
              <a:rPr lang="en-US" sz="2000" b="0" i="1" dirty="0">
                <a:solidFill>
                  <a:srgbClr val="333333"/>
                </a:solidFill>
                <a:effectLst/>
                <a:latin typeface="Times New Roman" panose="02020603050405020304" pitchFamily="18" charset="0"/>
                <a:cs typeface="Times New Roman" panose="02020603050405020304" pitchFamily="18" charset="0"/>
              </a:rPr>
              <a:t>2019 3rd International Symposium on Multidisciplinary Studies and Innovative Technologies (ISMSIT)</a:t>
            </a:r>
            <a:r>
              <a:rPr lang="en-US" sz="2000" b="0" i="0" dirty="0">
                <a:solidFill>
                  <a:srgbClr val="333333"/>
                </a:solidFill>
                <a:effectLst/>
                <a:latin typeface="Times New Roman" panose="02020603050405020304" pitchFamily="18" charset="0"/>
                <a:cs typeface="Times New Roman" panose="02020603050405020304" pitchFamily="18" charset="0"/>
              </a:rPr>
              <a:t>, Ankara, Turkey </a:t>
            </a:r>
            <a:r>
              <a:rPr lang="en-US" sz="2000" b="0" i="0" dirty="0">
                <a:solidFill>
                  <a:srgbClr val="333333"/>
                </a:solidFill>
                <a:effectLst/>
                <a:latin typeface="Times New Roman" panose="02020603050405020304" pitchFamily="18" charset="0"/>
                <a:cs typeface="Times New Roman" panose="02020603050405020304" pitchFamily="18" charset="0"/>
                <a:hlinkClick r:id="rId4"/>
              </a:rPr>
              <a:t>https://ieeexplore.ieee.org/document/8932766</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0" indent="0" defTabSz="914400">
              <a:spcBef>
                <a:spcPct val="20000"/>
              </a:spcBef>
              <a:buClrTx/>
              <a:buSzTx/>
              <a:buNone/>
            </a:pPr>
            <a:endParaRPr lang="en-US" sz="2000" dirty="0">
              <a:solidFill>
                <a:srgbClr val="333333"/>
              </a:solidFill>
              <a:latin typeface="Times New Roman" panose="02020603050405020304" pitchFamily="18" charset="0"/>
              <a:cs typeface="Times New Roman" panose="02020603050405020304" pitchFamily="18" charset="0"/>
            </a:endParaRPr>
          </a:p>
          <a:p>
            <a:pPr marL="0" indent="0" defTabSz="914400">
              <a:spcBef>
                <a:spcPct val="20000"/>
              </a:spcBef>
              <a:buClrTx/>
              <a:buSzTx/>
              <a:buNone/>
            </a:pPr>
            <a:r>
              <a:rPr lang="en-US" sz="2000" b="0" i="0" dirty="0">
                <a:solidFill>
                  <a:srgbClr val="333333"/>
                </a:solidFill>
                <a:effectLst/>
                <a:latin typeface="Times New Roman" panose="02020603050405020304" pitchFamily="18" charset="0"/>
                <a:cs typeface="Times New Roman" panose="02020603050405020304" pitchFamily="18" charset="0"/>
              </a:rPr>
              <a:t>[3] S. Karthick. and A. Velmurugan., "Android suburban railway ticketing with GPS as ticket checker," </a:t>
            </a:r>
            <a:r>
              <a:rPr lang="en-US" sz="2000" b="0" i="1" dirty="0">
                <a:solidFill>
                  <a:srgbClr val="333333"/>
                </a:solidFill>
                <a:effectLst/>
                <a:latin typeface="Times New Roman" panose="02020603050405020304" pitchFamily="18" charset="0"/>
                <a:cs typeface="Times New Roman" panose="02020603050405020304" pitchFamily="18" charset="0"/>
              </a:rPr>
              <a:t>2012 IEEE International Conference on Advanced Communication Control and Computing Technologies (ICACCCT)</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Ramanathapuram</a:t>
            </a:r>
            <a:r>
              <a:rPr lang="en-US" sz="2000" b="0" i="0" dirty="0">
                <a:solidFill>
                  <a:srgbClr val="333333"/>
                </a:solidFill>
                <a:effectLst/>
                <a:latin typeface="Times New Roman" panose="02020603050405020304" pitchFamily="18" charset="0"/>
                <a:cs typeface="Times New Roman" panose="02020603050405020304" pitchFamily="18" charset="0"/>
              </a:rPr>
              <a:t>, India </a:t>
            </a:r>
            <a:r>
              <a:rPr lang="en-US" sz="2000" b="0" i="0" dirty="0">
                <a:solidFill>
                  <a:srgbClr val="333333"/>
                </a:solidFill>
                <a:effectLst/>
                <a:latin typeface="Times New Roman" panose="02020603050405020304" pitchFamily="18" charset="0"/>
                <a:cs typeface="Times New Roman" panose="02020603050405020304" pitchFamily="18" charset="0"/>
                <a:hlinkClick r:id="rId5"/>
              </a:rPr>
              <a:t>https://ieeexplore.ieee.org/abstract/document/6320742</a:t>
            </a:r>
            <a:endParaRPr lang="en-US" sz="20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4780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E632D280-97F7-D663-EA76-802FFC91931D}"/>
              </a:ext>
            </a:extLst>
          </p:cNvPr>
          <p:cNvSpPr>
            <a:spLocks noChangeArrowheads="1"/>
          </p:cNvSpPr>
          <p:nvPr/>
        </p:nvSpPr>
        <p:spPr bwMode="auto">
          <a:xfrm>
            <a:off x="503238" y="56622"/>
            <a:ext cx="9039275" cy="70737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References</a:t>
            </a:r>
          </a:p>
        </p:txBody>
      </p:sp>
      <p:sp>
        <p:nvSpPr>
          <p:cNvPr id="32771" name="Rectangle 2">
            <a:extLst>
              <a:ext uri="{FF2B5EF4-FFF2-40B4-BE49-F238E27FC236}">
                <a16:creationId xmlns:a16="http://schemas.microsoft.com/office/drawing/2014/main" id="{2F003B10-F5A7-8311-FA54-232462D4324C}"/>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32772" name="Content Placeholder 2">
            <a:extLst>
              <a:ext uri="{FF2B5EF4-FFF2-40B4-BE49-F238E27FC236}">
                <a16:creationId xmlns:a16="http://schemas.microsoft.com/office/drawing/2014/main" id="{AF8CBC7F-F768-580C-3798-BFD20898FCF1}"/>
              </a:ext>
            </a:extLst>
          </p:cNvPr>
          <p:cNvSpPr txBox="1">
            <a:spLocks/>
          </p:cNvSpPr>
          <p:nvPr/>
        </p:nvSpPr>
        <p:spPr bwMode="auto">
          <a:xfrm>
            <a:off x="503238" y="801687"/>
            <a:ext cx="8677275" cy="6548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0" indent="0" defTabSz="914400">
              <a:spcBef>
                <a:spcPct val="20000"/>
              </a:spcBef>
              <a:buClrTx/>
              <a:buSzTx/>
              <a:buNone/>
            </a:pPr>
            <a:r>
              <a:rPr lang="en-GB" sz="2000" dirty="0">
                <a:solidFill>
                  <a:srgbClr val="000000"/>
                </a:solidFill>
                <a:latin typeface="Times New Roman"/>
                <a:cs typeface="Times New Roman"/>
              </a:rPr>
              <a:t>[4] Gayathri C., Loganathan P., Gokul Kannan G., </a:t>
            </a:r>
            <a:r>
              <a:rPr lang="en-GB" sz="2000" dirty="0" err="1">
                <a:solidFill>
                  <a:srgbClr val="000000"/>
                </a:solidFill>
                <a:latin typeface="Times New Roman"/>
                <a:cs typeface="Times New Roman"/>
              </a:rPr>
              <a:t>GokulRaj</a:t>
            </a:r>
            <a:r>
              <a:rPr lang="en-GB" sz="2000" dirty="0">
                <a:solidFill>
                  <a:srgbClr val="000000"/>
                </a:solidFill>
                <a:latin typeface="Times New Roman"/>
                <a:cs typeface="Times New Roman"/>
              </a:rPr>
              <a:t> V., </a:t>
            </a:r>
            <a:r>
              <a:rPr lang="en-GB" sz="2000" dirty="0" err="1">
                <a:solidFill>
                  <a:srgbClr val="000000"/>
                </a:solidFill>
                <a:latin typeface="Times New Roman"/>
                <a:cs typeface="Times New Roman"/>
              </a:rPr>
              <a:t>Dhineshkumar</a:t>
            </a:r>
            <a:r>
              <a:rPr lang="en-GB" sz="2000" dirty="0">
                <a:solidFill>
                  <a:srgbClr val="000000"/>
                </a:solidFill>
                <a:latin typeface="Times New Roman"/>
                <a:cs typeface="Times New Roman"/>
              </a:rPr>
              <a:t> S. (2022). "Automated Railway Reserved Ticket Validation System." </a:t>
            </a:r>
            <a:r>
              <a:rPr lang="en-GB" sz="2000" i="1" dirty="0">
                <a:solidFill>
                  <a:srgbClr val="000000"/>
                </a:solidFill>
                <a:latin typeface="Times New Roman"/>
                <a:cs typeface="Times New Roman"/>
              </a:rPr>
              <a:t>International Journal of Research in Engineering and Science (IJRES).</a:t>
            </a:r>
            <a:r>
              <a:rPr lang="en-GB" sz="2000" dirty="0">
                <a:solidFill>
                  <a:srgbClr val="000000"/>
                </a:solidFill>
                <a:latin typeface="Times New Roman"/>
                <a:cs typeface="Times New Roman"/>
                <a:hlinkClick r:id="rId3"/>
              </a:rPr>
              <a:t>chrome-extension://efaidnbmnnnibpcajpcglclefindmkaj/https://www.ijres.org/papers/Volume-10/Issue-5/Ser-6/H10056065.pdf</a:t>
            </a:r>
            <a:endParaRPr lang="en-GB" sz="2000" dirty="0">
              <a:solidFill>
                <a:srgbClr val="000000"/>
              </a:solidFill>
              <a:latin typeface="Times New Roman"/>
              <a:cs typeface="Times New Roman"/>
            </a:endParaRPr>
          </a:p>
          <a:p>
            <a:pPr marL="0" indent="0" defTabSz="914400">
              <a:spcBef>
                <a:spcPct val="20000"/>
              </a:spcBef>
              <a:buClrTx/>
              <a:buSzTx/>
              <a:buNone/>
            </a:pPr>
            <a:endParaRPr lang="en-GB" sz="2000" dirty="0">
              <a:solidFill>
                <a:srgbClr val="000000"/>
              </a:solidFill>
              <a:latin typeface="Times New Roman"/>
              <a:cs typeface="Times New Roman"/>
            </a:endParaRPr>
          </a:p>
          <a:p>
            <a:pPr marL="0" indent="0" defTabSz="914400">
              <a:spcBef>
                <a:spcPct val="20000"/>
              </a:spcBef>
              <a:buClrTx/>
              <a:buSzTx/>
              <a:buNone/>
            </a:pPr>
            <a:r>
              <a:rPr lang="en-GB" sz="2000" dirty="0">
                <a:solidFill>
                  <a:srgbClr val="000000"/>
                </a:solidFill>
                <a:latin typeface="Times New Roman"/>
                <a:cs typeface="Times New Roman"/>
              </a:rPr>
              <a:t>[5] </a:t>
            </a:r>
            <a:r>
              <a:rPr lang="en-GB" sz="2000" dirty="0" err="1">
                <a:solidFill>
                  <a:srgbClr val="000000"/>
                </a:solidFill>
                <a:latin typeface="Times New Roman"/>
                <a:cs typeface="Times New Roman"/>
              </a:rPr>
              <a:t>Ridhorkar</a:t>
            </a:r>
            <a:r>
              <a:rPr lang="en-GB" sz="2000" dirty="0">
                <a:solidFill>
                  <a:srgbClr val="000000"/>
                </a:solidFill>
                <a:latin typeface="Times New Roman"/>
                <a:cs typeface="Times New Roman"/>
              </a:rPr>
              <a:t>, S., Gupta, K., Lokhande, K., </a:t>
            </a:r>
            <a:r>
              <a:rPr lang="en-GB" sz="2000" dirty="0" err="1">
                <a:solidFill>
                  <a:srgbClr val="000000"/>
                </a:solidFill>
                <a:latin typeface="Times New Roman"/>
                <a:cs typeface="Times New Roman"/>
              </a:rPr>
              <a:t>Bhanarkar</a:t>
            </a:r>
            <a:r>
              <a:rPr lang="en-GB" sz="2000" dirty="0">
                <a:solidFill>
                  <a:srgbClr val="000000"/>
                </a:solidFill>
                <a:latin typeface="Times New Roman"/>
                <a:cs typeface="Times New Roman"/>
              </a:rPr>
              <a:t>, P., Meshram, V., &amp; </a:t>
            </a:r>
            <a:r>
              <a:rPr lang="en-GB" sz="2000" dirty="0" err="1">
                <a:solidFill>
                  <a:srgbClr val="000000"/>
                </a:solidFill>
                <a:latin typeface="Times New Roman"/>
                <a:cs typeface="Times New Roman"/>
              </a:rPr>
              <a:t>Venuhemane</a:t>
            </a:r>
            <a:r>
              <a:rPr lang="en-GB" sz="2000" dirty="0">
                <a:solidFill>
                  <a:srgbClr val="000000"/>
                </a:solidFill>
                <a:latin typeface="Times New Roman"/>
                <a:cs typeface="Times New Roman"/>
              </a:rPr>
              <a:t>. (2022). "Online Challan Generation System Based On Machine Learning." </a:t>
            </a:r>
            <a:r>
              <a:rPr lang="en-GB" sz="2000" i="1" dirty="0">
                <a:solidFill>
                  <a:srgbClr val="000000"/>
                </a:solidFill>
                <a:latin typeface="Times New Roman"/>
                <a:cs typeface="Times New Roman"/>
              </a:rPr>
              <a:t>International Journal of Innovations in Engineering and Science</a:t>
            </a:r>
            <a:r>
              <a:rPr lang="en-GB" sz="2000" dirty="0">
                <a:solidFill>
                  <a:srgbClr val="000000"/>
                </a:solidFill>
                <a:latin typeface="Times New Roman"/>
                <a:cs typeface="Times New Roman"/>
              </a:rPr>
              <a:t>, 7(8), 120-125. </a:t>
            </a:r>
            <a:r>
              <a:rPr lang="en-GB" sz="2000" dirty="0">
                <a:solidFill>
                  <a:srgbClr val="000000"/>
                </a:solidFill>
                <a:latin typeface="Times New Roman"/>
                <a:cs typeface="Times New Roman"/>
                <a:hlinkClick r:id="rId4"/>
              </a:rPr>
              <a:t>https://doi.org/10.46335/IJIES.2022.7.8.22</a:t>
            </a:r>
            <a:r>
              <a:rPr lang="en-GB" sz="2000" dirty="0">
                <a:solidFill>
                  <a:srgbClr val="000000"/>
                </a:solidFill>
                <a:latin typeface="Times New Roman"/>
                <a:cs typeface="Times New Roman"/>
              </a:rPr>
              <a:t> </a:t>
            </a:r>
          </a:p>
          <a:p>
            <a:pPr marL="0" indent="0" defTabSz="914400">
              <a:spcBef>
                <a:spcPct val="20000"/>
              </a:spcBef>
              <a:buClrTx/>
              <a:buSzTx/>
              <a:buNone/>
            </a:pPr>
            <a:endParaRPr lang="en-GB" sz="2000" dirty="0">
              <a:solidFill>
                <a:srgbClr val="000000"/>
              </a:solidFill>
              <a:latin typeface="Times New Roman"/>
              <a:cs typeface="Times New Roman"/>
            </a:endParaRPr>
          </a:p>
          <a:p>
            <a:pPr marL="0" indent="0" defTabSz="914400">
              <a:spcBef>
                <a:spcPct val="20000"/>
              </a:spcBef>
              <a:buClrTx/>
              <a:buSzTx/>
              <a:buNone/>
            </a:pPr>
            <a:r>
              <a:rPr lang="en-GB" sz="2000" dirty="0">
                <a:solidFill>
                  <a:srgbClr val="000000"/>
                </a:solidFill>
                <a:latin typeface="Times New Roman"/>
                <a:cs typeface="Times New Roman"/>
              </a:rPr>
              <a:t>[6] </a:t>
            </a:r>
            <a:r>
              <a:rPr lang="en-GB" sz="2000" dirty="0" err="1">
                <a:solidFill>
                  <a:srgbClr val="000000"/>
                </a:solidFill>
                <a:latin typeface="Times New Roman"/>
                <a:cs typeface="Times New Roman"/>
              </a:rPr>
              <a:t>Alhanaee</a:t>
            </a:r>
            <a:r>
              <a:rPr lang="en-GB" sz="2000" dirty="0">
                <a:solidFill>
                  <a:srgbClr val="000000"/>
                </a:solidFill>
                <a:latin typeface="Times New Roman"/>
                <a:cs typeface="Times New Roman"/>
              </a:rPr>
              <a:t>, K., </a:t>
            </a:r>
            <a:r>
              <a:rPr lang="en-GB" sz="2000" dirty="0" err="1">
                <a:solidFill>
                  <a:srgbClr val="000000"/>
                </a:solidFill>
                <a:latin typeface="Times New Roman"/>
                <a:cs typeface="Times New Roman"/>
              </a:rPr>
              <a:t>Alhammadi</a:t>
            </a:r>
            <a:r>
              <a:rPr lang="en-GB" sz="2000" dirty="0">
                <a:solidFill>
                  <a:srgbClr val="000000"/>
                </a:solidFill>
                <a:latin typeface="Times New Roman"/>
                <a:cs typeface="Times New Roman"/>
              </a:rPr>
              <a:t>, M., </a:t>
            </a:r>
            <a:r>
              <a:rPr lang="en-GB" sz="2000" dirty="0" err="1">
                <a:solidFill>
                  <a:srgbClr val="000000"/>
                </a:solidFill>
                <a:latin typeface="Times New Roman"/>
                <a:cs typeface="Times New Roman"/>
              </a:rPr>
              <a:t>Almenhali</a:t>
            </a:r>
            <a:r>
              <a:rPr lang="en-GB" sz="2000" dirty="0">
                <a:solidFill>
                  <a:srgbClr val="000000"/>
                </a:solidFill>
                <a:latin typeface="Times New Roman"/>
                <a:cs typeface="Times New Roman"/>
              </a:rPr>
              <a:t>, N., &amp; </a:t>
            </a:r>
            <a:r>
              <a:rPr lang="en-GB" sz="2000" dirty="0" err="1">
                <a:solidFill>
                  <a:srgbClr val="000000"/>
                </a:solidFill>
                <a:latin typeface="Times New Roman"/>
                <a:cs typeface="Times New Roman"/>
              </a:rPr>
              <a:t>Shatnawi</a:t>
            </a:r>
            <a:r>
              <a:rPr lang="en-GB" sz="2000" dirty="0">
                <a:solidFill>
                  <a:srgbClr val="000000"/>
                </a:solidFill>
                <a:latin typeface="Times New Roman"/>
                <a:cs typeface="Times New Roman"/>
              </a:rPr>
              <a:t>, M. (2021). Face Recognition Smart Attendance System using Deep Transfer Learning. </a:t>
            </a:r>
            <a:r>
              <a:rPr lang="en-GB" sz="2000" i="1" dirty="0">
                <a:solidFill>
                  <a:srgbClr val="000000"/>
                </a:solidFill>
                <a:latin typeface="Times New Roman"/>
                <a:cs typeface="Times New Roman"/>
              </a:rPr>
              <a:t>Procedia Computer Science, 192</a:t>
            </a:r>
            <a:r>
              <a:rPr lang="en-GB" sz="2000" dirty="0">
                <a:solidFill>
                  <a:srgbClr val="000000"/>
                </a:solidFill>
                <a:latin typeface="Times New Roman"/>
                <a:cs typeface="Times New Roman"/>
              </a:rPr>
              <a:t>, 4093–4102. </a:t>
            </a:r>
            <a:r>
              <a:rPr lang="en-GB" sz="2000" dirty="0">
                <a:solidFill>
                  <a:srgbClr val="000000"/>
                </a:solidFill>
                <a:latin typeface="Times New Roman"/>
                <a:cs typeface="Times New Roman"/>
                <a:hlinkClick r:id="rId5"/>
              </a:rPr>
              <a:t>https://www.sciencedirect.com/science/article/pii/S1877050921019232</a:t>
            </a:r>
            <a:endParaRPr lang="en-GB" sz="2000" dirty="0">
              <a:solidFill>
                <a:srgbClr val="000000"/>
              </a:solidFill>
              <a:latin typeface="Times New Roman"/>
              <a:cs typeface="Times New Roman"/>
            </a:endParaRPr>
          </a:p>
          <a:p>
            <a:pPr marL="0" indent="0" defTabSz="914400">
              <a:spcBef>
                <a:spcPct val="20000"/>
              </a:spcBef>
              <a:buClrTx/>
              <a:buSzTx/>
              <a:buNone/>
            </a:pPr>
            <a:endParaRPr lang="en-GB" sz="2000" dirty="0">
              <a:solidFill>
                <a:srgbClr val="000000"/>
              </a:solidFill>
              <a:latin typeface="Times New Roman"/>
              <a:cs typeface="Times New Roman"/>
            </a:endParaRPr>
          </a:p>
          <a:p>
            <a:pPr marL="0" indent="0" defTabSz="914400">
              <a:spcBef>
                <a:spcPct val="20000"/>
              </a:spcBef>
              <a:buClrTx/>
              <a:buSzTx/>
              <a:buNone/>
            </a:pPr>
            <a:r>
              <a:rPr lang="en-GB" sz="2000" dirty="0">
                <a:solidFill>
                  <a:srgbClr val="000000"/>
                </a:solidFill>
                <a:latin typeface="Times New Roman"/>
                <a:cs typeface="Times New Roman"/>
              </a:rPr>
              <a:t>[7] Kumar, R., Gupta, M., Shukla, S., &amp; Yadav, R. (2021). E-Challan Automation for RTO using OCR. </a:t>
            </a:r>
            <a:r>
              <a:rPr lang="en-GB" sz="2000" i="1" dirty="0">
                <a:solidFill>
                  <a:srgbClr val="000000"/>
                </a:solidFill>
                <a:latin typeface="Times New Roman"/>
                <a:cs typeface="Times New Roman"/>
              </a:rPr>
              <a:t>Proceedings of the Third International Conference on Inventive Research in Computing Applications (ICIRCA)</a:t>
            </a:r>
            <a:r>
              <a:rPr lang="en-GB" sz="2000" dirty="0">
                <a:solidFill>
                  <a:srgbClr val="000000"/>
                </a:solidFill>
                <a:latin typeface="Times New Roman"/>
                <a:cs typeface="Times New Roman"/>
              </a:rPr>
              <a:t>, 2021, IEEE. </a:t>
            </a:r>
            <a:r>
              <a:rPr lang="en-GB" sz="2000" dirty="0">
                <a:solidFill>
                  <a:srgbClr val="000000"/>
                </a:solidFill>
                <a:latin typeface="Times New Roman"/>
                <a:cs typeface="Times New Roman"/>
                <a:hlinkClick r:id="rId6"/>
              </a:rPr>
              <a:t>https://ieeexplore.ieee.org/document/9545082</a:t>
            </a:r>
            <a:endParaRPr lang="en-GB" sz="2000" dirty="0">
              <a:solidFill>
                <a:srgbClr val="000000"/>
              </a:solidFill>
              <a:latin typeface="Times New Roman"/>
              <a:cs typeface="Times New Roman"/>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E632D280-97F7-D663-EA76-802FFC91931D}"/>
              </a:ext>
            </a:extLst>
          </p:cNvPr>
          <p:cNvSpPr>
            <a:spLocks noChangeArrowheads="1"/>
          </p:cNvSpPr>
          <p:nvPr/>
        </p:nvSpPr>
        <p:spPr bwMode="auto">
          <a:xfrm>
            <a:off x="534938" y="301625"/>
            <a:ext cx="9039275" cy="70737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References</a:t>
            </a:r>
          </a:p>
        </p:txBody>
      </p:sp>
      <p:sp>
        <p:nvSpPr>
          <p:cNvPr id="32771" name="Rectangle 2">
            <a:extLst>
              <a:ext uri="{FF2B5EF4-FFF2-40B4-BE49-F238E27FC236}">
                <a16:creationId xmlns:a16="http://schemas.microsoft.com/office/drawing/2014/main" id="{2F003B10-F5A7-8311-FA54-232462D4324C}"/>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32772" name="Content Placeholder 2">
            <a:extLst>
              <a:ext uri="{FF2B5EF4-FFF2-40B4-BE49-F238E27FC236}">
                <a16:creationId xmlns:a16="http://schemas.microsoft.com/office/drawing/2014/main" id="{AF8CBC7F-F768-580C-3798-BFD20898FCF1}"/>
              </a:ext>
            </a:extLst>
          </p:cNvPr>
          <p:cNvSpPr txBox="1">
            <a:spLocks/>
          </p:cNvSpPr>
          <p:nvPr/>
        </p:nvSpPr>
        <p:spPr bwMode="auto">
          <a:xfrm>
            <a:off x="534938" y="1008995"/>
            <a:ext cx="8677275" cy="6548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0" indent="0" defTabSz="914400">
              <a:spcBef>
                <a:spcPct val="20000"/>
              </a:spcBef>
              <a:buClrTx/>
              <a:buSzTx/>
              <a:buNone/>
            </a:pPr>
            <a:r>
              <a:rPr lang="en-GB" sz="2000" dirty="0">
                <a:solidFill>
                  <a:srgbClr val="000000"/>
                </a:solidFill>
                <a:latin typeface="Times New Roman"/>
                <a:cs typeface="Times New Roman"/>
              </a:rPr>
              <a:t>[8] Android Application for Metro Railway Ticket Booking and Checking Using QR-Code and GPS, Sri Anjali Devi G, Vandana K, Mahalaxmi U, 2019 </a:t>
            </a:r>
            <a:r>
              <a:rPr lang="en-GB" sz="2000" dirty="0">
                <a:solidFill>
                  <a:srgbClr val="000000"/>
                </a:solidFill>
                <a:latin typeface="Times New Roman"/>
                <a:cs typeface="Times New Roman"/>
                <a:hlinkClick r:id="rId3"/>
              </a:rPr>
              <a:t>chrome-extension://efaidnbmnnnibpcajpcglclefindmkaj/https://www.rsisinternational.org/journals/ijrsi/digital-library/volume-6-issue-5/77-80.pdf</a:t>
            </a:r>
            <a:endParaRPr lang="en-GB" sz="2000" dirty="0">
              <a:solidFill>
                <a:srgbClr val="000000"/>
              </a:solidFill>
              <a:latin typeface="Times New Roman"/>
              <a:cs typeface="Times New Roman"/>
            </a:endParaRPr>
          </a:p>
          <a:p>
            <a:pPr marL="0" indent="0" defTabSz="914400">
              <a:spcBef>
                <a:spcPct val="20000"/>
              </a:spcBef>
              <a:buClrTx/>
              <a:buSzTx/>
              <a:buNone/>
            </a:pPr>
            <a:endParaRPr lang="en-GB" sz="2000" dirty="0">
              <a:solidFill>
                <a:srgbClr val="000000"/>
              </a:solidFill>
              <a:latin typeface="Times New Roman"/>
              <a:cs typeface="Times New Roman"/>
            </a:endParaRPr>
          </a:p>
          <a:p>
            <a:pPr marL="0" indent="0" defTabSz="914400">
              <a:spcBef>
                <a:spcPct val="20000"/>
              </a:spcBef>
              <a:buClrTx/>
              <a:buSzTx/>
              <a:buNone/>
            </a:pPr>
            <a:r>
              <a:rPr lang="en-GB" sz="2000" dirty="0">
                <a:solidFill>
                  <a:srgbClr val="000000"/>
                </a:solidFill>
                <a:latin typeface="Times New Roman"/>
                <a:cs typeface="Times New Roman"/>
              </a:rPr>
              <a:t>[9] </a:t>
            </a:r>
            <a:r>
              <a:rPr lang="en-GB" sz="2000" dirty="0" err="1">
                <a:solidFill>
                  <a:srgbClr val="000000"/>
                </a:solidFill>
                <a:latin typeface="Times New Roman"/>
                <a:cs typeface="Times New Roman"/>
              </a:rPr>
              <a:t>Amrutkar</a:t>
            </a:r>
            <a:r>
              <a:rPr lang="en-GB" sz="2000" dirty="0">
                <a:solidFill>
                  <a:srgbClr val="000000"/>
                </a:solidFill>
                <a:latin typeface="Times New Roman"/>
                <a:cs typeface="Times New Roman"/>
              </a:rPr>
              <a:t>, N. R., Nikam, J., </a:t>
            </a:r>
            <a:r>
              <a:rPr lang="en-GB" sz="2000" dirty="0" err="1">
                <a:solidFill>
                  <a:srgbClr val="000000"/>
                </a:solidFill>
                <a:latin typeface="Times New Roman"/>
                <a:cs typeface="Times New Roman"/>
              </a:rPr>
              <a:t>Rumane</a:t>
            </a:r>
            <a:r>
              <a:rPr lang="en-GB" sz="2000" dirty="0">
                <a:solidFill>
                  <a:srgbClr val="000000"/>
                </a:solidFill>
                <a:latin typeface="Times New Roman"/>
                <a:cs typeface="Times New Roman"/>
              </a:rPr>
              <a:t>, M., &amp; Patil, M. (2018). Bus tracking system using geofencing. </a:t>
            </a:r>
            <a:r>
              <a:rPr lang="en-GB" sz="2000" i="1" dirty="0">
                <a:solidFill>
                  <a:srgbClr val="000000"/>
                </a:solidFill>
                <a:latin typeface="Times New Roman"/>
                <a:cs typeface="Times New Roman"/>
              </a:rPr>
              <a:t>International Journal of Research in Engineering, Science and Management </a:t>
            </a:r>
            <a:r>
              <a:rPr lang="en-GB" sz="2000" dirty="0">
                <a:solidFill>
                  <a:srgbClr val="000000"/>
                </a:solidFill>
                <a:latin typeface="Times New Roman"/>
                <a:cs typeface="Times New Roman"/>
                <a:hlinkClick r:id="rId4"/>
              </a:rPr>
              <a:t>chrome-extension://efaidnbmnnnibpcajpcglclefindmkaj/https://www.ijresm.com/Vol_1_2018/Vol1_Iss12_December18/IJRESM_V1_I12_198.pdf</a:t>
            </a:r>
            <a:endParaRPr lang="en-GB" sz="2000" dirty="0">
              <a:solidFill>
                <a:srgbClr val="000000"/>
              </a:solidFill>
              <a:latin typeface="Times New Roman"/>
              <a:cs typeface="Times New Roman"/>
            </a:endParaRPr>
          </a:p>
          <a:p>
            <a:pPr marL="0" indent="0" defTabSz="914400">
              <a:spcBef>
                <a:spcPct val="20000"/>
              </a:spcBef>
              <a:buClrTx/>
              <a:buSzTx/>
              <a:buNone/>
            </a:pPr>
            <a:endParaRPr lang="en-GB" sz="2000" dirty="0">
              <a:solidFill>
                <a:srgbClr val="000000"/>
              </a:solidFill>
              <a:latin typeface="Times New Roman"/>
              <a:cs typeface="Times New Roman"/>
            </a:endParaRPr>
          </a:p>
          <a:p>
            <a:pPr marL="0" indent="0" defTabSz="914400">
              <a:spcBef>
                <a:spcPct val="20000"/>
              </a:spcBef>
              <a:buClrTx/>
              <a:buSzTx/>
              <a:buNone/>
            </a:pPr>
            <a:r>
              <a:rPr lang="en-GB" sz="2000" dirty="0">
                <a:solidFill>
                  <a:srgbClr val="000000"/>
                </a:solidFill>
                <a:latin typeface="Times New Roman"/>
                <a:cs typeface="Times New Roman"/>
              </a:rPr>
              <a:t>[10] </a:t>
            </a:r>
            <a:r>
              <a:rPr lang="en-GB" sz="2000" dirty="0" err="1">
                <a:solidFill>
                  <a:srgbClr val="000000"/>
                </a:solidFill>
                <a:latin typeface="Times New Roman"/>
                <a:cs typeface="Times New Roman"/>
              </a:rPr>
              <a:t>Gaigowad</a:t>
            </a:r>
            <a:r>
              <a:rPr lang="en-GB" sz="2000" dirty="0">
                <a:solidFill>
                  <a:srgbClr val="000000"/>
                </a:solidFill>
                <a:latin typeface="Times New Roman"/>
                <a:cs typeface="Times New Roman"/>
              </a:rPr>
              <a:t>, A., </a:t>
            </a:r>
            <a:r>
              <a:rPr lang="en-GB" sz="2000" dirty="0" err="1">
                <a:solidFill>
                  <a:srgbClr val="000000"/>
                </a:solidFill>
                <a:latin typeface="Times New Roman"/>
                <a:cs typeface="Times New Roman"/>
              </a:rPr>
              <a:t>Deote</a:t>
            </a:r>
            <a:r>
              <a:rPr lang="en-GB" sz="2000" dirty="0">
                <a:solidFill>
                  <a:srgbClr val="000000"/>
                </a:solidFill>
                <a:latin typeface="Times New Roman"/>
                <a:cs typeface="Times New Roman"/>
              </a:rPr>
              <a:t>, P., Badge, P., &amp; </a:t>
            </a:r>
            <a:r>
              <a:rPr lang="en-GB" sz="2000" dirty="0" err="1">
                <a:solidFill>
                  <a:srgbClr val="000000"/>
                </a:solidFill>
                <a:latin typeface="Times New Roman"/>
                <a:cs typeface="Times New Roman"/>
              </a:rPr>
              <a:t>Giradkar</a:t>
            </a:r>
            <a:r>
              <a:rPr lang="en-GB" sz="2000" dirty="0">
                <a:solidFill>
                  <a:srgbClr val="000000"/>
                </a:solidFill>
                <a:latin typeface="Times New Roman"/>
                <a:cs typeface="Times New Roman"/>
              </a:rPr>
              <a:t>, R. (2014). Effective use of pattern discovery for detection of fraudulent patterns in railway reservation. </a:t>
            </a:r>
            <a:r>
              <a:rPr lang="en-GB" sz="2000" i="1" dirty="0">
                <a:solidFill>
                  <a:srgbClr val="000000"/>
                </a:solidFill>
                <a:latin typeface="Times New Roman"/>
                <a:cs typeface="Times New Roman"/>
              </a:rPr>
              <a:t>International Journal of Computing and Technology  </a:t>
            </a:r>
            <a:r>
              <a:rPr lang="en-GB" sz="2000" dirty="0">
                <a:solidFill>
                  <a:srgbClr val="000000"/>
                </a:solidFill>
                <a:latin typeface="Times New Roman"/>
                <a:cs typeface="Times New Roman"/>
                <a:hlinkClick r:id="rId5"/>
              </a:rPr>
              <a:t>https://www.ijcat.org/IJCAT-2014/1-1/Effective-Use-of-Pattern-Discovery-for-Detection-of-Fraudulent-Patterns-in-Railway-Reservation.pdf</a:t>
            </a:r>
            <a:endParaRPr lang="en-GB" sz="2000" dirty="0">
              <a:solidFill>
                <a:srgbClr val="000000"/>
              </a:solidFill>
              <a:latin typeface="Times New Roman"/>
              <a:cs typeface="Times New Roman"/>
            </a:endParaRPr>
          </a:p>
        </p:txBody>
      </p:sp>
    </p:spTree>
    <p:extLst>
      <p:ext uri="{BB962C8B-B14F-4D97-AF65-F5344CB8AC3E}">
        <p14:creationId xmlns:p14="http://schemas.microsoft.com/office/powerpoint/2010/main" val="10806476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a:extLst>
              <a:ext uri="{FF2B5EF4-FFF2-40B4-BE49-F238E27FC236}">
                <a16:creationId xmlns:a16="http://schemas.microsoft.com/office/drawing/2014/main" id="{D1B7EBB5-2680-B66E-C716-45A9C0988DB7}"/>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522B833-3771-4FBE-E5E3-49DA4FFD1B46}"/>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Abstract</a:t>
            </a:r>
          </a:p>
        </p:txBody>
      </p:sp>
      <p:sp>
        <p:nvSpPr>
          <p:cNvPr id="10243" name="Content Placeholder 2">
            <a:extLst>
              <a:ext uri="{FF2B5EF4-FFF2-40B4-BE49-F238E27FC236}">
                <a16:creationId xmlns:a16="http://schemas.microsoft.com/office/drawing/2014/main" id="{B1C89F16-AAAF-6657-0F10-1E6646908E48}"/>
              </a:ext>
            </a:extLst>
          </p:cNvPr>
          <p:cNvSpPr txBox="1">
            <a:spLocks noChangeArrowheads="1"/>
          </p:cNvSpPr>
          <p:nvPr/>
        </p:nvSpPr>
        <p:spPr bwMode="auto">
          <a:xfrm>
            <a:off x="341313" y="1574800"/>
            <a:ext cx="9251950" cy="553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algn="just" defTabSz="914400">
              <a:spcBef>
                <a:spcPct val="20000"/>
              </a:spcBef>
              <a:buClrTx/>
              <a:buSzTx/>
              <a:buNone/>
            </a:pPr>
            <a:r>
              <a:rPr lang="en-US" sz="2400" dirty="0" err="1">
                <a:solidFill>
                  <a:schemeClr val="tx1"/>
                </a:solidFill>
                <a:latin typeface="Times New Roman" panose="02020603050405020304" pitchFamily="18" charset="0"/>
                <a:cs typeface="Times New Roman" panose="02020603050405020304" pitchFamily="18" charset="0"/>
              </a:rPr>
              <a:t>RailSmart</a:t>
            </a:r>
            <a:r>
              <a:rPr lang="en-US" sz="2400" dirty="0">
                <a:solidFill>
                  <a:schemeClr val="tx1"/>
                </a:solidFill>
                <a:latin typeface="Times New Roman" panose="02020603050405020304" pitchFamily="18" charset="0"/>
                <a:cs typeface="Times New Roman" panose="02020603050405020304" pitchFamily="18" charset="0"/>
              </a:rPr>
              <a:t> aims to develop an automated railway ticket management system to streamline ticket verification, detect fraud, and issue fines efficiently. Machine learning models like TensorFlow or </a:t>
            </a:r>
            <a:r>
              <a:rPr lang="en-US" sz="2400" dirty="0" err="1">
                <a:solidFill>
                  <a:schemeClr val="tx1"/>
                </a:solidFill>
                <a:latin typeface="Times New Roman" panose="02020603050405020304" pitchFamily="18" charset="0"/>
                <a:cs typeface="Times New Roman" panose="02020603050405020304" pitchFamily="18" charset="0"/>
              </a:rPr>
              <a:t>PyTorch</a:t>
            </a:r>
            <a:r>
              <a:rPr lang="en-US" sz="2400" dirty="0">
                <a:solidFill>
                  <a:schemeClr val="tx1"/>
                </a:solidFill>
                <a:latin typeface="Times New Roman" panose="02020603050405020304" pitchFamily="18" charset="0"/>
                <a:cs typeface="Times New Roman" panose="02020603050405020304" pitchFamily="18" charset="0"/>
              </a:rPr>
              <a:t> will identify violations, while user registration through Flutter or React ensures secure ticket linking will manage ticket data and integrate payment gateways like Paytm and Google Pay, improving the overall efficiency and security of railway operations.</a:t>
            </a:r>
          </a:p>
          <a:p>
            <a:pPr algn="just" defTabSz="914400">
              <a:spcBef>
                <a:spcPct val="20000"/>
              </a:spcBef>
              <a:buClrTx/>
              <a:buSzTx/>
              <a:buNone/>
            </a:pPr>
            <a:endParaRPr lang="en-US" altLang="en-US" sz="2400" b="1" dirty="0">
              <a:solidFill>
                <a:schemeClr val="tx1"/>
              </a:solidFill>
              <a:latin typeface="Times New Roman" panose="02020603050405020304" pitchFamily="18" charset="0"/>
              <a:cs typeface="Times New Roman" panose="02020603050405020304" pitchFamily="18" charset="0"/>
            </a:endParaRPr>
          </a:p>
          <a:p>
            <a:pPr algn="just" defTabSz="914400">
              <a:spcBef>
                <a:spcPct val="20000"/>
              </a:spcBef>
              <a:buClrTx/>
              <a:buSzTx/>
              <a:buNone/>
            </a:pPr>
            <a:endParaRPr lang="en-US" alt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3194A1E-372B-C0DE-9D55-8CAFC49B9977}"/>
              </a:ext>
            </a:extLst>
          </p:cNvPr>
          <p:cNvSpPr>
            <a:spLocks noChangeArrowheads="1"/>
          </p:cNvSpPr>
          <p:nvPr/>
        </p:nvSpPr>
        <p:spPr bwMode="auto">
          <a:xfrm>
            <a:off x="408138" y="301625"/>
            <a:ext cx="9261175" cy="754915"/>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Introduction</a:t>
            </a:r>
          </a:p>
        </p:txBody>
      </p:sp>
      <p:sp>
        <p:nvSpPr>
          <p:cNvPr id="12291" name="Content Placeholder 2">
            <a:extLst>
              <a:ext uri="{FF2B5EF4-FFF2-40B4-BE49-F238E27FC236}">
                <a16:creationId xmlns:a16="http://schemas.microsoft.com/office/drawing/2014/main" id="{7FF719FF-CB73-900C-9E31-FA0C095E2CE1}"/>
              </a:ext>
            </a:extLst>
          </p:cNvPr>
          <p:cNvSpPr txBox="1">
            <a:spLocks noChangeArrowheads="1"/>
          </p:cNvSpPr>
          <p:nvPr/>
        </p:nvSpPr>
        <p:spPr bwMode="auto">
          <a:xfrm>
            <a:off x="301893" y="1064744"/>
            <a:ext cx="9251950" cy="586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342900" indent="-342900" algn="just" defTabSz="914400">
              <a:spcBef>
                <a:spcPct val="20000"/>
              </a:spcBef>
              <a:buClrTx/>
              <a:buSzTx/>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a:t>
            </a:r>
            <a:r>
              <a:rPr lang="en-US" sz="2400" dirty="0" err="1">
                <a:solidFill>
                  <a:schemeClr val="tx1"/>
                </a:solidFill>
                <a:latin typeface="Times New Roman" panose="02020603050405020304" pitchFamily="18" charset="0"/>
                <a:cs typeface="Times New Roman" panose="02020603050405020304" pitchFamily="18" charset="0"/>
              </a:rPr>
              <a:t>Railsmart</a:t>
            </a:r>
            <a:r>
              <a:rPr lang="en-US" sz="2400" dirty="0">
                <a:solidFill>
                  <a:schemeClr val="tx1"/>
                </a:solidFill>
                <a:latin typeface="Times New Roman" panose="02020603050405020304" pitchFamily="18" charset="0"/>
                <a:cs typeface="Times New Roman" panose="02020603050405020304" pitchFamily="18" charset="0"/>
              </a:rPr>
              <a:t> enhances railway ticket processing with GPS-based validation, geo-fencing, and Aadhaar-linked verification for secure and efficient passenger identification.</a:t>
            </a:r>
          </a:p>
          <a:p>
            <a:pPr marL="342900" indent="-342900" algn="just" defTabSz="914400">
              <a:spcBef>
                <a:spcPct val="20000"/>
              </a:spcBef>
              <a:buClrTx/>
              <a:buSzTx/>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Integrates monitoring with CCTV to detect violations and issue automated e-challans for quick enforcement.</a:t>
            </a:r>
          </a:p>
          <a:p>
            <a:pPr marL="342900" indent="-342900" algn="just" defTabSz="914400">
              <a:spcBef>
                <a:spcPct val="20000"/>
              </a:spcBef>
              <a:buClrTx/>
              <a:buSzTx/>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Provides seamless payment through integrated gateways, ensuring fast and hassle-free transactions.</a:t>
            </a:r>
          </a:p>
          <a:p>
            <a:pPr marL="342900" indent="-342900" algn="just" defTabSz="914400">
              <a:spcBef>
                <a:spcPct val="20000"/>
              </a:spcBef>
              <a:buClrTx/>
              <a:buSzTx/>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Offers a comprehensive dashboard with real-time insights into ticketing patterns and violations, streamlining operations and improving passenger experience.</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5B22012C-ECA6-32DC-01B6-4AA2A4B0D831}"/>
              </a:ext>
            </a:extLst>
          </p:cNvPr>
          <p:cNvSpPr>
            <a:spLocks noChangeArrowheads="1"/>
          </p:cNvSpPr>
          <p:nvPr/>
        </p:nvSpPr>
        <p:spPr bwMode="auto">
          <a:xfrm>
            <a:off x="322263"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Introduction</a:t>
            </a:r>
          </a:p>
        </p:txBody>
      </p:sp>
      <p:sp>
        <p:nvSpPr>
          <p:cNvPr id="14339" name="Content Placeholder 2">
            <a:extLst>
              <a:ext uri="{FF2B5EF4-FFF2-40B4-BE49-F238E27FC236}">
                <a16:creationId xmlns:a16="http://schemas.microsoft.com/office/drawing/2014/main" id="{88CF4241-22AA-57C2-E6AC-105EF8C74002}"/>
              </a:ext>
            </a:extLst>
          </p:cNvPr>
          <p:cNvSpPr txBox="1">
            <a:spLocks noChangeArrowheads="1"/>
          </p:cNvSpPr>
          <p:nvPr/>
        </p:nvSpPr>
        <p:spPr bwMode="auto">
          <a:xfrm>
            <a:off x="322263" y="1563688"/>
            <a:ext cx="9251950" cy="553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algn="just" defTabSz="914400">
              <a:spcBef>
                <a:spcPct val="20000"/>
              </a:spcBef>
              <a:buClrTx/>
              <a:buSzTx/>
              <a:buNone/>
            </a:pPr>
            <a:r>
              <a:rPr lang="en-US" altLang="en-US" sz="2500" b="1" dirty="0">
                <a:solidFill>
                  <a:srgbClr val="000000"/>
                </a:solidFill>
                <a:latin typeface="Times New Roman"/>
                <a:cs typeface="Times New Roman"/>
              </a:rPr>
              <a:t>Motivation</a:t>
            </a:r>
          </a:p>
          <a:p>
            <a:pPr marL="342900" indent="-342900" algn="just" defTabSz="914400">
              <a:spcBef>
                <a:spcPct val="20000"/>
              </a:spcBef>
              <a:buClrTx/>
              <a:buSzTx/>
              <a:buFont typeface="Arial" panose="020B0604020202020204" pitchFamily="34" charset="0"/>
              <a:buChar char="•"/>
            </a:pPr>
            <a:r>
              <a:rPr lang="en-US" altLang="en-US" sz="2400" dirty="0">
                <a:solidFill>
                  <a:srgbClr val="000000"/>
                </a:solidFill>
                <a:latin typeface="Times New Roman"/>
                <a:cs typeface="Times New Roman"/>
              </a:rPr>
              <a:t>The project aims to modernize railway ticketing by addressing challenges like large passenger volumes, compliance enforcement, and fraud reduction, which are inadequately managed by traditional manual methods.</a:t>
            </a:r>
          </a:p>
          <a:p>
            <a:pPr marL="342900" indent="-342900" algn="just" defTabSz="914400">
              <a:spcBef>
                <a:spcPct val="20000"/>
              </a:spcBef>
              <a:buClrTx/>
              <a:buSzTx/>
              <a:buFont typeface="Arial" panose="020B0604020202020204" pitchFamily="34" charset="0"/>
              <a:buChar char="•"/>
            </a:pPr>
            <a:r>
              <a:rPr lang="en-US" altLang="en-US" sz="2400" dirty="0">
                <a:solidFill>
                  <a:srgbClr val="000000"/>
                </a:solidFill>
                <a:latin typeface="Times New Roman"/>
                <a:cs typeface="Times New Roman"/>
              </a:rPr>
              <a:t>By </a:t>
            </a:r>
            <a:r>
              <a:rPr lang="en-US" altLang="en-US" sz="2400" dirty="0" err="1">
                <a:solidFill>
                  <a:srgbClr val="000000"/>
                </a:solidFill>
                <a:latin typeface="Times New Roman"/>
                <a:cs typeface="Times New Roman"/>
              </a:rPr>
              <a:t>integratin</a:t>
            </a:r>
            <a:r>
              <a:rPr lang="en-US" altLang="en-US" sz="2400" dirty="0">
                <a:solidFill>
                  <a:srgbClr val="000000"/>
                </a:solidFill>
                <a:latin typeface="Times New Roman"/>
                <a:cs typeface="Times New Roman"/>
              </a:rPr>
              <a:t> monitoring, geofencing, and seamless payment gateways, the system automates ticket validation, enhances security, and improves the passenger experience, creating a more efficient and transparent railway network.</a:t>
            </a:r>
            <a:endParaRPr lang="en-US" sz="24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4DA19EC7-E5CD-BC98-A2A5-A7DFCD68849A}"/>
              </a:ext>
            </a:extLst>
          </p:cNvPr>
          <p:cNvSpPr>
            <a:spLocks noChangeArrowheads="1"/>
          </p:cNvSpPr>
          <p:nvPr/>
        </p:nvSpPr>
        <p:spPr bwMode="auto">
          <a:xfrm>
            <a:off x="503238" y="301625"/>
            <a:ext cx="9070975" cy="626927"/>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Objectives</a:t>
            </a:r>
          </a:p>
        </p:txBody>
      </p:sp>
      <p:sp>
        <p:nvSpPr>
          <p:cNvPr id="2" name="Content Placeholder 2">
            <a:extLst>
              <a:ext uri="{FF2B5EF4-FFF2-40B4-BE49-F238E27FC236}">
                <a16:creationId xmlns:a16="http://schemas.microsoft.com/office/drawing/2014/main" id="{BFC4CFD1-D4B2-612B-7F1E-8DC34EAF83FE}"/>
              </a:ext>
            </a:extLst>
          </p:cNvPr>
          <p:cNvSpPr txBox="1">
            <a:spLocks/>
          </p:cNvSpPr>
          <p:nvPr/>
        </p:nvSpPr>
        <p:spPr bwMode="auto">
          <a:xfrm>
            <a:off x="252058" y="1083463"/>
            <a:ext cx="9319368" cy="6480571"/>
          </a:xfrm>
          <a:prstGeom prst="rect">
            <a:avLst/>
          </a:prstGeom>
          <a:noFill/>
          <a:ln>
            <a:noFill/>
          </a:ln>
        </p:spPr>
        <p:txBody>
          <a:bodyPr lIns="91440" tIns="45720" rIns="91440" bIns="45720" anchor="t">
            <a:noAutofit/>
          </a:bodyPr>
          <a:lstStyle>
            <a:lvl1pPr marL="342900" indent="-342900" algn="l" rtl="0" eaLnBrk="0" fontAlgn="base" hangingPunct="0">
              <a:spcBef>
                <a:spcPct val="20000"/>
              </a:spcBef>
              <a:spcAft>
                <a:spcPct val="0"/>
              </a:spcAft>
              <a:buFont typeface="Arial" panose="020B0604020202020204" pitchFamily="34" charset="0"/>
              <a:buChar char="•"/>
              <a:defRPr sz="1600" kern="1200">
                <a:solidFill>
                  <a:schemeClr val="tx1"/>
                </a:solidFill>
                <a:latin typeface="Source Sans Pro"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defTabSz="914400">
              <a:defRPr/>
            </a:pPr>
            <a:r>
              <a:rPr lang="en-US" altLang="en-US" sz="2400" b="1" dirty="0">
                <a:solidFill>
                  <a:sysClr val="windowText" lastClr="000000"/>
                </a:solidFill>
                <a:latin typeface="Times New Roman" panose="02020603050405020304" pitchFamily="18" charset="0"/>
                <a:ea typeface="Source Sans Pro"/>
                <a:cs typeface="Times New Roman" panose="02020603050405020304" pitchFamily="18" charset="0"/>
              </a:rPr>
              <a:t>Automate Railway Ticket Validation: </a:t>
            </a:r>
            <a:r>
              <a:rPr lang="en-US" altLang="en-US" sz="2400" dirty="0">
                <a:solidFill>
                  <a:sysClr val="windowText" lastClr="000000"/>
                </a:solidFill>
                <a:latin typeface="Times New Roman" panose="02020603050405020304" pitchFamily="18" charset="0"/>
                <a:ea typeface="Source Sans Pro"/>
                <a:cs typeface="Times New Roman" panose="02020603050405020304" pitchFamily="18" charset="0"/>
              </a:rPr>
              <a:t>Use Tesseract OCR to automate ticket scanning, improving speed and efficiency at railway stations.</a:t>
            </a:r>
          </a:p>
          <a:p>
            <a:pPr algn="just" defTabSz="914400">
              <a:defRPr/>
            </a:pPr>
            <a:endParaRPr lang="en-US" altLang="en-US" sz="2400" dirty="0">
              <a:solidFill>
                <a:sysClr val="windowText" lastClr="000000"/>
              </a:solidFill>
              <a:latin typeface="Times New Roman" panose="02020603050405020304" pitchFamily="18" charset="0"/>
              <a:ea typeface="Source Sans Pro"/>
              <a:cs typeface="Times New Roman" panose="02020603050405020304" pitchFamily="18" charset="0"/>
            </a:endParaRPr>
          </a:p>
          <a:p>
            <a:pPr algn="just" defTabSz="914400">
              <a:defRPr/>
            </a:pPr>
            <a:r>
              <a:rPr lang="en-US" altLang="en-US" sz="2400" b="1" dirty="0">
                <a:solidFill>
                  <a:sysClr val="windowText" lastClr="000000"/>
                </a:solidFill>
                <a:latin typeface="Times New Roman" panose="02020603050405020304" pitchFamily="18" charset="0"/>
                <a:ea typeface="Source Sans Pro"/>
                <a:cs typeface="Times New Roman" panose="02020603050405020304" pitchFamily="18" charset="0"/>
              </a:rPr>
              <a:t>Violation Detection and Fine Management: </a:t>
            </a:r>
            <a:r>
              <a:rPr lang="en-US" altLang="en-US" sz="2400" dirty="0">
                <a:solidFill>
                  <a:sysClr val="windowText" lastClr="000000"/>
                </a:solidFill>
                <a:latin typeface="Times New Roman" panose="02020603050405020304" pitchFamily="18" charset="0"/>
                <a:ea typeface="Source Sans Pro"/>
                <a:cs typeface="Times New Roman" panose="02020603050405020304" pitchFamily="18" charset="0"/>
              </a:rPr>
              <a:t>Deploy AI and machine learning to detect ticket violations and issue e-challans, tracking payments via integrated gateways.</a:t>
            </a:r>
          </a:p>
          <a:p>
            <a:pPr algn="just" defTabSz="914400">
              <a:defRPr/>
            </a:pPr>
            <a:endParaRPr lang="en-US" altLang="en-US" sz="2400" dirty="0">
              <a:solidFill>
                <a:sysClr val="windowText" lastClr="000000"/>
              </a:solidFill>
              <a:latin typeface="Times New Roman" panose="02020603050405020304" pitchFamily="18" charset="0"/>
              <a:ea typeface="Source Sans Pro"/>
              <a:cs typeface="Times New Roman" panose="02020603050405020304" pitchFamily="18" charset="0"/>
            </a:endParaRPr>
          </a:p>
          <a:p>
            <a:pPr algn="just" defTabSz="914400">
              <a:defRPr/>
            </a:pPr>
            <a:r>
              <a:rPr lang="en-US" altLang="en-US" sz="2400" b="1" dirty="0">
                <a:solidFill>
                  <a:sysClr val="windowText" lastClr="000000"/>
                </a:solidFill>
                <a:latin typeface="Times New Roman" panose="02020603050405020304" pitchFamily="18" charset="0"/>
                <a:ea typeface="Source Sans Pro"/>
                <a:cs typeface="Times New Roman" panose="02020603050405020304" pitchFamily="18" charset="0"/>
              </a:rPr>
              <a:t>GPS-Based Ticket Validation &amp; Offender Detection: </a:t>
            </a:r>
            <a:r>
              <a:rPr lang="en-US" altLang="en-US" sz="2400" dirty="0">
                <a:solidFill>
                  <a:sysClr val="windowText" lastClr="000000"/>
                </a:solidFill>
                <a:latin typeface="Times New Roman" panose="02020603050405020304" pitchFamily="18" charset="0"/>
                <a:ea typeface="Source Sans Pro"/>
                <a:cs typeface="Times New Roman" panose="02020603050405020304" pitchFamily="18" charset="0"/>
              </a:rPr>
              <a:t>Implement GPS-based validation with geofencing and CCTV integration for real-time offender detection and violation tracking.</a:t>
            </a:r>
          </a:p>
          <a:p>
            <a:pPr algn="just" defTabSz="914400">
              <a:defRPr/>
            </a:pPr>
            <a:endParaRPr lang="en-US" altLang="en-US" sz="2400" dirty="0">
              <a:solidFill>
                <a:sysClr val="windowText" lastClr="000000"/>
              </a:solidFill>
              <a:latin typeface="Times New Roman" panose="02020603050405020304" pitchFamily="18" charset="0"/>
              <a:ea typeface="Source Sans Pro"/>
              <a:cs typeface="Times New Roman" panose="02020603050405020304" pitchFamily="18" charset="0"/>
            </a:endParaRPr>
          </a:p>
          <a:p>
            <a:pPr algn="just" defTabSz="914400">
              <a:defRPr/>
            </a:pPr>
            <a:r>
              <a:rPr lang="en-US" altLang="en-US" sz="2400" b="1" dirty="0">
                <a:solidFill>
                  <a:sysClr val="windowText" lastClr="000000"/>
                </a:solidFill>
                <a:latin typeface="Times New Roman" panose="02020603050405020304" pitchFamily="18" charset="0"/>
                <a:ea typeface="Source Sans Pro"/>
                <a:cs typeface="Times New Roman" panose="02020603050405020304" pitchFamily="18" charset="0"/>
              </a:rPr>
              <a:t>Advanced Analytics for Ticketing Insights: </a:t>
            </a:r>
            <a:r>
              <a:rPr lang="en-US" altLang="en-US" sz="2400" dirty="0">
                <a:solidFill>
                  <a:sysClr val="windowText" lastClr="000000"/>
                </a:solidFill>
                <a:latin typeface="Times New Roman" panose="02020603050405020304" pitchFamily="18" charset="0"/>
                <a:ea typeface="Source Sans Pro"/>
                <a:cs typeface="Times New Roman" panose="02020603050405020304" pitchFamily="18" charset="0"/>
              </a:rPr>
              <a:t>Create a dashboard to provide real-time analytics on ticket sales, violations, user behavior, and payment trends.</a:t>
            </a:r>
          </a:p>
          <a:p>
            <a:pPr algn="just" defTabSz="914400">
              <a:defRPr/>
            </a:pPr>
            <a:endParaRPr lang="en-US" altLang="en-US" sz="2200" b="1" dirty="0">
              <a:solidFill>
                <a:sysClr val="windowText" lastClr="000000"/>
              </a:solidFill>
              <a:ea typeface="Source Sans Pro" pitchFamily="34" charset="0"/>
            </a:endParaRPr>
          </a:p>
          <a:p>
            <a:pPr algn="just" defTabSz="914400">
              <a:defRPr/>
            </a:pPr>
            <a:endParaRPr lang="en-US" altLang="en-US" sz="2200" b="1" dirty="0">
              <a:solidFill>
                <a:sysClr val="windowText" lastClr="000000"/>
              </a:solidFill>
              <a:ea typeface="Source Sans Pro"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0D82CC6-DD31-55B0-1EB4-DCF230EB4C07}"/>
              </a:ext>
            </a:extLst>
          </p:cNvPr>
          <p:cNvSpPr>
            <a:spLocks noGrp="1" noChangeArrowheads="1"/>
          </p:cNvSpPr>
          <p:nvPr>
            <p:ph type="title"/>
          </p:nvPr>
        </p:nvSpPr>
        <p:spPr>
          <a:xfrm>
            <a:off x="360059" y="198787"/>
            <a:ext cx="9066212" cy="587375"/>
          </a:xfrm>
        </p:spPr>
        <p:txBody>
          <a:bodyPr/>
          <a:lstStyle/>
          <a:p>
            <a:pPr>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Literature Review </a:t>
            </a:r>
          </a:p>
        </p:txBody>
      </p:sp>
      <p:graphicFrame>
        <p:nvGraphicFramePr>
          <p:cNvPr id="4" name="Table 3">
            <a:extLst>
              <a:ext uri="{FF2B5EF4-FFF2-40B4-BE49-F238E27FC236}">
                <a16:creationId xmlns:a16="http://schemas.microsoft.com/office/drawing/2014/main" id="{EE096343-4D34-D8C3-2ED9-D57F49C88852}"/>
              </a:ext>
            </a:extLst>
          </p:cNvPr>
          <p:cNvGraphicFramePr>
            <a:graphicFrameLocks noGrp="1"/>
          </p:cNvGraphicFramePr>
          <p:nvPr>
            <p:extLst>
              <p:ext uri="{D42A27DB-BD31-4B8C-83A1-F6EECF244321}">
                <p14:modId xmlns:p14="http://schemas.microsoft.com/office/powerpoint/2010/main" val="1406692598"/>
              </p:ext>
            </p:extLst>
          </p:nvPr>
        </p:nvGraphicFramePr>
        <p:xfrm>
          <a:off x="495514" y="913762"/>
          <a:ext cx="8930757" cy="6220080"/>
        </p:xfrm>
        <a:graphic>
          <a:graphicData uri="http://schemas.openxmlformats.org/drawingml/2006/table">
            <a:tbl>
              <a:tblPr>
                <a:tableStyleId>{D7AC3CCA-C797-4891-BE02-D94E43425B78}</a:tableStyleId>
              </a:tblPr>
              <a:tblGrid>
                <a:gridCol w="761846">
                  <a:extLst>
                    <a:ext uri="{9D8B030D-6E8A-4147-A177-3AD203B41FA5}">
                      <a16:colId xmlns:a16="http://schemas.microsoft.com/office/drawing/2014/main" val="20000"/>
                    </a:ext>
                  </a:extLst>
                </a:gridCol>
                <a:gridCol w="1271601">
                  <a:extLst>
                    <a:ext uri="{9D8B030D-6E8A-4147-A177-3AD203B41FA5}">
                      <a16:colId xmlns:a16="http://schemas.microsoft.com/office/drawing/2014/main" val="20001"/>
                    </a:ext>
                  </a:extLst>
                </a:gridCol>
                <a:gridCol w="1723890">
                  <a:extLst>
                    <a:ext uri="{9D8B030D-6E8A-4147-A177-3AD203B41FA5}">
                      <a16:colId xmlns:a16="http://schemas.microsoft.com/office/drawing/2014/main" val="20002"/>
                    </a:ext>
                  </a:extLst>
                </a:gridCol>
                <a:gridCol w="602412">
                  <a:extLst>
                    <a:ext uri="{9D8B030D-6E8A-4147-A177-3AD203B41FA5}">
                      <a16:colId xmlns:a16="http://schemas.microsoft.com/office/drawing/2014/main" val="20003"/>
                    </a:ext>
                  </a:extLst>
                </a:gridCol>
                <a:gridCol w="2085273">
                  <a:extLst>
                    <a:ext uri="{9D8B030D-6E8A-4147-A177-3AD203B41FA5}">
                      <a16:colId xmlns:a16="http://schemas.microsoft.com/office/drawing/2014/main" val="20004"/>
                    </a:ext>
                  </a:extLst>
                </a:gridCol>
                <a:gridCol w="2485735">
                  <a:extLst>
                    <a:ext uri="{9D8B030D-6E8A-4147-A177-3AD203B41FA5}">
                      <a16:colId xmlns:a16="http://schemas.microsoft.com/office/drawing/2014/main" val="20005"/>
                    </a:ext>
                  </a:extLst>
                </a:gridCol>
              </a:tblGrid>
              <a:tr h="418175">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3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Sr.no</a:t>
                      </a:r>
                      <a:endParaRPr kumimoji="0" lang="en-IN"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1" marR="68581" marT="0" marB="0"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3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Title</a:t>
                      </a:r>
                      <a:endParaRPr kumimoji="0" lang="en-IN"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1" marR="68581" marT="0" marB="0"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30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Author(s)</a:t>
                      </a:r>
                      <a:endParaRPr kumimoji="0" lang="en-IN" altLang="en-US" sz="1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1" marR="68581" marT="0" marB="0"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30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Year</a:t>
                      </a:r>
                      <a:endParaRPr kumimoji="0" lang="en-IN" altLang="en-US" sz="1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1" marR="68581" marT="0" marB="0"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30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Methodology</a:t>
                      </a:r>
                      <a:endParaRPr kumimoji="0" lang="en-IN" altLang="en-US" sz="1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1" marR="68581" marT="0" marB="0"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30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Drawback</a:t>
                      </a:r>
                      <a:endParaRPr kumimoji="0" lang="en-IN" altLang="en-US" sz="1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1" marR="68581" marT="0" marB="0" horzOverflow="overflow"/>
                </a:tc>
                <a:extLst>
                  <a:ext uri="{0D108BD9-81ED-4DB2-BD59-A6C34878D82A}">
                    <a16:rowId xmlns:a16="http://schemas.microsoft.com/office/drawing/2014/main" val="10000"/>
                  </a:ext>
                </a:extLst>
              </a:tr>
              <a:tr h="1798721">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IN" altLang="en-US" sz="13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p>
                    <a:p>
                      <a:pPr marL="0" marR="0" lvl="0" indent="0" algn="ctr" defTabSz="503238" rtl="0" eaLnBrk="1" fontAlgn="base" latinLnBrk="0" hangingPunct="1">
                        <a:lnSpc>
                          <a:spcPct val="100000"/>
                        </a:lnSpc>
                        <a:spcBef>
                          <a:spcPts val="13"/>
                        </a:spcBef>
                        <a:spcAft>
                          <a:spcPct val="0"/>
                        </a:spcAft>
                        <a:buClrTx/>
                        <a:buSzTx/>
                        <a:buFontTx/>
                        <a:buNone/>
                        <a:tabLst/>
                      </a:pPr>
                      <a:r>
                        <a:rPr kumimoji="0" lang="en-IN" altLang="en-US" sz="13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endParaRPr kumimoji="0" lang="en-IN"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7000"/>
                        </a:lnSpc>
                        <a:spcBef>
                          <a:spcPct val="0"/>
                        </a:spcBef>
                        <a:spcAft>
                          <a:spcPts val="800"/>
                        </a:spcAft>
                        <a:buClrTx/>
                        <a:buSzTx/>
                        <a:buFontTx/>
                        <a:buNone/>
                        <a:tabLst/>
                        <a:defRPr/>
                      </a:pPr>
                      <a:endParaRPr lang="en-US" sz="13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ctr" defTabSz="503238" rtl="0" eaLnBrk="1" fontAlgn="base" latinLnBrk="0" hangingPunct="1">
                        <a:lnSpc>
                          <a:spcPct val="107000"/>
                        </a:lnSpc>
                        <a:spcBef>
                          <a:spcPct val="0"/>
                        </a:spcBef>
                        <a:spcAft>
                          <a:spcPts val="800"/>
                        </a:spcAft>
                        <a:buClrTx/>
                        <a:buSzTx/>
                        <a:buFontTx/>
                        <a:buNone/>
                        <a:tabLst/>
                        <a:defRPr/>
                      </a:pPr>
                      <a:r>
                        <a:rPr lang="en-US" sz="1300" b="0" i="0" kern="1200" dirty="0">
                          <a:solidFill>
                            <a:schemeClr val="tx1"/>
                          </a:solidFill>
                          <a:effectLst/>
                          <a:latin typeface="Times New Roman" panose="02020603050405020304" pitchFamily="18" charset="0"/>
                          <a:ea typeface="+mn-ea"/>
                          <a:cs typeface="Times New Roman" panose="02020603050405020304" pitchFamily="18" charset="0"/>
                        </a:rPr>
                        <a:t>Indian Railways Smart Ticketing Validation System with Improved Alert Approach</a:t>
                      </a:r>
                    </a:p>
                    <a:p>
                      <a:pPr marL="0" marR="0" lvl="0" indent="0" algn="ctr" defTabSz="503238" rtl="0" eaLnBrk="1" fontAlgn="base" latinLnBrk="0" hangingPunct="1">
                        <a:lnSpc>
                          <a:spcPct val="107000"/>
                        </a:lnSpc>
                        <a:spcBef>
                          <a:spcPct val="0"/>
                        </a:spcBef>
                        <a:spcAft>
                          <a:spcPts val="800"/>
                        </a:spcAft>
                        <a:buClrTx/>
                        <a:buSzTx/>
                        <a:buFontTx/>
                        <a:buNone/>
                        <a:tabLst/>
                      </a:pPr>
                      <a:endParaRPr kumimoji="0" lang="en-US"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endParaRPr kumimoji="0" lang="en-IN"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503238" rtl="0" eaLnBrk="1" fontAlgn="base" latinLnBrk="0" hangingPunct="1">
                        <a:lnSpc>
                          <a:spcPct val="100000"/>
                        </a:lnSpc>
                        <a:spcBef>
                          <a:spcPts val="13"/>
                        </a:spcBef>
                        <a:spcAft>
                          <a:spcPct val="0"/>
                        </a:spcAft>
                        <a:buClrTx/>
                        <a:buSzTx/>
                        <a:buFontTx/>
                        <a:buNone/>
                        <a:tabLst/>
                      </a:pPr>
                      <a:endParaRPr kumimoji="0" lang="en-IN"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503238" rtl="0" eaLnBrk="1" fontAlgn="base" latinLnBrk="0" hangingPunct="1">
                        <a:lnSpc>
                          <a:spcPct val="100000"/>
                        </a:lnSpc>
                        <a:spcBef>
                          <a:spcPts val="13"/>
                        </a:spcBef>
                        <a:spcAft>
                          <a:spcPct val="0"/>
                        </a:spcAft>
                        <a:buClrTx/>
                        <a:buSzTx/>
                        <a:buFontTx/>
                        <a:buNone/>
                        <a:tabLst/>
                      </a:pPr>
                      <a:r>
                        <a:rPr kumimoji="0" lang="en-IN"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Sara </a:t>
                      </a:r>
                      <a:r>
                        <a:rPr kumimoji="0" lang="en-IN" altLang="en-US" sz="13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Navghare</a:t>
                      </a:r>
                      <a:r>
                        <a:rPr kumimoji="0" lang="en-IN"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Rachna . K </a:t>
                      </a:r>
                      <a:r>
                        <a:rPr kumimoji="0" lang="en-IN" altLang="en-US" sz="13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Somkunwar</a:t>
                      </a:r>
                      <a:r>
                        <a:rPr kumimoji="0" lang="en-IN"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Zarina Shaikh</a:t>
                      </a:r>
                    </a:p>
                  </a:txBody>
                  <a:tcPr marL="68581" marR="68581" marT="0" marB="0"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l" defTabSz="503238" rtl="0" eaLnBrk="1" fontAlgn="base" latinLnBrk="0" hangingPunct="1">
                        <a:lnSpc>
                          <a:spcPct val="100000"/>
                        </a:lnSpc>
                        <a:spcBef>
                          <a:spcPts val="13"/>
                        </a:spcBef>
                        <a:spcAft>
                          <a:spcPct val="0"/>
                        </a:spcAft>
                        <a:buClrTx/>
                        <a:buSzTx/>
                        <a:buFontTx/>
                        <a:buNone/>
                        <a:tabLst/>
                      </a:pPr>
                      <a:r>
                        <a:rPr kumimoji="0" lang="en-IN"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2023</a:t>
                      </a:r>
                    </a:p>
                  </a:txBody>
                  <a:tcPr marL="68581" marR="68581" marT="0" marB="0"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just">
                        <a:lnSpc>
                          <a:spcPct val="107000"/>
                        </a:lnSpc>
                        <a:spcBef>
                          <a:spcPct val="0"/>
                        </a:spcBef>
                        <a:spcAft>
                          <a:spcPts val="800"/>
                        </a:spcAft>
                        <a:buNone/>
                      </a:pPr>
                      <a:r>
                        <a:rPr lang="en-US" sz="1300" dirty="0">
                          <a:solidFill>
                            <a:schemeClr val="tx1"/>
                          </a:solidFill>
                          <a:latin typeface="Times New Roman" panose="02020603050405020304" pitchFamily="18" charset="0"/>
                          <a:cs typeface="Times New Roman" panose="02020603050405020304" pitchFamily="18" charset="0"/>
                        </a:rPr>
                        <a:t>The methodology involves  an alert mechanism, which uses cloud-based data storage for automatic updates, minimizing operational costs, human error, and improving accuracy and timeliness.</a:t>
                      </a:r>
                      <a:endParaRPr kumimoji="0" lang="en-IN" sz="1300" b="0" i="0" u="none" strike="noStrike" cap="none" normalizeH="0" baseline="0" noProof="0" dirty="0">
                        <a:ln>
                          <a:noFill/>
                        </a:ln>
                        <a:solidFill>
                          <a:schemeClr val="tx1"/>
                        </a:solidFill>
                        <a:effectLst/>
                        <a:latin typeface="Times New Roman" panose="02020603050405020304" pitchFamily="18" charset="0"/>
                        <a:cs typeface="Times New Roman" panose="02020603050405020304" pitchFamily="18" charset="0"/>
                      </a:endParaRPr>
                    </a:p>
                  </a:txBody>
                  <a:tcPr marL="68581" marR="68581" marT="0" marB="0"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just" defTabSz="503238" rtl="0" eaLnBrk="1" fontAlgn="base" latinLnBrk="0" hangingPunct="1">
                        <a:lnSpc>
                          <a:spcPct val="100000"/>
                        </a:lnSpc>
                        <a:spcBef>
                          <a:spcPts val="13"/>
                        </a:spcBef>
                        <a:spcAft>
                          <a:spcPct val="0"/>
                        </a:spcAft>
                        <a:buClrTx/>
                        <a:buSzTx/>
                        <a:buFontTx/>
                        <a:buNone/>
                        <a:tabLst/>
                      </a:pPr>
                      <a:r>
                        <a:rPr lang="en-US" sz="1300" dirty="0">
                          <a:solidFill>
                            <a:schemeClr val="tx1"/>
                          </a:solidFill>
                          <a:latin typeface="Times New Roman" panose="02020603050405020304" pitchFamily="18" charset="0"/>
                          <a:cs typeface="Times New Roman" panose="02020603050405020304" pitchFamily="18" charset="0"/>
                        </a:rPr>
                        <a:t>One drawback of this system could be its reliance on internet connectivity, which may cause disruptions in validation and alerts in areas with poor network coverage.</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1" marR="68581" marT="0" marB="0" horzOverflow="overflow"/>
                </a:tc>
                <a:extLst>
                  <a:ext uri="{0D108BD9-81ED-4DB2-BD59-A6C34878D82A}">
                    <a16:rowId xmlns:a16="http://schemas.microsoft.com/office/drawing/2014/main" val="10001"/>
                  </a:ext>
                </a:extLst>
              </a:tr>
              <a:tr h="2145880">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3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3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endParaRPr kumimoji="0" lang="en-IN"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7000"/>
                        </a:lnSpc>
                        <a:spcBef>
                          <a:spcPct val="0"/>
                        </a:spcBef>
                        <a:spcAft>
                          <a:spcPts val="800"/>
                        </a:spcAft>
                        <a:buClrTx/>
                        <a:buSzTx/>
                        <a:buFontTx/>
                        <a:buNone/>
                        <a:tabLst/>
                        <a:defRPr/>
                      </a:pPr>
                      <a:endParaRPr lang="en-US" sz="13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ctr" defTabSz="503238" rtl="0" eaLnBrk="1" fontAlgn="base" latinLnBrk="0" hangingPunct="1">
                        <a:lnSpc>
                          <a:spcPct val="107000"/>
                        </a:lnSpc>
                        <a:spcBef>
                          <a:spcPct val="0"/>
                        </a:spcBef>
                        <a:spcAft>
                          <a:spcPts val="800"/>
                        </a:spcAft>
                        <a:buClrTx/>
                        <a:buSzTx/>
                        <a:buFontTx/>
                        <a:buNone/>
                        <a:tabLst/>
                        <a:defRPr/>
                      </a:pPr>
                      <a:endParaRPr lang="en-US" sz="13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ctr" defTabSz="503238" rtl="0" eaLnBrk="1" fontAlgn="base" latinLnBrk="0" hangingPunct="1">
                        <a:lnSpc>
                          <a:spcPct val="107000"/>
                        </a:lnSpc>
                        <a:spcBef>
                          <a:spcPct val="0"/>
                        </a:spcBef>
                        <a:spcAft>
                          <a:spcPts val="800"/>
                        </a:spcAft>
                        <a:buClrTx/>
                        <a:buSzTx/>
                        <a:buFontTx/>
                        <a:buNone/>
                        <a:tabLst/>
                        <a:defRPr/>
                      </a:pPr>
                      <a:r>
                        <a:rPr lang="en-US" sz="1300" b="0" i="0" kern="1200" dirty="0">
                          <a:solidFill>
                            <a:schemeClr val="tx1"/>
                          </a:solidFill>
                          <a:effectLst/>
                          <a:latin typeface="Times New Roman" panose="02020603050405020304" pitchFamily="18" charset="0"/>
                          <a:ea typeface="+mn-ea"/>
                          <a:cs typeface="Times New Roman" panose="02020603050405020304" pitchFamily="18" charset="0"/>
                        </a:rPr>
                        <a:t>Geofencing on the Real-Time GPS Tracking System</a:t>
                      </a:r>
                      <a:endParaRPr kumimoji="0" lang="en-I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1" marR="68581" marT="0" marB="0"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endParaRPr lang="en-US" sz="1300" b="0" i="0" u="sng"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ctr" defTabSz="503238" rtl="0" eaLnBrk="1" fontAlgn="base" latinLnBrk="0" hangingPunct="1">
                        <a:lnSpc>
                          <a:spcPct val="100000"/>
                        </a:lnSpc>
                        <a:spcBef>
                          <a:spcPts val="13"/>
                        </a:spcBef>
                        <a:spcAft>
                          <a:spcPct val="0"/>
                        </a:spcAft>
                        <a:buClrTx/>
                        <a:buSzTx/>
                        <a:buFontTx/>
                        <a:buNone/>
                        <a:tabLst/>
                      </a:pPr>
                      <a:endParaRPr lang="en-US" sz="1300" b="0" i="0" u="sng"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ctr" defTabSz="503238" rtl="0" eaLnBrk="1" fontAlgn="base" latinLnBrk="0" hangingPunct="1">
                        <a:lnSpc>
                          <a:spcPct val="100000"/>
                        </a:lnSpc>
                        <a:spcBef>
                          <a:spcPts val="13"/>
                        </a:spcBef>
                        <a:spcAft>
                          <a:spcPct val="0"/>
                        </a:spcAft>
                        <a:buClrTx/>
                        <a:buSzTx/>
                        <a:buFontTx/>
                        <a:buNone/>
                        <a:tabLst/>
                      </a:pPr>
                      <a:endParaRPr lang="en-US" sz="1300" b="0" i="0" u="sng"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ctr" defTabSz="503238" rtl="0" eaLnBrk="1" fontAlgn="base" latinLnBrk="0" hangingPunct="1">
                        <a:lnSpc>
                          <a:spcPct val="100000"/>
                        </a:lnSpc>
                        <a:spcBef>
                          <a:spcPts val="13"/>
                        </a:spcBef>
                        <a:spcAft>
                          <a:spcPct val="0"/>
                        </a:spcAft>
                        <a:buClrTx/>
                        <a:buSzTx/>
                        <a:buFontTx/>
                        <a:buNone/>
                        <a:tabLst/>
                      </a:pPr>
                      <a:endParaRPr lang="en-US" sz="1300" b="0" i="0" u="sng"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ctr" defTabSz="503238" rtl="0" eaLnBrk="1" fontAlgn="base" latinLnBrk="0" hangingPunct="1">
                        <a:lnSpc>
                          <a:spcPct val="100000"/>
                        </a:lnSpc>
                        <a:spcBef>
                          <a:spcPts val="13"/>
                        </a:spcBef>
                        <a:spcAft>
                          <a:spcPct val="0"/>
                        </a:spcAft>
                        <a:buClrTx/>
                        <a:buSzTx/>
                        <a:buFontTx/>
                        <a:buNone/>
                        <a:tabLst/>
                      </a:pPr>
                      <a:r>
                        <a:rPr lang="en-US" sz="1300" b="0" i="0" u="sng" kern="1200" dirty="0">
                          <a:solidFill>
                            <a:schemeClr val="tx1"/>
                          </a:solidFill>
                          <a:effectLst/>
                          <a:latin typeface="Times New Roman" panose="02020603050405020304" pitchFamily="18" charset="0"/>
                          <a:ea typeface="+mn-ea"/>
                          <a:cs typeface="Times New Roman" panose="02020603050405020304" pitchFamily="18" charset="0"/>
                        </a:rPr>
                        <a:t>Zeynep ÖZDMIR,</a:t>
                      </a:r>
                      <a:r>
                        <a:rPr kumimoji="0" lang="en-IN" sz="13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a:t>
                      </a:r>
                      <a:r>
                        <a:rPr lang="en-US" sz="1300" b="0" i="0" u="sng" kern="1200" dirty="0" err="1">
                          <a:solidFill>
                            <a:schemeClr val="tx1"/>
                          </a:solidFill>
                          <a:effectLst/>
                          <a:latin typeface="Times New Roman" panose="02020603050405020304" pitchFamily="18" charset="0"/>
                          <a:ea typeface="+mn-ea"/>
                          <a:cs typeface="Times New Roman" panose="02020603050405020304" pitchFamily="18" charset="0"/>
                        </a:rPr>
                        <a:t>Bülent</a:t>
                      </a:r>
                      <a:r>
                        <a:rPr lang="en-US" sz="1300" b="0" i="0" u="sng" kern="1200" dirty="0">
                          <a:solidFill>
                            <a:schemeClr val="tx1"/>
                          </a:solidFill>
                          <a:effectLst/>
                          <a:latin typeface="Times New Roman" panose="02020603050405020304" pitchFamily="18" charset="0"/>
                          <a:ea typeface="+mn-ea"/>
                          <a:cs typeface="Times New Roman" panose="02020603050405020304" pitchFamily="18" charset="0"/>
                        </a:rPr>
                        <a:t> TUĞRUL</a:t>
                      </a:r>
                    </a:p>
                  </a:txBody>
                  <a:tcPr marL="68581" marR="68581" marT="0" marB="0"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l" defTabSz="503238" rtl="0" eaLnBrk="1" fontAlgn="base" latinLnBrk="0" hangingPunct="1">
                        <a:lnSpc>
                          <a:spcPct val="100000"/>
                        </a:lnSpc>
                        <a:spcBef>
                          <a:spcPts val="13"/>
                        </a:spcBef>
                        <a:spcAft>
                          <a:spcPct val="0"/>
                        </a:spcAft>
                        <a:buClrTx/>
                        <a:buSzTx/>
                        <a:buFontTx/>
                        <a:buNone/>
                        <a:tabLst/>
                      </a:pPr>
                      <a:r>
                        <a:rPr kumimoji="0" lang="en-IN"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2020</a:t>
                      </a:r>
                    </a:p>
                  </a:txBody>
                  <a:tcPr marL="68581" marR="68581" marT="0" marB="0"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algn="just"/>
                      <a:r>
                        <a:rPr lang="en-US" sz="1300" dirty="0">
                          <a:solidFill>
                            <a:schemeClr val="tx1"/>
                          </a:solidFill>
                          <a:latin typeface="Times New Roman" panose="02020603050405020304" pitchFamily="18" charset="0"/>
                          <a:cs typeface="Times New Roman" panose="02020603050405020304" pitchFamily="18" charset="0"/>
                        </a:rPr>
                        <a:t>This study transmits GPS data to a remote server via GSM and GPRS for real-time tracking, viewable on devices like computers and phones. To reduce GPS error, Kalman filter, logistic regression analysis, and moving average filter are used.</a:t>
                      </a:r>
                    </a:p>
                    <a:p>
                      <a:pPr marL="0" marR="0" lvl="0" indent="0" algn="just" defTabSz="503238" rtl="0" eaLnBrk="1" fontAlgn="base" latinLnBrk="0" hangingPunct="1">
                        <a:lnSpc>
                          <a:spcPct val="107000"/>
                        </a:lnSpc>
                        <a:spcBef>
                          <a:spcPct val="0"/>
                        </a:spcBef>
                        <a:spcAft>
                          <a:spcPts val="800"/>
                        </a:spcAft>
                        <a:buClrTx/>
                        <a:buSzTx/>
                        <a:buFontTx/>
                        <a:buNone/>
                        <a:tabLst/>
                      </a:pPr>
                      <a:endParaRPr kumimoji="0" lang="en-I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1" marR="68581" marT="0" marB="0"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just" defTabSz="503238" rtl="0" eaLnBrk="1" fontAlgn="base" latinLnBrk="0" hangingPunct="1">
                        <a:lnSpc>
                          <a:spcPct val="107000"/>
                        </a:lnSpc>
                        <a:spcBef>
                          <a:spcPct val="0"/>
                        </a:spcBef>
                        <a:spcAft>
                          <a:spcPts val="800"/>
                        </a:spcAft>
                        <a:buClrTx/>
                        <a:buSzTx/>
                        <a:buFontTx/>
                        <a:buNone/>
                        <a:tabLst/>
                      </a:pPr>
                      <a:r>
                        <a:rPr lang="en-US" sz="1300" dirty="0">
                          <a:solidFill>
                            <a:schemeClr val="tx1"/>
                          </a:solidFill>
                          <a:latin typeface="Times New Roman" panose="02020603050405020304" pitchFamily="18" charset="0"/>
                          <a:cs typeface="Times New Roman" panose="02020603050405020304" pitchFamily="18" charset="0"/>
                        </a:rPr>
                        <a:t>The potential for false alarms due to GPS inaccuracies, despite efforts to reduce the error margin with filtering techniques.</a:t>
                      </a:r>
                      <a:endParaRPr kumimoji="0" lang="en-I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1" marR="68581" marT="0" marB="0" horzOverflow="overflow"/>
                </a:tc>
                <a:extLst>
                  <a:ext uri="{0D108BD9-81ED-4DB2-BD59-A6C34878D82A}">
                    <a16:rowId xmlns:a16="http://schemas.microsoft.com/office/drawing/2014/main" val="10002"/>
                  </a:ext>
                </a:extLst>
              </a:tr>
              <a:tr h="1738412">
                <a:tc>
                  <a:txBody>
                    <a:body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3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3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endParaRPr kumimoji="0" lang="en-IN"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1" marR="68581" marT="0" marB="0" anchor="ctr" horzOverflow="overflow"/>
                </a:tc>
                <a:tc>
                  <a:txBody>
                    <a:bodyPr/>
                    <a:lstStyle/>
                    <a:p>
                      <a:pPr marL="0" marR="0" lvl="0" indent="0" algn="ctr" defTabSz="503238" rtl="0" eaLnBrk="1" fontAlgn="base" latinLnBrk="0" hangingPunct="1">
                        <a:lnSpc>
                          <a:spcPct val="107000"/>
                        </a:lnSpc>
                        <a:spcBef>
                          <a:spcPct val="0"/>
                        </a:spcBef>
                        <a:spcAft>
                          <a:spcPts val="800"/>
                        </a:spcAft>
                        <a:buClrTx/>
                        <a:buSzTx/>
                        <a:buFontTx/>
                        <a:buNone/>
                        <a:tabLst/>
                        <a:defRPr/>
                      </a:pPr>
                      <a:endParaRPr lang="en-US" sz="13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ctr" defTabSz="503238" rtl="0" eaLnBrk="1" fontAlgn="base" latinLnBrk="0" hangingPunct="1">
                        <a:lnSpc>
                          <a:spcPct val="107000"/>
                        </a:lnSpc>
                        <a:spcBef>
                          <a:spcPct val="0"/>
                        </a:spcBef>
                        <a:spcAft>
                          <a:spcPts val="800"/>
                        </a:spcAft>
                        <a:buClrTx/>
                        <a:buSzTx/>
                        <a:buFontTx/>
                        <a:buNone/>
                        <a:tabLst/>
                        <a:defRPr/>
                      </a:pPr>
                      <a:r>
                        <a:rPr lang="en-US" sz="1300" b="0" i="0" kern="1200" dirty="0">
                          <a:solidFill>
                            <a:schemeClr val="tx1"/>
                          </a:solidFill>
                          <a:effectLst/>
                          <a:latin typeface="Times New Roman" panose="02020603050405020304" pitchFamily="18" charset="0"/>
                          <a:ea typeface="+mn-ea"/>
                          <a:cs typeface="Times New Roman" panose="02020603050405020304" pitchFamily="18" charset="0"/>
                        </a:rPr>
                        <a:t>Android suburban railway ticketing with GPS as ticket checker</a:t>
                      </a:r>
                    </a:p>
                    <a:p>
                      <a:pPr marL="0" marR="0" lvl="0" indent="0" algn="ctr" defTabSz="503238" rtl="0" eaLnBrk="1" fontAlgn="base" latinLnBrk="0" hangingPunct="1">
                        <a:lnSpc>
                          <a:spcPct val="107000"/>
                        </a:lnSpc>
                        <a:spcBef>
                          <a:spcPct val="0"/>
                        </a:spcBef>
                        <a:spcAft>
                          <a:spcPts val="800"/>
                        </a:spcAft>
                        <a:buClrTx/>
                        <a:buSzTx/>
                        <a:buFontTx/>
                        <a:buNone/>
                        <a:tabLst/>
                      </a:pPr>
                      <a:endParaRPr kumimoji="0" lang="en-I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1" marR="68581" marT="0" marB="0" horzOverflow="overflow"/>
                </a:tc>
                <a:tc>
                  <a:txBody>
                    <a:bodyPr/>
                    <a:lstStyle/>
                    <a:p>
                      <a:pPr marL="0" marR="0" lvl="0" indent="0" algn="ctr" defTabSz="503238" rtl="0" eaLnBrk="1" fontAlgn="base" latinLnBrk="0" hangingPunct="1">
                        <a:lnSpc>
                          <a:spcPct val="100000"/>
                        </a:lnSpc>
                        <a:spcBef>
                          <a:spcPts val="13"/>
                        </a:spcBef>
                        <a:spcAft>
                          <a:spcPct val="0"/>
                        </a:spcAft>
                        <a:buClrTx/>
                        <a:buSzTx/>
                        <a:buFontTx/>
                        <a:buNone/>
                        <a:tabLst/>
                      </a:pPr>
                      <a:endParaRPr lang="en-US" sz="13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ctr" defTabSz="503238" rtl="0" eaLnBrk="1" fontAlgn="base" latinLnBrk="0" hangingPunct="1">
                        <a:lnSpc>
                          <a:spcPct val="100000"/>
                        </a:lnSpc>
                        <a:spcBef>
                          <a:spcPts val="13"/>
                        </a:spcBef>
                        <a:spcAft>
                          <a:spcPct val="0"/>
                        </a:spcAft>
                        <a:buClrTx/>
                        <a:buSzTx/>
                        <a:buFontTx/>
                        <a:buNone/>
                        <a:tabLst/>
                      </a:pPr>
                      <a:endParaRPr lang="en-US" sz="13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ctr" defTabSz="503238" rtl="0" eaLnBrk="1" fontAlgn="base" latinLnBrk="0" hangingPunct="1">
                        <a:lnSpc>
                          <a:spcPct val="100000"/>
                        </a:lnSpc>
                        <a:spcBef>
                          <a:spcPts val="13"/>
                        </a:spcBef>
                        <a:spcAft>
                          <a:spcPct val="0"/>
                        </a:spcAft>
                        <a:buClrTx/>
                        <a:buSzTx/>
                        <a:buFontTx/>
                        <a:buNone/>
                        <a:tabLst/>
                      </a:pPr>
                      <a:endParaRPr lang="en-US" sz="13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ctr" defTabSz="503238" rtl="0" eaLnBrk="1" fontAlgn="base" latinLnBrk="0" hangingPunct="1">
                        <a:lnSpc>
                          <a:spcPct val="100000"/>
                        </a:lnSpc>
                        <a:spcBef>
                          <a:spcPts val="13"/>
                        </a:spcBef>
                        <a:spcAft>
                          <a:spcPct val="0"/>
                        </a:spcAft>
                        <a:buClrTx/>
                        <a:buSzTx/>
                        <a:buFontTx/>
                        <a:buNone/>
                        <a:tabLst/>
                      </a:pPr>
                      <a:r>
                        <a:rPr lang="en-US" sz="13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S Karthick,</a:t>
                      </a:r>
                      <a:r>
                        <a:rPr lang="en-US" sz="13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3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 Velmurugan.</a:t>
                      </a:r>
                      <a:endParaRPr kumimoji="0" lang="en-IN"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1" marR="68581" marT="0" marB="0" horzOverflow="overflow"/>
                </a:tc>
                <a:tc>
                  <a:txBody>
                    <a:bodyPr/>
                    <a:lstStyle/>
                    <a:p>
                      <a:pPr marL="0" marR="0" lvl="0" indent="0" algn="l" defTabSz="503238" rtl="0" eaLnBrk="1" fontAlgn="base" latinLnBrk="0" hangingPunct="1">
                        <a:lnSpc>
                          <a:spcPct val="100000"/>
                        </a:lnSpc>
                        <a:spcBef>
                          <a:spcPts val="13"/>
                        </a:spcBef>
                        <a:spcAft>
                          <a:spcPct val="0"/>
                        </a:spcAft>
                        <a:buClrTx/>
                        <a:buSzTx/>
                        <a:buFontTx/>
                        <a:buNone/>
                        <a:tabLst/>
                      </a:pPr>
                      <a:r>
                        <a:rPr kumimoji="0" lang="en-IN"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2012</a:t>
                      </a:r>
                    </a:p>
                  </a:txBody>
                  <a:tcPr marL="68581" marR="68581" marT="0" marB="0" horzOverflow="overflow"/>
                </a:tc>
                <a:tc>
                  <a:txBody>
                    <a:bodyPr/>
                    <a:lstStyle/>
                    <a:p>
                      <a:pPr marL="0" marR="0" lvl="0" indent="0" algn="just" defTabSz="503238" rtl="0" eaLnBrk="1" fontAlgn="base" latinLnBrk="0" hangingPunct="1">
                        <a:lnSpc>
                          <a:spcPct val="107000"/>
                        </a:lnSpc>
                        <a:spcBef>
                          <a:spcPct val="0"/>
                        </a:spcBef>
                        <a:spcAft>
                          <a:spcPts val="800"/>
                        </a:spcAft>
                        <a:buClrTx/>
                        <a:buSzTx/>
                        <a:buFontTx/>
                        <a:buNone/>
                        <a:tabLst/>
                      </a:pPr>
                      <a:r>
                        <a:rPr kumimoji="0" lang="en-US"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methodology introduces an Android app for buying suburban railway tickets via QR codes. The app uses GPS to automatically validate the ticket after reaching the destination. Ticket data is stored in a cloud database.</a:t>
                      </a:r>
                      <a:endParaRPr kumimoji="0" lang="en-I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1" marR="68581" marT="0" marB="0" horzOverflow="overflow"/>
                </a:tc>
                <a:tc>
                  <a:txBody>
                    <a:bodyPr/>
                    <a:lstStyle/>
                    <a:p>
                      <a:pPr marL="0" marR="0" lvl="0" indent="0" algn="just" defTabSz="503238" rtl="0" eaLnBrk="1" fontAlgn="base" latinLnBrk="0" hangingPunct="1">
                        <a:lnSpc>
                          <a:spcPct val="107000"/>
                        </a:lnSpc>
                        <a:spcBef>
                          <a:spcPct val="0"/>
                        </a:spcBef>
                        <a:spcAft>
                          <a:spcPts val="800"/>
                        </a:spcAft>
                        <a:buClrTx/>
                        <a:buSzTx/>
                        <a:buFontTx/>
                        <a:buNone/>
                        <a:tabLst/>
                      </a:pPr>
                      <a:r>
                        <a:rPr lang="en-US" sz="1300" dirty="0">
                          <a:solidFill>
                            <a:schemeClr val="tx1"/>
                          </a:solidFill>
                          <a:latin typeface="Times New Roman" panose="02020603050405020304" pitchFamily="18" charset="0"/>
                          <a:cs typeface="Times New Roman" panose="02020603050405020304" pitchFamily="18" charset="0"/>
                        </a:rPr>
                        <a:t>Reliance on smartphones and GPS, which may cause issues for users without compatible devices or in areas with poor signal, potentially affecting ticket validation and usability.</a:t>
                      </a:r>
                      <a:endParaRPr kumimoji="0" lang="en-IN" altLang="en-US" sz="13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1" marR="68581" marT="0" marB="0" horzOverflow="overflow"/>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0D82CC6-DD31-55B0-1EB4-DCF230EB4C07}"/>
              </a:ext>
            </a:extLst>
          </p:cNvPr>
          <p:cNvSpPr>
            <a:spLocks noGrp="1" noChangeArrowheads="1"/>
          </p:cNvSpPr>
          <p:nvPr>
            <p:ph type="title"/>
          </p:nvPr>
        </p:nvSpPr>
        <p:spPr>
          <a:xfrm>
            <a:off x="367096" y="207214"/>
            <a:ext cx="9066212" cy="587375"/>
          </a:xfrm>
        </p:spPr>
        <p:txBody>
          <a:bodyPr/>
          <a:lstStyle/>
          <a:p>
            <a:pPr>
              <a:defRPr/>
            </a:pP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ea typeface="+mn-ea"/>
              </a:rPr>
              <a:t>Literature Review </a:t>
            </a:r>
          </a:p>
        </p:txBody>
      </p:sp>
      <p:graphicFrame>
        <p:nvGraphicFramePr>
          <p:cNvPr id="4" name="Table 3">
            <a:extLst>
              <a:ext uri="{FF2B5EF4-FFF2-40B4-BE49-F238E27FC236}">
                <a16:creationId xmlns:a16="http://schemas.microsoft.com/office/drawing/2014/main" id="{EE096343-4D34-D8C3-2ED9-D57F49C88852}"/>
              </a:ext>
            </a:extLst>
          </p:cNvPr>
          <p:cNvGraphicFramePr>
            <a:graphicFrameLocks noGrp="1"/>
          </p:cNvGraphicFramePr>
          <p:nvPr>
            <p:extLst>
              <p:ext uri="{D42A27DB-BD31-4B8C-83A1-F6EECF244321}">
                <p14:modId xmlns:p14="http://schemas.microsoft.com/office/powerpoint/2010/main" val="308164133"/>
              </p:ext>
            </p:extLst>
          </p:nvPr>
        </p:nvGraphicFramePr>
        <p:xfrm>
          <a:off x="432167" y="792814"/>
          <a:ext cx="8930757" cy="6633360"/>
        </p:xfrm>
        <a:graphic>
          <a:graphicData uri="http://schemas.openxmlformats.org/drawingml/2006/table">
            <a:tbl>
              <a:tblPr>
                <a:tableStyleId>{D7AC3CCA-C797-4891-BE02-D94E43425B78}</a:tableStyleId>
              </a:tblPr>
              <a:tblGrid>
                <a:gridCol w="761846">
                  <a:extLst>
                    <a:ext uri="{9D8B030D-6E8A-4147-A177-3AD203B41FA5}">
                      <a16:colId xmlns:a16="http://schemas.microsoft.com/office/drawing/2014/main" val="20000"/>
                    </a:ext>
                  </a:extLst>
                </a:gridCol>
                <a:gridCol w="1271601">
                  <a:extLst>
                    <a:ext uri="{9D8B030D-6E8A-4147-A177-3AD203B41FA5}">
                      <a16:colId xmlns:a16="http://schemas.microsoft.com/office/drawing/2014/main" val="20001"/>
                    </a:ext>
                  </a:extLst>
                </a:gridCol>
                <a:gridCol w="1723890">
                  <a:extLst>
                    <a:ext uri="{9D8B030D-6E8A-4147-A177-3AD203B41FA5}">
                      <a16:colId xmlns:a16="http://schemas.microsoft.com/office/drawing/2014/main" val="20002"/>
                    </a:ext>
                  </a:extLst>
                </a:gridCol>
                <a:gridCol w="602412">
                  <a:extLst>
                    <a:ext uri="{9D8B030D-6E8A-4147-A177-3AD203B41FA5}">
                      <a16:colId xmlns:a16="http://schemas.microsoft.com/office/drawing/2014/main" val="20003"/>
                    </a:ext>
                  </a:extLst>
                </a:gridCol>
                <a:gridCol w="2085273">
                  <a:extLst>
                    <a:ext uri="{9D8B030D-6E8A-4147-A177-3AD203B41FA5}">
                      <a16:colId xmlns:a16="http://schemas.microsoft.com/office/drawing/2014/main" val="20004"/>
                    </a:ext>
                  </a:extLst>
                </a:gridCol>
                <a:gridCol w="2485735">
                  <a:extLst>
                    <a:ext uri="{9D8B030D-6E8A-4147-A177-3AD203B41FA5}">
                      <a16:colId xmlns:a16="http://schemas.microsoft.com/office/drawing/2014/main" val="20005"/>
                    </a:ext>
                  </a:extLst>
                </a:gridCol>
              </a:tblGrid>
              <a:tr h="412743">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200" u="none" strike="noStrike" cap="none" normalizeH="0" baseline="0" dirty="0">
                          <a:ln>
                            <a:noFill/>
                          </a:ln>
                          <a:effectLst/>
                          <a:latin typeface="Times New Roman"/>
                        </a:rPr>
                        <a:t>Sr.no</a:t>
                      </a:r>
                      <a:endParaRPr kumimoji="0" lang="en-IN" altLang="en-US" sz="1200" b="1" i="0" u="none" strike="noStrike" cap="none" normalizeH="0" baseline="0" dirty="0">
                        <a:ln>
                          <a:noFill/>
                        </a:ln>
                        <a:solidFill>
                          <a:schemeClr val="tx1"/>
                        </a:solidFill>
                        <a:effectLst/>
                        <a:latin typeface="Times New Roman"/>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200" u="none" strike="noStrike" cap="none" normalizeH="0" baseline="0" dirty="0">
                          <a:ln>
                            <a:noFill/>
                          </a:ln>
                          <a:effectLst/>
                          <a:latin typeface="Times New Roman"/>
                        </a:rPr>
                        <a:t>Title</a:t>
                      </a:r>
                      <a:endParaRPr kumimoji="0" lang="en-IN" altLang="en-US" sz="1200" b="1" i="0" u="none" strike="noStrike" cap="none" normalizeH="0" baseline="0" dirty="0">
                        <a:ln>
                          <a:noFill/>
                        </a:ln>
                        <a:solidFill>
                          <a:schemeClr val="tx1"/>
                        </a:solidFill>
                        <a:effectLst/>
                        <a:latin typeface="Times New Roman"/>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200" u="none" strike="noStrike" cap="none" normalizeH="0" baseline="0">
                          <a:ln>
                            <a:noFill/>
                          </a:ln>
                          <a:effectLst/>
                          <a:latin typeface="Times New Roman"/>
                        </a:rPr>
                        <a:t>Author(s)</a:t>
                      </a:r>
                      <a:endParaRPr kumimoji="0" lang="en-IN" altLang="en-US" sz="1200" b="1" i="0" u="none" strike="noStrike" cap="none" normalizeH="0" baseline="0">
                        <a:ln>
                          <a:noFill/>
                        </a:ln>
                        <a:solidFill>
                          <a:schemeClr val="tx1"/>
                        </a:solidFill>
                        <a:effectLst/>
                        <a:latin typeface="Times New Roman"/>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200" u="none" strike="noStrike" cap="none" normalizeH="0" baseline="0">
                          <a:ln>
                            <a:noFill/>
                          </a:ln>
                          <a:effectLst/>
                          <a:latin typeface="Times New Roman"/>
                        </a:rPr>
                        <a:t>Year</a:t>
                      </a:r>
                      <a:endParaRPr kumimoji="0" lang="en-IN" altLang="en-US" sz="1200" b="1" i="0" u="none" strike="noStrike" cap="none" normalizeH="0" baseline="0">
                        <a:ln>
                          <a:noFill/>
                        </a:ln>
                        <a:solidFill>
                          <a:schemeClr val="tx1"/>
                        </a:solidFill>
                        <a:effectLst/>
                        <a:latin typeface="Times New Roman"/>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200" u="none" strike="noStrike" cap="none" normalizeH="0" baseline="0">
                          <a:ln>
                            <a:noFill/>
                          </a:ln>
                          <a:effectLst/>
                          <a:latin typeface="Times New Roman"/>
                        </a:rPr>
                        <a:t>Methodology</a:t>
                      </a:r>
                      <a:endParaRPr kumimoji="0" lang="en-IN" altLang="en-US" sz="1200" b="1" i="0" u="none" strike="noStrike" cap="none" normalizeH="0" baseline="0">
                        <a:ln>
                          <a:noFill/>
                        </a:ln>
                        <a:solidFill>
                          <a:schemeClr val="tx1"/>
                        </a:solidFill>
                        <a:effectLst/>
                        <a:latin typeface="Times New Roman"/>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200" u="none" strike="noStrike" cap="none" normalizeH="0" baseline="0">
                          <a:ln>
                            <a:noFill/>
                          </a:ln>
                          <a:effectLst/>
                          <a:latin typeface="Times New Roman"/>
                        </a:rPr>
                        <a:t>Drawback</a:t>
                      </a:r>
                      <a:endParaRPr kumimoji="0" lang="en-IN" altLang="en-US" sz="1200" b="1" i="0" u="none" strike="noStrike" cap="none" normalizeH="0" baseline="0">
                        <a:ln>
                          <a:noFill/>
                        </a:ln>
                        <a:solidFill>
                          <a:schemeClr val="tx1"/>
                        </a:solidFill>
                        <a:effectLst/>
                        <a:latin typeface="Times New Roman"/>
                        <a:cs typeface="Times New Roman"/>
                      </a:endParaRPr>
                    </a:p>
                  </a:txBody>
                  <a:tcPr marL="68581" marR="68581" marT="0" marB="0" anchor="ctr" horzOverflow="overflow"/>
                </a:tc>
                <a:extLst>
                  <a:ext uri="{0D108BD9-81ED-4DB2-BD59-A6C34878D82A}">
                    <a16:rowId xmlns:a16="http://schemas.microsoft.com/office/drawing/2014/main" val="10000"/>
                  </a:ext>
                </a:extLst>
              </a:tr>
              <a:tr h="1931040">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lang="en-IN" altLang="en-US" sz="1200" u="none" strike="noStrike" cap="none" normalizeH="0" baseline="0" dirty="0">
                          <a:ln>
                            <a:noFill/>
                          </a:ln>
                          <a:solidFill>
                            <a:schemeClr val="tx1"/>
                          </a:solidFill>
                          <a:effectLst/>
                          <a:latin typeface="Times New Roman"/>
                        </a:rPr>
                        <a:t>4</a:t>
                      </a:r>
                    </a:p>
                    <a:p>
                      <a:pPr marL="0" marR="0" lvl="0" indent="0" algn="ctr" defTabSz="503238" rtl="0" eaLnBrk="1" fontAlgn="base" latinLnBrk="0" hangingPunct="1">
                        <a:lnSpc>
                          <a:spcPct val="100000"/>
                        </a:lnSpc>
                        <a:spcBef>
                          <a:spcPts val="13"/>
                        </a:spcBef>
                        <a:spcAft>
                          <a:spcPct val="0"/>
                        </a:spcAft>
                        <a:buClrTx/>
                        <a:buSzTx/>
                        <a:buFontTx/>
                        <a:buNone/>
                        <a:tabLst/>
                      </a:pPr>
                      <a:r>
                        <a:rPr lang="en-IN" altLang="en-US" sz="1200" u="none" strike="noStrike" cap="none" normalizeH="0" baseline="0" dirty="0">
                          <a:ln>
                            <a:noFill/>
                          </a:ln>
                          <a:solidFill>
                            <a:schemeClr val="tx1"/>
                          </a:solidFill>
                          <a:effectLst/>
                          <a:latin typeface="Times New Roman"/>
                        </a:rPr>
                        <a:t>[4]</a:t>
                      </a:r>
                      <a:endParaRPr kumimoji="0" lang="en-IN" altLang="en-US" sz="1200" u="none" strike="noStrike" cap="none" normalizeH="0" baseline="0" dirty="0">
                        <a:ln>
                          <a:noFill/>
                        </a:ln>
                        <a:solidFill>
                          <a:schemeClr val="tx1"/>
                        </a:solidFill>
                        <a:effectLst/>
                        <a:latin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lvl="0" algn="ctr">
                        <a:lnSpc>
                          <a:spcPct val="100000"/>
                        </a:lnSpc>
                        <a:spcBef>
                          <a:spcPts val="0"/>
                        </a:spcBef>
                        <a:spcAft>
                          <a:spcPts val="0"/>
                        </a:spcAft>
                        <a:buNone/>
                      </a:pPr>
                      <a:r>
                        <a:rPr lang="en-US" sz="1200" b="0" i="0" u="none" strike="noStrike" cap="none" normalizeH="0" baseline="0" noProof="0">
                          <a:ln>
                            <a:noFill/>
                          </a:ln>
                          <a:solidFill>
                            <a:schemeClr val="tx1"/>
                          </a:solidFill>
                          <a:effectLst/>
                          <a:latin typeface="Times New Roman"/>
                        </a:rPr>
                        <a:t>Automated Railway Reserved Ticket Validation System </a:t>
                      </a:r>
                      <a:endParaRPr lang="en-US" sz="1200" b="0" i="0" u="none" strike="noStrike" cap="none" normalizeH="0" baseline="0" noProof="0">
                        <a:ln>
                          <a:noFill/>
                        </a:ln>
                        <a:solidFill>
                          <a:srgbClr val="404040"/>
                        </a:solidFill>
                        <a:effectLst/>
                        <a:latin typeface="Times New Roman"/>
                      </a:endParaRPr>
                    </a:p>
                    <a:p>
                      <a:pPr lvl="0" algn="ctr">
                        <a:lnSpc>
                          <a:spcPct val="100000"/>
                        </a:lnSpc>
                        <a:spcBef>
                          <a:spcPts val="0"/>
                        </a:spcBef>
                        <a:spcAft>
                          <a:spcPts val="0"/>
                        </a:spcAft>
                        <a:buNone/>
                      </a:pPr>
                      <a:endParaRPr kumimoji="0" lang="en-US" sz="1200" b="0" i="0" u="none" strike="noStrike" cap="none" normalizeH="0" baseline="0" noProof="0">
                        <a:ln>
                          <a:noFill/>
                        </a:ln>
                        <a:solidFill>
                          <a:schemeClr val="tx1"/>
                        </a:solidFill>
                        <a:effectLst/>
                        <a:latin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lvl="0" algn="ctr">
                        <a:lnSpc>
                          <a:spcPct val="100000"/>
                        </a:lnSpc>
                        <a:spcBef>
                          <a:spcPts val="0"/>
                        </a:spcBef>
                        <a:spcAft>
                          <a:spcPts val="0"/>
                        </a:spcAft>
                        <a:buNone/>
                      </a:pPr>
                      <a:r>
                        <a:rPr lang="en-IN" sz="1200" b="0" i="0" u="none" strike="noStrike" cap="none" normalizeH="0" baseline="0" noProof="0">
                          <a:ln>
                            <a:noFill/>
                          </a:ln>
                          <a:solidFill>
                            <a:schemeClr val="tx1"/>
                          </a:solidFill>
                          <a:effectLst/>
                          <a:latin typeface="Times New Roman"/>
                        </a:rPr>
                        <a:t>Gayathri C</a:t>
                      </a:r>
                      <a:endParaRPr lang="en-US" sz="1200" b="0" i="0" u="none" strike="noStrike" cap="none" normalizeH="0" baseline="0" noProof="0">
                        <a:ln>
                          <a:noFill/>
                        </a:ln>
                        <a:solidFill>
                          <a:srgbClr val="404040"/>
                        </a:solidFill>
                        <a:effectLst/>
                        <a:latin typeface="Times New Roman"/>
                      </a:endParaRPr>
                    </a:p>
                    <a:p>
                      <a:pPr lvl="0" algn="ctr">
                        <a:lnSpc>
                          <a:spcPct val="100000"/>
                        </a:lnSpc>
                        <a:spcBef>
                          <a:spcPts val="0"/>
                        </a:spcBef>
                        <a:spcAft>
                          <a:spcPts val="0"/>
                        </a:spcAft>
                        <a:buNone/>
                      </a:pPr>
                      <a:r>
                        <a:rPr lang="en-IN" sz="1200" b="0" i="0" u="none" strike="noStrike" cap="none" normalizeH="0" baseline="0" noProof="0">
                          <a:ln>
                            <a:noFill/>
                          </a:ln>
                          <a:solidFill>
                            <a:schemeClr val="tx1"/>
                          </a:solidFill>
                          <a:effectLst/>
                          <a:latin typeface="Times New Roman"/>
                        </a:rPr>
                        <a:t>Loganathan P</a:t>
                      </a:r>
                      <a:endParaRPr lang="en-IN" sz="1200" b="0" i="0" u="none" strike="noStrike" cap="none" normalizeH="0" baseline="0" noProof="0">
                        <a:ln>
                          <a:noFill/>
                        </a:ln>
                        <a:solidFill>
                          <a:srgbClr val="404040"/>
                        </a:solidFill>
                        <a:effectLst/>
                        <a:latin typeface="Times New Roman"/>
                      </a:endParaRPr>
                    </a:p>
                    <a:p>
                      <a:pPr lvl="0" algn="ctr">
                        <a:lnSpc>
                          <a:spcPct val="100000"/>
                        </a:lnSpc>
                        <a:spcBef>
                          <a:spcPts val="0"/>
                        </a:spcBef>
                        <a:spcAft>
                          <a:spcPts val="0"/>
                        </a:spcAft>
                        <a:buNone/>
                      </a:pPr>
                      <a:r>
                        <a:rPr lang="en-IN" sz="1200" b="0" i="0" u="none" strike="noStrike" cap="none" normalizeH="0" baseline="0" noProof="0">
                          <a:ln>
                            <a:noFill/>
                          </a:ln>
                          <a:solidFill>
                            <a:schemeClr val="tx1"/>
                          </a:solidFill>
                          <a:effectLst/>
                          <a:latin typeface="Times New Roman"/>
                        </a:rPr>
                        <a:t>Gokul Kannan G</a:t>
                      </a:r>
                      <a:endParaRPr lang="en-IN" sz="1200" b="0" i="0" u="none" strike="noStrike" cap="none" normalizeH="0" baseline="0" noProof="0">
                        <a:ln>
                          <a:noFill/>
                        </a:ln>
                        <a:solidFill>
                          <a:srgbClr val="404040"/>
                        </a:solidFill>
                        <a:effectLst/>
                        <a:latin typeface="Times New Roman"/>
                      </a:endParaRPr>
                    </a:p>
                    <a:p>
                      <a:pPr lvl="0" algn="ctr">
                        <a:lnSpc>
                          <a:spcPct val="100000"/>
                        </a:lnSpc>
                        <a:spcBef>
                          <a:spcPts val="0"/>
                        </a:spcBef>
                        <a:spcAft>
                          <a:spcPts val="0"/>
                        </a:spcAft>
                        <a:buNone/>
                      </a:pPr>
                      <a:r>
                        <a:rPr lang="en-IN" sz="1200" b="0" i="0" u="none" strike="noStrike" cap="none" normalizeH="0" baseline="0" noProof="0" err="1">
                          <a:ln>
                            <a:noFill/>
                          </a:ln>
                          <a:solidFill>
                            <a:schemeClr val="tx1"/>
                          </a:solidFill>
                          <a:effectLst/>
                          <a:latin typeface="Times New Roman"/>
                        </a:rPr>
                        <a:t>GokulRaj</a:t>
                      </a:r>
                      <a:r>
                        <a:rPr lang="en-IN" sz="1200" b="0" i="0" u="none" strike="noStrike" cap="none" normalizeH="0" baseline="0" noProof="0">
                          <a:ln>
                            <a:noFill/>
                          </a:ln>
                          <a:solidFill>
                            <a:schemeClr val="tx1"/>
                          </a:solidFill>
                          <a:effectLst/>
                          <a:latin typeface="Times New Roman"/>
                        </a:rPr>
                        <a:t> V</a:t>
                      </a:r>
                      <a:endParaRPr lang="en-IN" sz="1200" b="0" i="0" u="none" strike="noStrike" cap="none" normalizeH="0" baseline="0" noProof="0">
                        <a:ln>
                          <a:noFill/>
                        </a:ln>
                        <a:solidFill>
                          <a:srgbClr val="404040"/>
                        </a:solidFill>
                        <a:effectLst/>
                        <a:latin typeface="Times New Roman"/>
                      </a:endParaRPr>
                    </a:p>
                    <a:p>
                      <a:pPr lvl="0" algn="ctr">
                        <a:lnSpc>
                          <a:spcPct val="100000"/>
                        </a:lnSpc>
                        <a:spcBef>
                          <a:spcPts val="0"/>
                        </a:spcBef>
                        <a:spcAft>
                          <a:spcPts val="0"/>
                        </a:spcAft>
                        <a:buNone/>
                      </a:pPr>
                      <a:r>
                        <a:rPr lang="en-IN" sz="1200" b="0" i="0" u="none" strike="noStrike" cap="none" normalizeH="0" baseline="0" noProof="0" err="1">
                          <a:ln>
                            <a:noFill/>
                          </a:ln>
                          <a:solidFill>
                            <a:schemeClr val="tx1"/>
                          </a:solidFill>
                          <a:effectLst/>
                          <a:latin typeface="Times New Roman"/>
                        </a:rPr>
                        <a:t>Dhineshkumar</a:t>
                      </a:r>
                      <a:r>
                        <a:rPr lang="en-IN" sz="1200" b="0" i="0" u="none" strike="noStrike" cap="none" normalizeH="0" baseline="0" noProof="0">
                          <a:ln>
                            <a:noFill/>
                          </a:ln>
                          <a:solidFill>
                            <a:schemeClr val="tx1"/>
                          </a:solidFill>
                          <a:effectLst/>
                          <a:latin typeface="Times New Roman"/>
                        </a:rPr>
                        <a:t> S</a:t>
                      </a:r>
                      <a:endParaRPr lang="en-IN" sz="1200" b="0" i="0" u="none" strike="noStrike" cap="none" normalizeH="0" baseline="0" noProof="0">
                        <a:ln>
                          <a:noFill/>
                        </a:ln>
                        <a:solidFill>
                          <a:srgbClr val="404040"/>
                        </a:solidFill>
                        <a:effectLst/>
                        <a:latin typeface="Times New Roman"/>
                      </a:endParaRPr>
                    </a:p>
                    <a:p>
                      <a:pPr marL="0" marR="0" lvl="0" indent="0" algn="ctr">
                        <a:lnSpc>
                          <a:spcPct val="100000"/>
                        </a:lnSpc>
                        <a:spcBef>
                          <a:spcPts val="13"/>
                        </a:spcBef>
                        <a:spcAft>
                          <a:spcPct val="0"/>
                        </a:spcAft>
                        <a:buNone/>
                      </a:pPr>
                      <a:endParaRPr kumimoji="0" lang="en-IN" sz="1200" b="0" i="0" u="none" strike="noStrike" cap="none" normalizeH="0" baseline="0" noProof="0">
                        <a:ln>
                          <a:noFill/>
                        </a:ln>
                        <a:solidFill>
                          <a:schemeClr val="tx1"/>
                        </a:solidFill>
                        <a:effectLst/>
                        <a:latin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lang="en-IN" altLang="en-US" sz="1200" b="0" i="0" u="none" strike="noStrike" cap="none" normalizeH="0" baseline="0">
                          <a:ln>
                            <a:noFill/>
                          </a:ln>
                          <a:solidFill>
                            <a:schemeClr val="tx1"/>
                          </a:solidFill>
                          <a:effectLst/>
                          <a:latin typeface="Times New Roman"/>
                          <a:cs typeface="Times New Roman"/>
                        </a:rPr>
                        <a:t>2022</a:t>
                      </a:r>
                      <a:endParaRPr kumimoji="0" lang="en-IN" altLang="en-US" sz="1200" b="0" i="0" u="none" strike="noStrike" cap="none" normalizeH="0" baseline="0">
                        <a:ln>
                          <a:noFill/>
                        </a:ln>
                        <a:solidFill>
                          <a:schemeClr val="tx1"/>
                        </a:solidFill>
                        <a:effectLst/>
                        <a:latin typeface="Times New Roman"/>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lvl="0" algn="just">
                        <a:lnSpc>
                          <a:spcPct val="100000"/>
                        </a:lnSpc>
                        <a:spcBef>
                          <a:spcPts val="0"/>
                        </a:spcBef>
                        <a:spcAft>
                          <a:spcPts val="0"/>
                        </a:spcAft>
                        <a:buNone/>
                      </a:pPr>
                      <a:r>
                        <a:rPr lang="en-IN" sz="1200" b="0" i="0" u="none" strike="noStrike" cap="none" normalizeH="0" baseline="0" noProof="0">
                          <a:ln>
                            <a:noFill/>
                          </a:ln>
                          <a:solidFill>
                            <a:schemeClr val="tx1"/>
                          </a:solidFill>
                          <a:effectLst/>
                          <a:latin typeface="Times New Roman"/>
                        </a:rPr>
                        <a:t>The system uses </a:t>
                      </a:r>
                      <a:r>
                        <a:rPr lang="en-IN" sz="1200" b="1" i="0" u="none" strike="noStrike" cap="none" normalizeH="0" baseline="0" noProof="0">
                          <a:ln>
                            <a:noFill/>
                          </a:ln>
                          <a:solidFill>
                            <a:schemeClr val="tx1"/>
                          </a:solidFill>
                          <a:effectLst/>
                          <a:latin typeface="Times New Roman"/>
                        </a:rPr>
                        <a:t>QR </a:t>
                      </a:r>
                      <a:r>
                        <a:rPr lang="en-IN" sz="1200" b="0" i="0" u="none" strike="noStrike" cap="none" normalizeH="0" baseline="0" noProof="0">
                          <a:ln>
                            <a:noFill/>
                          </a:ln>
                          <a:solidFill>
                            <a:schemeClr val="tx1"/>
                          </a:solidFill>
                          <a:effectLst/>
                          <a:latin typeface="Times New Roman"/>
                        </a:rPr>
                        <a:t>codes for ticket validation. Each reserved ticket is issued a unique QR code, embedding the Passenger Name Record (PNR), which is scanned using high-definition cameras and processed through </a:t>
                      </a:r>
                      <a:r>
                        <a:rPr lang="en-IN" sz="1200" b="1" i="0" u="none" strike="noStrike" cap="none" normalizeH="0" baseline="0" noProof="0">
                          <a:ln>
                            <a:noFill/>
                          </a:ln>
                          <a:solidFill>
                            <a:schemeClr val="tx1"/>
                          </a:solidFill>
                          <a:effectLst/>
                          <a:latin typeface="Times New Roman"/>
                        </a:rPr>
                        <a:t>OpenCV</a:t>
                      </a:r>
                      <a:r>
                        <a:rPr lang="en-IN" sz="1200" b="0" i="0" u="none" strike="noStrike" cap="none" normalizeH="0" baseline="0" noProof="0">
                          <a:ln>
                            <a:noFill/>
                          </a:ln>
                          <a:solidFill>
                            <a:schemeClr val="tx1"/>
                          </a:solidFill>
                          <a:effectLst/>
                          <a:latin typeface="Times New Roman"/>
                        </a:rPr>
                        <a:t>.  The entire system is built on Python using the </a:t>
                      </a:r>
                      <a:r>
                        <a:rPr lang="en-IN" sz="1200" b="1" i="0" u="none" strike="noStrike" cap="none" normalizeH="0" baseline="0" noProof="0" err="1">
                          <a:ln>
                            <a:noFill/>
                          </a:ln>
                          <a:solidFill>
                            <a:schemeClr val="tx1"/>
                          </a:solidFill>
                          <a:effectLst/>
                          <a:latin typeface="Times New Roman"/>
                        </a:rPr>
                        <a:t>Streamlit</a:t>
                      </a:r>
                      <a:r>
                        <a:rPr lang="en-IN" sz="1200" b="0" i="0" u="none" strike="noStrike" cap="none" normalizeH="0" baseline="0" noProof="0">
                          <a:ln>
                            <a:noFill/>
                          </a:ln>
                          <a:solidFill>
                            <a:schemeClr val="tx1"/>
                          </a:solidFill>
                          <a:effectLst/>
                          <a:latin typeface="Times New Roman"/>
                        </a:rPr>
                        <a:t> framework, </a:t>
                      </a:r>
                    </a:p>
                  </a:txBody>
                  <a:tcPr marL="68581" marR="68581" marT="0" marB="0"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just">
                        <a:lnSpc>
                          <a:spcPct val="100000"/>
                        </a:lnSpc>
                        <a:spcBef>
                          <a:spcPts val="13"/>
                        </a:spcBef>
                        <a:spcAft>
                          <a:spcPct val="0"/>
                        </a:spcAft>
                        <a:buNone/>
                      </a:pPr>
                      <a:r>
                        <a:rPr lang="en-US" sz="1200" b="0" i="0" u="none" strike="noStrike" cap="none" normalizeH="0" baseline="0" noProof="0">
                          <a:ln>
                            <a:noFill/>
                          </a:ln>
                          <a:solidFill>
                            <a:schemeClr val="tx1"/>
                          </a:solidFill>
                          <a:effectLst/>
                          <a:latin typeface="Times New Roman"/>
                        </a:rPr>
                        <a:t>The system relies heavily on hardware like cameras and scanners, which may fail or malfunction. It doesn't include advanced security features like biometric authentication, and manual </a:t>
                      </a:r>
                      <a:r>
                        <a:rPr lang="en-US" sz="1200" b="0" i="0" u="none" strike="noStrike" cap="none" normalizeH="0" baseline="0" noProof="0" err="1">
                          <a:ln>
                            <a:noFill/>
                          </a:ln>
                          <a:solidFill>
                            <a:schemeClr val="tx1"/>
                          </a:solidFill>
                          <a:effectLst/>
                          <a:latin typeface="Times New Roman"/>
                        </a:rPr>
                        <a:t>intervention.Privacy</a:t>
                      </a:r>
                      <a:r>
                        <a:rPr lang="en-US" sz="1200" b="0" i="0" u="none" strike="noStrike" cap="none" normalizeH="0" baseline="0" noProof="0">
                          <a:ln>
                            <a:noFill/>
                          </a:ln>
                          <a:solidFill>
                            <a:schemeClr val="tx1"/>
                          </a:solidFill>
                          <a:effectLst/>
                          <a:latin typeface="Times New Roman"/>
                        </a:rPr>
                        <a:t> concerns also arise due to the continuous validation of personal data stored in the database.</a:t>
                      </a:r>
                      <a:endParaRPr kumimoji="0" lang="en-US" sz="1200">
                        <a:latin typeface="Times New Roman"/>
                      </a:endParaRPr>
                    </a:p>
                  </a:txBody>
                  <a:tcPr marL="68581" marR="68581" marT="0" marB="0" horzOverflow="overflow"/>
                </a:tc>
                <a:extLst>
                  <a:ext uri="{0D108BD9-81ED-4DB2-BD59-A6C34878D82A}">
                    <a16:rowId xmlns:a16="http://schemas.microsoft.com/office/drawing/2014/main" val="10001"/>
                  </a:ext>
                </a:extLst>
              </a:tr>
              <a:tr h="1990015">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lang="en-US" altLang="en-US" sz="1200" u="none" strike="noStrike" cap="none" normalizeH="0" baseline="0" dirty="0">
                          <a:ln>
                            <a:noFill/>
                          </a:ln>
                          <a:solidFill>
                            <a:schemeClr val="tx1"/>
                          </a:solidFill>
                          <a:effectLst/>
                          <a:latin typeface="Times New Roman"/>
                        </a:rPr>
                        <a:t>5</a:t>
                      </a:r>
                    </a:p>
                    <a:p>
                      <a:pPr marL="0" marR="0" lvl="0" indent="0" algn="ctr" defTabSz="503238" rtl="0" eaLnBrk="1" fontAlgn="base" latinLnBrk="0" hangingPunct="1">
                        <a:lnSpc>
                          <a:spcPct val="100000"/>
                        </a:lnSpc>
                        <a:spcBef>
                          <a:spcPts val="13"/>
                        </a:spcBef>
                        <a:spcAft>
                          <a:spcPct val="0"/>
                        </a:spcAft>
                        <a:buClrTx/>
                        <a:buSzTx/>
                        <a:buFontTx/>
                        <a:buNone/>
                        <a:tabLst/>
                      </a:pPr>
                      <a:r>
                        <a:rPr lang="en-US" altLang="en-US" sz="1200" u="none" strike="noStrike" cap="none" normalizeH="0" baseline="0" dirty="0">
                          <a:ln>
                            <a:noFill/>
                          </a:ln>
                          <a:solidFill>
                            <a:schemeClr val="tx1"/>
                          </a:solidFill>
                          <a:effectLst/>
                          <a:latin typeface="Times New Roman"/>
                        </a:rPr>
                        <a:t>[5]</a:t>
                      </a:r>
                      <a:endParaRPr kumimoji="0" lang="en-US" altLang="en-US" sz="1200" u="none" strike="noStrike" cap="none" normalizeH="0" baseline="0" dirty="0">
                        <a:ln>
                          <a:noFill/>
                        </a:ln>
                        <a:solidFill>
                          <a:schemeClr val="tx1"/>
                        </a:solidFill>
                        <a:effectLst/>
                        <a:latin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a:lnSpc>
                          <a:spcPct val="107000"/>
                        </a:lnSpc>
                        <a:spcBef>
                          <a:spcPct val="0"/>
                        </a:spcBef>
                        <a:spcAft>
                          <a:spcPts val="800"/>
                        </a:spcAft>
                        <a:buNone/>
                      </a:pPr>
                      <a:r>
                        <a:rPr lang="en-IN" sz="1200" b="0" i="0" u="none" strike="noStrike" cap="none" normalizeH="0" baseline="0" noProof="0">
                          <a:ln>
                            <a:noFill/>
                          </a:ln>
                          <a:solidFill>
                            <a:schemeClr val="tx1"/>
                          </a:solidFill>
                          <a:effectLst/>
                          <a:latin typeface="Times New Roman"/>
                        </a:rPr>
                        <a:t>Online Challan Generation System Based On Machine Learning</a:t>
                      </a:r>
                      <a:endParaRPr kumimoji="0" lang="en-US" sz="1200">
                        <a:latin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a:lnSpc>
                          <a:spcPct val="100000"/>
                        </a:lnSpc>
                        <a:spcBef>
                          <a:spcPts val="13"/>
                        </a:spcBef>
                        <a:spcAft>
                          <a:spcPct val="0"/>
                        </a:spcAft>
                        <a:buNone/>
                      </a:pPr>
                      <a:r>
                        <a:rPr lang="en-IN" sz="1200" b="0" i="0" u="none" strike="noStrike" cap="none" normalizeH="0" baseline="0" noProof="0" err="1">
                          <a:ln>
                            <a:noFill/>
                          </a:ln>
                          <a:solidFill>
                            <a:schemeClr val="tx1"/>
                          </a:solidFill>
                          <a:effectLst/>
                          <a:latin typeface="Times New Roman"/>
                        </a:rPr>
                        <a:t>Dr.</a:t>
                      </a:r>
                      <a:r>
                        <a:rPr lang="en-IN" sz="1200" b="0" i="0" u="none" strike="noStrike" cap="none" normalizeH="0" baseline="0" noProof="0">
                          <a:ln>
                            <a:noFill/>
                          </a:ln>
                          <a:solidFill>
                            <a:schemeClr val="tx1"/>
                          </a:solidFill>
                          <a:effectLst/>
                          <a:latin typeface="Times New Roman"/>
                        </a:rPr>
                        <a:t> Sonali </a:t>
                      </a:r>
                      <a:r>
                        <a:rPr lang="en-IN" sz="1200" b="0" i="0" u="none" strike="noStrike" cap="none" normalizeH="0" baseline="0" noProof="0" err="1">
                          <a:ln>
                            <a:noFill/>
                          </a:ln>
                          <a:solidFill>
                            <a:schemeClr val="tx1"/>
                          </a:solidFill>
                          <a:effectLst/>
                          <a:latin typeface="Times New Roman"/>
                        </a:rPr>
                        <a:t>Ridhorkar</a:t>
                      </a:r>
                      <a:r>
                        <a:rPr lang="en-IN" sz="1200" b="0" i="0" u="none" strike="noStrike" cap="none" normalizeH="0" baseline="0" noProof="0">
                          <a:ln>
                            <a:noFill/>
                          </a:ln>
                          <a:solidFill>
                            <a:schemeClr val="tx1"/>
                          </a:solidFill>
                          <a:effectLst/>
                          <a:latin typeface="Times New Roman"/>
                        </a:rPr>
                        <a:t>, Khushi Gupta, Kalyani Lokhande, Prachi </a:t>
                      </a:r>
                      <a:r>
                        <a:rPr lang="en-IN" sz="1200" b="0" i="0" u="none" strike="noStrike" cap="none" normalizeH="0" baseline="0" noProof="0" err="1">
                          <a:ln>
                            <a:noFill/>
                          </a:ln>
                          <a:solidFill>
                            <a:schemeClr val="tx1"/>
                          </a:solidFill>
                          <a:effectLst/>
                          <a:latin typeface="Times New Roman"/>
                        </a:rPr>
                        <a:t>Bhanarkar</a:t>
                      </a:r>
                      <a:r>
                        <a:rPr lang="en-IN" sz="1200" b="0" i="0" u="none" strike="noStrike" cap="none" normalizeH="0" baseline="0" noProof="0">
                          <a:ln>
                            <a:noFill/>
                          </a:ln>
                          <a:solidFill>
                            <a:schemeClr val="tx1"/>
                          </a:solidFill>
                          <a:effectLst/>
                          <a:latin typeface="Times New Roman"/>
                        </a:rPr>
                        <a:t>, Vijeta Meshram, and </a:t>
                      </a:r>
                      <a:r>
                        <a:rPr lang="en-IN" sz="1200" b="0" i="0" u="none" strike="noStrike" cap="none" normalizeH="0" baseline="0" noProof="0" err="1">
                          <a:ln>
                            <a:noFill/>
                          </a:ln>
                          <a:solidFill>
                            <a:schemeClr val="tx1"/>
                          </a:solidFill>
                          <a:effectLst/>
                          <a:latin typeface="Times New Roman"/>
                        </a:rPr>
                        <a:t>Venuhemane</a:t>
                      </a:r>
                      <a:endParaRPr kumimoji="0" lang="en-US" sz="1200">
                        <a:latin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lang="en-IN" altLang="en-US" sz="1200" b="0" i="0" u="none" strike="noStrike" cap="none" normalizeH="0" baseline="0">
                          <a:ln>
                            <a:noFill/>
                          </a:ln>
                          <a:solidFill>
                            <a:schemeClr val="tx1"/>
                          </a:solidFill>
                          <a:effectLst/>
                          <a:latin typeface="Times New Roman"/>
                          <a:cs typeface="Times New Roman"/>
                        </a:rPr>
                        <a:t>2022</a:t>
                      </a:r>
                      <a:endParaRPr kumimoji="0" lang="en-IN" altLang="en-US" sz="1200" b="0" i="0" u="none" strike="noStrike" cap="none" normalizeH="0" baseline="0">
                        <a:ln>
                          <a:noFill/>
                        </a:ln>
                        <a:solidFill>
                          <a:schemeClr val="tx1"/>
                        </a:solidFill>
                        <a:effectLst/>
                        <a:latin typeface="Times New Roman"/>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lvl="0" algn="just">
                        <a:lnSpc>
                          <a:spcPct val="100000"/>
                        </a:lnSpc>
                        <a:spcBef>
                          <a:spcPts val="0"/>
                        </a:spcBef>
                        <a:spcAft>
                          <a:spcPts val="0"/>
                        </a:spcAft>
                        <a:buNone/>
                      </a:pPr>
                      <a:r>
                        <a:rPr lang="en-IN" sz="1200" b="0" i="0" u="none" strike="noStrike" cap="none" normalizeH="0" baseline="0" noProof="0" dirty="0">
                          <a:ln>
                            <a:noFill/>
                          </a:ln>
                          <a:solidFill>
                            <a:schemeClr val="tx1"/>
                          </a:solidFill>
                          <a:effectLst/>
                          <a:latin typeface="Times New Roman"/>
                        </a:rPr>
                        <a:t>The methodology in this paper involves developing an automated e-challan generation system using machine learning </a:t>
                      </a:r>
                      <a:r>
                        <a:rPr lang="en-IN" sz="1200" b="0" i="0" u="none" strike="noStrike" cap="none" normalizeH="0" baseline="0" noProof="0" dirty="0" err="1">
                          <a:ln>
                            <a:noFill/>
                          </a:ln>
                          <a:solidFill>
                            <a:schemeClr val="tx1"/>
                          </a:solidFill>
                          <a:effectLst/>
                          <a:latin typeface="Times New Roman"/>
                        </a:rPr>
                        <a:t>techniques.The</a:t>
                      </a:r>
                      <a:r>
                        <a:rPr lang="en-IN" sz="1200" b="0" i="0" u="none" strike="noStrike" cap="none" normalizeH="0" baseline="0" noProof="0" dirty="0">
                          <a:ln>
                            <a:noFill/>
                          </a:ln>
                          <a:solidFill>
                            <a:schemeClr val="tx1"/>
                          </a:solidFill>
                          <a:effectLst/>
                          <a:latin typeface="Times New Roman"/>
                        </a:rPr>
                        <a:t> system captures images of vehicles violating traffic rules via webcams, detects license plates using (OCR) with the help of OpenCV and Python.</a:t>
                      </a:r>
                    </a:p>
                  </a:txBody>
                  <a:tcPr marL="68581" marR="68581" marT="0" marB="0"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lvl="0" indent="0" algn="just">
                        <a:lnSpc>
                          <a:spcPct val="100000"/>
                        </a:lnSpc>
                        <a:spcBef>
                          <a:spcPts val="0"/>
                        </a:spcBef>
                        <a:spcAft>
                          <a:spcPts val="0"/>
                        </a:spcAft>
                        <a:buNone/>
                      </a:pPr>
                      <a:r>
                        <a:rPr lang="en-IN" sz="1200" b="0" i="0" u="none" strike="noStrike" cap="none" normalizeH="0" baseline="0" noProof="0">
                          <a:ln>
                            <a:noFill/>
                          </a:ln>
                          <a:solidFill>
                            <a:schemeClr val="tx1"/>
                          </a:solidFill>
                          <a:effectLst/>
                          <a:latin typeface="Times New Roman"/>
                        </a:rPr>
                        <a:t>Drawbacks includes reliance on webcams, which may not capture clear images in poor lighting or adverse weather conditions. Additionally, the system's accuracy is dependent on the quality of OCR, which can struggle with damaged or unclear license plates. </a:t>
                      </a:r>
                      <a:endParaRPr lang="en-US" sz="1200">
                        <a:latin typeface="Times New Roman"/>
                      </a:endParaRPr>
                    </a:p>
                    <a:p>
                      <a:pPr marL="0" marR="0" lvl="0" indent="0" algn="just" defTabSz="503238">
                        <a:lnSpc>
                          <a:spcPct val="107000"/>
                        </a:lnSpc>
                        <a:spcBef>
                          <a:spcPct val="0"/>
                        </a:spcBef>
                        <a:spcAft>
                          <a:spcPts val="800"/>
                        </a:spcAft>
                        <a:buClrTx/>
                        <a:buSzTx/>
                        <a:buFontTx/>
                        <a:buNone/>
                        <a:tabLst/>
                      </a:pPr>
                      <a:endParaRPr kumimoji="0" lang="en-IN" altLang="en-US" sz="1200" b="0" i="0" u="none" strike="noStrike" cap="none" normalizeH="0" baseline="0">
                        <a:ln>
                          <a:noFill/>
                        </a:ln>
                        <a:solidFill>
                          <a:schemeClr val="tx1"/>
                        </a:solidFill>
                        <a:effectLst/>
                        <a:latin typeface="Times New Roman"/>
                        <a:ea typeface="Calibri"/>
                        <a:cs typeface="Times New Roman"/>
                      </a:endParaRPr>
                    </a:p>
                  </a:txBody>
                  <a:tcPr marL="68581" marR="68581" marT="0" marB="0" horzOverflow="overflow"/>
                </a:tc>
                <a:extLst>
                  <a:ext uri="{0D108BD9-81ED-4DB2-BD59-A6C34878D82A}">
                    <a16:rowId xmlns:a16="http://schemas.microsoft.com/office/drawing/2014/main" val="10002"/>
                  </a:ext>
                </a:extLst>
              </a:tr>
              <a:tr h="2299562">
                <a:tc>
                  <a:txBody>
                    <a:bodyPr/>
                    <a:lstStyle/>
                    <a:p>
                      <a:pPr marL="0" marR="0" lvl="0" indent="0" algn="ctr" defTabSz="503238" rtl="0" eaLnBrk="1" fontAlgn="base" latinLnBrk="0" hangingPunct="1">
                        <a:lnSpc>
                          <a:spcPct val="100000"/>
                        </a:lnSpc>
                        <a:spcBef>
                          <a:spcPts val="13"/>
                        </a:spcBef>
                        <a:spcAft>
                          <a:spcPct val="0"/>
                        </a:spcAft>
                        <a:buClrTx/>
                        <a:buSzTx/>
                        <a:buFontTx/>
                        <a:buNone/>
                        <a:tabLst/>
                      </a:pPr>
                      <a:r>
                        <a:rPr lang="en-US" altLang="en-US" sz="1200" u="none" strike="noStrike" cap="none" normalizeH="0" baseline="0" dirty="0">
                          <a:ln>
                            <a:noFill/>
                          </a:ln>
                          <a:solidFill>
                            <a:schemeClr val="tx1"/>
                          </a:solidFill>
                          <a:effectLst/>
                          <a:latin typeface="Times New Roman"/>
                        </a:rPr>
                        <a:t>6</a:t>
                      </a:r>
                    </a:p>
                    <a:p>
                      <a:pPr marL="0" marR="0" lvl="0" indent="0" algn="ctr" defTabSz="503238" rtl="0" eaLnBrk="1" fontAlgn="base" latinLnBrk="0" hangingPunct="1">
                        <a:lnSpc>
                          <a:spcPct val="100000"/>
                        </a:lnSpc>
                        <a:spcBef>
                          <a:spcPts val="13"/>
                        </a:spcBef>
                        <a:spcAft>
                          <a:spcPct val="0"/>
                        </a:spcAft>
                        <a:buClrTx/>
                        <a:buSzTx/>
                        <a:buFontTx/>
                        <a:buNone/>
                        <a:tabLst/>
                      </a:pPr>
                      <a:r>
                        <a:rPr lang="en-US" altLang="en-US" sz="1200" u="none" strike="noStrike" cap="none" normalizeH="0" baseline="0" dirty="0">
                          <a:ln>
                            <a:noFill/>
                          </a:ln>
                          <a:solidFill>
                            <a:schemeClr val="tx1"/>
                          </a:solidFill>
                          <a:effectLst/>
                          <a:latin typeface="Times New Roman"/>
                        </a:rPr>
                        <a:t>[6]</a:t>
                      </a:r>
                      <a:endParaRPr kumimoji="0" lang="en-US" altLang="en-US" sz="1200" u="none" strike="noStrike" cap="none" normalizeH="0" baseline="0" dirty="0">
                        <a:ln>
                          <a:noFill/>
                        </a:ln>
                        <a:solidFill>
                          <a:schemeClr val="tx1"/>
                        </a:solidFill>
                        <a:effectLst/>
                        <a:latin typeface="Times New Roman"/>
                      </a:endParaRPr>
                    </a:p>
                  </a:txBody>
                  <a:tcPr marL="68581" marR="68581" marT="0" marB="0" anchor="ctr" horzOverflow="overflow"/>
                </a:tc>
                <a:tc>
                  <a:txBody>
                    <a:bodyPr/>
                    <a:lstStyle/>
                    <a:p>
                      <a:pPr marL="0" marR="0" lvl="0" indent="0" algn="ctr">
                        <a:lnSpc>
                          <a:spcPct val="107000"/>
                        </a:lnSpc>
                        <a:spcBef>
                          <a:spcPct val="0"/>
                        </a:spcBef>
                        <a:spcAft>
                          <a:spcPts val="800"/>
                        </a:spcAft>
                        <a:buNone/>
                      </a:pPr>
                      <a:r>
                        <a:rPr lang="en-IN" sz="1200" b="0" i="0" u="none" strike="noStrike" cap="none" normalizeH="0" baseline="0" noProof="0">
                          <a:ln>
                            <a:noFill/>
                          </a:ln>
                          <a:solidFill>
                            <a:schemeClr val="tx1"/>
                          </a:solidFill>
                          <a:effectLst/>
                          <a:latin typeface="Times New Roman"/>
                        </a:rPr>
                        <a:t>Face Recognition Smart Attendance System using Deep Transfer Learning</a:t>
                      </a:r>
                      <a:endParaRPr kumimoji="0" lang="en-US" sz="1200">
                        <a:latin typeface="Times New Roman"/>
                      </a:endParaRPr>
                    </a:p>
                  </a:txBody>
                  <a:tcPr marL="68581" marR="68581" marT="0" marB="0" anchor="ctr" horzOverflow="overflow"/>
                </a:tc>
                <a:tc>
                  <a:txBody>
                    <a:bodyPr/>
                    <a:lstStyle/>
                    <a:p>
                      <a:pPr marL="0" marR="0" lvl="0" indent="0" algn="ctr">
                        <a:lnSpc>
                          <a:spcPct val="100000"/>
                        </a:lnSpc>
                        <a:spcBef>
                          <a:spcPts val="13"/>
                        </a:spcBef>
                        <a:spcAft>
                          <a:spcPct val="0"/>
                        </a:spcAft>
                        <a:buNone/>
                      </a:pPr>
                      <a:r>
                        <a:rPr lang="en-IN" sz="1200" b="0" i="0" u="none" strike="noStrike" cap="none" normalizeH="0" baseline="0" noProof="0">
                          <a:ln>
                            <a:noFill/>
                          </a:ln>
                          <a:solidFill>
                            <a:schemeClr val="tx1"/>
                          </a:solidFill>
                          <a:effectLst/>
                          <a:latin typeface="Times New Roman"/>
                        </a:rPr>
                        <a:t>Khawla </a:t>
                      </a:r>
                      <a:r>
                        <a:rPr lang="en-IN" sz="1200" b="0" i="0" u="none" strike="noStrike" cap="none" normalizeH="0" baseline="0" noProof="0" err="1">
                          <a:ln>
                            <a:noFill/>
                          </a:ln>
                          <a:solidFill>
                            <a:schemeClr val="tx1"/>
                          </a:solidFill>
                          <a:effectLst/>
                          <a:latin typeface="Times New Roman"/>
                        </a:rPr>
                        <a:t>Alhanaee</a:t>
                      </a:r>
                      <a:r>
                        <a:rPr lang="en-IN" sz="1200" b="0" i="0" u="none" strike="noStrike" cap="none" normalizeH="0" baseline="0" noProof="0">
                          <a:ln>
                            <a:noFill/>
                          </a:ln>
                          <a:solidFill>
                            <a:schemeClr val="tx1"/>
                          </a:solidFill>
                          <a:effectLst/>
                          <a:latin typeface="Times New Roman"/>
                        </a:rPr>
                        <a:t>, Mitha </a:t>
                      </a:r>
                      <a:r>
                        <a:rPr lang="en-IN" sz="1200" b="0" i="0" u="none" strike="noStrike" cap="none" normalizeH="0" baseline="0" noProof="0" err="1">
                          <a:ln>
                            <a:noFill/>
                          </a:ln>
                          <a:solidFill>
                            <a:schemeClr val="tx1"/>
                          </a:solidFill>
                          <a:effectLst/>
                          <a:latin typeface="Times New Roman"/>
                        </a:rPr>
                        <a:t>Alhammadi</a:t>
                      </a:r>
                      <a:r>
                        <a:rPr lang="en-IN" sz="1200" b="0" i="0" u="none" strike="noStrike" cap="none" normalizeH="0" baseline="0" noProof="0">
                          <a:ln>
                            <a:noFill/>
                          </a:ln>
                          <a:solidFill>
                            <a:schemeClr val="tx1"/>
                          </a:solidFill>
                          <a:effectLst/>
                          <a:latin typeface="Times New Roman"/>
                        </a:rPr>
                        <a:t>, Nahla </a:t>
                      </a:r>
                      <a:r>
                        <a:rPr lang="en-IN" sz="1200" b="0" i="0" u="none" strike="noStrike" cap="none" normalizeH="0" baseline="0" noProof="0" err="1">
                          <a:ln>
                            <a:noFill/>
                          </a:ln>
                          <a:solidFill>
                            <a:schemeClr val="tx1"/>
                          </a:solidFill>
                          <a:effectLst/>
                          <a:latin typeface="Times New Roman"/>
                        </a:rPr>
                        <a:t>Almenhali</a:t>
                      </a:r>
                      <a:r>
                        <a:rPr lang="en-IN" sz="1200" b="0" i="0" u="none" strike="noStrike" cap="none" normalizeH="0" baseline="0" noProof="0">
                          <a:ln>
                            <a:noFill/>
                          </a:ln>
                          <a:solidFill>
                            <a:schemeClr val="tx1"/>
                          </a:solidFill>
                          <a:effectLst/>
                          <a:latin typeface="Times New Roman"/>
                        </a:rPr>
                        <a:t>, Maad </a:t>
                      </a:r>
                      <a:r>
                        <a:rPr lang="en-IN" sz="1200" b="0" i="0" u="none" strike="noStrike" cap="none" normalizeH="0" baseline="0" noProof="0" err="1">
                          <a:ln>
                            <a:noFill/>
                          </a:ln>
                          <a:solidFill>
                            <a:schemeClr val="tx1"/>
                          </a:solidFill>
                          <a:effectLst/>
                          <a:latin typeface="Times New Roman"/>
                        </a:rPr>
                        <a:t>Shatnawi</a:t>
                      </a:r>
                      <a:endParaRPr kumimoji="0" lang="en-US" sz="1200">
                        <a:latin typeface="Times New Roman"/>
                      </a:endParaRPr>
                    </a:p>
                  </a:txBody>
                  <a:tcPr marL="68581" marR="68581" marT="0" marB="0" anchor="ctr" horzOverflow="overflow"/>
                </a:tc>
                <a:tc>
                  <a:txBody>
                    <a:bodyPr/>
                    <a:lstStyle/>
                    <a:p>
                      <a:pPr marL="0" marR="0" lvl="0" indent="0" algn="ctr" defTabSz="503238" rtl="0" eaLnBrk="1" fontAlgn="base" latinLnBrk="0" hangingPunct="1">
                        <a:lnSpc>
                          <a:spcPct val="100000"/>
                        </a:lnSpc>
                        <a:spcBef>
                          <a:spcPts val="13"/>
                        </a:spcBef>
                        <a:spcAft>
                          <a:spcPct val="0"/>
                        </a:spcAft>
                        <a:buClrTx/>
                        <a:buSzTx/>
                        <a:buFontTx/>
                        <a:buNone/>
                        <a:tabLst/>
                      </a:pPr>
                      <a:r>
                        <a:rPr lang="en-IN" altLang="en-US" sz="1200" b="0" i="0" u="none" strike="noStrike" cap="none" normalizeH="0" baseline="0">
                          <a:ln>
                            <a:noFill/>
                          </a:ln>
                          <a:solidFill>
                            <a:schemeClr val="tx1"/>
                          </a:solidFill>
                          <a:effectLst/>
                          <a:latin typeface="Times New Roman"/>
                          <a:cs typeface="Times New Roman"/>
                        </a:rPr>
                        <a:t>2021</a:t>
                      </a:r>
                      <a:endParaRPr kumimoji="0" lang="en-IN" altLang="en-US" sz="1200" b="0" i="0" u="none" strike="noStrike" cap="none" normalizeH="0" baseline="0">
                        <a:ln>
                          <a:noFill/>
                        </a:ln>
                        <a:solidFill>
                          <a:schemeClr val="tx1"/>
                        </a:solidFill>
                        <a:effectLst/>
                        <a:latin typeface="Times New Roman"/>
                        <a:cs typeface="Times New Roman"/>
                      </a:endParaRPr>
                    </a:p>
                  </a:txBody>
                  <a:tcPr marL="68581" marR="68581" marT="0" marB="0" anchor="ctr" horzOverflow="overflow"/>
                </a:tc>
                <a:tc>
                  <a:txBody>
                    <a:bodyPr/>
                    <a:lstStyle/>
                    <a:p>
                      <a:pPr marL="0" marR="0" lvl="0" indent="0" algn="just">
                        <a:lnSpc>
                          <a:spcPct val="107000"/>
                        </a:lnSpc>
                        <a:spcBef>
                          <a:spcPct val="0"/>
                        </a:spcBef>
                        <a:spcAft>
                          <a:spcPts val="800"/>
                        </a:spcAft>
                        <a:buNone/>
                      </a:pPr>
                      <a:r>
                        <a:rPr lang="en-IN" sz="1200" b="0" i="0" u="none" strike="noStrike" cap="none" normalizeH="0" baseline="0" noProof="0">
                          <a:ln>
                            <a:noFill/>
                          </a:ln>
                          <a:solidFill>
                            <a:schemeClr val="tx1"/>
                          </a:solidFill>
                          <a:effectLst/>
                          <a:latin typeface="Times New Roman"/>
                        </a:rPr>
                        <a:t>The authors uses a facial recognition attendance system utilizing </a:t>
                      </a:r>
                      <a:r>
                        <a:rPr lang="en-IN" sz="1200" b="1" i="0" u="none" strike="noStrike" cap="none" normalizeH="0" baseline="0" noProof="0">
                          <a:ln>
                            <a:noFill/>
                          </a:ln>
                          <a:solidFill>
                            <a:schemeClr val="tx1"/>
                          </a:solidFill>
                          <a:effectLst/>
                          <a:latin typeface="Times New Roman"/>
                        </a:rPr>
                        <a:t>deep learning convolutional neural networks (CNN)</a:t>
                      </a:r>
                      <a:r>
                        <a:rPr lang="en-IN" sz="1200" b="0" i="0" u="none" strike="noStrike" cap="none" normalizeH="0" baseline="0" noProof="0">
                          <a:ln>
                            <a:noFill/>
                          </a:ln>
                          <a:solidFill>
                            <a:schemeClr val="tx1"/>
                          </a:solidFill>
                          <a:effectLst/>
                          <a:latin typeface="Times New Roman"/>
                        </a:rPr>
                        <a:t>. They employ </a:t>
                      </a:r>
                      <a:r>
                        <a:rPr lang="en-IN" sz="1200" b="1" i="0" u="none" strike="noStrike" cap="none" normalizeH="0" baseline="0" noProof="0">
                          <a:ln>
                            <a:noFill/>
                          </a:ln>
                          <a:solidFill>
                            <a:schemeClr val="tx1"/>
                          </a:solidFill>
                          <a:effectLst/>
                          <a:latin typeface="Times New Roman"/>
                        </a:rPr>
                        <a:t>transfer learning</a:t>
                      </a:r>
                      <a:r>
                        <a:rPr lang="en-IN" sz="1200" b="0" i="0" u="none" strike="noStrike" cap="none" normalizeH="0" baseline="0" noProof="0">
                          <a:ln>
                            <a:noFill/>
                          </a:ln>
                          <a:solidFill>
                            <a:schemeClr val="tx1"/>
                          </a:solidFill>
                          <a:effectLst/>
                          <a:latin typeface="Times New Roman"/>
                        </a:rPr>
                        <a:t> with three pre-trained CNN models: </a:t>
                      </a:r>
                      <a:r>
                        <a:rPr lang="en-IN" sz="1200" b="1" i="0" u="none" strike="noStrike" cap="none" normalizeH="0" baseline="0" noProof="0" err="1">
                          <a:ln>
                            <a:noFill/>
                          </a:ln>
                          <a:solidFill>
                            <a:schemeClr val="tx1"/>
                          </a:solidFill>
                          <a:effectLst/>
                          <a:latin typeface="Times New Roman"/>
                        </a:rPr>
                        <a:t>AlexNet</a:t>
                      </a:r>
                      <a:r>
                        <a:rPr lang="en-IN" sz="1200" b="0" i="0" u="none" strike="noStrike" cap="none" normalizeH="0" baseline="0" noProof="0">
                          <a:ln>
                            <a:noFill/>
                          </a:ln>
                          <a:solidFill>
                            <a:schemeClr val="tx1"/>
                          </a:solidFill>
                          <a:effectLst/>
                          <a:latin typeface="Times New Roman"/>
                        </a:rPr>
                        <a:t>, </a:t>
                      </a:r>
                      <a:r>
                        <a:rPr lang="en-IN" sz="1200" b="1" i="0" u="none" strike="noStrike" cap="none" normalizeH="0" baseline="0" noProof="0" err="1">
                          <a:ln>
                            <a:noFill/>
                          </a:ln>
                          <a:solidFill>
                            <a:schemeClr val="tx1"/>
                          </a:solidFill>
                          <a:effectLst/>
                          <a:latin typeface="Times New Roman"/>
                        </a:rPr>
                        <a:t>GoogleNet</a:t>
                      </a:r>
                      <a:r>
                        <a:rPr lang="en-IN" sz="1200" b="0" i="0" u="none" strike="noStrike" cap="none" normalizeH="0" baseline="0" noProof="0">
                          <a:ln>
                            <a:noFill/>
                          </a:ln>
                          <a:solidFill>
                            <a:schemeClr val="tx1"/>
                          </a:solidFill>
                          <a:effectLst/>
                          <a:latin typeface="Times New Roman"/>
                        </a:rPr>
                        <a:t>, and </a:t>
                      </a:r>
                      <a:r>
                        <a:rPr lang="en-IN" sz="1200" b="1" i="0" u="none" strike="noStrike" cap="none" normalizeH="0" baseline="0" noProof="0" err="1">
                          <a:ln>
                            <a:noFill/>
                          </a:ln>
                          <a:solidFill>
                            <a:schemeClr val="tx1"/>
                          </a:solidFill>
                          <a:effectLst/>
                          <a:latin typeface="Times New Roman"/>
                        </a:rPr>
                        <a:t>SqueezeNet</a:t>
                      </a:r>
                      <a:r>
                        <a:rPr lang="en-IN" sz="1200" b="0" i="0" u="none" strike="noStrike" cap="none" normalizeH="0" baseline="0" noProof="0">
                          <a:ln>
                            <a:noFill/>
                          </a:ln>
                          <a:solidFill>
                            <a:schemeClr val="tx1"/>
                          </a:solidFill>
                          <a:effectLst/>
                          <a:latin typeface="Times New Roman"/>
                        </a:rPr>
                        <a:t>. </a:t>
                      </a:r>
                      <a:endParaRPr kumimoji="0" lang="en-IN" sz="1200" b="0" i="0" u="none" strike="noStrike" cap="none" normalizeH="0" baseline="0" noProof="0">
                        <a:ln>
                          <a:noFill/>
                        </a:ln>
                        <a:solidFill>
                          <a:schemeClr val="tx1"/>
                        </a:solidFill>
                        <a:effectLst/>
                        <a:latin typeface="Times New Roman"/>
                      </a:endParaRPr>
                    </a:p>
                  </a:txBody>
                  <a:tcPr marL="68581" marR="68581" marT="0" marB="0" horzOverflow="overflow"/>
                </a:tc>
                <a:tc>
                  <a:txBody>
                    <a:bodyPr/>
                    <a:lstStyle/>
                    <a:p>
                      <a:pPr marL="0" lvl="0" indent="0" algn="just">
                        <a:lnSpc>
                          <a:spcPct val="100000"/>
                        </a:lnSpc>
                        <a:spcBef>
                          <a:spcPts val="0"/>
                        </a:spcBef>
                        <a:spcAft>
                          <a:spcPts val="0"/>
                        </a:spcAft>
                        <a:buNone/>
                      </a:pPr>
                      <a:r>
                        <a:rPr lang="en-IN" sz="1200" b="0" i="0" u="none" strike="noStrike" cap="none" normalizeH="0" baseline="0" noProof="0" dirty="0">
                          <a:ln>
                            <a:noFill/>
                          </a:ln>
                          <a:solidFill>
                            <a:schemeClr val="tx1"/>
                          </a:solidFill>
                          <a:effectLst/>
                          <a:latin typeface="Times New Roman"/>
                        </a:rPr>
                        <a:t>The dataset was relatively small (200 images), which might limit generalizability to larger, more diverse datasets.</a:t>
                      </a:r>
                      <a:endParaRPr lang="en-US" sz="1200" dirty="0">
                        <a:latin typeface="Times New Roman"/>
                      </a:endParaRPr>
                    </a:p>
                    <a:p>
                      <a:pPr marL="0" lvl="0" indent="0" algn="just">
                        <a:lnSpc>
                          <a:spcPct val="100000"/>
                        </a:lnSpc>
                        <a:spcBef>
                          <a:spcPts val="0"/>
                        </a:spcBef>
                        <a:spcAft>
                          <a:spcPts val="0"/>
                        </a:spcAft>
                        <a:buNone/>
                      </a:pPr>
                      <a:r>
                        <a:rPr lang="en-IN" sz="1200" b="0" i="0" u="none" strike="noStrike" cap="none" normalizeH="0" baseline="0" noProof="0" dirty="0">
                          <a:ln>
                            <a:noFill/>
                          </a:ln>
                          <a:solidFill>
                            <a:schemeClr val="tx1"/>
                          </a:solidFill>
                          <a:effectLst/>
                          <a:latin typeface="Times New Roman"/>
                        </a:rPr>
                        <a:t>The training was performed on a single CPU, leading to longer training times, especially for more complex networks like </a:t>
                      </a:r>
                      <a:r>
                        <a:rPr lang="en-IN" sz="1200" b="0" i="0" u="none" strike="noStrike" cap="none" normalizeH="0" baseline="0" noProof="0" dirty="0" err="1">
                          <a:ln>
                            <a:noFill/>
                          </a:ln>
                          <a:solidFill>
                            <a:schemeClr val="tx1"/>
                          </a:solidFill>
                          <a:effectLst/>
                          <a:latin typeface="Times New Roman"/>
                        </a:rPr>
                        <a:t>AlexNet</a:t>
                      </a:r>
                      <a:r>
                        <a:rPr lang="en-IN" sz="1200" b="0" i="0" u="none" strike="noStrike" cap="none" normalizeH="0" baseline="0" noProof="0" dirty="0">
                          <a:ln>
                            <a:noFill/>
                          </a:ln>
                          <a:solidFill>
                            <a:schemeClr val="tx1"/>
                          </a:solidFill>
                          <a:effectLst/>
                          <a:latin typeface="Times New Roman"/>
                        </a:rPr>
                        <a:t>.</a:t>
                      </a:r>
                      <a:endParaRPr lang="en-IN" sz="1200" dirty="0">
                        <a:latin typeface="Times New Roman"/>
                      </a:endParaRPr>
                    </a:p>
                    <a:p>
                      <a:pPr marL="0" marR="0" lvl="0" indent="0" algn="just" defTabSz="503238">
                        <a:lnSpc>
                          <a:spcPct val="107000"/>
                        </a:lnSpc>
                        <a:spcBef>
                          <a:spcPct val="0"/>
                        </a:spcBef>
                        <a:spcAft>
                          <a:spcPts val="800"/>
                        </a:spcAft>
                        <a:buClrTx/>
                        <a:buSzTx/>
                        <a:buFontTx/>
                        <a:buNone/>
                        <a:tabLst/>
                      </a:pPr>
                      <a:endParaRPr kumimoji="0" lang="en-IN" altLang="en-US" sz="1200" b="0" i="0" u="none" strike="noStrike" cap="none" normalizeH="0" baseline="0" dirty="0">
                        <a:ln>
                          <a:noFill/>
                        </a:ln>
                        <a:solidFill>
                          <a:schemeClr val="tx1"/>
                        </a:solidFill>
                        <a:effectLst/>
                        <a:latin typeface="Times New Roman"/>
                        <a:ea typeface="Calibri"/>
                        <a:cs typeface="Times New Roman"/>
                      </a:endParaRPr>
                    </a:p>
                  </a:txBody>
                  <a:tcPr marL="68581" marR="68581" marT="0" marB="0"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04962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0D82CC6-DD31-55B0-1EB4-DCF230EB4C07}"/>
              </a:ext>
            </a:extLst>
          </p:cNvPr>
          <p:cNvSpPr>
            <a:spLocks noGrp="1" noChangeArrowheads="1"/>
          </p:cNvSpPr>
          <p:nvPr>
            <p:ph type="title"/>
          </p:nvPr>
        </p:nvSpPr>
        <p:spPr>
          <a:xfrm>
            <a:off x="463576" y="152797"/>
            <a:ext cx="9066212" cy="587375"/>
          </a:xfrm>
        </p:spPr>
        <p:txBody>
          <a:bodyPr/>
          <a:lstStyle/>
          <a:p>
            <a:pPr>
              <a:defRPr/>
            </a:pP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ea typeface="+mn-ea"/>
              </a:rPr>
              <a:t>Literature Review </a:t>
            </a:r>
          </a:p>
        </p:txBody>
      </p:sp>
      <p:graphicFrame>
        <p:nvGraphicFramePr>
          <p:cNvPr id="4" name="Table 3">
            <a:extLst>
              <a:ext uri="{FF2B5EF4-FFF2-40B4-BE49-F238E27FC236}">
                <a16:creationId xmlns:a16="http://schemas.microsoft.com/office/drawing/2014/main" id="{EE096343-4D34-D8C3-2ED9-D57F49C88852}"/>
              </a:ext>
            </a:extLst>
          </p:cNvPr>
          <p:cNvGraphicFramePr>
            <a:graphicFrameLocks noGrp="1"/>
          </p:cNvGraphicFramePr>
          <p:nvPr>
            <p:extLst>
              <p:ext uri="{D42A27DB-BD31-4B8C-83A1-F6EECF244321}">
                <p14:modId xmlns:p14="http://schemas.microsoft.com/office/powerpoint/2010/main" val="2470561118"/>
              </p:ext>
            </p:extLst>
          </p:nvPr>
        </p:nvGraphicFramePr>
        <p:xfrm>
          <a:off x="495946" y="852012"/>
          <a:ext cx="8985302" cy="6406200"/>
        </p:xfrm>
        <a:graphic>
          <a:graphicData uri="http://schemas.openxmlformats.org/drawingml/2006/table">
            <a:tbl>
              <a:tblPr>
                <a:tableStyleId>{D7AC3CCA-C797-4891-BE02-D94E43425B78}</a:tableStyleId>
              </a:tblPr>
              <a:tblGrid>
                <a:gridCol w="787338">
                  <a:extLst>
                    <a:ext uri="{9D8B030D-6E8A-4147-A177-3AD203B41FA5}">
                      <a16:colId xmlns:a16="http://schemas.microsoft.com/office/drawing/2014/main" val="20000"/>
                    </a:ext>
                  </a:extLst>
                </a:gridCol>
                <a:gridCol w="1276121">
                  <a:extLst>
                    <a:ext uri="{9D8B030D-6E8A-4147-A177-3AD203B41FA5}">
                      <a16:colId xmlns:a16="http://schemas.microsoft.com/office/drawing/2014/main" val="20001"/>
                    </a:ext>
                  </a:extLst>
                </a:gridCol>
                <a:gridCol w="1730021">
                  <a:extLst>
                    <a:ext uri="{9D8B030D-6E8A-4147-A177-3AD203B41FA5}">
                      <a16:colId xmlns:a16="http://schemas.microsoft.com/office/drawing/2014/main" val="20002"/>
                    </a:ext>
                  </a:extLst>
                </a:gridCol>
                <a:gridCol w="604554">
                  <a:extLst>
                    <a:ext uri="{9D8B030D-6E8A-4147-A177-3AD203B41FA5}">
                      <a16:colId xmlns:a16="http://schemas.microsoft.com/office/drawing/2014/main" val="20003"/>
                    </a:ext>
                  </a:extLst>
                </a:gridCol>
                <a:gridCol w="2092691">
                  <a:extLst>
                    <a:ext uri="{9D8B030D-6E8A-4147-A177-3AD203B41FA5}">
                      <a16:colId xmlns:a16="http://schemas.microsoft.com/office/drawing/2014/main" val="20004"/>
                    </a:ext>
                  </a:extLst>
                </a:gridCol>
                <a:gridCol w="2494577">
                  <a:extLst>
                    <a:ext uri="{9D8B030D-6E8A-4147-A177-3AD203B41FA5}">
                      <a16:colId xmlns:a16="http://schemas.microsoft.com/office/drawing/2014/main" val="20005"/>
                    </a:ext>
                  </a:extLst>
                </a:gridCol>
              </a:tblGrid>
              <a:tr h="432501">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400" u="none" strike="noStrike" cap="none" normalizeH="0" baseline="0">
                          <a:ln>
                            <a:noFill/>
                          </a:ln>
                          <a:effectLst/>
                          <a:latin typeface="Times New Roman"/>
                        </a:rPr>
                        <a:t>Sr.no</a:t>
                      </a:r>
                      <a:endParaRPr kumimoji="0" lang="en-IN" altLang="en-US" sz="1400" b="1" i="0" u="none" strike="noStrike" cap="none" normalizeH="0" baseline="0">
                        <a:ln>
                          <a:noFill/>
                        </a:ln>
                        <a:solidFill>
                          <a:schemeClr val="tx1"/>
                        </a:solidFill>
                        <a:effectLst/>
                        <a:latin typeface="Times New Roman"/>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400" u="none" strike="noStrike" cap="none" normalizeH="0" baseline="0">
                          <a:ln>
                            <a:noFill/>
                          </a:ln>
                          <a:effectLst/>
                          <a:latin typeface="Times New Roman"/>
                        </a:rPr>
                        <a:t>Title</a:t>
                      </a:r>
                      <a:endParaRPr kumimoji="0" lang="en-IN" altLang="en-US" sz="1400" b="1" i="0" u="none" strike="noStrike" cap="none" normalizeH="0" baseline="0">
                        <a:ln>
                          <a:noFill/>
                        </a:ln>
                        <a:solidFill>
                          <a:schemeClr val="tx1"/>
                        </a:solidFill>
                        <a:effectLst/>
                        <a:latin typeface="Times New Roman"/>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400" u="none" strike="noStrike" cap="none" normalizeH="0" baseline="0">
                          <a:ln>
                            <a:noFill/>
                          </a:ln>
                          <a:effectLst/>
                          <a:latin typeface="Times New Roman"/>
                        </a:rPr>
                        <a:t>Author(s)</a:t>
                      </a:r>
                      <a:endParaRPr kumimoji="0" lang="en-IN" altLang="en-US" sz="1400" b="1" i="0" u="none" strike="noStrike" cap="none" normalizeH="0" baseline="0">
                        <a:ln>
                          <a:noFill/>
                        </a:ln>
                        <a:solidFill>
                          <a:schemeClr val="tx1"/>
                        </a:solidFill>
                        <a:effectLst/>
                        <a:latin typeface="Times New Roman"/>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400" u="none" strike="noStrike" cap="none" normalizeH="0" baseline="0">
                          <a:ln>
                            <a:noFill/>
                          </a:ln>
                          <a:effectLst/>
                          <a:latin typeface="Times New Roman"/>
                        </a:rPr>
                        <a:t>Year</a:t>
                      </a:r>
                      <a:endParaRPr kumimoji="0" lang="en-IN" altLang="en-US" sz="1400" b="1" i="0" u="none" strike="noStrike" cap="none" normalizeH="0" baseline="0">
                        <a:ln>
                          <a:noFill/>
                        </a:ln>
                        <a:solidFill>
                          <a:schemeClr val="tx1"/>
                        </a:solidFill>
                        <a:effectLst/>
                        <a:latin typeface="Times New Roman"/>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400" u="none" strike="noStrike" cap="none" normalizeH="0" baseline="0">
                          <a:ln>
                            <a:noFill/>
                          </a:ln>
                          <a:effectLst/>
                          <a:latin typeface="Times New Roman"/>
                        </a:rPr>
                        <a:t>Methodology</a:t>
                      </a:r>
                      <a:endParaRPr kumimoji="0" lang="en-IN" altLang="en-US" sz="1400" b="1" i="0" u="none" strike="noStrike" cap="none" normalizeH="0" baseline="0">
                        <a:ln>
                          <a:noFill/>
                        </a:ln>
                        <a:solidFill>
                          <a:schemeClr val="tx1"/>
                        </a:solidFill>
                        <a:effectLst/>
                        <a:latin typeface="Times New Roman"/>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kumimoji="0" lang="en-US" altLang="en-US" sz="1400" u="none" strike="noStrike" cap="none" normalizeH="0" baseline="0">
                          <a:ln>
                            <a:noFill/>
                          </a:ln>
                          <a:effectLst/>
                          <a:latin typeface="Times New Roman"/>
                        </a:rPr>
                        <a:t>Drawback</a:t>
                      </a:r>
                      <a:endParaRPr kumimoji="0" lang="en-IN" altLang="en-US" sz="1400" b="1" i="0" u="none" strike="noStrike" cap="none" normalizeH="0" baseline="0">
                        <a:ln>
                          <a:noFill/>
                        </a:ln>
                        <a:solidFill>
                          <a:schemeClr val="tx1"/>
                        </a:solidFill>
                        <a:effectLst/>
                        <a:latin typeface="Times New Roman"/>
                        <a:cs typeface="Times New Roman"/>
                      </a:endParaRPr>
                    </a:p>
                  </a:txBody>
                  <a:tcPr marL="68581" marR="68581" marT="0" marB="0" anchor="ctr" horzOverflow="overflow"/>
                </a:tc>
                <a:extLst>
                  <a:ext uri="{0D108BD9-81ED-4DB2-BD59-A6C34878D82A}">
                    <a16:rowId xmlns:a16="http://schemas.microsoft.com/office/drawing/2014/main" val="10000"/>
                  </a:ext>
                </a:extLst>
              </a:tr>
              <a:tr h="2394203">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lang="en-IN" altLang="en-US" sz="1400" u="none" strike="noStrike" cap="none" normalizeH="0" baseline="0" dirty="0">
                          <a:ln>
                            <a:noFill/>
                          </a:ln>
                          <a:solidFill>
                            <a:schemeClr val="tx1"/>
                          </a:solidFill>
                          <a:effectLst/>
                          <a:latin typeface="Times New Roman"/>
                        </a:rPr>
                        <a:t>7</a:t>
                      </a:r>
                    </a:p>
                    <a:p>
                      <a:pPr marL="0" marR="0" lvl="0" indent="0" algn="ctr" defTabSz="503238" rtl="0" eaLnBrk="1" fontAlgn="base" latinLnBrk="0" hangingPunct="1">
                        <a:lnSpc>
                          <a:spcPct val="100000"/>
                        </a:lnSpc>
                        <a:spcBef>
                          <a:spcPts val="13"/>
                        </a:spcBef>
                        <a:spcAft>
                          <a:spcPct val="0"/>
                        </a:spcAft>
                        <a:buClrTx/>
                        <a:buSzTx/>
                        <a:buFontTx/>
                        <a:buNone/>
                        <a:tabLst/>
                      </a:pPr>
                      <a:r>
                        <a:rPr lang="en-IN" altLang="en-US" sz="1400" u="none" strike="noStrike" cap="none" normalizeH="0" baseline="0" dirty="0">
                          <a:ln>
                            <a:noFill/>
                          </a:ln>
                          <a:solidFill>
                            <a:schemeClr val="tx1"/>
                          </a:solidFill>
                          <a:effectLst/>
                          <a:latin typeface="Times New Roman"/>
                        </a:rPr>
                        <a:t>[7]</a:t>
                      </a:r>
                      <a:endParaRPr kumimoji="0" lang="en-IN" altLang="en-US" sz="1400" u="none" strike="noStrike" cap="none" normalizeH="0" baseline="0" dirty="0">
                        <a:ln>
                          <a:noFill/>
                        </a:ln>
                        <a:solidFill>
                          <a:schemeClr val="tx1"/>
                        </a:solidFill>
                        <a:effectLst/>
                        <a:latin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lvl="0" algn="ctr">
                        <a:lnSpc>
                          <a:spcPct val="100000"/>
                        </a:lnSpc>
                        <a:spcBef>
                          <a:spcPts val="0"/>
                        </a:spcBef>
                        <a:spcAft>
                          <a:spcPts val="0"/>
                        </a:spcAft>
                        <a:buNone/>
                      </a:pPr>
                      <a:r>
                        <a:rPr lang="en-US" sz="1400" b="0" i="0" u="none" strike="noStrike" cap="none" normalizeH="0" baseline="0" noProof="0">
                          <a:ln>
                            <a:noFill/>
                          </a:ln>
                          <a:solidFill>
                            <a:schemeClr val="tx1"/>
                          </a:solidFill>
                          <a:effectLst/>
                          <a:latin typeface="Times New Roman"/>
                        </a:rPr>
                        <a:t>Title: E-Challan Automation for RTO using OCR</a:t>
                      </a:r>
                      <a:endParaRPr lang="en-US" sz="1400">
                        <a:latin typeface="Times New Roman"/>
                      </a:endParaRPr>
                    </a:p>
                    <a:p>
                      <a:pPr marL="0" marR="0" lvl="0" indent="0" algn="ctr" defTabSz="503238">
                        <a:lnSpc>
                          <a:spcPct val="107000"/>
                        </a:lnSpc>
                        <a:spcBef>
                          <a:spcPct val="0"/>
                        </a:spcBef>
                        <a:spcAft>
                          <a:spcPts val="800"/>
                        </a:spcAft>
                        <a:buClrTx/>
                        <a:buSzTx/>
                        <a:buFontTx/>
                        <a:buNone/>
                        <a:tabLst/>
                      </a:pPr>
                      <a:endParaRPr kumimoji="0" lang="en-US" altLang="en-US" sz="1400" b="0" i="0" u="none" strike="noStrike" cap="none" normalizeH="0" baseline="0">
                        <a:ln>
                          <a:noFill/>
                        </a:ln>
                        <a:solidFill>
                          <a:schemeClr val="tx1"/>
                        </a:solidFill>
                        <a:effectLst/>
                        <a:latin typeface="Times New Roman"/>
                        <a:ea typeface="Calibri"/>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lvl="0" algn="ctr">
                        <a:lnSpc>
                          <a:spcPct val="100000"/>
                        </a:lnSpc>
                        <a:spcBef>
                          <a:spcPts val="0"/>
                        </a:spcBef>
                        <a:spcAft>
                          <a:spcPts val="0"/>
                        </a:spcAft>
                        <a:buNone/>
                      </a:pPr>
                      <a:r>
                        <a:rPr lang="en-IN" sz="1400" b="0" i="0" u="none" strike="noStrike" cap="none" normalizeH="0" baseline="0" noProof="0">
                          <a:ln>
                            <a:noFill/>
                          </a:ln>
                          <a:solidFill>
                            <a:schemeClr val="tx1"/>
                          </a:solidFill>
                          <a:effectLst/>
                          <a:latin typeface="Times New Roman"/>
                        </a:rPr>
                        <a:t>Rakesh Kumar, Meenu Gupta, Suyash Shukla, Ram Kumar Yadav</a:t>
                      </a:r>
                      <a:endParaRPr lang="en-US" sz="1400">
                        <a:latin typeface="Times New Roman"/>
                      </a:endParaRPr>
                    </a:p>
                    <a:p>
                      <a:pPr marL="0" marR="0" lvl="0" indent="0" algn="ctr" defTabSz="503238">
                        <a:lnSpc>
                          <a:spcPct val="100000"/>
                        </a:lnSpc>
                        <a:spcBef>
                          <a:spcPts val="13"/>
                        </a:spcBef>
                        <a:spcAft>
                          <a:spcPct val="0"/>
                        </a:spcAft>
                        <a:buClrTx/>
                        <a:buSzTx/>
                        <a:buFontTx/>
                        <a:buNone/>
                        <a:tabLst/>
                      </a:pPr>
                      <a:endParaRPr kumimoji="0" lang="en-IN" altLang="en-US" sz="1400" b="0" i="0" u="none" strike="noStrike" cap="none" normalizeH="0" baseline="0">
                        <a:ln>
                          <a:noFill/>
                        </a:ln>
                        <a:solidFill>
                          <a:schemeClr val="tx1"/>
                        </a:solidFill>
                        <a:effectLst/>
                        <a:latin typeface="Times New Roman"/>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r>
                        <a:rPr lang="en-IN" altLang="en-US" sz="1400" b="0" i="0" u="none" strike="noStrike" cap="none" normalizeH="0" baseline="0">
                          <a:ln>
                            <a:noFill/>
                          </a:ln>
                          <a:solidFill>
                            <a:schemeClr val="tx1"/>
                          </a:solidFill>
                          <a:effectLst/>
                          <a:latin typeface="Times New Roman"/>
                          <a:cs typeface="Times New Roman"/>
                        </a:rPr>
                        <a:t>2021</a:t>
                      </a:r>
                      <a:endParaRPr kumimoji="0" lang="en-IN" altLang="en-US" sz="1400" b="0" i="0" u="none" strike="noStrike" cap="none" normalizeH="0" baseline="0">
                        <a:ln>
                          <a:noFill/>
                        </a:ln>
                        <a:solidFill>
                          <a:schemeClr val="tx1"/>
                        </a:solidFill>
                        <a:effectLst/>
                        <a:latin typeface="Times New Roman"/>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lvl="0" algn="just">
                        <a:lnSpc>
                          <a:spcPct val="100000"/>
                        </a:lnSpc>
                        <a:spcBef>
                          <a:spcPts val="0"/>
                        </a:spcBef>
                        <a:spcAft>
                          <a:spcPts val="0"/>
                        </a:spcAft>
                        <a:buNone/>
                      </a:pPr>
                      <a:r>
                        <a:rPr lang="en-IN" sz="1400" b="0" i="0" u="none" strike="noStrike" cap="none" normalizeH="0" baseline="0" noProof="0">
                          <a:ln>
                            <a:noFill/>
                          </a:ln>
                          <a:solidFill>
                            <a:schemeClr val="tx1"/>
                          </a:solidFill>
                          <a:effectLst/>
                          <a:latin typeface="Times New Roman"/>
                        </a:rPr>
                        <a:t>The paper proposes using </a:t>
                      </a:r>
                      <a:r>
                        <a:rPr lang="en-IN" sz="1400" b="1" i="0" u="none" strike="noStrike" cap="none" normalizeH="0" baseline="0" noProof="0">
                          <a:ln>
                            <a:noFill/>
                          </a:ln>
                          <a:solidFill>
                            <a:schemeClr val="tx1"/>
                          </a:solidFill>
                          <a:effectLst/>
                          <a:latin typeface="Times New Roman"/>
                        </a:rPr>
                        <a:t>Optical Character Recognition (OCR)</a:t>
                      </a:r>
                      <a:r>
                        <a:rPr lang="en-IN" sz="1400" b="0" i="0" u="none" strike="noStrike" cap="none" normalizeH="0" baseline="0" noProof="0">
                          <a:ln>
                            <a:noFill/>
                          </a:ln>
                          <a:solidFill>
                            <a:schemeClr val="tx1"/>
                          </a:solidFill>
                          <a:effectLst/>
                          <a:latin typeface="Times New Roman"/>
                        </a:rPr>
                        <a:t> and image processing technology to automate the e-challan system. High-definition cameras capture vehicle number plates, and the system automatically detects violations and issues e-challans to offenders.</a:t>
                      </a:r>
                      <a:endParaRPr lang="en-US" sz="1400">
                        <a:latin typeface="Times New Roman"/>
                      </a:endParaRPr>
                    </a:p>
                    <a:p>
                      <a:pPr marL="0" marR="0" lvl="0" indent="0" algn="just">
                        <a:lnSpc>
                          <a:spcPct val="107000"/>
                        </a:lnSpc>
                        <a:spcBef>
                          <a:spcPct val="0"/>
                        </a:spcBef>
                        <a:spcAft>
                          <a:spcPts val="800"/>
                        </a:spcAft>
                        <a:buNone/>
                      </a:pPr>
                      <a:endParaRPr kumimoji="0" lang="en-IN" sz="1400" b="0" i="0" u="none" strike="noStrike" cap="none" normalizeH="0" baseline="0" noProof="0">
                        <a:ln>
                          <a:noFill/>
                        </a:ln>
                        <a:solidFill>
                          <a:schemeClr val="tx1"/>
                        </a:solidFill>
                        <a:effectLst/>
                        <a:latin typeface="Times New Roman"/>
                      </a:endParaRPr>
                    </a:p>
                  </a:txBody>
                  <a:tcPr marL="68581" marR="68581" marT="0" marB="0"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just">
                        <a:lnSpc>
                          <a:spcPct val="100000"/>
                        </a:lnSpc>
                        <a:spcBef>
                          <a:spcPts val="13"/>
                        </a:spcBef>
                        <a:spcAft>
                          <a:spcPct val="0"/>
                        </a:spcAft>
                        <a:buNone/>
                      </a:pPr>
                      <a:r>
                        <a:rPr lang="en-US" sz="1400" b="0" i="0" u="none" strike="noStrike" cap="none" normalizeH="0" baseline="0" noProof="0">
                          <a:ln>
                            <a:noFill/>
                          </a:ln>
                          <a:solidFill>
                            <a:schemeClr val="tx1"/>
                          </a:solidFill>
                          <a:effectLst/>
                          <a:latin typeface="Times New Roman"/>
                        </a:rPr>
                        <a:t>The system relies on timely data sharing from the RTO and may face challenges due to technical glitches, camera range limitations, and weather conditions that affect OCR accuracy.</a:t>
                      </a:r>
                      <a:endParaRPr kumimoji="0" lang="en-US" sz="1400">
                        <a:latin typeface="Times New Roman"/>
                      </a:endParaRPr>
                    </a:p>
                  </a:txBody>
                  <a:tcPr marL="68581" marR="68581" marT="0" marB="0" horzOverflow="overflow"/>
                </a:tc>
                <a:extLst>
                  <a:ext uri="{0D108BD9-81ED-4DB2-BD59-A6C34878D82A}">
                    <a16:rowId xmlns:a16="http://schemas.microsoft.com/office/drawing/2014/main" val="10001"/>
                  </a:ext>
                </a:extLst>
              </a:tr>
              <a:tr h="2965722">
                <a:tc>
                  <a:txBody>
                    <a:bodyPr/>
                    <a:lstStyle/>
                    <a:p>
                      <a:pPr marL="0" lvl="0" indent="0" algn="ctr" defTabSz="503238">
                        <a:lnSpc>
                          <a:spcPct val="100000"/>
                        </a:lnSpc>
                        <a:spcBef>
                          <a:spcPts val="13"/>
                        </a:spcBef>
                        <a:spcAft>
                          <a:spcPct val="0"/>
                        </a:spcAft>
                        <a:buNone/>
                        <a:tabLst/>
                      </a:pPr>
                      <a:r>
                        <a:rPr lang="en-IN" altLang="en-US" sz="1400" u="none" strike="noStrike" cap="none" normalizeH="0" baseline="0" dirty="0">
                          <a:ln>
                            <a:noFill/>
                          </a:ln>
                          <a:solidFill>
                            <a:schemeClr val="tx1"/>
                          </a:solidFill>
                          <a:effectLst/>
                          <a:latin typeface="Times New Roman"/>
                        </a:rPr>
                        <a:t>8</a:t>
                      </a:r>
                    </a:p>
                    <a:p>
                      <a:pPr marL="0" lvl="0" indent="0" algn="ctr" defTabSz="503238">
                        <a:lnSpc>
                          <a:spcPct val="100000"/>
                        </a:lnSpc>
                        <a:spcBef>
                          <a:spcPts val="13"/>
                        </a:spcBef>
                        <a:spcAft>
                          <a:spcPct val="0"/>
                        </a:spcAft>
                        <a:buNone/>
                        <a:tabLst/>
                      </a:pPr>
                      <a:r>
                        <a:rPr lang="en-IN" altLang="en-US" sz="1400" u="none" strike="noStrike" cap="none" normalizeH="0" baseline="0" dirty="0">
                          <a:ln>
                            <a:noFill/>
                          </a:ln>
                          <a:solidFill>
                            <a:schemeClr val="tx1"/>
                          </a:solidFill>
                          <a:effectLst/>
                          <a:latin typeface="Times New Roman"/>
                        </a:rPr>
                        <a:t>[8]</a:t>
                      </a:r>
                      <a:endParaRPr kumimoji="0" lang="en-IN" altLang="en-US" sz="1400" u="none" strike="noStrike" cap="none" normalizeH="0" baseline="0" dirty="0">
                        <a:ln>
                          <a:noFill/>
                        </a:ln>
                        <a:solidFill>
                          <a:schemeClr val="tx1"/>
                        </a:solidFill>
                        <a:effectLst/>
                        <a:latin typeface="Times New Roman"/>
                      </a:endParaRPr>
                    </a:p>
                  </a:txBody>
                  <a:tcPr marL="68581" marR="68581" marT="0" marB="0" anchor="ctr"/>
                </a:tc>
                <a:tc>
                  <a:txBody>
                    <a:bodyPr/>
                    <a:lstStyle/>
                    <a:p>
                      <a:pPr lvl="0" algn="ctr">
                        <a:lnSpc>
                          <a:spcPct val="100000"/>
                        </a:lnSpc>
                        <a:spcBef>
                          <a:spcPts val="0"/>
                        </a:spcBef>
                        <a:spcAft>
                          <a:spcPts val="0"/>
                        </a:spcAft>
                        <a:buNone/>
                      </a:pPr>
                      <a:r>
                        <a:rPr lang="en-US" sz="1400" b="0" i="0" u="none" strike="noStrike" cap="none" normalizeH="0" baseline="0" noProof="0">
                          <a:ln>
                            <a:noFill/>
                          </a:ln>
                          <a:solidFill>
                            <a:schemeClr val="tx1"/>
                          </a:solidFill>
                          <a:effectLst/>
                          <a:latin typeface="Times New Roman"/>
                        </a:rPr>
                        <a:t>Android Application for Metro Railway Ticket</a:t>
                      </a:r>
                      <a:endParaRPr lang="en-US" sz="1400" b="0" i="0" u="none" strike="noStrike" cap="none" normalizeH="0" baseline="0" noProof="0">
                        <a:ln>
                          <a:noFill/>
                        </a:ln>
                        <a:solidFill>
                          <a:srgbClr val="404040"/>
                        </a:solidFill>
                        <a:effectLst/>
                        <a:latin typeface="Times New Roman"/>
                      </a:endParaRPr>
                    </a:p>
                    <a:p>
                      <a:pPr marL="0" marR="0" lvl="0" indent="0" algn="ctr">
                        <a:lnSpc>
                          <a:spcPct val="107000"/>
                        </a:lnSpc>
                        <a:spcBef>
                          <a:spcPct val="0"/>
                        </a:spcBef>
                        <a:spcAft>
                          <a:spcPts val="800"/>
                        </a:spcAft>
                        <a:buNone/>
                      </a:pPr>
                      <a:r>
                        <a:rPr lang="en-US" sz="1400" b="0" i="0" u="none" strike="noStrike" cap="none" normalizeH="0" baseline="0" noProof="0">
                          <a:ln>
                            <a:noFill/>
                          </a:ln>
                          <a:solidFill>
                            <a:schemeClr val="tx1"/>
                          </a:solidFill>
                          <a:effectLst/>
                          <a:latin typeface="Times New Roman"/>
                        </a:rPr>
                        <a:t>Booking and Checking Using QR-Code and GPS</a:t>
                      </a:r>
                      <a:endParaRPr kumimoji="0" lang="en-US" sz="1400">
                        <a:latin typeface="Times New Roman"/>
                      </a:endParaRPr>
                    </a:p>
                  </a:txBody>
                  <a:tcPr marL="68581" marR="68581" marT="0" marB="0" anchor="ctr"/>
                </a:tc>
                <a:tc>
                  <a:txBody>
                    <a:bodyPr/>
                    <a:lstStyle/>
                    <a:p>
                      <a:pPr marL="0" lvl="0" indent="0" algn="ctr">
                        <a:lnSpc>
                          <a:spcPct val="100000"/>
                        </a:lnSpc>
                        <a:spcBef>
                          <a:spcPts val="13"/>
                        </a:spcBef>
                        <a:spcAft>
                          <a:spcPct val="0"/>
                        </a:spcAft>
                        <a:buNone/>
                      </a:pPr>
                      <a:r>
                        <a:rPr lang="en-IN" sz="1400" b="0" i="0" u="none" strike="noStrike" cap="none" normalizeH="0" baseline="0" noProof="0">
                          <a:ln>
                            <a:noFill/>
                          </a:ln>
                          <a:solidFill>
                            <a:schemeClr val="tx1"/>
                          </a:solidFill>
                          <a:effectLst/>
                          <a:latin typeface="Times New Roman"/>
                        </a:rPr>
                        <a:t>M. Priyanka, P. Rajesh Kumar, A. P. Vamsi Krishna, P. Durga Prasad, and G. Naveen Prakash</a:t>
                      </a:r>
                      <a:endParaRPr kumimoji="0" lang="en-US" sz="1400">
                        <a:latin typeface="Times New Roman"/>
                      </a:endParaRPr>
                    </a:p>
                  </a:txBody>
                  <a:tcPr marL="68581" marR="68581" marT="0" marB="0" anchor="ctr"/>
                </a:tc>
                <a:tc>
                  <a:txBody>
                    <a:bodyPr/>
                    <a:lstStyle/>
                    <a:p>
                      <a:pPr marL="0" lvl="0" indent="0" algn="ctr" defTabSz="503238">
                        <a:lnSpc>
                          <a:spcPct val="100000"/>
                        </a:lnSpc>
                        <a:spcBef>
                          <a:spcPts val="13"/>
                        </a:spcBef>
                        <a:spcAft>
                          <a:spcPct val="0"/>
                        </a:spcAft>
                        <a:buNone/>
                        <a:tabLst/>
                      </a:pPr>
                      <a:r>
                        <a:rPr lang="en-IN" altLang="en-US" sz="1400" b="0" i="0" u="none" strike="noStrike" cap="none" normalizeH="0" baseline="0">
                          <a:ln>
                            <a:noFill/>
                          </a:ln>
                          <a:solidFill>
                            <a:schemeClr val="tx1"/>
                          </a:solidFill>
                          <a:effectLst/>
                          <a:latin typeface="Times New Roman"/>
                          <a:cs typeface="Times New Roman"/>
                        </a:rPr>
                        <a:t>2020</a:t>
                      </a:r>
                      <a:endParaRPr kumimoji="0" lang="en-IN" altLang="en-US" sz="1400" b="0" i="0" u="none" strike="noStrike" cap="none" normalizeH="0" baseline="0">
                        <a:ln>
                          <a:noFill/>
                        </a:ln>
                        <a:solidFill>
                          <a:schemeClr val="tx1"/>
                        </a:solidFill>
                        <a:effectLst/>
                        <a:latin typeface="Times New Roman"/>
                        <a:cs typeface="Times New Roman"/>
                      </a:endParaRPr>
                    </a:p>
                  </a:txBody>
                  <a:tcPr marL="68581" marR="68581" marT="0" marB="0" anchor="ctr"/>
                </a:tc>
                <a:tc>
                  <a:txBody>
                    <a:bodyPr/>
                    <a:lstStyle/>
                    <a:p>
                      <a:pPr marL="0" lvl="0" indent="0" algn="just">
                        <a:lnSpc>
                          <a:spcPct val="107000"/>
                        </a:lnSpc>
                        <a:spcBef>
                          <a:spcPct val="0"/>
                        </a:spcBef>
                        <a:spcAft>
                          <a:spcPts val="800"/>
                        </a:spcAft>
                        <a:buNone/>
                      </a:pPr>
                      <a:r>
                        <a:rPr lang="en-IN" sz="1400" b="0" i="0" u="none" strike="noStrike" cap="none" normalizeH="0" baseline="0" noProof="0">
                          <a:ln>
                            <a:noFill/>
                          </a:ln>
                          <a:solidFill>
                            <a:schemeClr val="tx1"/>
                          </a:solidFill>
                          <a:effectLst/>
                          <a:latin typeface="Times New Roman"/>
                        </a:rPr>
                        <a:t>The methodology involves users registering on the Android app with personal details, which are stored in Firebase. The system uses </a:t>
                      </a:r>
                      <a:r>
                        <a:rPr lang="en-IN" sz="1400" b="1" i="0" u="none" strike="noStrike" cap="none" normalizeH="0" baseline="0" noProof="0">
                          <a:ln>
                            <a:noFill/>
                          </a:ln>
                          <a:solidFill>
                            <a:schemeClr val="tx1"/>
                          </a:solidFill>
                          <a:effectLst/>
                          <a:latin typeface="Times New Roman"/>
                        </a:rPr>
                        <a:t>GPS</a:t>
                      </a:r>
                      <a:r>
                        <a:rPr lang="en-IN" sz="1400" b="0" i="0" u="none" strike="noStrike" cap="none" normalizeH="0" baseline="0" noProof="0">
                          <a:ln>
                            <a:noFill/>
                          </a:ln>
                          <a:solidFill>
                            <a:schemeClr val="tx1"/>
                          </a:solidFill>
                          <a:effectLst/>
                          <a:latin typeface="Times New Roman"/>
                        </a:rPr>
                        <a:t> to track the user's location, validating the ticket by comparing their current position with predefined </a:t>
                      </a:r>
                      <a:r>
                        <a:rPr lang="en-IN" sz="1400" b="1" i="0" u="none" strike="noStrike" cap="none" normalizeH="0" baseline="0" noProof="0">
                          <a:ln>
                            <a:noFill/>
                          </a:ln>
                          <a:solidFill>
                            <a:schemeClr val="tx1"/>
                          </a:solidFill>
                          <a:effectLst/>
                          <a:latin typeface="Times New Roman"/>
                        </a:rPr>
                        <a:t>source</a:t>
                      </a:r>
                      <a:r>
                        <a:rPr lang="en-IN" sz="1400" b="0" i="0" u="none" strike="noStrike" cap="none" normalizeH="0" baseline="0" noProof="0">
                          <a:ln>
                            <a:noFill/>
                          </a:ln>
                          <a:solidFill>
                            <a:schemeClr val="tx1"/>
                          </a:solidFill>
                          <a:effectLst/>
                          <a:latin typeface="Times New Roman"/>
                        </a:rPr>
                        <a:t> and </a:t>
                      </a:r>
                      <a:r>
                        <a:rPr lang="en-IN" sz="1400" b="1" i="0" u="none" strike="noStrike" cap="none" normalizeH="0" baseline="0" noProof="0">
                          <a:ln>
                            <a:noFill/>
                          </a:ln>
                          <a:solidFill>
                            <a:schemeClr val="tx1"/>
                          </a:solidFill>
                          <a:effectLst/>
                          <a:latin typeface="Times New Roman"/>
                        </a:rPr>
                        <a:t>destination points</a:t>
                      </a:r>
                      <a:r>
                        <a:rPr lang="en-IN" sz="1400" b="0" i="0" u="none" strike="noStrike" cap="none" normalizeH="0" baseline="0" noProof="0">
                          <a:ln>
                            <a:noFill/>
                          </a:ln>
                          <a:solidFill>
                            <a:schemeClr val="tx1"/>
                          </a:solidFill>
                          <a:effectLst/>
                          <a:latin typeface="Times New Roman"/>
                        </a:rPr>
                        <a:t>. </a:t>
                      </a:r>
                      <a:endParaRPr kumimoji="0" lang="en-IN" sz="1400" b="0" i="0" u="none" strike="noStrike" cap="none" normalizeH="0" baseline="0" noProof="0">
                        <a:ln>
                          <a:noFill/>
                        </a:ln>
                        <a:solidFill>
                          <a:schemeClr val="tx1"/>
                        </a:solidFill>
                        <a:effectLst/>
                        <a:latin typeface="Times New Roman"/>
                      </a:endParaRPr>
                    </a:p>
                  </a:txBody>
                  <a:tcPr marL="68581" marR="68581" marT="0" marB="0"/>
                </a:tc>
                <a:tc>
                  <a:txBody>
                    <a:bodyPr/>
                    <a:lstStyle/>
                    <a:p>
                      <a:pPr marL="0" lvl="0" indent="0" algn="just">
                        <a:lnSpc>
                          <a:spcPct val="100000"/>
                        </a:lnSpc>
                        <a:spcBef>
                          <a:spcPts val="13"/>
                        </a:spcBef>
                        <a:spcAft>
                          <a:spcPct val="0"/>
                        </a:spcAft>
                        <a:buNone/>
                      </a:pPr>
                      <a:r>
                        <a:rPr lang="en-US" sz="1400" b="0" i="0" u="none" strike="noStrike" cap="none" normalizeH="0" baseline="0" noProof="0">
                          <a:ln>
                            <a:noFill/>
                          </a:ln>
                          <a:solidFill>
                            <a:schemeClr val="tx1"/>
                          </a:solidFill>
                          <a:effectLst/>
                          <a:latin typeface="Times New Roman"/>
                        </a:rPr>
                        <a:t>The research paper identifies several drawbacks, including potential issues with GPS accuracy, which may lead to incorrect ticket validation in areas with poor signal coverage. Additionally, reliance on internet connectivity could cause delays or disruptions in ticket generation and validation. The security of user data, such as Aadhaar numbers, could be a concern if not adequately protected</a:t>
                      </a:r>
                      <a:endParaRPr kumimoji="0" lang="en-US" sz="1400">
                        <a:latin typeface="Times New Roman"/>
                      </a:endParaRPr>
                    </a:p>
                  </a:txBody>
                  <a:tcPr marL="68581" marR="68581" marT="0" marB="0"/>
                </a:tc>
                <a:extLst>
                  <a:ext uri="{0D108BD9-81ED-4DB2-BD59-A6C34878D82A}">
                    <a16:rowId xmlns:a16="http://schemas.microsoft.com/office/drawing/2014/main" val="1360386162"/>
                  </a:ext>
                </a:extLst>
              </a:tr>
              <a:tr h="200804">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endParaRPr kumimoji="0" lang="en-US" altLang="en-US" sz="1400" u="none" strike="noStrike" cap="none" normalizeH="0" baseline="0">
                        <a:ln>
                          <a:noFill/>
                        </a:ln>
                        <a:effectLst/>
                        <a:latin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a:lnSpc>
                          <a:spcPct val="107000"/>
                        </a:lnSpc>
                        <a:spcBef>
                          <a:spcPct val="0"/>
                        </a:spcBef>
                        <a:spcAft>
                          <a:spcPts val="800"/>
                        </a:spcAft>
                        <a:buNone/>
                      </a:pPr>
                      <a:endParaRPr kumimoji="0" lang="en-IN" sz="1400" b="0" i="0" u="none" strike="noStrike" cap="none" normalizeH="0" baseline="0" noProof="0">
                        <a:ln>
                          <a:noFill/>
                        </a:ln>
                        <a:solidFill>
                          <a:schemeClr val="tx1"/>
                        </a:solidFill>
                        <a:effectLst/>
                        <a:latin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a:lnSpc>
                          <a:spcPct val="100000"/>
                        </a:lnSpc>
                        <a:spcBef>
                          <a:spcPts val="13"/>
                        </a:spcBef>
                        <a:spcAft>
                          <a:spcPct val="0"/>
                        </a:spcAft>
                        <a:buNone/>
                      </a:pPr>
                      <a:endParaRPr kumimoji="0" lang="en-IN" sz="1400" b="0" i="0" u="none" strike="noStrike" cap="none" normalizeH="0" baseline="0" noProof="0">
                        <a:ln>
                          <a:noFill/>
                        </a:ln>
                        <a:solidFill>
                          <a:schemeClr val="tx1"/>
                        </a:solidFill>
                        <a:effectLst/>
                        <a:latin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ts val="13"/>
                        </a:spcBef>
                        <a:spcAft>
                          <a:spcPct val="0"/>
                        </a:spcAft>
                        <a:buClrTx/>
                        <a:buSzTx/>
                        <a:buFontTx/>
                        <a:buNone/>
                        <a:tabLst/>
                      </a:pPr>
                      <a:endParaRPr kumimoji="0" lang="en-IN" altLang="en-US" sz="1400" b="0" i="0" u="none" strike="noStrike" cap="none" normalizeH="0" baseline="0">
                        <a:ln>
                          <a:noFill/>
                        </a:ln>
                        <a:solidFill>
                          <a:schemeClr val="tx1"/>
                        </a:solidFill>
                        <a:effectLst/>
                        <a:latin typeface="Times New Roman"/>
                        <a:cs typeface="Times New Roman"/>
                      </a:endParaRPr>
                    </a:p>
                  </a:txBody>
                  <a:tcPr marL="68581" marR="68581" marT="0" marB="0" anchor="ctr"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lvl="0" algn="just">
                        <a:lnSpc>
                          <a:spcPct val="100000"/>
                        </a:lnSpc>
                        <a:spcBef>
                          <a:spcPts val="0"/>
                        </a:spcBef>
                        <a:spcAft>
                          <a:spcPts val="0"/>
                        </a:spcAft>
                        <a:buNone/>
                      </a:pPr>
                      <a:endParaRPr kumimoji="0" lang="en-IN" sz="1400" b="0" i="0" u="none" strike="noStrike" cap="none" normalizeH="0" baseline="0" noProof="0">
                        <a:ln>
                          <a:noFill/>
                        </a:ln>
                        <a:solidFill>
                          <a:schemeClr val="tx1"/>
                        </a:solidFill>
                        <a:effectLst/>
                        <a:latin typeface="Times New Roman"/>
                      </a:endParaRPr>
                    </a:p>
                  </a:txBody>
                  <a:tcPr marL="68581" marR="68581" marT="0" marB="0" horzOverflow="overflow"/>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lvl="0" indent="0" algn="just">
                        <a:lnSpc>
                          <a:spcPct val="100000"/>
                        </a:lnSpc>
                        <a:spcBef>
                          <a:spcPts val="0"/>
                        </a:spcBef>
                        <a:spcAft>
                          <a:spcPts val="0"/>
                        </a:spcAft>
                        <a:buNone/>
                      </a:pPr>
                      <a:endParaRPr kumimoji="0" lang="en-IN" sz="1400" b="0" i="0" u="none" strike="noStrike" cap="none" normalizeH="0" baseline="0" noProof="0" dirty="0">
                        <a:ln>
                          <a:noFill/>
                        </a:ln>
                        <a:solidFill>
                          <a:schemeClr val="tx1"/>
                        </a:solidFill>
                        <a:effectLst/>
                        <a:latin typeface="Times New Roman"/>
                      </a:endParaRPr>
                    </a:p>
                  </a:txBody>
                  <a:tcPr marL="68581" marR="68581" marT="0" marB="0" horzOverflow="overflow"/>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435348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3.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124</TotalTime>
  <Words>2699</Words>
  <Application>Microsoft Office PowerPoint</Application>
  <PresentationFormat>Custom</PresentationFormat>
  <Paragraphs>247</Paragraphs>
  <Slides>24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Source Sans Pro</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Literature Review </vt:lpstr>
      <vt:lpstr>Literature Review </vt:lpstr>
      <vt:lpstr>Literature Review </vt:lpstr>
      <vt:lpstr>Literature Review</vt:lpstr>
      <vt:lpstr>PowerPoint Presentation</vt:lpstr>
      <vt:lpstr>PowerPoint Presentation</vt:lpstr>
      <vt:lpstr> Problem Definition </vt:lpstr>
      <vt:lpstr>PowerPoint Presentation</vt:lpstr>
      <vt:lpstr>PowerPoint Presentation</vt:lpstr>
      <vt:lpstr>PowerPoint Presentation</vt:lpstr>
      <vt:lpstr>Prototype Design Demonstration </vt:lpstr>
      <vt:lpstr>Prototype Design Demonstration </vt:lpstr>
      <vt:lpstr>Implementation Status</vt:lpstr>
      <vt:lpstr>Review Suggestions (Given in Last meeting)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shivraj mulik</cp:lastModifiedBy>
  <cp:revision>55</cp:revision>
  <cp:lastPrinted>1601-01-01T00:00:00Z</cp:lastPrinted>
  <dcterms:created xsi:type="dcterms:W3CDTF">2017-10-25T08:22:14Z</dcterms:created>
  <dcterms:modified xsi:type="dcterms:W3CDTF">2024-10-22T12:03:26Z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