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262" r:id="rId8"/>
    <p:sldId id="289" r:id="rId9"/>
    <p:sldId id="264" r:id="rId10"/>
    <p:sldId id="258" r:id="rId11"/>
    <p:sldId id="278" r:id="rId12"/>
    <p:sldId id="295" r:id="rId13"/>
    <p:sldId id="296" r:id="rId14"/>
    <p:sldId id="297" r:id="rId15"/>
    <p:sldId id="266" r:id="rId16"/>
    <p:sldId id="301" r:id="rId17"/>
    <p:sldId id="303" r:id="rId18"/>
    <p:sldId id="302" r:id="rId19"/>
    <p:sldId id="300" r:id="rId20"/>
    <p:sldId id="276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Автор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32" y="3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C48FB7-4632-4FB7-A822-C8EE7A1BCE57}" type="datetime1">
              <a:rPr lang="ru-RU" smtClean="0"/>
              <a:t>09.02.2024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97D626-816E-4770-8022-B9B504B09470}" type="datetime1">
              <a:rPr lang="ru-RU" smtClean="0"/>
              <a:pPr/>
              <a:t>09.02.2024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551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228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69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590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43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107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094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170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0716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2579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85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415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462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4512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175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noProof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032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2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ыночное сравн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Графический объект 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Объект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endParaRPr lang="ru-RU" noProof="0"/>
          </a:p>
        </p:txBody>
      </p:sp>
      <p:sp>
        <p:nvSpPr>
          <p:cNvPr id="27" name="Объект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20" name="Текст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9" name="Текст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6" name="Текст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7" name="Текст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8" name="Текст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9" name="Текст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0" name="Текст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 lvl="0" rtl="0"/>
            <a:r>
              <a:rPr lang="ru-RU" noProof="0"/>
              <a:t>Год</a:t>
            </a:r>
          </a:p>
        </p:txBody>
      </p:sp>
      <p:sp>
        <p:nvSpPr>
          <p:cNvPr id="12" name="Текст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3" name="Текст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4" name="Текст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5" name="Текст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6" name="Текст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7" name="Текст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8" name="Текст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19" name="Текст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0" name="Текст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1" name="Текст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2" name="Текст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3" name="Текст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4" name="Текст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5" name="Текст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6" name="Текст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7" name="Текст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8" name="Текст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29" name="Текст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0" name="Текст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1" name="Текст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ММ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6" name="Дата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37" name="Нижний колонтитул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38" name="Номер слайда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полнитель графического элемента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графический элемент SmartArt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4 человек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лайд команды: 8 челове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7" name="Рисунок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8" name="Рисунок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19" name="Рисунок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6" name="Текст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4" name="Текст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8" name="Текст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5" name="Текст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5" name="Рисунок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6" name="Рисунок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7" name="Рисунок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8" name="Рисунок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54" name="Текст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2" name="Текст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59" name="Текст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3" name="Текст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0" name="Текст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4" name="Текст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1" name="Текст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65" name="Текст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содержимо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4" name="Объект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8" name="Текст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5" name="Объект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19" name="Текст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6" name="Объект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ru-RU" noProof="0"/>
              <a:t>Щелкните, чтобы добавить содержимое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3" name="Текст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</a:t>
            </a:r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бъект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Дата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22" name="Нижний колонтитул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24" name="Номер слайда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Дата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Графический объект 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ru-RU" noProof="0">
              <a:latin typeface="Arial" panose="020B06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ЗАГОЛОВОК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8" name="Текст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4" name="Текст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5" name="Текст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6" name="Текст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sp>
        <p:nvSpPr>
          <p:cNvPr id="37" name="Текст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Щелкните, чтобы изменить стиль текста на образце слайда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Дата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ru-RU" noProof="0"/>
              <a:t>20XX г.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2" name="Текст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Текст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3" name="Текст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2 столбцам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8" name="Текст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0" name="Текст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24" name="Текст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  <p:pic>
        <p:nvPicPr>
          <p:cNvPr id="2" name="Графический объект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Вступлени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Дата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ЩЕЛКНИТЕ, ЧТОБЫ ИЗМЕНИТЬ СТИЛЬ ЗАГОЛОВКА НА ОБРАЗЦЕ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Графический объект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СТИЛЬ ОБРАЗЦА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2" name="Текст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3" name="Текст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ЩЕЛКНИТЕ, ЧТОБЫ ДОБАВИТЬ ПОДЗАГОЛОВОК</a:t>
            </a:r>
          </a:p>
        </p:txBody>
      </p:sp>
      <p:sp>
        <p:nvSpPr>
          <p:cNvPr id="16" name="Текст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Дата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18" name="Нижний колонтитул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объект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21" name="Текст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ОБРАЗЕЦ ТЕКСТА</a:t>
            </a:r>
          </a:p>
        </p:txBody>
      </p:sp>
      <p:sp>
        <p:nvSpPr>
          <p:cNvPr id="22" name="Объект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20ГГ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ru-RU" noProof="0"/>
              <a:t>Набор слайдов для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ru-RU" noProof="0" smtClean="0"/>
              <a:t>‹#›</a:t>
            </a:fld>
            <a:endParaRPr lang="ru-RU" noProof="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noProof="0"/>
              <a:t>Набор слайдов для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B5CEABB6-07DC-46E8-9B57-56EC44A396E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 rtlCol="0"/>
          <a:lstStyle/>
          <a:p>
            <a:pPr rtl="0"/>
            <a:r>
              <a:rPr lang="ru-RU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rtl="0"/>
            <a:r>
              <a:rPr lang="ru-RU" dirty="0"/>
              <a:t>Маковецкий Дмитрий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10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EF5A38-63BF-478E-B2BB-0005B520F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131" y="501650"/>
            <a:ext cx="6364519" cy="461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13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3250" y="5838825"/>
            <a:ext cx="8534400" cy="517525"/>
          </a:xfrm>
        </p:spPr>
        <p:txBody>
          <a:bodyPr rtlCol="0">
            <a:normAutofit/>
          </a:bodyPr>
          <a:lstStyle/>
          <a:p>
            <a:r>
              <a:rPr lang="ru-RU" noProof="1"/>
              <a:t>Данные имют нулевую корреляцию и никак не связаны между собой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11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DDDDBB4-5CC7-48F1-927E-759C68CAC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525" y="500309"/>
            <a:ext cx="6334125" cy="497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86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12</a:t>
            </a:fld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4052B14D-DEC5-4965-9301-D9B46CF0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40" y="1627628"/>
            <a:ext cx="7690119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13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8FCB91-E10F-4E74-8A5E-930CAF24F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932" y="1627628"/>
            <a:ext cx="7818136" cy="360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3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14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E7E66-E04B-418C-B4C4-A9472D153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7" y="1411702"/>
            <a:ext cx="10182225" cy="403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89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654053"/>
            <a:ext cx="8421688" cy="823912"/>
          </a:xfrm>
        </p:spPr>
        <p:txBody>
          <a:bodyPr rtlCol="0"/>
          <a:lstStyle/>
          <a:p>
            <a:r>
              <a:rPr lang="ru-RU" dirty="0"/>
              <a:t>Диаграмма категорий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15</a:t>
            </a:fld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6F5394C3-7BBB-4C3A-B659-EDC62B94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4" y="2114551"/>
            <a:ext cx="11449051" cy="351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815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823913"/>
          </a:xfrm>
        </p:spPr>
        <p:txBody>
          <a:bodyPr rtlCol="0"/>
          <a:lstStyle/>
          <a:p>
            <a:r>
              <a:rPr lang="ru-RU" dirty="0"/>
              <a:t>Модель и логика работы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214961"/>
            <a:ext cx="2882475" cy="823912"/>
          </a:xfrm>
        </p:spPr>
        <p:txBody>
          <a:bodyPr rtlCol="0" anchor="ctr"/>
          <a:lstStyle/>
          <a:p>
            <a:r>
              <a:rPr lang="ru-RU" dirty="0"/>
              <a:t>Используемая модель: </a:t>
            </a:r>
            <a:r>
              <a:rPr lang="en-US" dirty="0" err="1"/>
              <a:t>LightFM</a:t>
            </a:r>
            <a:endParaRPr lang="en-US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158334"/>
            <a:ext cx="2947361" cy="31980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b="1" noProof="1"/>
              <a:t>Параметры модели:</a:t>
            </a:r>
            <a:r>
              <a:rPr lang="ru-RU" noProof="1"/>
              <a:t> </a:t>
            </a: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loss='warp'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learning_rate=0.05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item_alpha=0.0001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user_alpha=0.0001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/>
              <a:t>no_components=60</a:t>
            </a:r>
          </a:p>
          <a:p>
            <a:endParaRPr lang="en-US" noProof="1"/>
          </a:p>
          <a:p>
            <a:r>
              <a:rPr lang="ru-RU" noProof="1"/>
              <a:t>Результаты и оценка качества</a:t>
            </a:r>
            <a:r>
              <a:rPr lang="en-US" noProof="1"/>
              <a:t>:</a:t>
            </a:r>
            <a:endParaRPr lang="ru-RU" noProof="1"/>
          </a:p>
          <a:p>
            <a:r>
              <a:rPr lang="ru-RU" noProof="1"/>
              <a:t>Значение </a:t>
            </a:r>
            <a:r>
              <a:rPr lang="ru-RU" b="1" noProof="1"/>
              <a:t>Precision@3: 0.0114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4" y="2214961"/>
            <a:ext cx="2896671" cy="823912"/>
          </a:xfrm>
        </p:spPr>
        <p:txBody>
          <a:bodyPr rtlCol="0" anchor="ctr"/>
          <a:lstStyle/>
          <a:p>
            <a:r>
              <a:rPr lang="ru-RU" dirty="0"/>
              <a:t>Матричная факторизация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71465" y="3158334"/>
            <a:ext cx="2896671" cy="1997867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Построение матрицы взаимодействий пользователей с товарами.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</a:t>
            </a:r>
            <a:r>
              <a:rPr lang="ru-RU" dirty="0" err="1"/>
              <a:t>AlternatingLeastSquares</a:t>
            </a:r>
            <a:r>
              <a:rPr lang="ru-RU" dirty="0"/>
              <a:t> для обучения модели с 10 факторами.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0" y="2214961"/>
            <a:ext cx="2882475" cy="823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Процесс рекомендаций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158335"/>
            <a:ext cx="2882475" cy="2175666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Выбор случайного пользователя для демонстрации.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Генерация рекомендаций для этого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noProof="1"/>
              <a:t>Отображение итоговых рекомендаций и соответствующих товаров.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038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17</a:t>
            </a:fld>
            <a:endParaRPr lang="ru-RU"/>
          </a:p>
        </p:txBody>
      </p:sp>
      <p:sp>
        <p:nvSpPr>
          <p:cNvPr id="11" name="Заголовок 3">
            <a:extLst>
              <a:ext uri="{FF2B5EF4-FFF2-40B4-BE49-F238E27FC236}">
                <a16:creationId xmlns:a16="http://schemas.microsoft.com/office/drawing/2014/main" id="{B417F6C0-2F0E-4C8A-B299-9944C5DE86A0}"/>
              </a:ext>
            </a:extLst>
          </p:cNvPr>
          <p:cNvSpPr txBox="1">
            <a:spLocks/>
          </p:cNvSpPr>
          <p:nvPr/>
        </p:nvSpPr>
        <p:spPr>
          <a:xfrm>
            <a:off x="3305175" y="1543846"/>
            <a:ext cx="8421688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/>
              <a:t>Итоги</a:t>
            </a:r>
            <a:endParaRPr lang="ru-RU" dirty="0"/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75750B27-659C-4AA2-97AB-A60489028221}"/>
              </a:ext>
            </a:extLst>
          </p:cNvPr>
          <p:cNvSpPr txBox="1">
            <a:spLocks/>
          </p:cNvSpPr>
          <p:nvPr/>
        </p:nvSpPr>
        <p:spPr>
          <a:xfrm>
            <a:off x="3305969" y="3429000"/>
            <a:ext cx="7695406" cy="199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1600" noProof="1"/>
              <a:t>После проведенного анализа, обработки, проеобразования данных и обучения модели удалось эффективно рекомендовать дополнительные три товара, размещенные на главной странице сайта с неплохой точностью.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ru-RU" b="1" dirty="0"/>
              <a:t>Введение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729568" cy="2519363"/>
          </a:xfrm>
        </p:spPr>
        <p:txBody>
          <a:bodyPr rtlCol="0">
            <a:normAutofit/>
          </a:bodyPr>
          <a:lstStyle/>
          <a:p>
            <a:pPr algn="just" rtl="0"/>
            <a:r>
              <a:rPr lang="ru-RU" dirty="0"/>
              <a:t>Проект по разработке рекомендательной системы для интернет-магазина с целью увеличения прибыли от </a:t>
            </a:r>
            <a:r>
              <a:rPr lang="ru-RU" dirty="0" err="1"/>
              <a:t>допродаж</a:t>
            </a:r>
            <a:r>
              <a:rPr lang="ru-RU" dirty="0"/>
              <a:t> на 20%.</a:t>
            </a:r>
          </a:p>
          <a:p>
            <a:pPr algn="just" rtl="0"/>
            <a:endParaRPr lang="ru-RU" dirty="0"/>
          </a:p>
        </p:txBody>
      </p:sp>
      <p:sp>
        <p:nvSpPr>
          <p:cNvPr id="7" name="Номер слайда 12">
            <a:extLst>
              <a:ext uri="{FF2B5EF4-FFF2-40B4-BE49-F238E27FC236}">
                <a16:creationId xmlns:a16="http://schemas.microsoft.com/office/drawing/2014/main" id="{8DC08251-7310-4152-A2BD-E80CA571C5ED}"/>
              </a:ext>
            </a:extLst>
          </p:cNvPr>
          <p:cNvSpPr txBox="1">
            <a:spLocks/>
          </p:cNvSpPr>
          <p:nvPr/>
        </p:nvSpPr>
        <p:spPr>
          <a:xfrm>
            <a:off x="10810874" y="6356350"/>
            <a:ext cx="542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ru-RU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5CEABB6-07DC-46E8-9B57-56EC44A396E5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240" y="150019"/>
            <a:ext cx="5387394" cy="585788"/>
          </a:xfrm>
        </p:spPr>
        <p:txBody>
          <a:bodyPr rtlCol="0">
            <a:noAutofit/>
          </a:bodyPr>
          <a:lstStyle/>
          <a:p>
            <a:pPr algn="ctr" rtl="0"/>
            <a:r>
              <a:rPr lang="ru-RU" sz="2200" b="1" dirty="0"/>
              <a:t>Бизнес-постановка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8453" y="1548874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dirty="0"/>
              <a:t>Цель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7804" y="2625199"/>
            <a:ext cx="2921000" cy="514350"/>
          </a:xfrm>
        </p:spPr>
        <p:txBody>
          <a:bodyPr rtlCol="0"/>
          <a:lstStyle/>
          <a:p>
            <a:pPr rtl="0"/>
            <a:r>
              <a:rPr lang="ru-RU" dirty="0"/>
              <a:t>Способ достижения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1030" y="3701524"/>
            <a:ext cx="2743200" cy="514350"/>
          </a:xfrm>
        </p:spPr>
        <p:txBody>
          <a:bodyPr rtlCol="0"/>
          <a:lstStyle/>
          <a:p>
            <a:r>
              <a:rPr lang="ru-RU" dirty="0"/>
              <a:t>бизнес метрика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4602" y="1628346"/>
            <a:ext cx="5539095" cy="401010"/>
          </a:xfrm>
        </p:spPr>
        <p:txBody>
          <a:bodyPr rtlCol="0"/>
          <a:lstStyle/>
          <a:p>
            <a:pPr rtl="0"/>
            <a:r>
              <a:rPr lang="ru-RU" dirty="0"/>
              <a:t>Повышение прибыли интернет-магазина на 20%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99498"/>
            <a:ext cx="5539095" cy="389249"/>
          </a:xfrm>
        </p:spPr>
        <p:txBody>
          <a:bodyPr rtlCol="0"/>
          <a:lstStyle/>
          <a:p>
            <a:pPr rtl="0"/>
            <a:r>
              <a:rPr lang="ru-RU" dirty="0"/>
              <a:t>Разработка и внедрение рекомендательной системы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89262"/>
            <a:ext cx="5539095" cy="365125"/>
          </a:xfrm>
        </p:spPr>
        <p:txBody>
          <a:bodyPr rtlCol="0"/>
          <a:lstStyle/>
          <a:p>
            <a:pPr rtl="0"/>
            <a:r>
              <a:rPr lang="ru-RU" dirty="0"/>
              <a:t>Оборот от </a:t>
            </a:r>
            <a:r>
              <a:rPr lang="ru-RU" dirty="0" err="1"/>
              <a:t>допродаж</a:t>
            </a:r>
            <a:endParaRPr lang="ru-RU" dirty="0"/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9702"/>
            <a:ext cx="8421688" cy="1050923"/>
          </a:xfrm>
        </p:spPr>
        <p:txBody>
          <a:bodyPr rtlCol="0"/>
          <a:lstStyle/>
          <a:p>
            <a:r>
              <a:rPr lang="ru-RU" dirty="0"/>
              <a:t>Техническая 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300" y="1162948"/>
            <a:ext cx="10477500" cy="31328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Разместить три рекомендации на главной странице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Создать сервис с рекомендациями по идентификатору пользователя</a:t>
            </a:r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Обернуть </a:t>
            </a:r>
            <a:r>
              <a:rPr lang="en-US" dirty="0"/>
              <a:t>MVP</a:t>
            </a:r>
            <a:r>
              <a:rPr lang="ru-RU" dirty="0"/>
              <a:t> сервиса в </a:t>
            </a:r>
            <a:r>
              <a:rPr lang="en-US" dirty="0"/>
              <a:t>Docker</a:t>
            </a:r>
            <a:endParaRPr lang="ru-RU" dirty="0"/>
          </a:p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dirty="0"/>
              <a:t>Написать документацию с описание функциональности</a:t>
            </a:r>
          </a:p>
        </p:txBody>
      </p:sp>
      <p:sp>
        <p:nvSpPr>
          <p:cNvPr id="82" name="Номер слайда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/>
          </a:p>
        </p:txBody>
      </p: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ED715B73-C0E1-4972-82AB-5E8170FE51E0}"/>
              </a:ext>
            </a:extLst>
          </p:cNvPr>
          <p:cNvSpPr txBox="1">
            <a:spLocks/>
          </p:cNvSpPr>
          <p:nvPr/>
        </p:nvSpPr>
        <p:spPr>
          <a:xfrm>
            <a:off x="876301" y="4789692"/>
            <a:ext cx="10477499" cy="710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ru-RU" sz="2400" dirty="0"/>
              <a:t>Техническая метрика оценки качества</a:t>
            </a:r>
          </a:p>
        </p:txBody>
      </p:sp>
      <p:sp>
        <p:nvSpPr>
          <p:cNvPr id="31" name="Объект 2">
            <a:extLst>
              <a:ext uri="{FF2B5EF4-FFF2-40B4-BE49-F238E27FC236}">
                <a16:creationId xmlns:a16="http://schemas.microsoft.com/office/drawing/2014/main" id="{B5FF0196-C931-4F63-AA32-22889369E594}"/>
              </a:ext>
            </a:extLst>
          </p:cNvPr>
          <p:cNvSpPr txBox="1">
            <a:spLocks/>
          </p:cNvSpPr>
          <p:nvPr/>
        </p:nvSpPr>
        <p:spPr>
          <a:xfrm>
            <a:off x="876300" y="5499997"/>
            <a:ext cx="10477500" cy="7103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Precision@3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32" y="438994"/>
            <a:ext cx="9191896" cy="519727"/>
          </a:xfrm>
        </p:spPr>
        <p:txBody>
          <a:bodyPr rtlCol="0"/>
          <a:lstStyle/>
          <a:p>
            <a:pPr algn="ctr"/>
            <a:r>
              <a:rPr lang="ru-RU" dirty="0"/>
              <a:t>Характеристики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8954" y="1564154"/>
            <a:ext cx="4269497" cy="365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cap="all" dirty="0"/>
              <a:t>events</a:t>
            </a:r>
            <a:r>
              <a:rPr lang="en-US" sz="1800" dirty="0"/>
              <a:t> </a:t>
            </a:r>
            <a:r>
              <a:rPr lang="ru-RU" sz="1800" dirty="0"/>
              <a:t>-</a:t>
            </a:r>
            <a:r>
              <a:rPr lang="en-US" sz="1800" dirty="0"/>
              <a:t> </a:t>
            </a:r>
            <a:r>
              <a:rPr lang="ru-RU" sz="1800" dirty="0" err="1"/>
              <a:t>датасет</a:t>
            </a:r>
            <a:r>
              <a:rPr lang="ru-RU" sz="1800" dirty="0"/>
              <a:t> с событиями.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78529" y="1893578"/>
            <a:ext cx="4269922" cy="3857339"/>
          </a:xfrm>
        </p:spPr>
        <p:txBody>
          <a:bodyPr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timestamp</a:t>
            </a:r>
            <a:r>
              <a:rPr lang="ru-RU" dirty="0"/>
              <a:t>	- время события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visitorid</a:t>
            </a:r>
            <a:r>
              <a:rPr lang="ru-RU" dirty="0"/>
              <a:t>	- идентификатор пользователя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event</a:t>
            </a:r>
            <a:r>
              <a:rPr lang="ru-RU" dirty="0"/>
              <a:t>	- тип события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itemid</a:t>
            </a:r>
            <a:r>
              <a:rPr lang="ru-RU" dirty="0"/>
              <a:t>	- идентификатор объекта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transactionid</a:t>
            </a:r>
            <a:r>
              <a:rPr lang="ru-RU" dirty="0"/>
              <a:t>	- идентификатор транзакции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82144" y="1564154"/>
            <a:ext cx="5133656" cy="365125"/>
          </a:xfrm>
        </p:spPr>
        <p:txBody>
          <a:bodyPr rtlCol="0">
            <a:noAutofit/>
          </a:bodyPr>
          <a:lstStyle/>
          <a:p>
            <a:r>
              <a:rPr lang="ru-RU" sz="1800" b="1" cap="all" dirty="0" err="1"/>
              <a:t>item_properties</a:t>
            </a:r>
            <a:r>
              <a:rPr lang="ru-RU" sz="1800" dirty="0"/>
              <a:t> - свойства товаров.</a:t>
            </a:r>
            <a:endParaRPr lang="ru-RU" sz="1600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981718" y="1893579"/>
            <a:ext cx="5133655" cy="1836648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en-US" dirty="0"/>
              <a:t>timestamp</a:t>
            </a:r>
            <a:r>
              <a:rPr lang="ru-RU" dirty="0"/>
              <a:t> 	- момент записи значения свойства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item_id</a:t>
            </a:r>
            <a:r>
              <a:rPr lang="ru-RU" dirty="0"/>
              <a:t> 	- идентификатор объекта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property</a:t>
            </a:r>
            <a:r>
              <a:rPr lang="ru-RU" dirty="0"/>
              <a:t>	- свойство (в </a:t>
            </a:r>
            <a:r>
              <a:rPr lang="ru-RU" dirty="0" err="1"/>
              <a:t>захешированном</a:t>
            </a:r>
            <a:r>
              <a:rPr lang="ru-RU" dirty="0"/>
              <a:t> виде)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value</a:t>
            </a:r>
            <a:r>
              <a:rPr lang="ru-RU" dirty="0"/>
              <a:t>	- значение свойства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378529" y="5123859"/>
            <a:ext cx="5433204" cy="365125"/>
          </a:xfrm>
        </p:spPr>
        <p:txBody>
          <a:bodyPr rtlCol="0">
            <a:noAutofit/>
          </a:bodyPr>
          <a:lstStyle/>
          <a:p>
            <a:r>
              <a:rPr lang="ru-RU" sz="1800" b="1" cap="all" dirty="0" err="1"/>
              <a:t>category_tree</a:t>
            </a:r>
            <a:r>
              <a:rPr lang="ru-RU" sz="1800" dirty="0"/>
              <a:t> - дерево категорий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378103" y="5453284"/>
            <a:ext cx="5431971" cy="904770"/>
          </a:xfrm>
        </p:spPr>
        <p:txBody>
          <a:bodyPr rtlCol="0"/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category_id</a:t>
            </a:r>
            <a:r>
              <a:rPr lang="ru-RU" dirty="0"/>
              <a:t>	- идентификатор категорий</a:t>
            </a:r>
          </a:p>
          <a:p>
            <a:pPr marL="285750" indent="-285750">
              <a:buFont typeface="Arial" panose="020B0604020202020204" pitchFamily="34" charset="0"/>
              <a:buChar char="•"/>
              <a:tabLst>
                <a:tab pos="1438275" algn="l"/>
              </a:tabLst>
            </a:pPr>
            <a:r>
              <a:rPr lang="ru-RU" dirty="0" err="1"/>
              <a:t>parent_id</a:t>
            </a:r>
            <a:r>
              <a:rPr lang="ru-RU" dirty="0"/>
              <a:t>	- идентификатор родительской категории</a:t>
            </a:r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11CA777-7B51-4F06-9E32-4905EF5C9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089" y="3652335"/>
            <a:ext cx="4269923" cy="103933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22F302E-436B-47BC-82E5-4C8D4F87C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963" y="3581370"/>
            <a:ext cx="4136755" cy="111029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B560DB2-A776-4258-9052-F13B83E9E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3467" y="5114327"/>
            <a:ext cx="1712873" cy="103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49" y="1595439"/>
            <a:ext cx="6410325" cy="595311"/>
          </a:xfrm>
        </p:spPr>
        <p:txBody>
          <a:bodyPr rtlCol="0" anchor="ctr"/>
          <a:lstStyle/>
          <a:p>
            <a:r>
              <a:rPr lang="ru-RU" dirty="0" err="1"/>
              <a:t>Препроцессинг</a:t>
            </a:r>
            <a:r>
              <a:rPr lang="ru-RU" dirty="0"/>
              <a:t>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49" y="2308224"/>
            <a:ext cx="8201026" cy="34067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Преобразование типов данных, для уменьшения используемой памяти.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Заполнение </a:t>
            </a:r>
            <a:r>
              <a:rPr lang="ru-RU" dirty="0" err="1"/>
              <a:t>NaN</a:t>
            </a:r>
            <a:r>
              <a:rPr lang="ru-RU" dirty="0"/>
              <a:t> в '</a:t>
            </a:r>
            <a:r>
              <a:rPr lang="ru-RU" dirty="0" err="1"/>
              <a:t>transactionid</a:t>
            </a:r>
            <a:r>
              <a:rPr lang="ru-RU" dirty="0"/>
              <a:t>' и преобразование в целочисленный тип.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Категоризация событий ('</a:t>
            </a:r>
            <a:r>
              <a:rPr lang="ru-RU" dirty="0" err="1"/>
              <a:t>view</a:t>
            </a:r>
            <a:r>
              <a:rPr lang="ru-RU" dirty="0"/>
              <a:t>': 1, '</a:t>
            </a:r>
            <a:r>
              <a:rPr lang="ru-RU" dirty="0" err="1"/>
              <a:t>addtocart</a:t>
            </a:r>
            <a:r>
              <a:rPr lang="ru-RU" dirty="0"/>
              <a:t>': 2, '</a:t>
            </a:r>
            <a:r>
              <a:rPr lang="ru-RU" dirty="0" err="1"/>
              <a:t>transaction</a:t>
            </a:r>
            <a:r>
              <a:rPr lang="ru-RU" dirty="0"/>
              <a:t>': 3).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Удаление дубликатов и пропусков в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/>
              <a:t>Разделение данных на тренировочный и </a:t>
            </a:r>
            <a:r>
              <a:rPr lang="ru-RU" dirty="0" err="1"/>
              <a:t>валидационный</a:t>
            </a:r>
            <a:r>
              <a:rPr lang="ru-RU" dirty="0"/>
              <a:t> </a:t>
            </a:r>
            <a:r>
              <a:rPr lang="ru-RU" dirty="0" err="1"/>
              <a:t>датасеты</a:t>
            </a:r>
            <a:r>
              <a:rPr lang="ru-RU" dirty="0"/>
              <a:t>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ru-RU" smtClean="0"/>
              <a:pPr rtl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571235"/>
            <a:ext cx="5074920" cy="1715531"/>
          </a:xfrm>
        </p:spPr>
        <p:txBody>
          <a:bodyPr rtlCol="0"/>
          <a:lstStyle/>
          <a:p>
            <a:r>
              <a:rPr lang="ru-RU" dirty="0"/>
              <a:t>Статистический анализ данных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143250" y="4998531"/>
            <a:ext cx="8534400" cy="1357819"/>
          </a:xfrm>
        </p:spPr>
        <p:txBody>
          <a:bodyPr rtlCol="0">
            <a:normAutofit/>
          </a:bodyPr>
          <a:lstStyle/>
          <a:p>
            <a:r>
              <a:rPr lang="ru-RU" noProof="1"/>
              <a:t>Признак </a:t>
            </a:r>
            <a:r>
              <a:rPr lang="ru-RU" b="1" noProof="1"/>
              <a:t>transactionid</a:t>
            </a:r>
            <a:r>
              <a:rPr lang="ru-RU" noProof="1"/>
              <a:t> содержит 99 % пропусков, это обусловлено тем, что количество выполненных транзакций равно 22457 из 2756101 записей. </a:t>
            </a:r>
            <a:endParaRPr lang="en-US" noProof="1"/>
          </a:p>
          <a:p>
            <a:r>
              <a:rPr lang="ru-RU" noProof="1"/>
              <a:t>Подавляющее большинство записей являются только просмотром товара.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8</a:t>
            </a:fld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E40EB1D1-7627-4C3B-A4C4-92B0D921D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5" y="501650"/>
            <a:ext cx="6105525" cy="449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ru-RU" smtClean="0"/>
              <a:pPr rtl="0"/>
              <a:t>9</a:t>
            </a:fld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32342E-407F-472D-A7F3-C901AA653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501649"/>
            <a:ext cx="6343650" cy="520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378532"/>
      </p:ext>
    </p:extLst>
  </p:cSld>
  <p:clrMapOvr>
    <a:masterClrMapping/>
  </p:clrMapOvr>
</p:sld>
</file>

<file path=ppt/theme/theme1.xml><?xml version="1.0" encoding="utf-8"?>
<a:theme xmlns:a="http://schemas.openxmlformats.org/drawingml/2006/main" name="Одиночная линия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43_TF56180624_Win32" id="{67C9E7EB-4B67-47D2-AC94-A62F98E9F47B}" vid="{DA75A8E3-E007-44ED-9BA5-5388846DD69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Минималистичная светлая презентация</Template>
  <TotalTime>153</TotalTime>
  <Words>403</Words>
  <Application>Microsoft Office PowerPoint</Application>
  <PresentationFormat>Широкоэкранный</PresentationFormat>
  <Paragraphs>96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Одиночная линия</vt:lpstr>
      <vt:lpstr>Дипломный проект</vt:lpstr>
      <vt:lpstr>Введение</vt:lpstr>
      <vt:lpstr>Бизнес-постановка задачи</vt:lpstr>
      <vt:lpstr>Техническая задача</vt:lpstr>
      <vt:lpstr>Характеристики данных</vt:lpstr>
      <vt:lpstr>Препроцессинг данных</vt:lpstr>
      <vt:lpstr>Статистический анализ данных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Диаграмма категорий</vt:lpstr>
      <vt:lpstr>Модель и логика работы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Набор слайдов для презентации</dc:title>
  <dc:creator>Дмитрий Маковецкий</dc:creator>
  <cp:lastModifiedBy>Дмитрий Маковецкий</cp:lastModifiedBy>
  <cp:revision>13</cp:revision>
  <dcterms:created xsi:type="dcterms:W3CDTF">2024-02-08T17:35:01Z</dcterms:created>
  <dcterms:modified xsi:type="dcterms:W3CDTF">2024-02-09T13:20:06Z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