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9765ZNtD/3dOxvjN+JWAqobz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fcf988f2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fcf988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fcf988f2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fcf988f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fcf988f2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fcf988f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fcf988f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30fcf988f2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fcf988f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0fcf988f2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fcf988f2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30fcf988f2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cf988f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30fcf988f2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fcf988f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30fcf988f2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3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3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3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4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5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u-RU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5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2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4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4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3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3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3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3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somobile.net/blog/rynok-mobilnyh-igr-2024/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somobile.net/blog/rynok-mobilnyh-igr-2024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facundoolano/app-store-scraper" TargetMode="External"/><Relationship Id="rId4" Type="http://schemas.openxmlformats.org/officeDocument/2006/relationships/hyperlink" Target="https://github.com/facundoolano/google-play-scraper" TargetMode="External"/><Relationship Id="rId5" Type="http://schemas.openxmlformats.org/officeDocument/2006/relationships/hyperlink" Target="https://nbviewer.org/github/DS-Makovetskiy/DS/blob/main/hackathons/NIKA/notebooks/AppStore_Games.ipynb" TargetMode="External"/><Relationship Id="rId6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iloserdie.ru/news/rossiyane-stali-zhertvovat-bolshe-no-adresno-issledovani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om.anketolog.ru/2023/04/25/igry-na-smartfon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om.anketolog.ru/2023/10/12/donaty-v-igrah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om.anketolog.ru/2023/10/12/donaty-v-igrah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om.anketolog.ru/2022/09/23/reklama-v-internete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b="1" lang="ru-RU" sz="4800">
                <a:latin typeface="Calibri"/>
                <a:ea typeface="Calibri"/>
                <a:cs typeface="Calibri"/>
                <a:sym typeface="Calibri"/>
              </a:rPr>
              <a:t>гры и люди в них играющие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508002" y="5943600"/>
            <a:ext cx="938903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Google Play, шесть из десяти - мобильные игры. В App Store, 50 на 50.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анализа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портала «asomobile» от 23.05.2024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4">
            <a:alphaModFix/>
          </a:blip>
          <a:srcRect b="0" l="2767" r="10214" t="13806"/>
          <a:stretch/>
        </p:blipFill>
        <p:spPr>
          <a:xfrm>
            <a:off x="508002" y="609600"/>
            <a:ext cx="8755811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508002" y="5208869"/>
            <a:ext cx="9389034" cy="103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 наиболее прибыльных жанрах присутствуют интересующие нас жанры игр для 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Android и iOS: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Puzzle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($3.9 и $4.4 млрд),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Simulation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($2.9 и $3.6 млрд),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($2.1 млрд)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анализа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портала «asomobile» от 23.05.2024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0" l="1838" r="10564" t="12649"/>
          <a:stretch/>
        </p:blipFill>
        <p:spPr>
          <a:xfrm>
            <a:off x="508002" y="609600"/>
            <a:ext cx="8937923" cy="459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Тренды в жанрах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Наиболее популярными жанрами, исходя из количества доступных игр, являются: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Casual, Puzzle, Simulation.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341" y="1737559"/>
            <a:ext cx="8728354" cy="338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Популярность жанров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Помимо того, что жанры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Puzzle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наиболее популярны среди бесплатных игр, они ещё и наиболее прибыльные с точки зрения внутриигровых покупок (поскольку большинство из них распространяется бесплатно)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1976" y="1184276"/>
            <a:ext cx="7601084" cy="422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Средний рейтинг жанров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Среди бесплатных и наиболее прибыльных жанров, вновь присутствуют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(Топ бесплатных) и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Puzzle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(Топ прибыльных).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1976" y="1184276"/>
            <a:ext cx="7601084" cy="422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508002" y="348255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Средний возрастной рейтинг игр по жанрам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508001" y="5412379"/>
            <a:ext cx="9389034" cy="83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Если брать во внимание жанры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Casual, Puzzle, Simulation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то можно сделать вывод о том, что данные жанры популярны начиная с 6+ лет. Следовательно, аудитория максимально обширная.</a:t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 при помощи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app-store-scraper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google-play-scraper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из AppStore и Google Play от 08.2024. И доступны в виде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аналитического отчета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268" y="1182214"/>
            <a:ext cx="7608500" cy="423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508002" y="348255"/>
            <a:ext cx="9389034" cy="13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Краткие итоги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508002" y="1669055"/>
            <a:ext cx="9389034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Мобильный сектор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82% имеют на смартфоне от 1 до 3 мобильных игр.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58% играют в мобильные игры ежедневно.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65% играют в мобильные игры до часа в день.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55% играют в симуляторы, 33% в казуальные жанры игр.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❖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Донат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17% совершают внутриигровые покупки раз в месяц.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48% совершают разовые внутриигровые покупки от 50 до 200 руб.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55% доната приходятся на мобильные игры и лишь 11% на браузерные.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67% покупка инвентаря, 39% улучшение навыков, 27% кастомизация внешнего вида, 24% ускорение игровых процессов, 17% поддержка разработчиков</a:t>
            </a:r>
            <a:endParaRPr/>
          </a:p>
          <a:p>
            <a:pPr indent="-204469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04469" lvl="1" marL="7429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fcf988f25_0_0"/>
          <p:cNvSpPr txBox="1"/>
          <p:nvPr>
            <p:ph type="title"/>
          </p:nvPr>
        </p:nvSpPr>
        <p:spPr>
          <a:xfrm>
            <a:off x="734100" y="2969250"/>
            <a:ext cx="8596800" cy="9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/>
              <a:t>Благотворительность</a:t>
            </a:r>
            <a:endParaRPr b="1"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fcf988f25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/>
              <a:t>Россияне стали жертвовать больше, но адресно</a:t>
            </a:r>
            <a:endParaRPr b="1" sz="3200"/>
          </a:p>
        </p:txBody>
      </p:sp>
      <p:sp>
        <p:nvSpPr>
          <p:cNvPr id="270" name="Google Shape;270;g30fcf988f25_0_5"/>
          <p:cNvSpPr txBox="1"/>
          <p:nvPr>
            <p:ph idx="1" type="body"/>
          </p:nvPr>
        </p:nvSpPr>
        <p:spPr>
          <a:xfrm>
            <a:off x="677325" y="1930496"/>
            <a:ext cx="8596800" cy="246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60% - россиян помогают адресно (то есть конкретным людям),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53% - жертвуют фондам,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28% - участвуют в акциях и мероприятиях.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12% - пожертвования через корпоративный фонд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6% - через свой бизнес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2% - другие варианты.</a:t>
            </a:r>
            <a:endParaRPr/>
          </a:p>
        </p:txBody>
      </p:sp>
      <p:sp>
        <p:nvSpPr>
          <p:cNvPr id="271" name="Google Shape;271;g30fcf988f25_0_5"/>
          <p:cNvSpPr txBox="1"/>
          <p:nvPr>
            <p:ph idx="1" type="body"/>
          </p:nvPr>
        </p:nvSpPr>
        <p:spPr>
          <a:xfrm>
            <a:off x="677325" y="4398600"/>
            <a:ext cx="8596800" cy="236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Поскольку большая часть людей предпочитают помогать нуждающимся не через НКО, а напрямую (60% респондентов), то фондам важно работать с этой аудиторией.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Важно рассказывать о необходимости поддержки системных НКО, вовлекать и объяснять, как пожертвования могут быть более эффективными вне зависимости от того, какое направление помощи или какую категорию благополучателей решает поддерживать человек</a:t>
            </a:r>
            <a:endParaRPr/>
          </a:p>
        </p:txBody>
      </p:sp>
      <p:sp>
        <p:nvSpPr>
          <p:cNvPr id="272" name="Google Shape;272;g30fcf988f25_0_5"/>
          <p:cNvSpPr txBox="1"/>
          <p:nvPr/>
        </p:nvSpPr>
        <p:spPr>
          <a:xfrm>
            <a:off x="7342094" y="6248400"/>
            <a:ext cx="462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lang="ru-RU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исследования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от </a:t>
            </a:r>
            <a:r>
              <a:rPr lang="ru-RU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10.04.2024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fcf988f25_0_26"/>
          <p:cNvSpPr txBox="1"/>
          <p:nvPr>
            <p:ph type="title"/>
          </p:nvPr>
        </p:nvSpPr>
        <p:spPr>
          <a:xfrm>
            <a:off x="734100" y="2969250"/>
            <a:ext cx="8596800" cy="9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/>
              <a:t>Мерч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Любимые игры и жанры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Наиболее предпочтительными жанрами среди опрошенных являются: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55% - Головоломки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Симуляторы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39% - Логические, Поиск предметов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37% - Аркады, Словестные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33%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- Карточные,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Казуальные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24% - Викторины, Стратегии, шутеры, развивающие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4">
            <a:alphaModFix/>
          </a:blip>
          <a:srcRect b="0" l="0" r="0" t="8743"/>
          <a:stretch/>
        </p:blipFill>
        <p:spPr>
          <a:xfrm>
            <a:off x="508001" y="1669055"/>
            <a:ext cx="5219698" cy="37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fcf988f25_0_31"/>
          <p:cNvSpPr txBox="1"/>
          <p:nvPr>
            <p:ph type="title"/>
          </p:nvPr>
        </p:nvSpPr>
        <p:spPr>
          <a:xfrm>
            <a:off x="508002" y="348255"/>
            <a:ext cx="9389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Мерч каких организаций имеется у россиян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0fcf988f25_0_31"/>
          <p:cNvSpPr txBox="1"/>
          <p:nvPr>
            <p:ph idx="1" type="body"/>
          </p:nvPr>
        </p:nvSpPr>
        <p:spPr>
          <a:xfrm>
            <a:off x="5727700" y="1669055"/>
            <a:ext cx="41694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56% - россиян имеют вещи с корпоративной символикой различных компаний.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31% - имеют «фанатские» товары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11% - продукцию благотворительных организаций.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g30fcf988f2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34" y="1669150"/>
            <a:ext cx="4925265" cy="50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fcf988f25_0_39"/>
          <p:cNvSpPr txBox="1"/>
          <p:nvPr>
            <p:ph type="title"/>
          </p:nvPr>
        </p:nvSpPr>
        <p:spPr>
          <a:xfrm>
            <a:off x="508002" y="348255"/>
            <a:ext cx="9389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Какой т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ип мерча имеется у россиян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0fcf988f25_0_39"/>
          <p:cNvSpPr txBox="1"/>
          <p:nvPr>
            <p:ph idx="1" type="body"/>
          </p:nvPr>
        </p:nvSpPr>
        <p:spPr>
          <a:xfrm>
            <a:off x="5727700" y="1669055"/>
            <a:ext cx="41694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72% - канцелярию, например, ручки или блокноты,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61% - кружки,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57% - футболки,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42% - головные уборы и брелоки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32% - рюкзаки или сумки,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27% - термосы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25% - зонт,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22% - толстовку.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30fcf988f2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00" y="1669150"/>
            <a:ext cx="4691199" cy="490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fcf988f25_0_57"/>
          <p:cNvSpPr txBox="1"/>
          <p:nvPr>
            <p:ph type="title"/>
          </p:nvPr>
        </p:nvSpPr>
        <p:spPr>
          <a:xfrm>
            <a:off x="508002" y="348255"/>
            <a:ext cx="9389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Наиболее популярный т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ип мерча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0fcf988f25_0_57"/>
          <p:cNvSpPr txBox="1"/>
          <p:nvPr>
            <p:ph idx="1" type="body"/>
          </p:nvPr>
        </p:nvSpPr>
        <p:spPr>
          <a:xfrm>
            <a:off x="5727700" y="1669055"/>
            <a:ext cx="41694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Какие товары с корпоративной символикой популярнее? Что касается конкретных товаров, то респонденты чаще всего желают иметь: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65% - брендированную футболку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57% - сумку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57% - канцелярию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52% - кружки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47% - толстовоки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44% - термос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43% - головной убор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40% - бомбер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37% - зонт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32% - портативную зарядку для смартфона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30fcf988f2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1669055"/>
            <a:ext cx="4442776" cy="4884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fcf988f25_0_50"/>
          <p:cNvSpPr txBox="1"/>
          <p:nvPr>
            <p:ph type="title"/>
          </p:nvPr>
        </p:nvSpPr>
        <p:spPr>
          <a:xfrm>
            <a:off x="508002" y="348255"/>
            <a:ext cx="9389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Способ получения мерча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0fcf988f25_0_50"/>
          <p:cNvSpPr txBox="1"/>
          <p:nvPr>
            <p:ph idx="1" type="body"/>
          </p:nvPr>
        </p:nvSpPr>
        <p:spPr>
          <a:xfrm>
            <a:off x="5727700" y="1669055"/>
            <a:ext cx="41694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Чаще всего брендированные товары доставались респондентам бесплатно - так ответили 84% опрошенных. Также 25% получали их в розыгрышах. А самостоятельно покупали продукцию 27%.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g30fcf988f25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575" y="1669155"/>
            <a:ext cx="4579116" cy="488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fcf988f25_0_64"/>
          <p:cNvSpPr txBox="1"/>
          <p:nvPr>
            <p:ph type="title"/>
          </p:nvPr>
        </p:nvSpPr>
        <p:spPr>
          <a:xfrm>
            <a:off x="508002" y="348255"/>
            <a:ext cx="93891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Что люди готовы приобретать самостоятельно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0fcf988f25_0_64"/>
          <p:cNvSpPr txBox="1"/>
          <p:nvPr>
            <p:ph idx="1" type="body"/>
          </p:nvPr>
        </p:nvSpPr>
        <p:spPr>
          <a:xfrm>
            <a:off x="5727700" y="1669055"/>
            <a:ext cx="41694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Согласно опросу, только 27% россиян считают, что за брендированную продукцию нужно платить: 6% уверены в этом, еще 21% склоняются к такому мнению. Многие думают, что компании должны бесплатно раздавать такие изделия, как брелоки, канцелярские товары (по 62%) и защитные маски с корпоративной символикой (52%).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Среди же товаров, которые участники все же готовы купить самостоятельно, они чаще всего называли футболку (26%), сумку или рюкзак (22%), толстовку (19%) и куртку (16%).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g30fcf988f25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75" y="1669055"/>
            <a:ext cx="4829535" cy="488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Частота запуска игр в месяц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Большинство респондентов играют на смартфоне почти ежедневно, и 2-3 раза в неделю.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58% - практически ежедневно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26% - 2-3 раза в неделю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7% - 1 раз в неделю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9% - пару раз в месяц и реже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 b="14340" l="4329" r="4304" t="9309"/>
          <a:stretch/>
        </p:blipFill>
        <p:spPr>
          <a:xfrm>
            <a:off x="508363" y="1669055"/>
            <a:ext cx="4694156" cy="383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Частота запуска игр в день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При этом большая часть опрошенных тратят на игры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до получаса в день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и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30-60 минут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Реже играют в смартфон 1-1,5 часа и больше.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27% - до 30 минут в день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38% - 31-60 минут в день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18% - 1-1.5 часа в день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9% - 1.5-3 часа в день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8% - 3 часа и более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 b="14277" l="4258" r="4130" t="9309"/>
          <a:stretch/>
        </p:blipFill>
        <p:spPr>
          <a:xfrm>
            <a:off x="508001" y="1669056"/>
            <a:ext cx="5219698" cy="42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Платная игра или бесплатная с рекламой?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Российские пользователи предпочтут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бесплатную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игру на смартфоне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с периодической рекламой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платному игровому приложению.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93% -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Бесплатный доступ к ирге с периодическим просмотрим рекламы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7% -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Платный доступ к игре без рекламы 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17609" l="4438" r="4513" t="11572"/>
          <a:stretch/>
        </p:blipFill>
        <p:spPr>
          <a:xfrm>
            <a:off x="473546" y="1669055"/>
            <a:ext cx="5254153" cy="327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Средний размер совершенных внутриигровых покупок в месяц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Среди тех, кто хотя бы иногда оплачивает внутриигровые покупки, большая часть опрошенных тратят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от 100 до 500 рублей в месяц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36% - до 100 рублей в месяц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22% - 101-250 рублей в месяц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22% - 251-500 рублей в месяц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8% - 501-750 рублей в месяц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7% - 751-1000 рублей в месяц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5% - более 1000 рублей в месяц</a:t>
            </a:r>
            <a:endParaRPr/>
          </a:p>
          <a:p>
            <a:pPr indent="-251459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05 мая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1700 пользователей игровых приложений для смартфонов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12704" l="4426" r="4256" t="8175"/>
          <a:stretch/>
        </p:blipFill>
        <p:spPr>
          <a:xfrm>
            <a:off x="508001" y="1669055"/>
            <a:ext cx="5219698" cy="499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Предпочитаемые платформы для доната в играх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Чаще всего интернет-пользователи донатят на компьютерные и </a:t>
            </a: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мобильные игры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Реже совершают внутриигровые покупки в браузерных играх, а также в играх для приставки или игровой консоли.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67% - компьютерные игры,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55% - мобильные игры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11% - браузерные игры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10% - игровые консоли.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13.10.2023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650 россиян старше 18 лет, которые донатят в играх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4">
            <a:alphaModFix/>
          </a:blip>
          <a:srcRect b="11950" l="3959" r="3863" t="7672"/>
          <a:stretch/>
        </p:blipFill>
        <p:spPr>
          <a:xfrm>
            <a:off x="699111" y="1669055"/>
            <a:ext cx="5028661" cy="503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Объекты доната в играх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Основные причины, по которым донатят в играх –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покупка инвентаря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улучшение навыков персонажа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кастомизация его внешнего вида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Четверть опрошенных тратят деньги на ускорение игровых процессов, доступ к новым локациям, сюжетам, и обновления. Некоторые тратят деньги, чтобы </a:t>
            </a: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поддержать разработчиков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67% - покупка инвентаря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39% - улучшение навыков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27% - кастомизация внешнего вида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 u="sng">
                <a:latin typeface="Calibri"/>
                <a:ea typeface="Calibri"/>
                <a:cs typeface="Calibri"/>
                <a:sym typeface="Calibri"/>
              </a:rPr>
              <a:t>24% - ускорение игровых процессов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ru-RU" u="sng">
                <a:latin typeface="Calibri"/>
                <a:ea typeface="Calibri"/>
                <a:cs typeface="Calibri"/>
                <a:sym typeface="Calibri"/>
              </a:rPr>
              <a:t>17% - поддержка разработчиков</a:t>
            </a:r>
            <a:endParaRPr/>
          </a:p>
          <a:p>
            <a:pPr indent="-251459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13.10.2023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Опрошено 650 россиян старше 18 лет, которые донатят в играх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4">
            <a:alphaModFix/>
          </a:blip>
          <a:srcRect b="12077" l="3976" r="4281" t="7797"/>
          <a:stretch/>
        </p:blipFill>
        <p:spPr>
          <a:xfrm>
            <a:off x="706969" y="1669055"/>
            <a:ext cx="5020730" cy="503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508002" y="348255"/>
            <a:ext cx="938903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Доверие к источникам рекламы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5727700" y="1669055"/>
            <a:ext cx="4169335" cy="457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Согласно данным опроса, больше всего респонденты доверяют рекомендациям товаров и услуг от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друзей в соцсетях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на втором месте отзывы на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маркетплейсах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и публикации на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сайтах-отзовиках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(например, IRecommend.ru). На третьем — контекстная и таргетированная реклама.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47% - Рекомендации друзей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43% - Отзывы на маркеплейсах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41% - Посты на сайтах с отзывами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7342094" y="6248400"/>
            <a:ext cx="4625787" cy="457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Данные собраны на основе </a:t>
            </a:r>
            <a:r>
              <a:rPr b="0" i="0" lang="ru-RU" sz="1000" u="sng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опроса</a:t>
            </a:r>
            <a:r>
              <a:rPr b="0" i="0" lang="ru-RU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с сайта «Анкетолог» от 29.09.2022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4">
            <a:alphaModFix/>
          </a:blip>
          <a:srcRect b="12958" l="4219" r="3989" t="8174"/>
          <a:stretch/>
        </p:blipFill>
        <p:spPr>
          <a:xfrm>
            <a:off x="508001" y="1669056"/>
            <a:ext cx="5219698" cy="48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2024-08-08T09:47:46Z</dcterms:created>
  <dc:creator>Дмитрий Маковецкий</dc:creator>
</cp:coreProperties>
</file>