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1" r:id="rId2"/>
    <p:sldId id="257" r:id="rId3"/>
    <p:sldId id="256" r:id="rId4"/>
    <p:sldId id="262" r:id="rId5"/>
    <p:sldId id="263" r:id="rId6"/>
    <p:sldId id="264"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EB511F-899B-451D-BB9B-8D1CF0CB7EEB}">
          <p14:sldIdLst>
            <p14:sldId id="261"/>
            <p14:sldId id="257"/>
            <p14:sldId id="256"/>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13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F3D916-0A6E-49B7-9AA9-F13442EBE6FE}"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4384776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3D916-0A6E-49B7-9AA9-F13442EBE6FE}"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66021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3D916-0A6E-49B7-9AA9-F13442EBE6FE}"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173720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3D916-0A6E-49B7-9AA9-F13442EBE6FE}"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218690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8F3D916-0A6E-49B7-9AA9-F13442EBE6FE}"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15018858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F3D916-0A6E-49B7-9AA9-F13442EBE6FE}" type="datetimeFigureOut">
              <a:rPr lang="en-US" smtClean="0"/>
              <a:t>12/10/2022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359625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8F3D916-0A6E-49B7-9AA9-F13442EBE6FE}"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7F63C-3B54-47CA-8DD0-B2EC6C050B3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3D916-0A6E-49B7-9AA9-F13442EBE6FE}"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364695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3D916-0A6E-49B7-9AA9-F13442EBE6FE}"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293821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48F3D916-0A6E-49B7-9AA9-F13442EBE6FE}" type="datetimeFigureOut">
              <a:rPr lang="en-US" smtClean="0"/>
              <a:t>12/10/2022</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96351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F3D916-0A6E-49B7-9AA9-F13442EBE6FE}" type="datetimeFigureOut">
              <a:rPr lang="en-US" smtClean="0"/>
              <a:t>12/10/2022</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FB7F63C-3B54-47CA-8DD0-B2EC6C050B35}" type="slidenum">
              <a:rPr lang="en-US" smtClean="0"/>
              <a:t>‹#›</a:t>
            </a:fld>
            <a:endParaRPr lang="en-US"/>
          </a:p>
        </p:txBody>
      </p:sp>
    </p:spTree>
    <p:extLst>
      <p:ext uri="{BB962C8B-B14F-4D97-AF65-F5344CB8AC3E}">
        <p14:creationId xmlns:p14="http://schemas.microsoft.com/office/powerpoint/2010/main" val="322980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48F3D916-0A6E-49B7-9AA9-F13442EBE6FE}" type="datetimeFigureOut">
              <a:rPr lang="en-US" smtClean="0"/>
              <a:t>12/10/2022</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1FB7F63C-3B54-47CA-8DD0-B2EC6C050B35}" type="slidenum">
              <a:rPr lang="en-US" smtClean="0"/>
              <a:t>‹#›</a:t>
            </a:fld>
            <a:endParaRPr lang="en-US"/>
          </a:p>
        </p:txBody>
      </p:sp>
    </p:spTree>
    <p:extLst>
      <p:ext uri="{BB962C8B-B14F-4D97-AF65-F5344CB8AC3E}">
        <p14:creationId xmlns:p14="http://schemas.microsoft.com/office/powerpoint/2010/main" val="2251491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1">
            <a:extLst>
              <a:ext uri="{FF2B5EF4-FFF2-40B4-BE49-F238E27FC236}">
                <a16:creationId xmlns:a16="http://schemas.microsoft.com/office/drawing/2014/main" id="{D9027F5F-CBFF-4143-9A56-0F20BD2A2F3F}"/>
              </a:ext>
            </a:extLst>
          </p:cNvPr>
          <p:cNvSpPr txBox="1">
            <a:spLocks noChangeArrowheads="1"/>
          </p:cNvSpPr>
          <p:nvPr/>
        </p:nvSpPr>
        <p:spPr bwMode="auto">
          <a:xfrm>
            <a:off x="1083077" y="1178418"/>
            <a:ext cx="744836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b="1" dirty="0">
                <a:solidFill>
                  <a:schemeClr val="bg1"/>
                </a:solidFill>
              </a:rPr>
              <a:t>Health Insurance Prediction</a:t>
            </a:r>
          </a:p>
          <a:p>
            <a:pPr algn="ctr"/>
            <a:r>
              <a:rPr lang="en-US" sz="2000" b="1" dirty="0">
                <a:solidFill>
                  <a:schemeClr val="bg1"/>
                </a:solidFill>
              </a:rPr>
              <a:t>System</a:t>
            </a:r>
          </a:p>
        </p:txBody>
      </p:sp>
      <p:sp>
        <p:nvSpPr>
          <p:cNvPr id="34" name="Text Box 46">
            <a:extLst>
              <a:ext uri="{FF2B5EF4-FFF2-40B4-BE49-F238E27FC236}">
                <a16:creationId xmlns:a16="http://schemas.microsoft.com/office/drawing/2014/main" id="{1C50B776-A644-4955-B4AC-5BFDEDDB7861}"/>
              </a:ext>
            </a:extLst>
          </p:cNvPr>
          <p:cNvSpPr txBox="1">
            <a:spLocks noChangeArrowheads="1"/>
          </p:cNvSpPr>
          <p:nvPr/>
        </p:nvSpPr>
        <p:spPr bwMode="auto">
          <a:xfrm>
            <a:off x="6051779" y="5645597"/>
            <a:ext cx="3092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defTabSz="914400" eaLnBrk="0" fontAlgn="base" hangingPunct="0">
              <a:spcBef>
                <a:spcPct val="0"/>
              </a:spcBef>
              <a:spcAft>
                <a:spcPct val="0"/>
              </a:spcAft>
            </a:pPr>
            <a:r>
              <a:rPr lang="en-US" dirty="0">
                <a:solidFill>
                  <a:schemeClr val="bg1"/>
                </a:solidFill>
              </a:rPr>
              <a:t>Submitted By: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MD RABIUL AWAL SHUVO</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Arial" panose="020B0604020202020204" pitchFamily="34" charset="0"/>
              </a:rPr>
              <a:t>ID:193-35-487</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35" name="Rectangle 32">
            <a:extLst>
              <a:ext uri="{FF2B5EF4-FFF2-40B4-BE49-F238E27FC236}">
                <a16:creationId xmlns:a16="http://schemas.microsoft.com/office/drawing/2014/main" id="{1D5ACB2D-E3E9-4F32-B4EB-38EB6288BEA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Rectangle 34">
            <a:extLst>
              <a:ext uri="{FF2B5EF4-FFF2-40B4-BE49-F238E27FC236}">
                <a16:creationId xmlns:a16="http://schemas.microsoft.com/office/drawing/2014/main" id="{9AA0830A-EE61-4262-9911-4C44A748233A}"/>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6">
            <a:extLst>
              <a:ext uri="{FF2B5EF4-FFF2-40B4-BE49-F238E27FC236}">
                <a16:creationId xmlns:a16="http://schemas.microsoft.com/office/drawing/2014/main" id="{CF01A290-20F3-424E-A590-D70266C07252}"/>
              </a:ext>
            </a:extLst>
          </p:cNvPr>
          <p:cNvSpPr/>
          <p:nvPr/>
        </p:nvSpPr>
        <p:spPr>
          <a:xfrm>
            <a:off x="1" y="35511"/>
            <a:ext cx="9143999" cy="769441"/>
          </a:xfrm>
          <a:prstGeom prst="rect">
            <a:avLst/>
          </a:prstGeom>
          <a:solidFill>
            <a:schemeClr val="bg2">
              <a:lumMod val="20000"/>
              <a:lumOff val="80000"/>
            </a:schemeClr>
          </a:solidFill>
        </p:spPr>
        <p:txBody>
          <a:bodyPr wrap="square">
            <a:spAutoFit/>
          </a:bodyPr>
          <a:lstStyle/>
          <a:p>
            <a:pPr algn="ctr"/>
            <a:r>
              <a:rPr lang="en-US" sz="4400" dirty="0">
                <a:solidFill>
                  <a:srgbClr val="262626"/>
                </a:solidFill>
                <a:latin typeface="Bauhaus 93" panose="04030905020B02020C02" pitchFamily="82" charset="0"/>
                <a:ea typeface="Times New Roman" panose="02020603050405020304" pitchFamily="18" charset="0"/>
                <a:cs typeface="Times New Roman" panose="02020603050405020304" pitchFamily="18" charset="0"/>
              </a:rPr>
              <a:t>Welcome to my Presentation</a:t>
            </a:r>
            <a:endParaRPr lang="en-US" sz="1600" dirty="0">
              <a:effectLst/>
              <a:latin typeface="Bauhaus 93" panose="04030905020B02020C02" pitchFamily="82" charset="0"/>
              <a:ea typeface="Times New Roman" panose="02020603050405020304" pitchFamily="18" charset="0"/>
              <a:cs typeface="Times New Roman" panose="02020603050405020304" pitchFamily="18" charset="0"/>
            </a:endParaRPr>
          </a:p>
        </p:txBody>
      </p:sp>
      <p:sp>
        <p:nvSpPr>
          <p:cNvPr id="38" name="Text Box 46">
            <a:extLst>
              <a:ext uri="{FF2B5EF4-FFF2-40B4-BE49-F238E27FC236}">
                <a16:creationId xmlns:a16="http://schemas.microsoft.com/office/drawing/2014/main" id="{27C16A64-3496-4B58-A6FA-4565981CC291}"/>
              </a:ext>
            </a:extLst>
          </p:cNvPr>
          <p:cNvSpPr txBox="1">
            <a:spLocks noChangeArrowheads="1"/>
          </p:cNvSpPr>
          <p:nvPr/>
        </p:nvSpPr>
        <p:spPr bwMode="auto">
          <a:xfrm>
            <a:off x="827149" y="3398544"/>
            <a:ext cx="42942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defTabSz="914400" eaLnBrk="0" fontAlgn="base" hangingPunct="0">
              <a:spcBef>
                <a:spcPct val="0"/>
              </a:spcBef>
              <a:spcAft>
                <a:spcPct val="0"/>
              </a:spcAft>
            </a:pPr>
            <a:r>
              <a:rPr lang="en-US" dirty="0">
                <a:solidFill>
                  <a:schemeClr val="bg1"/>
                </a:solidFill>
              </a:rPr>
              <a:t>Submit to:</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lvl="1" defTabSz="914400" eaLnBrk="0" fontAlgn="base" hangingPunct="0">
              <a:spcBef>
                <a:spcPct val="0"/>
              </a:spcBef>
              <a:spcAft>
                <a:spcPct val="0"/>
              </a:spcAft>
            </a:pPr>
            <a:r>
              <a:rPr lang="en-US" b="1" dirty="0">
                <a:solidFill>
                  <a:schemeClr val="bg1"/>
                </a:solidFill>
              </a:rPr>
              <a:t>Mohetuzzaman Mobin</a:t>
            </a:r>
            <a:br>
              <a:rPr lang="en-US" dirty="0">
                <a:solidFill>
                  <a:schemeClr val="bg1"/>
                </a:solidFill>
              </a:rPr>
            </a:br>
            <a:r>
              <a:rPr lang="en-US" b="1" dirty="0">
                <a:solidFill>
                  <a:schemeClr val="bg1"/>
                </a:solidFill>
              </a:rPr>
              <a:t>Lecturer</a:t>
            </a:r>
            <a:br>
              <a:rPr lang="en-US" b="1" dirty="0">
                <a:solidFill>
                  <a:schemeClr val="bg1"/>
                </a:solidFill>
              </a:rPr>
            </a:br>
            <a:r>
              <a:rPr lang="en-US" b="1" dirty="0">
                <a:solidFill>
                  <a:schemeClr val="bg1"/>
                </a:solidFill>
              </a:rPr>
              <a:t>Department of Software Engineering</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3220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6B0E2-25F5-4B91-A829-6BD6E9AD4784}"/>
              </a:ext>
            </a:extLst>
          </p:cNvPr>
          <p:cNvSpPr txBox="1"/>
          <p:nvPr/>
        </p:nvSpPr>
        <p:spPr>
          <a:xfrm>
            <a:off x="1136341" y="1686757"/>
            <a:ext cx="2876365" cy="461665"/>
          </a:xfrm>
          <a:prstGeom prst="rect">
            <a:avLst/>
          </a:prstGeom>
          <a:noFill/>
        </p:spPr>
        <p:txBody>
          <a:bodyPr wrap="square" rtlCol="0">
            <a:spAutoFit/>
          </a:bodyPr>
          <a:lstStyle/>
          <a:p>
            <a:r>
              <a:rPr lang="en-US" sz="2400" dirty="0">
                <a:solidFill>
                  <a:schemeClr val="bg1"/>
                </a:solidFill>
              </a:rPr>
              <a:t>Outline</a:t>
            </a:r>
          </a:p>
        </p:txBody>
      </p:sp>
      <p:sp>
        <p:nvSpPr>
          <p:cNvPr id="5" name="TextBox 4">
            <a:extLst>
              <a:ext uri="{FF2B5EF4-FFF2-40B4-BE49-F238E27FC236}">
                <a16:creationId xmlns:a16="http://schemas.microsoft.com/office/drawing/2014/main" id="{E0734719-D1E5-4909-BA92-BBD38E89A0BF}"/>
              </a:ext>
            </a:extLst>
          </p:cNvPr>
          <p:cNvSpPr txBox="1"/>
          <p:nvPr/>
        </p:nvSpPr>
        <p:spPr>
          <a:xfrm>
            <a:off x="1802167" y="2228671"/>
            <a:ext cx="535323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Introduction</a:t>
            </a:r>
          </a:p>
          <a:p>
            <a:pPr marL="285750" indent="-285750">
              <a:buFont typeface="Wingdings" panose="05000000000000000000" pitchFamily="2" charset="2"/>
              <a:buChar char="Ø"/>
            </a:pPr>
            <a:r>
              <a:rPr lang="en-US" dirty="0">
                <a:solidFill>
                  <a:schemeClr val="bg1"/>
                </a:solidFill>
              </a:rPr>
              <a:t>Objective</a:t>
            </a:r>
          </a:p>
          <a:p>
            <a:pPr marL="285750" indent="-285750">
              <a:buFont typeface="Wingdings" panose="05000000000000000000" pitchFamily="2" charset="2"/>
              <a:buChar char="Ø"/>
            </a:pPr>
            <a:r>
              <a:rPr lang="en-US" dirty="0">
                <a:solidFill>
                  <a:schemeClr val="bg1"/>
                </a:solidFill>
              </a:rPr>
              <a:t>Scope</a:t>
            </a:r>
          </a:p>
          <a:p>
            <a:pPr marL="285750" indent="-285750">
              <a:buFont typeface="Wingdings" panose="05000000000000000000" pitchFamily="2" charset="2"/>
              <a:buChar char="Ø"/>
            </a:pPr>
            <a:r>
              <a:rPr lang="en-US" dirty="0">
                <a:solidFill>
                  <a:schemeClr val="bg1"/>
                </a:solidFill>
              </a:rPr>
              <a:t>Conclusion</a:t>
            </a:r>
          </a:p>
        </p:txBody>
      </p:sp>
    </p:spTree>
    <p:extLst>
      <p:ext uri="{BB962C8B-B14F-4D97-AF65-F5344CB8AC3E}">
        <p14:creationId xmlns:p14="http://schemas.microsoft.com/office/powerpoint/2010/main" val="232072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8942F9-A3C2-49EF-9D0C-62D65CD089B1}"/>
              </a:ext>
            </a:extLst>
          </p:cNvPr>
          <p:cNvSpPr/>
          <p:nvPr/>
        </p:nvSpPr>
        <p:spPr>
          <a:xfrm>
            <a:off x="929825" y="1311802"/>
            <a:ext cx="2143857" cy="523220"/>
          </a:xfrm>
          <a:prstGeom prst="rect">
            <a:avLst/>
          </a:prstGeom>
        </p:spPr>
        <p:txBody>
          <a:bodyPr wrap="none">
            <a:spAutoFit/>
          </a:bodyPr>
          <a:lstStyle/>
          <a:p>
            <a:r>
              <a:rPr lang="en-US" sz="2800" b="1" dirty="0">
                <a:solidFill>
                  <a:schemeClr val="bg1"/>
                </a:solidFill>
                <a:latin typeface="-apple-system"/>
              </a:rPr>
              <a:t>Introduction:</a:t>
            </a:r>
            <a:endParaRPr lang="en-US" sz="2800" b="1" i="0" dirty="0">
              <a:solidFill>
                <a:schemeClr val="bg1"/>
              </a:solidFill>
              <a:effectLst/>
              <a:latin typeface="-apple-system"/>
            </a:endParaRPr>
          </a:p>
        </p:txBody>
      </p:sp>
      <p:sp>
        <p:nvSpPr>
          <p:cNvPr id="2" name="Rectangle 1">
            <a:extLst>
              <a:ext uri="{FF2B5EF4-FFF2-40B4-BE49-F238E27FC236}">
                <a16:creationId xmlns:a16="http://schemas.microsoft.com/office/drawing/2014/main" id="{C4D4712D-0612-4098-8798-513D6F8CF411}"/>
              </a:ext>
            </a:extLst>
          </p:cNvPr>
          <p:cNvSpPr/>
          <p:nvPr/>
        </p:nvSpPr>
        <p:spPr>
          <a:xfrm>
            <a:off x="1890944" y="2274838"/>
            <a:ext cx="5584054" cy="2308324"/>
          </a:xfrm>
          <a:prstGeom prst="rect">
            <a:avLst/>
          </a:prstGeom>
        </p:spPr>
        <p:txBody>
          <a:bodyPr wrap="square">
            <a:spAutoFit/>
          </a:bodyPr>
          <a:lstStyle/>
          <a:p>
            <a:r>
              <a:rPr 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In traditional system a client has to move to an insurance branch in order to get an appointment. There is no guarantee that the client will get an appointment in his/her desired date as that date may already be booked. </a:t>
            </a:r>
            <a:r>
              <a:rPr lang="en-US" dirty="0">
                <a:solidFill>
                  <a:schemeClr val="bg1"/>
                </a:solidFill>
                <a:latin typeface="Arial" panose="020B0604020202020204" pitchFamily="34" charset="0"/>
                <a:cs typeface="Arial" panose="020B0604020202020204" pitchFamily="34" charset="0"/>
              </a:rPr>
              <a:t>Again, different operations such as-recording client’s diagnosis information, keeping track of details etc. are done manually either by the operational staff of the bank or the client her/himself. </a:t>
            </a:r>
          </a:p>
        </p:txBody>
      </p:sp>
    </p:spTree>
    <p:extLst>
      <p:ext uri="{BB962C8B-B14F-4D97-AF65-F5344CB8AC3E}">
        <p14:creationId xmlns:p14="http://schemas.microsoft.com/office/powerpoint/2010/main" val="363462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8942F9-A3C2-49EF-9D0C-62D65CD089B1}"/>
              </a:ext>
            </a:extLst>
          </p:cNvPr>
          <p:cNvSpPr/>
          <p:nvPr/>
        </p:nvSpPr>
        <p:spPr>
          <a:xfrm>
            <a:off x="929825" y="1311802"/>
            <a:ext cx="1702582" cy="523220"/>
          </a:xfrm>
          <a:prstGeom prst="rect">
            <a:avLst/>
          </a:prstGeom>
        </p:spPr>
        <p:txBody>
          <a:bodyPr wrap="none">
            <a:spAutoFit/>
          </a:bodyPr>
          <a:lstStyle/>
          <a:p>
            <a:r>
              <a:rPr lang="en-US" sz="2800" b="1" dirty="0">
                <a:solidFill>
                  <a:schemeClr val="bg1"/>
                </a:solidFill>
                <a:latin typeface="-apple-system"/>
              </a:rPr>
              <a:t>Objective:</a:t>
            </a:r>
            <a:endParaRPr lang="en-US" sz="2800" b="1" i="0" dirty="0">
              <a:solidFill>
                <a:schemeClr val="bg1"/>
              </a:solidFill>
              <a:effectLst/>
              <a:latin typeface="-apple-system"/>
            </a:endParaRPr>
          </a:p>
        </p:txBody>
      </p:sp>
      <p:sp>
        <p:nvSpPr>
          <p:cNvPr id="2" name="Rectangle 1">
            <a:extLst>
              <a:ext uri="{FF2B5EF4-FFF2-40B4-BE49-F238E27FC236}">
                <a16:creationId xmlns:a16="http://schemas.microsoft.com/office/drawing/2014/main" id="{C4D4712D-0612-4098-8798-513D6F8CF411}"/>
              </a:ext>
            </a:extLst>
          </p:cNvPr>
          <p:cNvSpPr/>
          <p:nvPr/>
        </p:nvSpPr>
        <p:spPr>
          <a:xfrm>
            <a:off x="1731146" y="2274838"/>
            <a:ext cx="6072326" cy="2585323"/>
          </a:xfrm>
          <a:prstGeom prst="rect">
            <a:avLst/>
          </a:prstGeom>
        </p:spPr>
        <p:txBody>
          <a:bodyPr wrap="square">
            <a:spAutoFit/>
          </a:bodyPr>
          <a:lstStyle/>
          <a:p>
            <a:r>
              <a:rPr lang="en-US" dirty="0">
                <a:solidFill>
                  <a:schemeClr val="bg1"/>
                </a:solidFill>
              </a:rPr>
              <a:t>Health Insurance Prediction System (HIS) will be a web-based system which will resolve the traditional problem of maintaining client’s’ records and Insurance making procedure. As the numbers of web surfers are increasing day by day, a web base solution will be certainly more accurate than a traditional desktop base solution.</a:t>
            </a:r>
          </a:p>
          <a:p>
            <a:pPr marL="800100" lvl="1" indent="-342900">
              <a:buFont typeface="+mj-lt"/>
              <a:buAutoNum type="arabicPeriod"/>
            </a:pPr>
            <a:r>
              <a:rPr lang="en-US" dirty="0">
                <a:solidFill>
                  <a:schemeClr val="bg1"/>
                </a:solidFill>
              </a:rPr>
              <a:t>System Administrator</a:t>
            </a:r>
          </a:p>
          <a:p>
            <a:pPr marL="800100" lvl="1" indent="-342900">
              <a:buFont typeface="+mj-lt"/>
              <a:buAutoNum type="arabicPeriod"/>
            </a:pPr>
            <a:r>
              <a:rPr lang="en-US" dirty="0">
                <a:solidFill>
                  <a:schemeClr val="bg1"/>
                </a:solidFill>
              </a:rPr>
              <a:t>Manager</a:t>
            </a:r>
          </a:p>
          <a:p>
            <a:pPr marL="800100" lvl="1" indent="-342900">
              <a:buFont typeface="+mj-lt"/>
              <a:buAutoNum type="arabicPeriod"/>
            </a:pPr>
            <a:r>
              <a:rPr lang="en-US" dirty="0">
                <a:solidFill>
                  <a:schemeClr val="bg1"/>
                </a:solidFill>
              </a:rPr>
              <a:t>Registered Client</a:t>
            </a:r>
          </a:p>
        </p:txBody>
      </p:sp>
    </p:spTree>
    <p:extLst>
      <p:ext uri="{BB962C8B-B14F-4D97-AF65-F5344CB8AC3E}">
        <p14:creationId xmlns:p14="http://schemas.microsoft.com/office/powerpoint/2010/main" val="12909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8942F9-A3C2-49EF-9D0C-62D65CD089B1}"/>
              </a:ext>
            </a:extLst>
          </p:cNvPr>
          <p:cNvSpPr/>
          <p:nvPr/>
        </p:nvSpPr>
        <p:spPr>
          <a:xfrm>
            <a:off x="929825" y="1311802"/>
            <a:ext cx="1702582" cy="523220"/>
          </a:xfrm>
          <a:prstGeom prst="rect">
            <a:avLst/>
          </a:prstGeom>
        </p:spPr>
        <p:txBody>
          <a:bodyPr wrap="none">
            <a:spAutoFit/>
          </a:bodyPr>
          <a:lstStyle/>
          <a:p>
            <a:r>
              <a:rPr lang="en-US" sz="2800" b="1" dirty="0">
                <a:solidFill>
                  <a:schemeClr val="bg1"/>
                </a:solidFill>
                <a:latin typeface="-apple-system"/>
              </a:rPr>
              <a:t>Objective:</a:t>
            </a:r>
            <a:endParaRPr lang="en-US" sz="2800" b="1" i="0" dirty="0">
              <a:solidFill>
                <a:schemeClr val="bg1"/>
              </a:solidFill>
              <a:effectLst/>
              <a:latin typeface="-apple-system"/>
            </a:endParaRPr>
          </a:p>
        </p:txBody>
      </p:sp>
      <p:sp>
        <p:nvSpPr>
          <p:cNvPr id="2" name="Rectangle 1">
            <a:extLst>
              <a:ext uri="{FF2B5EF4-FFF2-40B4-BE49-F238E27FC236}">
                <a16:creationId xmlns:a16="http://schemas.microsoft.com/office/drawing/2014/main" id="{C4D4712D-0612-4098-8798-513D6F8CF411}"/>
              </a:ext>
            </a:extLst>
          </p:cNvPr>
          <p:cNvSpPr/>
          <p:nvPr/>
        </p:nvSpPr>
        <p:spPr>
          <a:xfrm>
            <a:off x="1731146" y="2274838"/>
            <a:ext cx="6072326" cy="3416320"/>
          </a:xfrm>
          <a:prstGeom prst="rect">
            <a:avLst/>
          </a:prstGeom>
        </p:spPr>
        <p:txBody>
          <a:bodyPr wrap="square">
            <a:spAutoFit/>
          </a:bodyPr>
          <a:lstStyle/>
          <a:p>
            <a:r>
              <a:rPr lang="en-US" dirty="0">
                <a:solidFill>
                  <a:schemeClr val="bg1"/>
                </a:solidFill>
              </a:rPr>
              <a:t>The list of operations that the system will provide are- </a:t>
            </a:r>
          </a:p>
          <a:p>
            <a:pPr marL="800100" lvl="1" indent="-342900">
              <a:buFont typeface="+mj-lt"/>
              <a:buAutoNum type="arabicPeriod"/>
            </a:pPr>
            <a:r>
              <a:rPr lang="x-none" dirty="0">
                <a:solidFill>
                  <a:schemeClr val="bg1"/>
                </a:solidFill>
              </a:rPr>
              <a:t>Providing a </a:t>
            </a:r>
            <a:r>
              <a:rPr lang="en-US" dirty="0">
                <a:solidFill>
                  <a:schemeClr val="bg1"/>
                </a:solidFill>
              </a:rPr>
              <a:t>Client</a:t>
            </a:r>
            <a:r>
              <a:rPr lang="x-none" dirty="0">
                <a:solidFill>
                  <a:schemeClr val="bg1"/>
                </a:solidFill>
              </a:rPr>
              <a:t> ID to the registered users.</a:t>
            </a:r>
            <a:endParaRPr lang="en-US" dirty="0">
              <a:solidFill>
                <a:schemeClr val="bg1"/>
              </a:solidFill>
            </a:endParaRPr>
          </a:p>
          <a:p>
            <a:pPr marL="800100" lvl="1" indent="-342900">
              <a:buFont typeface="+mj-lt"/>
              <a:buAutoNum type="arabicPeriod"/>
            </a:pPr>
            <a:r>
              <a:rPr lang="x-none" dirty="0">
                <a:solidFill>
                  <a:schemeClr val="bg1"/>
                </a:solidFill>
              </a:rPr>
              <a:t>Maintaining records such as </a:t>
            </a:r>
            <a:r>
              <a:rPr lang="en-US" dirty="0">
                <a:solidFill>
                  <a:schemeClr val="bg1"/>
                </a:solidFill>
              </a:rPr>
              <a:t>Health report</a:t>
            </a:r>
            <a:r>
              <a:rPr lang="x-none" dirty="0">
                <a:solidFill>
                  <a:schemeClr val="bg1"/>
                </a:solidFill>
              </a:rPr>
              <a:t>, </a:t>
            </a:r>
            <a:r>
              <a:rPr lang="en-US" dirty="0">
                <a:solidFill>
                  <a:schemeClr val="bg1"/>
                </a:solidFill>
              </a:rPr>
              <a:t>insurance</a:t>
            </a:r>
            <a:r>
              <a:rPr lang="x-none" dirty="0">
                <a:solidFill>
                  <a:schemeClr val="bg1"/>
                </a:solidFill>
              </a:rPr>
              <a:t> and </a:t>
            </a:r>
            <a:r>
              <a:rPr lang="en-US" dirty="0">
                <a:solidFill>
                  <a:schemeClr val="bg1"/>
                </a:solidFill>
              </a:rPr>
              <a:t>insurance</a:t>
            </a:r>
            <a:r>
              <a:rPr lang="x-none" dirty="0">
                <a:solidFill>
                  <a:schemeClr val="bg1"/>
                </a:solidFill>
              </a:rPr>
              <a:t> advice details of the registered </a:t>
            </a:r>
            <a:r>
              <a:rPr lang="en-US" dirty="0">
                <a:solidFill>
                  <a:schemeClr val="bg1"/>
                </a:solidFill>
              </a:rPr>
              <a:t>clients</a:t>
            </a:r>
            <a:r>
              <a:rPr lang="x-none" dirty="0">
                <a:solidFill>
                  <a:schemeClr val="bg1"/>
                </a:solidFill>
              </a:rPr>
              <a:t>.</a:t>
            </a:r>
            <a:endParaRPr lang="en-US" dirty="0">
              <a:solidFill>
                <a:schemeClr val="bg1"/>
              </a:solidFill>
            </a:endParaRPr>
          </a:p>
          <a:p>
            <a:pPr marL="800100" lvl="1" indent="-342900">
              <a:buFont typeface="+mj-lt"/>
              <a:buAutoNum type="arabicPeriod"/>
            </a:pPr>
            <a:r>
              <a:rPr lang="x-none" dirty="0">
                <a:solidFill>
                  <a:schemeClr val="bg1"/>
                </a:solidFill>
              </a:rPr>
              <a:t>Enabling the </a:t>
            </a:r>
            <a:r>
              <a:rPr lang="en-US" dirty="0">
                <a:solidFill>
                  <a:schemeClr val="bg1"/>
                </a:solidFill>
              </a:rPr>
              <a:t>manager</a:t>
            </a:r>
            <a:r>
              <a:rPr lang="x-none" dirty="0">
                <a:solidFill>
                  <a:schemeClr val="bg1"/>
                </a:solidFill>
              </a:rPr>
              <a:t> to add </a:t>
            </a:r>
            <a:r>
              <a:rPr lang="en-US" dirty="0">
                <a:solidFill>
                  <a:schemeClr val="bg1"/>
                </a:solidFill>
              </a:rPr>
              <a:t>insurance details</a:t>
            </a:r>
            <a:r>
              <a:rPr lang="x-none" dirty="0">
                <a:solidFill>
                  <a:schemeClr val="bg1"/>
                </a:solidFill>
              </a:rPr>
              <a:t> in a </a:t>
            </a:r>
            <a:r>
              <a:rPr lang="en-US" dirty="0">
                <a:solidFill>
                  <a:schemeClr val="bg1"/>
                </a:solidFill>
              </a:rPr>
              <a:t>client</a:t>
            </a:r>
            <a:r>
              <a:rPr lang="x-none" dirty="0">
                <a:solidFill>
                  <a:schemeClr val="bg1"/>
                </a:solidFill>
              </a:rPr>
              <a:t>’s profile.</a:t>
            </a:r>
            <a:endParaRPr lang="en-US" dirty="0">
              <a:solidFill>
                <a:schemeClr val="bg1"/>
              </a:solidFill>
            </a:endParaRPr>
          </a:p>
          <a:p>
            <a:pPr marL="800100" lvl="1" indent="-342900">
              <a:buFont typeface="+mj-lt"/>
              <a:buAutoNum type="arabicPeriod"/>
            </a:pPr>
            <a:r>
              <a:rPr lang="en-US" dirty="0">
                <a:solidFill>
                  <a:schemeClr val="bg1"/>
                </a:solidFill>
              </a:rPr>
              <a:t>Allowing the manager to view client’s medical records.</a:t>
            </a:r>
          </a:p>
          <a:p>
            <a:pPr marL="800100" lvl="1" indent="-342900">
              <a:buFont typeface="+mj-lt"/>
              <a:buAutoNum type="arabicPeriod"/>
            </a:pPr>
            <a:r>
              <a:rPr lang="en-US" dirty="0">
                <a:solidFill>
                  <a:schemeClr val="bg1"/>
                </a:solidFill>
              </a:rPr>
              <a:t>Allowing the manager to set their visiting hour and the number of client s/he will check during that time.</a:t>
            </a:r>
          </a:p>
          <a:p>
            <a:pPr marL="800100" lvl="1" indent="-342900">
              <a:buFont typeface="+mj-lt"/>
              <a:buAutoNum type="arabicPeriod"/>
            </a:pPr>
            <a:r>
              <a:rPr lang="en-US" dirty="0">
                <a:solidFill>
                  <a:schemeClr val="bg1"/>
                </a:solidFill>
              </a:rPr>
              <a:t>Searching option for the registered clients to see whether there is an appointment available or not.</a:t>
            </a:r>
          </a:p>
          <a:p>
            <a:pPr marL="800100" lvl="1" indent="-342900">
              <a:buFont typeface="+mj-lt"/>
              <a:buAutoNum type="arabicPeriod"/>
            </a:pPr>
            <a:r>
              <a:rPr lang="en-US" dirty="0">
                <a:solidFill>
                  <a:schemeClr val="bg1"/>
                </a:solidFill>
              </a:rPr>
              <a:t>Allowing the registered clients to get an appointment. </a:t>
            </a:r>
          </a:p>
        </p:txBody>
      </p:sp>
    </p:spTree>
    <p:extLst>
      <p:ext uri="{BB962C8B-B14F-4D97-AF65-F5344CB8AC3E}">
        <p14:creationId xmlns:p14="http://schemas.microsoft.com/office/powerpoint/2010/main" val="63832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8942F9-A3C2-49EF-9D0C-62D65CD089B1}"/>
              </a:ext>
            </a:extLst>
          </p:cNvPr>
          <p:cNvSpPr/>
          <p:nvPr/>
        </p:nvSpPr>
        <p:spPr>
          <a:xfrm>
            <a:off x="929825" y="1311802"/>
            <a:ext cx="1168781" cy="523220"/>
          </a:xfrm>
          <a:prstGeom prst="rect">
            <a:avLst/>
          </a:prstGeom>
        </p:spPr>
        <p:txBody>
          <a:bodyPr wrap="none">
            <a:spAutoFit/>
          </a:bodyPr>
          <a:lstStyle/>
          <a:p>
            <a:r>
              <a:rPr lang="en-US" sz="2800" b="1" dirty="0">
                <a:solidFill>
                  <a:schemeClr val="bg1"/>
                </a:solidFill>
                <a:latin typeface="-apple-system"/>
              </a:rPr>
              <a:t>Scope:</a:t>
            </a:r>
            <a:endParaRPr lang="en-US" sz="2800" b="1" i="0" dirty="0">
              <a:solidFill>
                <a:schemeClr val="bg1"/>
              </a:solidFill>
              <a:effectLst/>
              <a:latin typeface="-apple-system"/>
            </a:endParaRPr>
          </a:p>
        </p:txBody>
      </p:sp>
      <p:sp>
        <p:nvSpPr>
          <p:cNvPr id="2" name="Rectangle 1">
            <a:extLst>
              <a:ext uri="{FF2B5EF4-FFF2-40B4-BE49-F238E27FC236}">
                <a16:creationId xmlns:a16="http://schemas.microsoft.com/office/drawing/2014/main" id="{C4D4712D-0612-4098-8798-513D6F8CF411}"/>
              </a:ext>
            </a:extLst>
          </p:cNvPr>
          <p:cNvSpPr/>
          <p:nvPr/>
        </p:nvSpPr>
        <p:spPr>
          <a:xfrm>
            <a:off x="1731146" y="2274838"/>
            <a:ext cx="6072326" cy="2862322"/>
          </a:xfrm>
          <a:prstGeom prst="rect">
            <a:avLst/>
          </a:prstGeom>
        </p:spPr>
        <p:txBody>
          <a:bodyPr wrap="square">
            <a:spAutoFit/>
          </a:bodyPr>
          <a:lstStyle/>
          <a:p>
            <a:r>
              <a:rPr lang="en-US" dirty="0">
                <a:solidFill>
                  <a:schemeClr val="bg1"/>
                </a:solidFill>
              </a:rPr>
              <a:t>Health Insurance Prediction System (HIS) will be used to maintain insurance records such as medical report and test reports of different Clients. Manager will use the system to keep track of the clients attached with insurance company. HIS will provide different facilities to a Manager for calculate of the client’s insurance.</a:t>
            </a:r>
          </a:p>
          <a:p>
            <a:r>
              <a:rPr lang="en-US" dirty="0">
                <a:solidFill>
                  <a:schemeClr val="bg1"/>
                </a:solidFill>
              </a:rPr>
              <a:t>This feature will remove the traditional system of getting the appointment. In the traditional system, the clients have to move to the insurance company to get an appointment which is obviously very much time consuming.</a:t>
            </a:r>
          </a:p>
        </p:txBody>
      </p:sp>
    </p:spTree>
    <p:extLst>
      <p:ext uri="{BB962C8B-B14F-4D97-AF65-F5344CB8AC3E}">
        <p14:creationId xmlns:p14="http://schemas.microsoft.com/office/powerpoint/2010/main" val="319346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8942F9-A3C2-49EF-9D0C-62D65CD089B1}"/>
              </a:ext>
            </a:extLst>
          </p:cNvPr>
          <p:cNvSpPr/>
          <p:nvPr/>
        </p:nvSpPr>
        <p:spPr>
          <a:xfrm>
            <a:off x="929825" y="1311802"/>
            <a:ext cx="1906291" cy="523220"/>
          </a:xfrm>
          <a:prstGeom prst="rect">
            <a:avLst/>
          </a:prstGeom>
        </p:spPr>
        <p:txBody>
          <a:bodyPr wrap="none">
            <a:spAutoFit/>
          </a:bodyPr>
          <a:lstStyle/>
          <a:p>
            <a:r>
              <a:rPr lang="en-US" sz="2800" b="1" dirty="0">
                <a:solidFill>
                  <a:schemeClr val="bg1"/>
                </a:solidFill>
                <a:latin typeface="-apple-system"/>
              </a:rPr>
              <a:t>Conclusion:</a:t>
            </a:r>
            <a:endParaRPr lang="en-US" sz="2800" b="1" i="0" dirty="0">
              <a:solidFill>
                <a:schemeClr val="bg1"/>
              </a:solidFill>
              <a:effectLst/>
              <a:latin typeface="-apple-system"/>
            </a:endParaRPr>
          </a:p>
        </p:txBody>
      </p:sp>
      <p:sp>
        <p:nvSpPr>
          <p:cNvPr id="2" name="Rectangle 1">
            <a:extLst>
              <a:ext uri="{FF2B5EF4-FFF2-40B4-BE49-F238E27FC236}">
                <a16:creationId xmlns:a16="http://schemas.microsoft.com/office/drawing/2014/main" id="{C4D4712D-0612-4098-8798-513D6F8CF411}"/>
              </a:ext>
            </a:extLst>
          </p:cNvPr>
          <p:cNvSpPr/>
          <p:nvPr/>
        </p:nvSpPr>
        <p:spPr>
          <a:xfrm>
            <a:off x="1731146" y="2274838"/>
            <a:ext cx="6072326" cy="2031325"/>
          </a:xfrm>
          <a:prstGeom prst="rect">
            <a:avLst/>
          </a:prstGeom>
        </p:spPr>
        <p:txBody>
          <a:bodyPr wrap="square">
            <a:spAutoFit/>
          </a:bodyPr>
          <a:lstStyle/>
          <a:p>
            <a:r>
              <a:rPr lang="en-US" dirty="0">
                <a:solidFill>
                  <a:schemeClr val="bg1"/>
                </a:solidFill>
              </a:rPr>
              <a:t>Time is our most valuable asset. We cannot waste it when there is scope of utilizing it in a better way. Our proposed system named HIS will be developed to meet this purpose. It will save the time of the mass people wasted during the time of making appointment with the managers. Along with this, HIS will also help the managers to see the previous records of a clients and they calculate easily clients Insurance.</a:t>
            </a:r>
          </a:p>
        </p:txBody>
      </p:sp>
    </p:spTree>
    <p:extLst>
      <p:ext uri="{BB962C8B-B14F-4D97-AF65-F5344CB8AC3E}">
        <p14:creationId xmlns:p14="http://schemas.microsoft.com/office/powerpoint/2010/main" val="70740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F45AC-C02B-4DB7-8181-01C2193870D4}"/>
              </a:ext>
            </a:extLst>
          </p:cNvPr>
          <p:cNvSpPr txBox="1"/>
          <p:nvPr/>
        </p:nvSpPr>
        <p:spPr>
          <a:xfrm>
            <a:off x="1544714" y="2782669"/>
            <a:ext cx="5362113" cy="1015663"/>
          </a:xfrm>
          <a:prstGeom prst="rect">
            <a:avLst/>
          </a:prstGeom>
          <a:noFill/>
        </p:spPr>
        <p:txBody>
          <a:bodyPr wrap="square" rtlCol="0">
            <a:spAutoFit/>
          </a:bodyPr>
          <a:lstStyle/>
          <a:p>
            <a:pPr algn="ctr"/>
            <a:r>
              <a:rPr lang="en-US" sz="6000" dirty="0">
                <a:solidFill>
                  <a:srgbClr val="FFFF00"/>
                </a:solidFill>
                <a:effectLst>
                  <a:outerShdw blurRad="50800" dist="38100" dir="16200000" rotWithShape="0">
                    <a:prstClr val="black">
                      <a:alpha val="40000"/>
                    </a:prstClr>
                  </a:outerShdw>
                  <a:reflection blurRad="6350" stA="60000" endA="900" endPos="58000" dir="5400000" sy="-100000" algn="bl" rotWithShape="0"/>
                </a:effectLst>
                <a:latin typeface="Algerian" panose="04020705040A02060702" pitchFamily="82" charset="0"/>
              </a:rPr>
              <a:t>THANKS</a:t>
            </a:r>
          </a:p>
        </p:txBody>
      </p:sp>
    </p:spTree>
    <p:extLst>
      <p:ext uri="{BB962C8B-B14F-4D97-AF65-F5344CB8AC3E}">
        <p14:creationId xmlns:p14="http://schemas.microsoft.com/office/powerpoint/2010/main" val="29818414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TM04033937[[fn=Vapor Trail]]</Template>
  <TotalTime>2356</TotalTime>
  <Words>467</Words>
  <Application>Microsoft Office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-apple-system</vt:lpstr>
      <vt:lpstr>Arial</vt:lpstr>
      <vt:lpstr>Bauhaus 93</vt:lpstr>
      <vt:lpstr>Gill Sans MT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MD Rabiul Awal Shuvo</cp:lastModifiedBy>
  <cp:revision>19</cp:revision>
  <dcterms:created xsi:type="dcterms:W3CDTF">2022-10-27T17:03:18Z</dcterms:created>
  <dcterms:modified xsi:type="dcterms:W3CDTF">2022-12-09T19:37:42Z</dcterms:modified>
</cp:coreProperties>
</file>