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1" r:id="rId4"/>
    <p:sldId id="260" r:id="rId5"/>
    <p:sldId id="274" r:id="rId6"/>
    <p:sldId id="279" r:id="rId7"/>
    <p:sldId id="273" r:id="rId8"/>
    <p:sldId id="280" r:id="rId9"/>
    <p:sldId id="259" r:id="rId10"/>
    <p:sldId id="281" r:id="rId11"/>
    <p:sldId id="258" r:id="rId12"/>
    <p:sldId id="276" r:id="rId13"/>
    <p:sldId id="263" r:id="rId14"/>
    <p:sldId id="282" r:id="rId15"/>
    <p:sldId id="283" r:id="rId16"/>
    <p:sldId id="285" r:id="rId17"/>
    <p:sldId id="284" r:id="rId18"/>
    <p:sldId id="278" r:id="rId19"/>
    <p:sldId id="286" r:id="rId20"/>
    <p:sldId id="264"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BF240E-45DD-40AC-B7B3-11169F10E6ED}"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2C55E-7671-4C9E-8DE4-13BB035D9D76}" type="slidenum">
              <a:rPr lang="en-US" smtClean="0"/>
              <a:t>‹#›</a:t>
            </a:fld>
            <a:endParaRPr lang="en-US"/>
          </a:p>
        </p:txBody>
      </p:sp>
    </p:spTree>
    <p:extLst>
      <p:ext uri="{BB962C8B-B14F-4D97-AF65-F5344CB8AC3E}">
        <p14:creationId xmlns:p14="http://schemas.microsoft.com/office/powerpoint/2010/main" val="804902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12C55E-7671-4C9E-8DE4-13BB035D9D76}" type="slidenum">
              <a:rPr lang="en-US" smtClean="0"/>
              <a:t>4</a:t>
            </a:fld>
            <a:endParaRPr lang="en-US"/>
          </a:p>
        </p:txBody>
      </p:sp>
    </p:spTree>
    <p:extLst>
      <p:ext uri="{BB962C8B-B14F-4D97-AF65-F5344CB8AC3E}">
        <p14:creationId xmlns:p14="http://schemas.microsoft.com/office/powerpoint/2010/main" val="293480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606D-7A68-4A4C-B485-B15854C1D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EF4572-DBD2-44FA-8FA2-153778BAB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5D6AB8-2E6A-4774-8DEA-099F7A95B4CB}"/>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5" name="Footer Placeholder 4">
            <a:extLst>
              <a:ext uri="{FF2B5EF4-FFF2-40B4-BE49-F238E27FC236}">
                <a16:creationId xmlns:a16="http://schemas.microsoft.com/office/drawing/2014/main" id="{956ADCC6-ED7E-4F02-ABFF-D03383932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5702C-9A5C-46D1-9E08-E9251B8F4059}"/>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96653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751A-0E62-4164-8614-A41D96996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264E7B-204C-454A-AF42-808A4B849C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85B7D-DCE1-4B2E-BB90-ED0E8B28DC4F}"/>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5" name="Footer Placeholder 4">
            <a:extLst>
              <a:ext uri="{FF2B5EF4-FFF2-40B4-BE49-F238E27FC236}">
                <a16:creationId xmlns:a16="http://schemas.microsoft.com/office/drawing/2014/main" id="{386262B3-C1E4-4447-BDA2-097BC1E3BC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59FAB-9582-4E71-A0E0-6E027CD13EE7}"/>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395782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87C21C-2DF8-4BA1-AEBE-BCFFB3BDA3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36FB44-2B84-4E2C-9D01-1BA7C6565A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4EA36-D370-4088-98AB-7CBBA5BF6EDE}"/>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5" name="Footer Placeholder 4">
            <a:extLst>
              <a:ext uri="{FF2B5EF4-FFF2-40B4-BE49-F238E27FC236}">
                <a16:creationId xmlns:a16="http://schemas.microsoft.com/office/drawing/2014/main" id="{EE692DB4-FB09-4A22-85D8-6B1C51298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25CBE-0DA1-4B11-AFFC-A36499C4A433}"/>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64247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4841-EA46-4DA2-9842-99ECFA11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C552F-8F1D-4C50-93FB-B466FF4653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9B3BF-6BF9-4752-ACE1-8D0F1451C804}"/>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5" name="Footer Placeholder 4">
            <a:extLst>
              <a:ext uri="{FF2B5EF4-FFF2-40B4-BE49-F238E27FC236}">
                <a16:creationId xmlns:a16="http://schemas.microsoft.com/office/drawing/2014/main" id="{86D14718-5CB7-41C5-82FF-3A3D7AC4B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DA45E-8926-40FC-8117-9B313E757929}"/>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360037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F1F0-0862-4E82-A590-17AE2C3E5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74571A-BB57-4D99-961B-4D66969A5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18CD00-E8C1-4640-812E-2E743EE0C1CB}"/>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5" name="Footer Placeholder 4">
            <a:extLst>
              <a:ext uri="{FF2B5EF4-FFF2-40B4-BE49-F238E27FC236}">
                <a16:creationId xmlns:a16="http://schemas.microsoft.com/office/drawing/2014/main" id="{57D7B6EF-AD83-4692-8516-EBB7BD5D7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1392B-78C1-4374-B30E-62535E03C8AA}"/>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1496812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E513-FAB8-46E8-86FF-8BD52463A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99C42-1D27-4BF6-BFBE-1952BB89D6C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E0CAE-006A-44D5-B243-6013CAAACB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BF9297-4ABE-46C4-8854-D8CADB61F72D}"/>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6" name="Footer Placeholder 5">
            <a:extLst>
              <a:ext uri="{FF2B5EF4-FFF2-40B4-BE49-F238E27FC236}">
                <a16:creationId xmlns:a16="http://schemas.microsoft.com/office/drawing/2014/main" id="{0DF4EF46-D5D7-4375-8EA8-F8BCA9E4B4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91AB7-59D4-44C1-B93B-00C7CBF9291C}"/>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254883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D477-212A-4DCE-BB76-1CC1FC40EB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7EAEC9-BE41-427A-A1E9-9625D46B0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F0C0DC-90E2-468F-AA1A-1393FE42AE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97434-CA3B-403A-8B32-1D5BBF5FF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D67CC6-B72D-4595-8AB1-1116054746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38C267-13C5-443E-8BAB-18BDAE0DC8C1}"/>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8" name="Footer Placeholder 7">
            <a:extLst>
              <a:ext uri="{FF2B5EF4-FFF2-40B4-BE49-F238E27FC236}">
                <a16:creationId xmlns:a16="http://schemas.microsoft.com/office/drawing/2014/main" id="{9C6B3AC3-FE6A-4740-80AE-CC07556361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CA156C-12DE-4270-BDAB-29790CE4DF04}"/>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363878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0DF0-D171-4852-9AA3-0019F008E0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D68BB-588C-46B7-A05A-0534C7E0A8E7}"/>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4" name="Footer Placeholder 3">
            <a:extLst>
              <a:ext uri="{FF2B5EF4-FFF2-40B4-BE49-F238E27FC236}">
                <a16:creationId xmlns:a16="http://schemas.microsoft.com/office/drawing/2014/main" id="{16412593-75BB-4632-9487-D7A907BA87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B773FA-1090-4261-9EE9-CCC4481DA96D}"/>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425803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139CA-CFDF-49D4-9E33-8765DFB67CD5}"/>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3" name="Footer Placeholder 2">
            <a:extLst>
              <a:ext uri="{FF2B5EF4-FFF2-40B4-BE49-F238E27FC236}">
                <a16:creationId xmlns:a16="http://schemas.microsoft.com/office/drawing/2014/main" id="{27C45FB2-989E-4842-8135-D92A7733C6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114B7-5F25-4A63-91AB-06369962E794}"/>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429020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58EE-86FE-41F0-8AD3-78996F579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384F3D-F9D9-413F-8982-EAFFC40D2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70CB7-5474-43A2-98E4-8928D14414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A8E41D-766D-43EA-9012-97C1D7050DE3}"/>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6" name="Footer Placeholder 5">
            <a:extLst>
              <a:ext uri="{FF2B5EF4-FFF2-40B4-BE49-F238E27FC236}">
                <a16:creationId xmlns:a16="http://schemas.microsoft.com/office/drawing/2014/main" id="{EFE3717F-164A-4BC5-940E-4887D2A6F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8266E-CEED-43E6-A83F-B9DDB311A18B}"/>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272731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2321-44B9-4AD4-B5B7-82C4AF3CC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B825D-5244-4B2D-9711-D3B75139F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84B47-15FD-42B4-A534-776BFD07E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3602B6-6CCF-423A-9EC9-D47EDC2526E8}"/>
              </a:ext>
            </a:extLst>
          </p:cNvPr>
          <p:cNvSpPr>
            <a:spLocks noGrp="1"/>
          </p:cNvSpPr>
          <p:nvPr>
            <p:ph type="dt" sz="half" idx="10"/>
          </p:nvPr>
        </p:nvSpPr>
        <p:spPr/>
        <p:txBody>
          <a:bodyPr/>
          <a:lstStyle/>
          <a:p>
            <a:fld id="{108B0E2A-46E3-42EF-9069-D1EAE302ED62}" type="datetimeFigureOut">
              <a:rPr lang="en-US" smtClean="0"/>
              <a:t>7/8/2024</a:t>
            </a:fld>
            <a:endParaRPr lang="en-US"/>
          </a:p>
        </p:txBody>
      </p:sp>
      <p:sp>
        <p:nvSpPr>
          <p:cNvPr id="6" name="Footer Placeholder 5">
            <a:extLst>
              <a:ext uri="{FF2B5EF4-FFF2-40B4-BE49-F238E27FC236}">
                <a16:creationId xmlns:a16="http://schemas.microsoft.com/office/drawing/2014/main" id="{03C28693-A73C-4749-9974-660A934B2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09BF5-B009-4DD5-BDF9-160950030BD0}"/>
              </a:ext>
            </a:extLst>
          </p:cNvPr>
          <p:cNvSpPr>
            <a:spLocks noGrp="1"/>
          </p:cNvSpPr>
          <p:nvPr>
            <p:ph type="sldNum" sz="quarter" idx="12"/>
          </p:nvPr>
        </p:nvSpPr>
        <p:spPr/>
        <p:txBody>
          <a:bodyPr/>
          <a:lstStyle/>
          <a:p>
            <a:fld id="{72394BCA-72F4-44B1-ADD9-EE3CBDF3D75C}" type="slidenum">
              <a:rPr lang="en-US" smtClean="0"/>
              <a:t>‹#›</a:t>
            </a:fld>
            <a:endParaRPr lang="en-US"/>
          </a:p>
        </p:txBody>
      </p:sp>
    </p:spTree>
    <p:extLst>
      <p:ext uri="{BB962C8B-B14F-4D97-AF65-F5344CB8AC3E}">
        <p14:creationId xmlns:p14="http://schemas.microsoft.com/office/powerpoint/2010/main" val="278018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3B6E9-F56E-4424-9010-A6F6530D9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9C2A74-1258-4882-9537-AB6AD5211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10D1F-3F0B-4C16-A68D-B7C05FB98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B0E2A-46E3-42EF-9069-D1EAE302ED62}" type="datetimeFigureOut">
              <a:rPr lang="en-US" smtClean="0"/>
              <a:t>7/8/2024</a:t>
            </a:fld>
            <a:endParaRPr lang="en-US"/>
          </a:p>
        </p:txBody>
      </p:sp>
      <p:sp>
        <p:nvSpPr>
          <p:cNvPr id="5" name="Footer Placeholder 4">
            <a:extLst>
              <a:ext uri="{FF2B5EF4-FFF2-40B4-BE49-F238E27FC236}">
                <a16:creationId xmlns:a16="http://schemas.microsoft.com/office/drawing/2014/main" id="{C3E46693-C956-4A53-84CE-FBCBF82A07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A761A4-E23E-4463-BDCE-F11B39C332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94BCA-72F4-44B1-ADD9-EE3CBDF3D75C}" type="slidenum">
              <a:rPr lang="en-US" smtClean="0"/>
              <a:t>‹#›</a:t>
            </a:fld>
            <a:endParaRPr lang="en-US"/>
          </a:p>
        </p:txBody>
      </p:sp>
    </p:spTree>
    <p:extLst>
      <p:ext uri="{BB962C8B-B14F-4D97-AF65-F5344CB8AC3E}">
        <p14:creationId xmlns:p14="http://schemas.microsoft.com/office/powerpoint/2010/main" val="3209206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A921678A-4275-4C6D-9BD0-C3251313FA17}"/>
              </a:ext>
            </a:extLst>
          </p:cNvPr>
          <p:cNvPicPr/>
          <p:nvPr/>
        </p:nvPicPr>
        <p:blipFill>
          <a:blip r:embed="rId2" cstate="print"/>
          <a:stretch>
            <a:fillRect/>
          </a:stretch>
        </p:blipFill>
        <p:spPr>
          <a:xfrm>
            <a:off x="50800" y="0"/>
            <a:ext cx="2692400" cy="886408"/>
          </a:xfrm>
          <a:prstGeom prst="rect">
            <a:avLst/>
          </a:prstGeom>
        </p:spPr>
      </p:pic>
      <p:sp>
        <p:nvSpPr>
          <p:cNvPr id="5" name="Rectangle 6">
            <a:extLst>
              <a:ext uri="{FF2B5EF4-FFF2-40B4-BE49-F238E27FC236}">
                <a16:creationId xmlns:a16="http://schemas.microsoft.com/office/drawing/2014/main" id="{743EB689-A1F9-4EDF-9F97-31691DFCEBF7}"/>
              </a:ext>
            </a:extLst>
          </p:cNvPr>
          <p:cNvSpPr/>
          <p:nvPr/>
        </p:nvSpPr>
        <p:spPr>
          <a:xfrm>
            <a:off x="0" y="1704442"/>
            <a:ext cx="12210661" cy="5131837"/>
          </a:xfrm>
          <a:custGeom>
            <a:avLst/>
            <a:gdLst>
              <a:gd name="connsiteX0" fmla="*/ 0 w 12192000"/>
              <a:gd name="connsiteY0" fmla="*/ 0 h 5131837"/>
              <a:gd name="connsiteX1" fmla="*/ 12192000 w 12192000"/>
              <a:gd name="connsiteY1" fmla="*/ 0 h 5131837"/>
              <a:gd name="connsiteX2" fmla="*/ 12192000 w 12192000"/>
              <a:gd name="connsiteY2" fmla="*/ 5131837 h 5131837"/>
              <a:gd name="connsiteX3" fmla="*/ 0 w 12192000"/>
              <a:gd name="connsiteY3" fmla="*/ 5131837 h 5131837"/>
              <a:gd name="connsiteX4" fmla="*/ 0 w 12192000"/>
              <a:gd name="connsiteY4" fmla="*/ 0 h 5131837"/>
              <a:gd name="connsiteX0" fmla="*/ 0 w 12210661"/>
              <a:gd name="connsiteY0" fmla="*/ 0 h 5131837"/>
              <a:gd name="connsiteX1" fmla="*/ 12210661 w 12210661"/>
              <a:gd name="connsiteY1" fmla="*/ 0 h 5131837"/>
              <a:gd name="connsiteX2" fmla="*/ 12210661 w 12210661"/>
              <a:gd name="connsiteY2" fmla="*/ 5131837 h 5131837"/>
              <a:gd name="connsiteX3" fmla="*/ 18661 w 12210661"/>
              <a:gd name="connsiteY3" fmla="*/ 5131837 h 5131837"/>
              <a:gd name="connsiteX4" fmla="*/ 0 w 12210661"/>
              <a:gd name="connsiteY4" fmla="*/ 0 h 513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661" h="5131837">
                <a:moveTo>
                  <a:pt x="0" y="0"/>
                </a:moveTo>
                <a:lnTo>
                  <a:pt x="12210661" y="0"/>
                </a:lnTo>
                <a:lnTo>
                  <a:pt x="12210661" y="5131837"/>
                </a:lnTo>
                <a:lnTo>
                  <a:pt x="18661" y="5131837"/>
                </a:lnTo>
                <a:cubicBezTo>
                  <a:pt x="12441" y="3421225"/>
                  <a:pt x="6220" y="1710612"/>
                  <a:pt x="0" y="0"/>
                </a:cubicBezTo>
                <a:close/>
              </a:path>
            </a:pathLst>
          </a:cu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object 9">
            <a:extLst>
              <a:ext uri="{FF2B5EF4-FFF2-40B4-BE49-F238E27FC236}">
                <a16:creationId xmlns:a16="http://schemas.microsoft.com/office/drawing/2014/main" id="{E5BD156A-C3D0-479D-A588-119BA459C519}"/>
              </a:ext>
            </a:extLst>
          </p:cNvPr>
          <p:cNvSpPr txBox="1"/>
          <p:nvPr/>
        </p:nvSpPr>
        <p:spPr>
          <a:xfrm>
            <a:off x="5290458" y="2807409"/>
            <a:ext cx="5624558" cy="1557286"/>
          </a:xfrm>
          <a:prstGeom prst="rect">
            <a:avLst/>
          </a:prstGeom>
        </p:spPr>
        <p:txBody>
          <a:bodyPr vert="horz" wrap="square" lIns="0" tIns="106045" rIns="0" bIns="0" rtlCol="0">
            <a:spAutoFit/>
          </a:bodyPr>
          <a:lstStyle/>
          <a:p>
            <a:pPr marL="1054100" marR="5080" indent="-1042035" algn="r">
              <a:lnSpc>
                <a:spcPts val="5830"/>
              </a:lnSpc>
              <a:spcBef>
                <a:spcPts val="835"/>
              </a:spcBef>
              <a:tabLst>
                <a:tab pos="3738879" algn="l"/>
              </a:tabLst>
            </a:pPr>
            <a:r>
              <a:rPr sz="4800" b="1" spc="-300" dirty="0">
                <a:solidFill>
                  <a:srgbClr val="FFFFFF"/>
                </a:solidFill>
                <a:latin typeface="Algerian" panose="04020705040A02060702" pitchFamily="82" charset="0"/>
                <a:cs typeface="Times New Roman"/>
              </a:rPr>
              <a:t>W</a:t>
            </a:r>
            <a:r>
              <a:rPr sz="4800" b="1" spc="-10" dirty="0">
                <a:solidFill>
                  <a:srgbClr val="FFFFFF"/>
                </a:solidFill>
                <a:latin typeface="Algerian" panose="04020705040A02060702" pitchFamily="82" charset="0"/>
                <a:cs typeface="Times New Roman"/>
              </a:rPr>
              <a:t>elcom</a:t>
            </a:r>
            <a:r>
              <a:rPr sz="4800" b="1" dirty="0">
                <a:solidFill>
                  <a:srgbClr val="FFFFFF"/>
                </a:solidFill>
                <a:latin typeface="Algerian" panose="04020705040A02060702" pitchFamily="82" charset="0"/>
                <a:cs typeface="Times New Roman"/>
              </a:rPr>
              <a:t>e</a:t>
            </a:r>
            <a:r>
              <a:rPr sz="4800" b="1" spc="-110" dirty="0">
                <a:solidFill>
                  <a:srgbClr val="FFFFFF"/>
                </a:solidFill>
                <a:latin typeface="Algerian" panose="04020705040A02060702" pitchFamily="82" charset="0"/>
                <a:cs typeface="Times New Roman"/>
              </a:rPr>
              <a:t> </a:t>
            </a:r>
            <a:r>
              <a:rPr sz="4800" b="1" spc="-500" dirty="0">
                <a:solidFill>
                  <a:srgbClr val="FFFFFF"/>
                </a:solidFill>
                <a:latin typeface="Algerian" panose="04020705040A02060702" pitchFamily="82" charset="0"/>
                <a:cs typeface="Times New Roman"/>
              </a:rPr>
              <a:t>T</a:t>
            </a:r>
            <a:r>
              <a:rPr sz="4800" b="1" dirty="0">
                <a:solidFill>
                  <a:srgbClr val="FFFFFF"/>
                </a:solidFill>
                <a:latin typeface="Algerian" panose="04020705040A02060702" pitchFamily="82" charset="0"/>
                <a:cs typeface="Times New Roman"/>
              </a:rPr>
              <a:t>o	</a:t>
            </a:r>
            <a:r>
              <a:rPr sz="4800" b="1" spc="-10" dirty="0">
                <a:solidFill>
                  <a:srgbClr val="FFFFFF"/>
                </a:solidFill>
                <a:latin typeface="Algerian" panose="04020705040A02060702" pitchFamily="82" charset="0"/>
                <a:cs typeface="Times New Roman"/>
              </a:rPr>
              <a:t>My </a:t>
            </a:r>
            <a:r>
              <a:rPr sz="4800" b="1" spc="-5" dirty="0">
                <a:solidFill>
                  <a:srgbClr val="FFFFFF"/>
                </a:solidFill>
                <a:latin typeface="Algerian" panose="04020705040A02060702" pitchFamily="82" charset="0"/>
                <a:cs typeface="Times New Roman"/>
              </a:rPr>
              <a:t>P</a:t>
            </a:r>
            <a:r>
              <a:rPr sz="4800" b="1" spc="-105" dirty="0">
                <a:solidFill>
                  <a:srgbClr val="FFFFFF"/>
                </a:solidFill>
                <a:latin typeface="Algerian" panose="04020705040A02060702" pitchFamily="82" charset="0"/>
                <a:cs typeface="Times New Roman"/>
              </a:rPr>
              <a:t>r</a:t>
            </a:r>
            <a:r>
              <a:rPr sz="4800" b="1" spc="-5" dirty="0">
                <a:solidFill>
                  <a:srgbClr val="FFFFFF"/>
                </a:solidFill>
                <a:latin typeface="Algerian" panose="04020705040A02060702" pitchFamily="82" charset="0"/>
                <a:cs typeface="Times New Roman"/>
              </a:rPr>
              <a:t>esentation</a:t>
            </a:r>
            <a:endParaRPr sz="4800" dirty="0">
              <a:latin typeface="Algerian" panose="04020705040A02060702" pitchFamily="82" charset="0"/>
              <a:cs typeface="Times New Roman"/>
            </a:endParaRPr>
          </a:p>
        </p:txBody>
      </p:sp>
      <p:sp>
        <p:nvSpPr>
          <p:cNvPr id="7" name="object 10">
            <a:extLst>
              <a:ext uri="{FF2B5EF4-FFF2-40B4-BE49-F238E27FC236}">
                <a16:creationId xmlns:a16="http://schemas.microsoft.com/office/drawing/2014/main" id="{644140A6-124C-433A-AB45-CB2E189E1D4D}"/>
              </a:ext>
            </a:extLst>
          </p:cNvPr>
          <p:cNvSpPr txBox="1"/>
          <p:nvPr/>
        </p:nvSpPr>
        <p:spPr>
          <a:xfrm>
            <a:off x="6325356" y="4701438"/>
            <a:ext cx="528320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FFFFFF"/>
                </a:solidFill>
                <a:latin typeface="Times New Roman"/>
                <a:cs typeface="Times New Roman"/>
              </a:rPr>
              <a:t>Department</a:t>
            </a:r>
            <a:r>
              <a:rPr sz="2800" spc="-35" dirty="0">
                <a:solidFill>
                  <a:srgbClr val="FFFFFF"/>
                </a:solidFill>
                <a:latin typeface="Times New Roman"/>
                <a:cs typeface="Times New Roman"/>
              </a:rPr>
              <a:t> </a:t>
            </a:r>
            <a:r>
              <a:rPr sz="2800" dirty="0">
                <a:solidFill>
                  <a:srgbClr val="FFFFFF"/>
                </a:solidFill>
                <a:latin typeface="Times New Roman"/>
                <a:cs typeface="Times New Roman"/>
              </a:rPr>
              <a:t>of</a:t>
            </a:r>
            <a:r>
              <a:rPr sz="2800" spc="-25" dirty="0">
                <a:solidFill>
                  <a:srgbClr val="FFFFFF"/>
                </a:solidFill>
                <a:latin typeface="Times New Roman"/>
                <a:cs typeface="Times New Roman"/>
              </a:rPr>
              <a:t> </a:t>
            </a:r>
            <a:r>
              <a:rPr sz="2800" spc="-5" dirty="0">
                <a:solidFill>
                  <a:srgbClr val="FFFFFF"/>
                </a:solidFill>
                <a:latin typeface="Times New Roman"/>
                <a:cs typeface="Times New Roman"/>
              </a:rPr>
              <a:t>Software</a:t>
            </a:r>
            <a:r>
              <a:rPr sz="2800" spc="-35" dirty="0">
                <a:solidFill>
                  <a:srgbClr val="FFFFFF"/>
                </a:solidFill>
                <a:latin typeface="Times New Roman"/>
                <a:cs typeface="Times New Roman"/>
              </a:rPr>
              <a:t> </a:t>
            </a:r>
            <a:r>
              <a:rPr sz="2800" spc="-5" dirty="0">
                <a:solidFill>
                  <a:srgbClr val="FFFFFF"/>
                </a:solidFill>
                <a:latin typeface="Times New Roman"/>
                <a:cs typeface="Times New Roman"/>
              </a:rPr>
              <a:t>Engineering</a:t>
            </a:r>
            <a:endParaRPr sz="2800" dirty="0">
              <a:latin typeface="Times New Roman"/>
              <a:cs typeface="Times New Roman"/>
            </a:endParaRPr>
          </a:p>
        </p:txBody>
      </p:sp>
    </p:spTree>
    <p:extLst>
      <p:ext uri="{BB962C8B-B14F-4D97-AF65-F5344CB8AC3E}">
        <p14:creationId xmlns:p14="http://schemas.microsoft.com/office/powerpoint/2010/main" val="22395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51DBD3A-585D-4B4F-8A19-1C57EC3DC8FA}"/>
              </a:ext>
            </a:extLst>
          </p:cNvPr>
          <p:cNvSpPr txBox="1">
            <a:spLocks/>
          </p:cNvSpPr>
          <p:nvPr/>
        </p:nvSpPr>
        <p:spPr>
          <a:xfrm>
            <a:off x="1418253" y="1053621"/>
            <a:ext cx="5383764"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Machine Learning Algorithm</a:t>
            </a:r>
          </a:p>
        </p:txBody>
      </p:sp>
      <p:sp>
        <p:nvSpPr>
          <p:cNvPr id="6" name="Rectangle 5">
            <a:extLst>
              <a:ext uri="{FF2B5EF4-FFF2-40B4-BE49-F238E27FC236}">
                <a16:creationId xmlns:a16="http://schemas.microsoft.com/office/drawing/2014/main" id="{7E893419-D101-4552-AE1F-2FBFE8180156}"/>
              </a:ext>
            </a:extLst>
          </p:cNvPr>
          <p:cNvSpPr/>
          <p:nvPr/>
        </p:nvSpPr>
        <p:spPr>
          <a:xfrm>
            <a:off x="3184196" y="2367257"/>
            <a:ext cx="4045338" cy="2031325"/>
          </a:xfrm>
          <a:prstGeom prst="rect">
            <a:avLst/>
          </a:prstGeom>
        </p:spPr>
        <p:txBody>
          <a:bodyPr wrap="none">
            <a:spAutoFit/>
          </a:bodyPr>
          <a:lstStyle/>
          <a:p>
            <a:pPr marL="285750" indent="-285750">
              <a:lnSpc>
                <a:spcPct val="150000"/>
              </a:lnSpc>
              <a:buFont typeface="Wingdings" panose="05000000000000000000" pitchFamily="2" charset="2"/>
              <a:buChar char="Ø"/>
            </a:pPr>
            <a:r>
              <a:rPr lang="en-US" dirty="0"/>
              <a:t>Simple Neural Networks</a:t>
            </a:r>
          </a:p>
          <a:p>
            <a:pPr marL="285750" indent="-285750">
              <a:lnSpc>
                <a:spcPct val="150000"/>
              </a:lnSpc>
              <a:buFont typeface="Wingdings" panose="05000000000000000000" pitchFamily="2" charset="2"/>
              <a:buChar char="Ø"/>
            </a:pPr>
            <a:r>
              <a:rPr lang="en-US" dirty="0"/>
              <a:t>Long Short-Term Memory (LSTM)</a:t>
            </a:r>
          </a:p>
          <a:p>
            <a:pPr marL="285750" indent="-285750">
              <a:lnSpc>
                <a:spcPct val="150000"/>
              </a:lnSpc>
              <a:buFont typeface="Wingdings" panose="05000000000000000000" pitchFamily="2" charset="2"/>
              <a:buChar char="Ø"/>
            </a:pPr>
            <a:r>
              <a:rPr lang="en-US" dirty="0"/>
              <a:t>Convocational Neural Networks (CNN)</a:t>
            </a:r>
          </a:p>
          <a:p>
            <a:pPr marL="285750" indent="-285750">
              <a:lnSpc>
                <a:spcPct val="150000"/>
              </a:lnSpc>
              <a:buFont typeface="Wingdings" panose="05000000000000000000" pitchFamily="2" charset="2"/>
              <a:buChar char="Ø"/>
            </a:pPr>
            <a:r>
              <a:rPr lang="en-US" dirty="0"/>
              <a:t>RANDOM FOREST</a:t>
            </a:r>
          </a:p>
          <a:p>
            <a:endParaRPr lang="en-US" dirty="0"/>
          </a:p>
        </p:txBody>
      </p:sp>
      <p:pic>
        <p:nvPicPr>
          <p:cNvPr id="7" name="object 13">
            <a:extLst>
              <a:ext uri="{FF2B5EF4-FFF2-40B4-BE49-F238E27FC236}">
                <a16:creationId xmlns:a16="http://schemas.microsoft.com/office/drawing/2014/main" id="{0E9FBD8A-D2B6-4F2E-BCC1-4D15988BDBBB}"/>
              </a:ext>
            </a:extLst>
          </p:cNvPr>
          <p:cNvPicPr/>
          <p:nvPr/>
        </p:nvPicPr>
        <p:blipFill>
          <a:blip r:embed="rId2" cstate="print"/>
          <a:stretch>
            <a:fillRect/>
          </a:stretch>
        </p:blipFill>
        <p:spPr>
          <a:xfrm>
            <a:off x="50800" y="0"/>
            <a:ext cx="2692400" cy="886408"/>
          </a:xfrm>
          <a:prstGeom prst="rect">
            <a:avLst/>
          </a:prstGeom>
        </p:spPr>
      </p:pic>
      <p:sp>
        <p:nvSpPr>
          <p:cNvPr id="8" name="object 5">
            <a:extLst>
              <a:ext uri="{FF2B5EF4-FFF2-40B4-BE49-F238E27FC236}">
                <a16:creationId xmlns:a16="http://schemas.microsoft.com/office/drawing/2014/main" id="{1AB3CDAD-2BAB-414F-A81D-BF8FD63EF7EA}"/>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10</a:t>
            </a:fld>
            <a:endParaRPr lang="en-US" dirty="0">
              <a:latin typeface="Calibri"/>
              <a:cs typeface="Calibri"/>
            </a:endParaRPr>
          </a:p>
        </p:txBody>
      </p:sp>
    </p:spTree>
    <p:extLst>
      <p:ext uri="{BB962C8B-B14F-4D97-AF65-F5344CB8AC3E}">
        <p14:creationId xmlns:p14="http://schemas.microsoft.com/office/powerpoint/2010/main" val="107576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142995" y="1053196"/>
            <a:ext cx="2764971"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2833E099-7A43-4748-9902-461D205395C2}"/>
              </a:ext>
            </a:extLst>
          </p:cNvPr>
          <p:cNvSpPr/>
          <p:nvPr/>
        </p:nvSpPr>
        <p:spPr>
          <a:xfrm>
            <a:off x="4679302" y="1464143"/>
            <a:ext cx="2150704" cy="438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collecting raw data </a:t>
            </a:r>
          </a:p>
        </p:txBody>
      </p:sp>
      <p:sp>
        <p:nvSpPr>
          <p:cNvPr id="5" name="Rectangle 4">
            <a:extLst>
              <a:ext uri="{FF2B5EF4-FFF2-40B4-BE49-F238E27FC236}">
                <a16:creationId xmlns:a16="http://schemas.microsoft.com/office/drawing/2014/main" id="{ECD7CD2C-0499-4BAB-9850-B45A5F15E0E7}"/>
              </a:ext>
            </a:extLst>
          </p:cNvPr>
          <p:cNvSpPr/>
          <p:nvPr/>
        </p:nvSpPr>
        <p:spPr>
          <a:xfrm>
            <a:off x="4716626" y="2729217"/>
            <a:ext cx="2062064" cy="438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 data</a:t>
            </a:r>
          </a:p>
        </p:txBody>
      </p:sp>
      <p:cxnSp>
        <p:nvCxnSpPr>
          <p:cNvPr id="7" name="Straight Arrow Connector 6">
            <a:extLst>
              <a:ext uri="{FF2B5EF4-FFF2-40B4-BE49-F238E27FC236}">
                <a16:creationId xmlns:a16="http://schemas.microsoft.com/office/drawing/2014/main" id="{9D9A3F02-C4AD-4BE1-ADB6-A582D71C2B8D}"/>
              </a:ext>
            </a:extLst>
          </p:cNvPr>
          <p:cNvCxnSpPr>
            <a:cxnSpLocks/>
            <a:stCxn id="2" idx="2"/>
            <a:endCxn id="30" idx="0"/>
          </p:cNvCxnSpPr>
          <p:nvPr/>
        </p:nvCxnSpPr>
        <p:spPr>
          <a:xfrm flipH="1">
            <a:off x="5747658" y="1902682"/>
            <a:ext cx="6996" cy="219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01F3CF45-F57C-4C22-B518-70D583A0ED82}"/>
              </a:ext>
            </a:extLst>
          </p:cNvPr>
          <p:cNvSpPr/>
          <p:nvPr/>
        </p:nvSpPr>
        <p:spPr>
          <a:xfrm>
            <a:off x="4716627" y="3347352"/>
            <a:ext cx="2062064" cy="6344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extracting Features </a:t>
            </a:r>
          </a:p>
        </p:txBody>
      </p:sp>
      <p:cxnSp>
        <p:nvCxnSpPr>
          <p:cNvPr id="11" name="Straight Arrow Connector 10">
            <a:extLst>
              <a:ext uri="{FF2B5EF4-FFF2-40B4-BE49-F238E27FC236}">
                <a16:creationId xmlns:a16="http://schemas.microsoft.com/office/drawing/2014/main" id="{2BAF251B-E2AA-4F01-991A-CEF315E0957B}"/>
              </a:ext>
            </a:extLst>
          </p:cNvPr>
          <p:cNvCxnSpPr>
            <a:cxnSpLocks/>
            <a:stCxn id="5" idx="2"/>
            <a:endCxn id="9" idx="0"/>
          </p:cNvCxnSpPr>
          <p:nvPr/>
        </p:nvCxnSpPr>
        <p:spPr>
          <a:xfrm>
            <a:off x="5747658" y="3167756"/>
            <a:ext cx="1" cy="17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7B2B7483-EE50-4356-86D0-EFDF1F3555DF}"/>
              </a:ext>
            </a:extLst>
          </p:cNvPr>
          <p:cNvSpPr/>
          <p:nvPr/>
        </p:nvSpPr>
        <p:spPr>
          <a:xfrm>
            <a:off x="1311513" y="4038611"/>
            <a:ext cx="1519766" cy="369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Labeling data</a:t>
            </a:r>
          </a:p>
        </p:txBody>
      </p:sp>
      <p:sp>
        <p:nvSpPr>
          <p:cNvPr id="24" name="Rectangle 23">
            <a:extLst>
              <a:ext uri="{FF2B5EF4-FFF2-40B4-BE49-F238E27FC236}">
                <a16:creationId xmlns:a16="http://schemas.microsoft.com/office/drawing/2014/main" id="{576F7F39-853F-4442-B613-5CABA836A24C}"/>
              </a:ext>
            </a:extLst>
          </p:cNvPr>
          <p:cNvSpPr/>
          <p:nvPr/>
        </p:nvSpPr>
        <p:spPr>
          <a:xfrm>
            <a:off x="401224" y="4593401"/>
            <a:ext cx="3072864" cy="967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300" dirty="0"/>
              <a:t>Simple Neural Networks</a:t>
            </a:r>
          </a:p>
          <a:p>
            <a:pPr marL="285750" indent="-285750">
              <a:buFont typeface="Arial" panose="020B0604020202020204" pitchFamily="34" charset="0"/>
              <a:buChar char="•"/>
            </a:pPr>
            <a:r>
              <a:rPr lang="en-US" sz="1300" dirty="0"/>
              <a:t>Long Short-Term Memory (LSTM)</a:t>
            </a:r>
          </a:p>
          <a:p>
            <a:pPr marL="285750" indent="-285750">
              <a:buFont typeface="Arial" panose="020B0604020202020204" pitchFamily="34" charset="0"/>
              <a:buChar char="•"/>
            </a:pPr>
            <a:r>
              <a:rPr lang="en-US" sz="1300" dirty="0"/>
              <a:t>Convocational Neural Networks (CNN)</a:t>
            </a:r>
          </a:p>
          <a:p>
            <a:pPr marL="285750" indent="-285750">
              <a:buFont typeface="Arial" panose="020B0604020202020204" pitchFamily="34" charset="0"/>
              <a:buChar char="•"/>
            </a:pPr>
            <a:r>
              <a:rPr lang="en-US" sz="1300" dirty="0"/>
              <a:t>RANDOM FOREST</a:t>
            </a:r>
          </a:p>
        </p:txBody>
      </p:sp>
      <p:cxnSp>
        <p:nvCxnSpPr>
          <p:cNvPr id="26" name="Straight Arrow Connector 25">
            <a:extLst>
              <a:ext uri="{FF2B5EF4-FFF2-40B4-BE49-F238E27FC236}">
                <a16:creationId xmlns:a16="http://schemas.microsoft.com/office/drawing/2014/main" id="{E6EEC847-B51D-49CB-9D04-9E316EAEB18A}"/>
              </a:ext>
            </a:extLst>
          </p:cNvPr>
          <p:cNvCxnSpPr>
            <a:cxnSpLocks/>
            <a:stCxn id="14" idx="3"/>
            <a:endCxn id="38" idx="1"/>
          </p:cNvCxnSpPr>
          <p:nvPr/>
        </p:nvCxnSpPr>
        <p:spPr>
          <a:xfrm flipV="1">
            <a:off x="2831279" y="4223277"/>
            <a:ext cx="53447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A285DE4-C482-4247-91D8-AEF0BB3387EF}"/>
              </a:ext>
            </a:extLst>
          </p:cNvPr>
          <p:cNvSpPr/>
          <p:nvPr/>
        </p:nvSpPr>
        <p:spPr>
          <a:xfrm>
            <a:off x="4341845" y="4897314"/>
            <a:ext cx="2525485"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Evaluating model</a:t>
            </a:r>
          </a:p>
        </p:txBody>
      </p:sp>
      <p:cxnSp>
        <p:nvCxnSpPr>
          <p:cNvPr id="31" name="Straight Arrow Connector 30">
            <a:extLst>
              <a:ext uri="{FF2B5EF4-FFF2-40B4-BE49-F238E27FC236}">
                <a16:creationId xmlns:a16="http://schemas.microsoft.com/office/drawing/2014/main" id="{6DCC55F7-26E5-419F-9ABE-5CA79DE4232E}"/>
              </a:ext>
            </a:extLst>
          </p:cNvPr>
          <p:cNvCxnSpPr>
            <a:cxnSpLocks/>
            <a:stCxn id="24" idx="3"/>
            <a:endCxn id="29" idx="1"/>
          </p:cNvCxnSpPr>
          <p:nvPr/>
        </p:nvCxnSpPr>
        <p:spPr>
          <a:xfrm>
            <a:off x="3474088" y="5077222"/>
            <a:ext cx="867757" cy="4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E8A81833-18C7-4199-9BA6-F496A00ADB91}"/>
              </a:ext>
            </a:extLst>
          </p:cNvPr>
          <p:cNvSpPr/>
          <p:nvPr/>
        </p:nvSpPr>
        <p:spPr>
          <a:xfrm>
            <a:off x="8126938" y="4886525"/>
            <a:ext cx="1181927"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Predicting </a:t>
            </a:r>
          </a:p>
        </p:txBody>
      </p:sp>
      <p:cxnSp>
        <p:nvCxnSpPr>
          <p:cNvPr id="35" name="Straight Arrow Connector 34">
            <a:extLst>
              <a:ext uri="{FF2B5EF4-FFF2-40B4-BE49-F238E27FC236}">
                <a16:creationId xmlns:a16="http://schemas.microsoft.com/office/drawing/2014/main" id="{0E3ECCB9-C553-4395-B6E4-BE41123AD95D}"/>
              </a:ext>
            </a:extLst>
          </p:cNvPr>
          <p:cNvCxnSpPr>
            <a:stCxn id="29" idx="3"/>
            <a:endCxn id="33" idx="1"/>
          </p:cNvCxnSpPr>
          <p:nvPr/>
        </p:nvCxnSpPr>
        <p:spPr>
          <a:xfrm flipV="1">
            <a:off x="6867330" y="5071191"/>
            <a:ext cx="1259608" cy="10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D62804DE-3C42-4E2A-9D56-3806775EFCE2}"/>
              </a:ext>
            </a:extLst>
          </p:cNvPr>
          <p:cNvSpPr/>
          <p:nvPr/>
        </p:nvSpPr>
        <p:spPr>
          <a:xfrm>
            <a:off x="8201253" y="5633353"/>
            <a:ext cx="1023101"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Accuracy</a:t>
            </a:r>
          </a:p>
        </p:txBody>
      </p:sp>
      <p:sp>
        <p:nvSpPr>
          <p:cNvPr id="37" name="Rectangle 36">
            <a:extLst>
              <a:ext uri="{FF2B5EF4-FFF2-40B4-BE49-F238E27FC236}">
                <a16:creationId xmlns:a16="http://schemas.microsoft.com/office/drawing/2014/main" id="{7E7D590C-02A0-4BF2-9C1C-366984C60FE1}"/>
              </a:ext>
            </a:extLst>
          </p:cNvPr>
          <p:cNvSpPr/>
          <p:nvPr/>
        </p:nvSpPr>
        <p:spPr>
          <a:xfrm>
            <a:off x="7793512" y="6232454"/>
            <a:ext cx="184877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Visualizing results</a:t>
            </a:r>
          </a:p>
        </p:txBody>
      </p:sp>
      <p:sp>
        <p:nvSpPr>
          <p:cNvPr id="38" name="Rectangle 37">
            <a:extLst>
              <a:ext uri="{FF2B5EF4-FFF2-40B4-BE49-F238E27FC236}">
                <a16:creationId xmlns:a16="http://schemas.microsoft.com/office/drawing/2014/main" id="{5D918BCC-0C3F-4205-BFBB-D058493E66E0}"/>
              </a:ext>
            </a:extLst>
          </p:cNvPr>
          <p:cNvSpPr/>
          <p:nvPr/>
        </p:nvSpPr>
        <p:spPr>
          <a:xfrm>
            <a:off x="8175988" y="4038611"/>
            <a:ext cx="108382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Split Data</a:t>
            </a:r>
          </a:p>
        </p:txBody>
      </p:sp>
      <p:cxnSp>
        <p:nvCxnSpPr>
          <p:cNvPr id="40" name="Straight Arrow Connector 39">
            <a:extLst>
              <a:ext uri="{FF2B5EF4-FFF2-40B4-BE49-F238E27FC236}">
                <a16:creationId xmlns:a16="http://schemas.microsoft.com/office/drawing/2014/main" id="{04BB92F3-DEFF-41F1-ACF8-BC8CC4AE1A69}"/>
              </a:ext>
            </a:extLst>
          </p:cNvPr>
          <p:cNvCxnSpPr>
            <a:cxnSpLocks/>
            <a:stCxn id="38" idx="2"/>
            <a:endCxn id="33" idx="0"/>
          </p:cNvCxnSpPr>
          <p:nvPr/>
        </p:nvCxnSpPr>
        <p:spPr>
          <a:xfrm>
            <a:off x="8717900" y="4407943"/>
            <a:ext cx="2" cy="478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E53D4D8-D939-44A2-B10C-A612C4DC7BBC}"/>
              </a:ext>
            </a:extLst>
          </p:cNvPr>
          <p:cNvCxnSpPr>
            <a:cxnSpLocks/>
            <a:stCxn id="33" idx="2"/>
            <a:endCxn id="36" idx="0"/>
          </p:cNvCxnSpPr>
          <p:nvPr/>
        </p:nvCxnSpPr>
        <p:spPr>
          <a:xfrm flipH="1">
            <a:off x="8712804" y="5255857"/>
            <a:ext cx="5098" cy="377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384ADAF-BE51-4CEA-9E28-F1BC79FC37CB}"/>
              </a:ext>
            </a:extLst>
          </p:cNvPr>
          <p:cNvCxnSpPr>
            <a:cxnSpLocks/>
            <a:stCxn id="36" idx="2"/>
            <a:endCxn id="37" idx="0"/>
          </p:cNvCxnSpPr>
          <p:nvPr/>
        </p:nvCxnSpPr>
        <p:spPr>
          <a:xfrm>
            <a:off x="8712804" y="6002685"/>
            <a:ext cx="5096" cy="229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5459515D-FB27-4372-A320-C77941A70131}"/>
              </a:ext>
            </a:extLst>
          </p:cNvPr>
          <p:cNvCxnSpPr>
            <a:stCxn id="9" idx="1"/>
            <a:endCxn id="14" idx="0"/>
          </p:cNvCxnSpPr>
          <p:nvPr/>
        </p:nvCxnSpPr>
        <p:spPr>
          <a:xfrm rot="10800000" flipV="1">
            <a:off x="2071397" y="3664593"/>
            <a:ext cx="2645231" cy="3740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9" name="object 5">
            <a:extLst>
              <a:ext uri="{FF2B5EF4-FFF2-40B4-BE49-F238E27FC236}">
                <a16:creationId xmlns:a16="http://schemas.microsoft.com/office/drawing/2014/main" id="{395E995D-4064-4462-99C1-C95D96DFDB45}"/>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11</a:t>
            </a:fld>
            <a:endParaRPr lang="en-US" dirty="0">
              <a:latin typeface="Calibri"/>
              <a:cs typeface="Calibri"/>
            </a:endParaRPr>
          </a:p>
        </p:txBody>
      </p:sp>
      <p:sp>
        <p:nvSpPr>
          <p:cNvPr id="30" name="Rectangle 29">
            <a:extLst>
              <a:ext uri="{FF2B5EF4-FFF2-40B4-BE49-F238E27FC236}">
                <a16:creationId xmlns:a16="http://schemas.microsoft.com/office/drawing/2014/main" id="{6B233781-66DC-4293-9BE2-0CDBAE018E79}"/>
              </a:ext>
            </a:extLst>
          </p:cNvPr>
          <p:cNvSpPr/>
          <p:nvPr/>
        </p:nvSpPr>
        <p:spPr>
          <a:xfrm>
            <a:off x="4716626" y="2121951"/>
            <a:ext cx="2062064" cy="438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import library</a:t>
            </a:r>
          </a:p>
        </p:txBody>
      </p:sp>
      <p:cxnSp>
        <p:nvCxnSpPr>
          <p:cNvPr id="32" name="Straight Arrow Connector 31">
            <a:extLst>
              <a:ext uri="{FF2B5EF4-FFF2-40B4-BE49-F238E27FC236}">
                <a16:creationId xmlns:a16="http://schemas.microsoft.com/office/drawing/2014/main" id="{B50C3652-F8D0-488C-B330-5F6610E90798}"/>
              </a:ext>
            </a:extLst>
          </p:cNvPr>
          <p:cNvCxnSpPr>
            <a:cxnSpLocks/>
            <a:stCxn id="30" idx="2"/>
            <a:endCxn id="5" idx="0"/>
          </p:cNvCxnSpPr>
          <p:nvPr/>
        </p:nvCxnSpPr>
        <p:spPr>
          <a:xfrm>
            <a:off x="5747658" y="2560490"/>
            <a:ext cx="0" cy="168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188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397000" y="1477673"/>
            <a:ext cx="3862874"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Data preprocessing</a:t>
            </a:r>
          </a:p>
        </p:txBody>
      </p:sp>
      <p:sp>
        <p:nvSpPr>
          <p:cNvPr id="8" name="Rectangle 7">
            <a:extLst>
              <a:ext uri="{FF2B5EF4-FFF2-40B4-BE49-F238E27FC236}">
                <a16:creationId xmlns:a16="http://schemas.microsoft.com/office/drawing/2014/main" id="{1F02B5DC-17EC-452C-BD3D-546529BC793A}"/>
              </a:ext>
            </a:extLst>
          </p:cNvPr>
          <p:cNvSpPr/>
          <p:nvPr/>
        </p:nvSpPr>
        <p:spPr>
          <a:xfrm>
            <a:off x="1819468" y="2551837"/>
            <a:ext cx="5458410" cy="1754326"/>
          </a:xfrm>
          <a:prstGeom prst="rect">
            <a:avLst/>
          </a:prstGeom>
        </p:spPr>
        <p:txBody>
          <a:bodyPr wrap="square">
            <a:spAutoFit/>
          </a:bodyPr>
          <a:lstStyle/>
          <a:p>
            <a:pPr fontAlgn="base"/>
            <a:r>
              <a:rPr lang="en-US" b="1" dirty="0"/>
              <a:t>Some common steps in data preprocessing include:</a:t>
            </a:r>
          </a:p>
          <a:p>
            <a:pPr marL="285750" indent="-285750" fontAlgn="base">
              <a:buFont typeface="Arial" panose="020B0604020202020204" pitchFamily="34" charset="0"/>
              <a:buChar char="•"/>
            </a:pPr>
            <a:r>
              <a:rPr lang="en-US" dirty="0"/>
              <a:t>Data cleaning</a:t>
            </a:r>
          </a:p>
          <a:p>
            <a:pPr marL="285750" indent="-285750" fontAlgn="base">
              <a:buFont typeface="Arial" panose="020B0604020202020204" pitchFamily="34" charset="0"/>
              <a:buChar char="•"/>
            </a:pPr>
            <a:r>
              <a:rPr lang="en-US" dirty="0"/>
              <a:t>Process Missing data</a:t>
            </a:r>
          </a:p>
          <a:p>
            <a:pPr marL="285750" indent="-285750" fontAlgn="base">
              <a:buFont typeface="Arial" panose="020B0604020202020204" pitchFamily="34" charset="0"/>
              <a:buChar char="•"/>
            </a:pPr>
            <a:r>
              <a:rPr lang="en-US" dirty="0"/>
              <a:t>Data integration</a:t>
            </a:r>
          </a:p>
          <a:p>
            <a:pPr marL="285750" indent="-285750" fontAlgn="base">
              <a:buFont typeface="Arial" panose="020B0604020202020204" pitchFamily="34" charset="0"/>
              <a:buChar char="•"/>
            </a:pPr>
            <a:r>
              <a:rPr lang="en-US" dirty="0"/>
              <a:t>Data transformation</a:t>
            </a:r>
          </a:p>
          <a:p>
            <a:pPr marL="285750" indent="-285750" fontAlgn="base">
              <a:buFont typeface="Arial" panose="020B0604020202020204" pitchFamily="34" charset="0"/>
              <a:buChar char="•"/>
            </a:pPr>
            <a:r>
              <a:rPr lang="en-US" dirty="0"/>
              <a:t>Data reduction</a:t>
            </a:r>
            <a:endParaRPr lang="en-US" b="1" dirty="0"/>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12</a:t>
            </a:fld>
            <a:endParaRPr lang="en-US" dirty="0">
              <a:latin typeface="Calibri"/>
              <a:cs typeface="Calibri"/>
            </a:endParaRPr>
          </a:p>
        </p:txBody>
      </p:sp>
    </p:spTree>
    <p:extLst>
      <p:ext uri="{BB962C8B-B14F-4D97-AF65-F5344CB8AC3E}">
        <p14:creationId xmlns:p14="http://schemas.microsoft.com/office/powerpoint/2010/main" val="198642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333539"/>
            <a:ext cx="3676262" cy="505267"/>
          </a:xfrm>
          <a:prstGeom prst="rect">
            <a:avLst/>
          </a:prstGeom>
          <a:effectLst>
            <a:softEdge rad="127000"/>
          </a:effectLst>
        </p:spPr>
        <p:style>
          <a:lnRef idx="0">
            <a:scrgbClr r="0" g="0" b="0"/>
          </a:lnRef>
          <a:fillRef idx="1001">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Data Visualization</a:t>
            </a:r>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13</a:t>
            </a:fld>
            <a:endParaRPr lang="en-US" dirty="0">
              <a:latin typeface="Calibri"/>
              <a:cs typeface="Calibri"/>
            </a:endParaRPr>
          </a:p>
        </p:txBody>
      </p:sp>
      <p:pic>
        <p:nvPicPr>
          <p:cNvPr id="5" name="Picture 4">
            <a:extLst>
              <a:ext uri="{FF2B5EF4-FFF2-40B4-BE49-F238E27FC236}">
                <a16:creationId xmlns:a16="http://schemas.microsoft.com/office/drawing/2014/main" id="{530B478A-7111-462C-8713-11ECCE151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969" y="2285937"/>
            <a:ext cx="5303531" cy="3950216"/>
          </a:xfrm>
          <a:prstGeom prst="rect">
            <a:avLst/>
          </a:prstGeom>
        </p:spPr>
      </p:pic>
    </p:spTree>
    <p:extLst>
      <p:ext uri="{BB962C8B-B14F-4D97-AF65-F5344CB8AC3E}">
        <p14:creationId xmlns:p14="http://schemas.microsoft.com/office/powerpoint/2010/main" val="309503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333539"/>
            <a:ext cx="3676262"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Data Visualization</a:t>
            </a:r>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14</a:t>
            </a:fld>
            <a:endParaRPr lang="en-US" dirty="0">
              <a:latin typeface="Calibri"/>
              <a:cs typeface="Calibri"/>
            </a:endParaRPr>
          </a:p>
        </p:txBody>
      </p:sp>
      <p:pic>
        <p:nvPicPr>
          <p:cNvPr id="5" name="Picture 4">
            <a:extLst>
              <a:ext uri="{FF2B5EF4-FFF2-40B4-BE49-F238E27FC236}">
                <a16:creationId xmlns:a16="http://schemas.microsoft.com/office/drawing/2014/main" id="{530B478A-7111-462C-8713-11ECCE151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672" y="2285937"/>
            <a:ext cx="5303531" cy="3366473"/>
          </a:xfrm>
          <a:prstGeom prst="rect">
            <a:avLst/>
          </a:prstGeom>
        </p:spPr>
      </p:pic>
    </p:spTree>
    <p:extLst>
      <p:ext uri="{BB962C8B-B14F-4D97-AF65-F5344CB8AC3E}">
        <p14:creationId xmlns:p14="http://schemas.microsoft.com/office/powerpoint/2010/main" val="126510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333539"/>
            <a:ext cx="3676262"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Data Visualization</a:t>
            </a:r>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15</a:t>
            </a:fld>
            <a:endParaRPr lang="en-US" dirty="0">
              <a:latin typeface="Calibri"/>
              <a:cs typeface="Calibri"/>
            </a:endParaRPr>
          </a:p>
        </p:txBody>
      </p:sp>
      <p:pic>
        <p:nvPicPr>
          <p:cNvPr id="5" name="Picture 4">
            <a:extLst>
              <a:ext uri="{FF2B5EF4-FFF2-40B4-BE49-F238E27FC236}">
                <a16:creationId xmlns:a16="http://schemas.microsoft.com/office/drawing/2014/main" id="{530B478A-7111-462C-8713-11ECCE151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0381" y="2854636"/>
            <a:ext cx="5303531" cy="1581175"/>
          </a:xfrm>
          <a:prstGeom prst="rect">
            <a:avLst/>
          </a:prstGeom>
        </p:spPr>
      </p:pic>
    </p:spTree>
    <p:extLst>
      <p:ext uri="{BB962C8B-B14F-4D97-AF65-F5344CB8AC3E}">
        <p14:creationId xmlns:p14="http://schemas.microsoft.com/office/powerpoint/2010/main" val="3208442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333539"/>
            <a:ext cx="3676262"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Data Visualization</a:t>
            </a:r>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16</a:t>
            </a:fld>
            <a:endParaRPr lang="en-US" dirty="0">
              <a:latin typeface="Calibri"/>
              <a:cs typeface="Calibri"/>
            </a:endParaRPr>
          </a:p>
        </p:txBody>
      </p:sp>
      <p:pic>
        <p:nvPicPr>
          <p:cNvPr id="5" name="Picture 4">
            <a:extLst>
              <a:ext uri="{FF2B5EF4-FFF2-40B4-BE49-F238E27FC236}">
                <a16:creationId xmlns:a16="http://schemas.microsoft.com/office/drawing/2014/main" id="{530B478A-7111-462C-8713-11ECCE151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474" y="2136179"/>
            <a:ext cx="4946216" cy="4012801"/>
          </a:xfrm>
          <a:prstGeom prst="rect">
            <a:avLst/>
          </a:prstGeom>
        </p:spPr>
      </p:pic>
    </p:spTree>
    <p:extLst>
      <p:ext uri="{BB962C8B-B14F-4D97-AF65-F5344CB8AC3E}">
        <p14:creationId xmlns:p14="http://schemas.microsoft.com/office/powerpoint/2010/main" val="1086255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41AB926A-DEDB-4A4B-BA37-A9DA3231AC85}"/>
              </a:ext>
            </a:extLst>
          </p:cNvPr>
          <p:cNvPicPr/>
          <p:nvPr/>
        </p:nvPicPr>
        <p:blipFill>
          <a:blip r:embed="rId2" cstate="print"/>
          <a:stretch>
            <a:fillRect/>
          </a:stretch>
        </p:blipFill>
        <p:spPr>
          <a:xfrm>
            <a:off x="50800" y="0"/>
            <a:ext cx="2692400" cy="886408"/>
          </a:xfrm>
          <a:prstGeom prst="rect">
            <a:avLst/>
          </a:prstGeom>
        </p:spPr>
      </p:pic>
      <p:sp>
        <p:nvSpPr>
          <p:cNvPr id="5" name="object 5">
            <a:extLst>
              <a:ext uri="{FF2B5EF4-FFF2-40B4-BE49-F238E27FC236}">
                <a16:creationId xmlns:a16="http://schemas.microsoft.com/office/drawing/2014/main" id="{C4BA1635-C3B7-411B-803C-D442AD9D9BDB}"/>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17</a:t>
            </a:fld>
            <a:endParaRPr lang="en-US" dirty="0">
              <a:latin typeface="Calibri"/>
              <a:cs typeface="Calibri"/>
            </a:endParaRPr>
          </a:p>
        </p:txBody>
      </p:sp>
      <p:sp>
        <p:nvSpPr>
          <p:cNvPr id="6" name="object 4">
            <a:extLst>
              <a:ext uri="{FF2B5EF4-FFF2-40B4-BE49-F238E27FC236}">
                <a16:creationId xmlns:a16="http://schemas.microsoft.com/office/drawing/2014/main" id="{FFD63B2B-ED43-497D-B94D-1CB5C3532E22}"/>
              </a:ext>
            </a:extLst>
          </p:cNvPr>
          <p:cNvSpPr txBox="1">
            <a:spLocks/>
          </p:cNvSpPr>
          <p:nvPr/>
        </p:nvSpPr>
        <p:spPr>
          <a:xfrm>
            <a:off x="1502228" y="1333539"/>
            <a:ext cx="3676262" cy="505267"/>
          </a:xfrm>
          <a:prstGeom prst="rect">
            <a:avLst/>
          </a:prstGeom>
          <a:effectLst>
            <a:softEdge rad="127000"/>
          </a:effectLst>
        </p:spPr>
        <p:style>
          <a:lnRef idx="2">
            <a:schemeClr val="accent6"/>
          </a:lnRef>
          <a:fillRef idx="1002">
            <a:schemeClr val="lt2"/>
          </a:fillRef>
          <a:effectRef idx="0">
            <a:schemeClr val="accent6"/>
          </a:effectRef>
          <a:fontRef idx="minor">
            <a:schemeClr val="dk1"/>
          </a:fontRef>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Result Analysis</a:t>
            </a:r>
          </a:p>
        </p:txBody>
      </p:sp>
      <p:pic>
        <p:nvPicPr>
          <p:cNvPr id="8" name="Picture 7">
            <a:extLst>
              <a:ext uri="{FF2B5EF4-FFF2-40B4-BE49-F238E27FC236}">
                <a16:creationId xmlns:a16="http://schemas.microsoft.com/office/drawing/2014/main" id="{ECEE0841-62BE-4747-A33C-F0B9D54C4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711" y="2360581"/>
            <a:ext cx="4054191" cy="3071126"/>
          </a:xfrm>
          <a:prstGeom prst="rect">
            <a:avLst/>
          </a:prstGeom>
        </p:spPr>
      </p:pic>
    </p:spTree>
    <p:extLst>
      <p:ext uri="{BB962C8B-B14F-4D97-AF65-F5344CB8AC3E}">
        <p14:creationId xmlns:p14="http://schemas.microsoft.com/office/powerpoint/2010/main" val="112966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8" name="Rectangle 7">
            <a:extLst>
              <a:ext uri="{FF2B5EF4-FFF2-40B4-BE49-F238E27FC236}">
                <a16:creationId xmlns:a16="http://schemas.microsoft.com/office/drawing/2014/main" id="{1F02B5DC-17EC-452C-BD3D-546529BC793A}"/>
              </a:ext>
            </a:extLst>
          </p:cNvPr>
          <p:cNvSpPr/>
          <p:nvPr/>
        </p:nvSpPr>
        <p:spPr>
          <a:xfrm>
            <a:off x="1950098" y="2118420"/>
            <a:ext cx="8808098" cy="2031325"/>
          </a:xfrm>
          <a:prstGeom prst="rect">
            <a:avLst/>
          </a:prstGeom>
        </p:spPr>
        <p:txBody>
          <a:bodyPr wrap="square">
            <a:spAutoFit/>
          </a:bodyPr>
          <a:lstStyle/>
          <a:p>
            <a:r>
              <a:rPr lang="en-US" dirty="0"/>
              <a:t>In this paper, the research selected experiment, comparison and appropriate machine learning methods to analyze and classify sentiment based on customer opinions. Applications of opinion classification depend on the field, analysis model and source of collected data. In this research, we proposed an application solution in natural language analysis, namely, consumer sentiment analysis based on comments posted on the websites. The solution is tested on several different machine learning methods to compare the pros and cons of the models and select the best model by Accuracy measurement.</a:t>
            </a:r>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18</a:t>
            </a:fld>
            <a:endParaRPr lang="en-US" dirty="0">
              <a:latin typeface="Calibri"/>
              <a:cs typeface="Calibri"/>
            </a:endParaRPr>
          </a:p>
        </p:txBody>
      </p:sp>
    </p:spTree>
    <p:extLst>
      <p:ext uri="{BB962C8B-B14F-4D97-AF65-F5344CB8AC3E}">
        <p14:creationId xmlns:p14="http://schemas.microsoft.com/office/powerpoint/2010/main" val="239442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a:effectLst>
            <a:softEdge rad="3175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Future Work</a:t>
            </a:r>
          </a:p>
        </p:txBody>
      </p:sp>
      <p:sp>
        <p:nvSpPr>
          <p:cNvPr id="8" name="Rectangle 7">
            <a:extLst>
              <a:ext uri="{FF2B5EF4-FFF2-40B4-BE49-F238E27FC236}">
                <a16:creationId xmlns:a16="http://schemas.microsoft.com/office/drawing/2014/main" id="{1F02B5DC-17EC-452C-BD3D-546529BC793A}"/>
              </a:ext>
            </a:extLst>
          </p:cNvPr>
          <p:cNvSpPr/>
          <p:nvPr/>
        </p:nvSpPr>
        <p:spPr>
          <a:xfrm>
            <a:off x="1950098" y="2118420"/>
            <a:ext cx="8808098" cy="2862322"/>
          </a:xfrm>
          <a:prstGeom prst="rect">
            <a:avLst/>
          </a:prstGeom>
        </p:spPr>
        <p:txBody>
          <a:bodyPr wrap="square">
            <a:spAutoFit/>
          </a:bodyPr>
          <a:lstStyle/>
          <a:p>
            <a:r>
              <a:rPr lang="en-US" dirty="0"/>
              <a:t>The effective analysis of user sentiments on the web and social media platforms is valuable for businesses to understand customer perceptions of their products or services.</a:t>
            </a:r>
          </a:p>
          <a:p>
            <a:endParaRPr lang="en-US" dirty="0"/>
          </a:p>
          <a:p>
            <a:pPr marL="285750" indent="-285750">
              <a:buFont typeface="Arial" panose="020B0604020202020204" pitchFamily="34" charset="0"/>
              <a:buChar char="•"/>
            </a:pPr>
            <a:r>
              <a:rPr lang="en-US" dirty="0"/>
              <a:t>Sufficient Time Period</a:t>
            </a:r>
          </a:p>
          <a:p>
            <a:pPr marL="285750" indent="-285750">
              <a:buFont typeface="Arial" panose="020B0604020202020204" pitchFamily="34" charset="0"/>
              <a:buChar char="•"/>
            </a:pPr>
            <a:r>
              <a:rPr lang="en-US" dirty="0"/>
              <a:t>Geographic Coverage</a:t>
            </a:r>
          </a:p>
          <a:p>
            <a:pPr marL="285750" indent="-285750">
              <a:buFont typeface="Arial" panose="020B0604020202020204" pitchFamily="34" charset="0"/>
              <a:buChar char="•"/>
            </a:pPr>
            <a:r>
              <a:rPr lang="en-US" dirty="0"/>
              <a:t>Addressing Potential Biases</a:t>
            </a:r>
          </a:p>
          <a:p>
            <a:pPr marL="285750" indent="-285750">
              <a:buFont typeface="Arial" panose="020B0604020202020204" pitchFamily="34" charset="0"/>
              <a:buChar char="•"/>
            </a:pPr>
            <a:r>
              <a:rPr lang="en-US" dirty="0"/>
              <a:t>Alignment with Other Market Sources</a:t>
            </a:r>
          </a:p>
          <a:p>
            <a:pPr marL="285750" indent="-285750">
              <a:buFont typeface="Arial" panose="020B0604020202020204" pitchFamily="34" charset="0"/>
              <a:buChar char="•"/>
            </a:pPr>
            <a:endParaRPr lang="en-US" dirty="0"/>
          </a:p>
          <a:p>
            <a:r>
              <a:rPr lang="en-US" dirty="0"/>
              <a:t>By considering these measures, researchers and businesses can conduct a more comprehensive and reliable analysis of customer sentiments using The data.</a:t>
            </a:r>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19</a:t>
            </a:fld>
            <a:endParaRPr lang="en-US" dirty="0">
              <a:latin typeface="Calibri"/>
              <a:cs typeface="Calibri"/>
            </a:endParaRPr>
          </a:p>
        </p:txBody>
      </p:sp>
    </p:spTree>
    <p:extLst>
      <p:ext uri="{BB962C8B-B14F-4D97-AF65-F5344CB8AC3E}">
        <p14:creationId xmlns:p14="http://schemas.microsoft.com/office/powerpoint/2010/main" val="414394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B7755513-79D9-4A88-A976-E665824FEFC1}"/>
              </a:ext>
            </a:extLst>
          </p:cNvPr>
          <p:cNvSpPr/>
          <p:nvPr/>
        </p:nvSpPr>
        <p:spPr>
          <a:xfrm>
            <a:off x="0" y="1704442"/>
            <a:ext cx="12210661" cy="5131837"/>
          </a:xfrm>
          <a:custGeom>
            <a:avLst/>
            <a:gdLst>
              <a:gd name="connsiteX0" fmla="*/ 0 w 12192000"/>
              <a:gd name="connsiteY0" fmla="*/ 0 h 5131837"/>
              <a:gd name="connsiteX1" fmla="*/ 12192000 w 12192000"/>
              <a:gd name="connsiteY1" fmla="*/ 0 h 5131837"/>
              <a:gd name="connsiteX2" fmla="*/ 12192000 w 12192000"/>
              <a:gd name="connsiteY2" fmla="*/ 5131837 h 5131837"/>
              <a:gd name="connsiteX3" fmla="*/ 0 w 12192000"/>
              <a:gd name="connsiteY3" fmla="*/ 5131837 h 5131837"/>
              <a:gd name="connsiteX4" fmla="*/ 0 w 12192000"/>
              <a:gd name="connsiteY4" fmla="*/ 0 h 5131837"/>
              <a:gd name="connsiteX0" fmla="*/ 0 w 12210661"/>
              <a:gd name="connsiteY0" fmla="*/ 0 h 5131837"/>
              <a:gd name="connsiteX1" fmla="*/ 12210661 w 12210661"/>
              <a:gd name="connsiteY1" fmla="*/ 0 h 5131837"/>
              <a:gd name="connsiteX2" fmla="*/ 12210661 w 12210661"/>
              <a:gd name="connsiteY2" fmla="*/ 5131837 h 5131837"/>
              <a:gd name="connsiteX3" fmla="*/ 18661 w 12210661"/>
              <a:gd name="connsiteY3" fmla="*/ 5131837 h 5131837"/>
              <a:gd name="connsiteX4" fmla="*/ 0 w 12210661"/>
              <a:gd name="connsiteY4" fmla="*/ 0 h 513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661" h="5131837">
                <a:moveTo>
                  <a:pt x="0" y="0"/>
                </a:moveTo>
                <a:lnTo>
                  <a:pt x="12210661" y="0"/>
                </a:lnTo>
                <a:lnTo>
                  <a:pt x="12210661" y="5131837"/>
                </a:lnTo>
                <a:lnTo>
                  <a:pt x="18661" y="5131837"/>
                </a:lnTo>
                <a:cubicBezTo>
                  <a:pt x="12441" y="3421225"/>
                  <a:pt x="6220" y="1710612"/>
                  <a:pt x="0" y="0"/>
                </a:cubicBezTo>
                <a:close/>
              </a:path>
            </a:pathLst>
          </a:cu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10" name="object 13">
            <a:extLst>
              <a:ext uri="{FF2B5EF4-FFF2-40B4-BE49-F238E27FC236}">
                <a16:creationId xmlns:a16="http://schemas.microsoft.com/office/drawing/2014/main" id="{F6700094-5158-44B4-9A2F-0D8525E0FB04}"/>
              </a:ext>
            </a:extLst>
          </p:cNvPr>
          <p:cNvPicPr/>
          <p:nvPr/>
        </p:nvPicPr>
        <p:blipFill>
          <a:blip r:embed="rId2" cstate="print"/>
          <a:stretch>
            <a:fillRect/>
          </a:stretch>
        </p:blipFill>
        <p:spPr>
          <a:xfrm>
            <a:off x="50800" y="0"/>
            <a:ext cx="2692400" cy="886408"/>
          </a:xfrm>
          <a:prstGeom prst="rect">
            <a:avLst/>
          </a:prstGeom>
        </p:spPr>
      </p:pic>
      <p:sp>
        <p:nvSpPr>
          <p:cNvPr id="11" name="object 9">
            <a:extLst>
              <a:ext uri="{FF2B5EF4-FFF2-40B4-BE49-F238E27FC236}">
                <a16:creationId xmlns:a16="http://schemas.microsoft.com/office/drawing/2014/main" id="{98B499FC-39A8-45D9-9352-965A9006D20A}"/>
              </a:ext>
            </a:extLst>
          </p:cNvPr>
          <p:cNvSpPr txBox="1">
            <a:spLocks/>
          </p:cNvSpPr>
          <p:nvPr/>
        </p:nvSpPr>
        <p:spPr>
          <a:xfrm>
            <a:off x="4876800" y="2991378"/>
            <a:ext cx="7086600" cy="818622"/>
          </a:xfrm>
          <a:prstGeom prst="rect">
            <a:avLst/>
          </a:prstGeom>
        </p:spPr>
        <p:txBody>
          <a:bodyPr vert="horz" wrap="square" lIns="0" tIns="622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065" marR="5080">
              <a:lnSpc>
                <a:spcPts val="3110"/>
              </a:lnSpc>
              <a:spcBef>
                <a:spcPts val="490"/>
              </a:spcBef>
            </a:pPr>
            <a:r>
              <a:rPr lang="en-US" sz="2000" spc="15" dirty="0">
                <a:solidFill>
                  <a:srgbClr val="FFFFFF"/>
                </a:solidFill>
              </a:rPr>
              <a:t>Title: Sentiment Analysis Through Evaluation of logistics support company Customer Reviews</a:t>
            </a:r>
            <a:endParaRPr lang="en-US" sz="2000" dirty="0">
              <a:latin typeface="Times New Roman"/>
              <a:cs typeface="Times New Roman"/>
            </a:endParaRPr>
          </a:p>
        </p:txBody>
      </p:sp>
      <p:sp>
        <p:nvSpPr>
          <p:cNvPr id="12" name="object 10">
            <a:extLst>
              <a:ext uri="{FF2B5EF4-FFF2-40B4-BE49-F238E27FC236}">
                <a16:creationId xmlns:a16="http://schemas.microsoft.com/office/drawing/2014/main" id="{FD456240-23B2-44D1-8234-2814433AB112}"/>
              </a:ext>
            </a:extLst>
          </p:cNvPr>
          <p:cNvSpPr txBox="1"/>
          <p:nvPr/>
        </p:nvSpPr>
        <p:spPr>
          <a:xfrm>
            <a:off x="4609322" y="4191000"/>
            <a:ext cx="3696478" cy="1818447"/>
          </a:xfrm>
          <a:prstGeom prst="rect">
            <a:avLst/>
          </a:prstGeom>
        </p:spPr>
        <p:txBody>
          <a:bodyPr vert="horz" wrap="square" lIns="0" tIns="12700" rIns="0" bIns="0" rtlCol="0">
            <a:spAutoFit/>
          </a:bodyPr>
          <a:lstStyle/>
          <a:p>
            <a:pPr marL="54610">
              <a:lnSpc>
                <a:spcPct val="100000"/>
              </a:lnSpc>
              <a:spcBef>
                <a:spcPts val="100"/>
              </a:spcBef>
            </a:pPr>
            <a:r>
              <a:rPr sz="3200" b="1" spc="-434" dirty="0">
                <a:solidFill>
                  <a:srgbClr val="FFFFFF"/>
                </a:solidFill>
                <a:latin typeface="Arial" panose="020B0604020202020204" pitchFamily="34" charset="0"/>
                <a:cs typeface="Arial" panose="020B0604020202020204" pitchFamily="34" charset="0"/>
              </a:rPr>
              <a:t>P</a:t>
            </a:r>
            <a:r>
              <a:rPr sz="3200" b="1" spc="-195" dirty="0">
                <a:solidFill>
                  <a:srgbClr val="FFFFFF"/>
                </a:solidFill>
                <a:latin typeface="Arial" panose="020B0604020202020204" pitchFamily="34" charset="0"/>
                <a:cs typeface="Arial" panose="020B0604020202020204" pitchFamily="34" charset="0"/>
              </a:rPr>
              <a:t>r</a:t>
            </a:r>
            <a:r>
              <a:rPr sz="3200" b="1" spc="-275" dirty="0">
                <a:solidFill>
                  <a:srgbClr val="FFFFFF"/>
                </a:solidFill>
                <a:latin typeface="Arial" panose="020B0604020202020204" pitchFamily="34" charset="0"/>
                <a:cs typeface="Arial" panose="020B0604020202020204" pitchFamily="34" charset="0"/>
              </a:rPr>
              <a:t>esented</a:t>
            </a:r>
            <a:r>
              <a:rPr sz="3200" b="1" spc="-40" dirty="0">
                <a:solidFill>
                  <a:srgbClr val="FFFFFF"/>
                </a:solidFill>
                <a:latin typeface="Arial" panose="020B0604020202020204" pitchFamily="34" charset="0"/>
                <a:cs typeface="Arial" panose="020B0604020202020204" pitchFamily="34" charset="0"/>
              </a:rPr>
              <a:t> </a:t>
            </a:r>
            <a:r>
              <a:rPr sz="3200" b="1" spc="-355" dirty="0">
                <a:solidFill>
                  <a:srgbClr val="FFFFFF"/>
                </a:solidFill>
                <a:latin typeface="Arial" panose="020B0604020202020204" pitchFamily="34" charset="0"/>
                <a:cs typeface="Arial" panose="020B0604020202020204" pitchFamily="34" charset="0"/>
              </a:rPr>
              <a:t>By</a:t>
            </a:r>
            <a:endParaRPr sz="3200" b="1" dirty="0">
              <a:latin typeface="Arial" panose="020B0604020202020204" pitchFamily="34" charset="0"/>
              <a:cs typeface="Arial" panose="020B0604020202020204" pitchFamily="34" charset="0"/>
            </a:endParaRPr>
          </a:p>
          <a:p>
            <a:pPr marL="12700" marR="469900">
              <a:lnSpc>
                <a:spcPct val="119000"/>
              </a:lnSpc>
              <a:spcBef>
                <a:spcPts val="1220"/>
              </a:spcBef>
            </a:pPr>
            <a:r>
              <a:rPr lang="en-GB" sz="1600" spc="15" dirty="0">
                <a:solidFill>
                  <a:srgbClr val="FFFFFF"/>
                </a:solidFill>
                <a:latin typeface="Microsoft Sans Serif"/>
                <a:cs typeface="Microsoft Sans Serif"/>
              </a:rPr>
              <a:t> Md. MD RABIUL AWAL SHUVO</a:t>
            </a:r>
          </a:p>
          <a:p>
            <a:pPr marL="12700" marR="469900">
              <a:lnSpc>
                <a:spcPct val="119000"/>
              </a:lnSpc>
              <a:spcBef>
                <a:spcPts val="1220"/>
              </a:spcBef>
            </a:pPr>
            <a:r>
              <a:rPr lang="en-GB" sz="1600" spc="15" dirty="0">
                <a:solidFill>
                  <a:srgbClr val="FFFFFF"/>
                </a:solidFill>
                <a:latin typeface="Microsoft Sans Serif"/>
                <a:cs typeface="Microsoft Sans Serif"/>
              </a:rPr>
              <a:t> </a:t>
            </a:r>
            <a:r>
              <a:rPr sz="1600" spc="15" dirty="0">
                <a:solidFill>
                  <a:srgbClr val="FFFFFF"/>
                </a:solidFill>
                <a:latin typeface="Microsoft Sans Serif"/>
                <a:cs typeface="Microsoft Sans Serif"/>
              </a:rPr>
              <a:t>ID:</a:t>
            </a:r>
            <a:r>
              <a:rPr lang="en-GB" sz="1600" spc="15" dirty="0">
                <a:solidFill>
                  <a:srgbClr val="FFFFFF"/>
                </a:solidFill>
                <a:latin typeface="Microsoft Sans Serif"/>
                <a:cs typeface="Microsoft Sans Serif"/>
              </a:rPr>
              <a:t> 193-35-487</a:t>
            </a:r>
          </a:p>
          <a:p>
            <a:pPr marL="12700" marR="469900">
              <a:lnSpc>
                <a:spcPct val="119000"/>
              </a:lnSpc>
              <a:spcBef>
                <a:spcPts val="1220"/>
              </a:spcBef>
            </a:pPr>
            <a:r>
              <a:rPr lang="en-GB" sz="1600" spc="60" dirty="0">
                <a:solidFill>
                  <a:srgbClr val="FFFFFF"/>
                </a:solidFill>
                <a:latin typeface="Microsoft Sans Serif"/>
                <a:cs typeface="Microsoft Sans Serif"/>
              </a:rPr>
              <a:t> Department</a:t>
            </a:r>
            <a:r>
              <a:rPr sz="1600" spc="10" dirty="0">
                <a:solidFill>
                  <a:srgbClr val="FFFFFF"/>
                </a:solidFill>
                <a:latin typeface="Microsoft Sans Serif"/>
                <a:cs typeface="Microsoft Sans Serif"/>
              </a:rPr>
              <a:t> </a:t>
            </a:r>
            <a:r>
              <a:rPr sz="1600" spc="60" dirty="0">
                <a:solidFill>
                  <a:srgbClr val="FFFFFF"/>
                </a:solidFill>
                <a:latin typeface="Microsoft Sans Serif"/>
                <a:cs typeface="Microsoft Sans Serif"/>
              </a:rPr>
              <a:t>of</a:t>
            </a:r>
            <a:r>
              <a:rPr sz="1600" spc="10" dirty="0">
                <a:solidFill>
                  <a:srgbClr val="FFFFFF"/>
                </a:solidFill>
                <a:latin typeface="Microsoft Sans Serif"/>
                <a:cs typeface="Microsoft Sans Serif"/>
              </a:rPr>
              <a:t> </a:t>
            </a:r>
            <a:r>
              <a:rPr sz="1600" spc="-60" dirty="0">
                <a:solidFill>
                  <a:srgbClr val="FFFFFF"/>
                </a:solidFill>
                <a:latin typeface="Microsoft Sans Serif"/>
                <a:cs typeface="Microsoft Sans Serif"/>
              </a:rPr>
              <a:t>SWE,</a:t>
            </a:r>
            <a:r>
              <a:rPr sz="1600" spc="15" dirty="0">
                <a:solidFill>
                  <a:srgbClr val="FFFFFF"/>
                </a:solidFill>
                <a:latin typeface="Microsoft Sans Serif"/>
                <a:cs typeface="Microsoft Sans Serif"/>
              </a:rPr>
              <a:t> </a:t>
            </a:r>
            <a:r>
              <a:rPr sz="1600" dirty="0">
                <a:solidFill>
                  <a:srgbClr val="FFFFFF"/>
                </a:solidFill>
                <a:latin typeface="Microsoft Sans Serif"/>
                <a:cs typeface="Microsoft Sans Serif"/>
              </a:rPr>
              <a:t>DIU</a:t>
            </a:r>
            <a:endParaRPr sz="1600" dirty="0">
              <a:latin typeface="Microsoft Sans Serif"/>
              <a:cs typeface="Microsoft Sans Serif"/>
            </a:endParaRPr>
          </a:p>
        </p:txBody>
      </p:sp>
      <p:sp>
        <p:nvSpPr>
          <p:cNvPr id="13" name="object 11">
            <a:extLst>
              <a:ext uri="{FF2B5EF4-FFF2-40B4-BE49-F238E27FC236}">
                <a16:creationId xmlns:a16="http://schemas.microsoft.com/office/drawing/2014/main" id="{29E95D85-6F43-49F4-BD43-21FDB2602978}"/>
              </a:ext>
            </a:extLst>
          </p:cNvPr>
          <p:cNvSpPr txBox="1"/>
          <p:nvPr/>
        </p:nvSpPr>
        <p:spPr>
          <a:xfrm>
            <a:off x="8549154" y="4191000"/>
            <a:ext cx="2652246" cy="1782539"/>
          </a:xfrm>
          <a:prstGeom prst="rect">
            <a:avLst/>
          </a:prstGeom>
        </p:spPr>
        <p:txBody>
          <a:bodyPr vert="horz" wrap="square" lIns="0" tIns="12700" rIns="0" bIns="0" rtlCol="0">
            <a:spAutoFit/>
          </a:bodyPr>
          <a:lstStyle/>
          <a:p>
            <a:pPr marL="12700">
              <a:lnSpc>
                <a:spcPct val="100000"/>
              </a:lnSpc>
              <a:spcBef>
                <a:spcPts val="100"/>
              </a:spcBef>
            </a:pPr>
            <a:r>
              <a:rPr sz="3200" b="1" spc="-355" dirty="0">
                <a:solidFill>
                  <a:srgbClr val="FFFFFF"/>
                </a:solidFill>
                <a:latin typeface="Arial"/>
                <a:cs typeface="Arial"/>
              </a:rPr>
              <a:t>Supe</a:t>
            </a:r>
            <a:r>
              <a:rPr sz="3200" b="1" spc="-165" dirty="0">
                <a:solidFill>
                  <a:srgbClr val="FFFFFF"/>
                </a:solidFill>
                <a:latin typeface="Arial"/>
                <a:cs typeface="Arial"/>
              </a:rPr>
              <a:t>r</a:t>
            </a:r>
            <a:r>
              <a:rPr sz="3200" b="1" spc="-210" dirty="0">
                <a:solidFill>
                  <a:srgbClr val="FFFFFF"/>
                </a:solidFill>
                <a:latin typeface="Arial"/>
                <a:cs typeface="Arial"/>
              </a:rPr>
              <a:t>vise</a:t>
            </a:r>
            <a:r>
              <a:rPr sz="3200" b="1" spc="-254" dirty="0">
                <a:solidFill>
                  <a:srgbClr val="FFFFFF"/>
                </a:solidFill>
                <a:latin typeface="Arial"/>
                <a:cs typeface="Arial"/>
              </a:rPr>
              <a:t>d</a:t>
            </a:r>
            <a:r>
              <a:rPr sz="3200" b="1" spc="-45" dirty="0">
                <a:solidFill>
                  <a:srgbClr val="FFFFFF"/>
                </a:solidFill>
                <a:latin typeface="Arial"/>
                <a:cs typeface="Arial"/>
              </a:rPr>
              <a:t> </a:t>
            </a:r>
            <a:r>
              <a:rPr sz="3200" b="1" spc="-355" dirty="0">
                <a:solidFill>
                  <a:srgbClr val="FFFFFF"/>
                </a:solidFill>
                <a:latin typeface="Arial"/>
                <a:cs typeface="Arial"/>
              </a:rPr>
              <a:t>By</a:t>
            </a:r>
            <a:endParaRPr sz="3200" dirty="0">
              <a:latin typeface="Arial"/>
              <a:cs typeface="Arial"/>
            </a:endParaRPr>
          </a:p>
          <a:p>
            <a:pPr marL="12700">
              <a:lnSpc>
                <a:spcPct val="100000"/>
              </a:lnSpc>
              <a:spcBef>
                <a:spcPts val="1400"/>
              </a:spcBef>
            </a:pPr>
            <a:r>
              <a:rPr lang="en-US" sz="1600" spc="65" dirty="0">
                <a:solidFill>
                  <a:srgbClr val="FFFFFF"/>
                </a:solidFill>
                <a:latin typeface="Microsoft Sans Serif"/>
                <a:cs typeface="Microsoft Sans Serif"/>
              </a:rPr>
              <a:t>Md </a:t>
            </a:r>
            <a:r>
              <a:rPr lang="en-US" sz="1600" spc="65" dirty="0" err="1">
                <a:solidFill>
                  <a:srgbClr val="FFFFFF"/>
                </a:solidFill>
                <a:latin typeface="Microsoft Sans Serif"/>
                <a:cs typeface="Microsoft Sans Serif"/>
              </a:rPr>
              <a:t>Rittique</a:t>
            </a:r>
            <a:r>
              <a:rPr lang="en-US" sz="1600" spc="65" dirty="0">
                <a:solidFill>
                  <a:srgbClr val="FFFFFF"/>
                </a:solidFill>
                <a:latin typeface="Microsoft Sans Serif"/>
                <a:cs typeface="Microsoft Sans Serif"/>
              </a:rPr>
              <a:t> Alam</a:t>
            </a:r>
          </a:p>
          <a:p>
            <a:pPr marL="12700">
              <a:lnSpc>
                <a:spcPct val="100000"/>
              </a:lnSpc>
              <a:spcBef>
                <a:spcPts val="1400"/>
              </a:spcBef>
            </a:pPr>
            <a:r>
              <a:rPr lang="en-US" sz="1600" spc="65" dirty="0">
                <a:solidFill>
                  <a:srgbClr val="FFFFFF"/>
                </a:solidFill>
                <a:latin typeface="Microsoft Sans Serif"/>
                <a:cs typeface="Microsoft Sans Serif"/>
              </a:rPr>
              <a:t>Lecturer</a:t>
            </a:r>
            <a:endParaRPr lang="en-GB" sz="1600" spc="-5" dirty="0">
              <a:solidFill>
                <a:srgbClr val="FFFFFF"/>
              </a:solidFill>
              <a:latin typeface="Microsoft Sans Serif"/>
              <a:cs typeface="Microsoft Sans Serif"/>
            </a:endParaRPr>
          </a:p>
          <a:p>
            <a:pPr marL="12700">
              <a:lnSpc>
                <a:spcPct val="100000"/>
              </a:lnSpc>
              <a:spcBef>
                <a:spcPts val="1400"/>
              </a:spcBef>
            </a:pPr>
            <a:r>
              <a:rPr lang="en-GB" sz="1600" spc="-15" dirty="0">
                <a:solidFill>
                  <a:srgbClr val="FFFFFF"/>
                </a:solidFill>
                <a:latin typeface="Microsoft Sans Serif"/>
                <a:cs typeface="Microsoft Sans Serif"/>
              </a:rPr>
              <a:t>Department of SWE, DIU</a:t>
            </a:r>
          </a:p>
        </p:txBody>
      </p:sp>
    </p:spTree>
    <p:extLst>
      <p:ext uri="{BB962C8B-B14F-4D97-AF65-F5344CB8AC3E}">
        <p14:creationId xmlns:p14="http://schemas.microsoft.com/office/powerpoint/2010/main" val="764817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a:effectLst>
            <a:softEdge rad="31750"/>
          </a:effectLst>
        </p:spPr>
        <p:style>
          <a:lnRef idx="0">
            <a:scrgbClr r="0" g="0" b="0"/>
          </a:lnRef>
          <a:fillRef idx="1001">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Reference</a:t>
            </a:r>
          </a:p>
        </p:txBody>
      </p:sp>
      <p:sp>
        <p:nvSpPr>
          <p:cNvPr id="6" name="object 3">
            <a:extLst>
              <a:ext uri="{FF2B5EF4-FFF2-40B4-BE49-F238E27FC236}">
                <a16:creationId xmlns:a16="http://schemas.microsoft.com/office/drawing/2014/main" id="{1C75D120-027E-4EBE-9ABE-D2856DCFE7A3}"/>
              </a:ext>
            </a:extLst>
          </p:cNvPr>
          <p:cNvSpPr txBox="1"/>
          <p:nvPr/>
        </p:nvSpPr>
        <p:spPr>
          <a:xfrm>
            <a:off x="719274" y="1851103"/>
            <a:ext cx="10100310" cy="4680769"/>
          </a:xfrm>
          <a:prstGeom prst="rect">
            <a:avLst/>
          </a:prstGeom>
        </p:spPr>
        <p:txBody>
          <a:bodyPr vert="horz" wrap="square" lIns="0" tIns="12700" rIns="0" bIns="0" rtlCol="0">
            <a:spAutoFit/>
          </a:bodyPr>
          <a:lstStyle/>
          <a:p>
            <a:pPr>
              <a:spcAft>
                <a:spcPts val="800"/>
              </a:spcAft>
              <a:tabLst>
                <a:tab pos="2286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b="0" i="0" dirty="0">
                <a:solidFill>
                  <a:srgbClr val="222222"/>
                </a:solidFill>
                <a:effectLst/>
                <a:latin typeface="Times New Roman" panose="02020603050405020304" pitchFamily="18" charset="0"/>
                <a:cs typeface="Times New Roman" panose="02020603050405020304" pitchFamily="18" charset="0"/>
              </a:rPr>
              <a:t>Nguyen, Bang, Van-Ho Nguyen, and Thanh Ho. "Sentiment analysis of customer feedbacks in online food     	ordering services." </a:t>
            </a:r>
            <a:r>
              <a:rPr lang="en-US" b="0" i="1" dirty="0">
                <a:solidFill>
                  <a:srgbClr val="222222"/>
                </a:solidFill>
                <a:effectLst/>
                <a:latin typeface="Times New Roman" panose="02020603050405020304" pitchFamily="18" charset="0"/>
                <a:cs typeface="Times New Roman" panose="02020603050405020304" pitchFamily="18" charset="0"/>
              </a:rPr>
              <a:t>Business Systems Research: International journal of the Society for Advancing 	  	Innovation and Research in Economy</a:t>
            </a:r>
            <a:r>
              <a:rPr lang="en-US" b="0" i="0" dirty="0">
                <a:solidFill>
                  <a:srgbClr val="222222"/>
                </a:solidFill>
                <a:effectLst/>
                <a:latin typeface="Times New Roman" panose="02020603050405020304" pitchFamily="18" charset="0"/>
                <a:cs typeface="Times New Roman" panose="02020603050405020304" pitchFamily="18" charset="0"/>
              </a:rPr>
              <a:t> 12.2 (2021): 46-59.</a:t>
            </a:r>
          </a:p>
          <a:p>
            <a:pPr>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Singla, </a:t>
            </a:r>
            <a:r>
              <a:rPr lang="en-GB"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Zeenia</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GB"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Sukhchandan</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Randhawa, and Sushma Jain. "Statistical and sentiment analysis of consumer 	product reviews." 2017 8th International Conference on Computing, Communication and Networking 	Technologies (ICCCNT). IEEE, 2017.</a:t>
            </a:r>
          </a:p>
          <a:p>
            <a:pPr>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Tang, </a:t>
            </a:r>
            <a:r>
              <a:rPr lang="en-US" dirty="0" err="1">
                <a:latin typeface="Times New Roman" panose="02020603050405020304" pitchFamily="18" charset="0"/>
                <a:cs typeface="Times New Roman" panose="02020603050405020304" pitchFamily="18" charset="0"/>
              </a:rPr>
              <a:t>Yachun</a:t>
            </a:r>
            <a:r>
              <a:rPr lang="en-US" dirty="0">
                <a:latin typeface="Times New Roman" panose="02020603050405020304" pitchFamily="18" charset="0"/>
                <a:cs typeface="Times New Roman" panose="02020603050405020304" pitchFamily="18" charset="0"/>
              </a:rPr>
              <a:t>. "Research on Word Vector Training Method Based on Improved Skip-Gram 	Algorithm." </a:t>
            </a:r>
            <a:r>
              <a:rPr lang="en-US" i="1" dirty="0">
                <a:latin typeface="Times New Roman" panose="02020603050405020304" pitchFamily="18" charset="0"/>
                <a:cs typeface="Times New Roman" panose="02020603050405020304" pitchFamily="18" charset="0"/>
              </a:rPr>
              <a:t>Advances in Multimedia</a:t>
            </a:r>
            <a:r>
              <a:rPr lang="en-US" dirty="0">
                <a:latin typeface="Times New Roman" panose="02020603050405020304" pitchFamily="18" charset="0"/>
                <a:cs typeface="Times New Roman" panose="02020603050405020304" pitchFamily="18" charset="0"/>
              </a:rPr>
              <a:t> 2022 (2022).</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Asgari-Chenaghlu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Meysam</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Word Vector Representation, Word2vec, Glove, and Many More Explained</a:t>
            </a:r>
            <a:r>
              <a:rPr lang="en-US" dirty="0">
                <a:latin typeface="Times New Roman" panose="02020603050405020304" pitchFamily="18" charset="0"/>
                <a:cs typeface="Times New Roman" panose="02020603050405020304" pitchFamily="18" charset="0"/>
              </a:rPr>
              <a:t>. Diss. University of Tabriz, 2017.</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Nguyen, Bang, Van-Ho Nguyen, and Thanh Ho. "Sentiment analysis of customer feedbacks in online food ordering services." </a:t>
            </a:r>
            <a:r>
              <a:rPr lang="en-US" i="1" dirty="0">
                <a:latin typeface="Times New Roman" panose="02020603050405020304" pitchFamily="18" charset="0"/>
                <a:cs typeface="Times New Roman" panose="02020603050405020304" pitchFamily="18" charset="0"/>
              </a:rPr>
              <a:t>Business Systems Research: International journal of the Society for Advancing Innovation and Research in Economy</a:t>
            </a:r>
            <a:r>
              <a:rPr lang="en-US" dirty="0">
                <a:latin typeface="Times New Roman" panose="02020603050405020304" pitchFamily="18" charset="0"/>
                <a:cs typeface="Times New Roman" panose="02020603050405020304" pitchFamily="18" charset="0"/>
              </a:rPr>
              <a:t> 12.2 (2021): 46-59</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Zhang, </a:t>
            </a:r>
            <a:r>
              <a:rPr lang="en-US" dirty="0" err="1">
                <a:latin typeface="Times New Roman" panose="02020603050405020304" pitchFamily="18" charset="0"/>
                <a:cs typeface="Times New Roman" panose="02020603050405020304" pitchFamily="18" charset="0"/>
              </a:rPr>
              <a:t>Shaozhong</a:t>
            </a:r>
            <a:r>
              <a:rPr lang="en-US" dirty="0">
                <a:latin typeface="Times New Roman" panose="02020603050405020304" pitchFamily="18" charset="0"/>
                <a:cs typeface="Times New Roman" panose="02020603050405020304" pitchFamily="18" charset="0"/>
              </a:rPr>
              <a:t>, et al. "Research on Logistics Service Assessment for Smart City: A Users’ Review Sentiment Analysis Approach." </a:t>
            </a:r>
            <a:r>
              <a:rPr lang="en-US" i="1" dirty="0">
                <a:latin typeface="Times New Roman" panose="02020603050405020304" pitchFamily="18" charset="0"/>
                <a:cs typeface="Times New Roman" panose="02020603050405020304" pitchFamily="18" charset="0"/>
              </a:rPr>
              <a:t>Electronics</a:t>
            </a:r>
            <a:r>
              <a:rPr lang="en-US" dirty="0">
                <a:latin typeface="Times New Roman" panose="02020603050405020304" pitchFamily="18" charset="0"/>
                <a:cs typeface="Times New Roman" panose="02020603050405020304" pitchFamily="18" charset="0"/>
              </a:rPr>
              <a:t> 11.23 (2022): 4018</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object 5">
            <a:extLst>
              <a:ext uri="{FF2B5EF4-FFF2-40B4-BE49-F238E27FC236}">
                <a16:creationId xmlns:a16="http://schemas.microsoft.com/office/drawing/2014/main" id="{6930F001-47AC-4170-8D81-2E4FACEDC4EC}"/>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20</a:t>
            </a:fld>
            <a:endParaRPr lang="en-US" dirty="0">
              <a:latin typeface="Calibri"/>
              <a:cs typeface="Calibri"/>
            </a:endParaRPr>
          </a:p>
        </p:txBody>
      </p:sp>
    </p:spTree>
    <p:extLst>
      <p:ext uri="{BB962C8B-B14F-4D97-AF65-F5344CB8AC3E}">
        <p14:creationId xmlns:p14="http://schemas.microsoft.com/office/powerpoint/2010/main" val="932032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a:effectLst>
            <a:softEdge rad="3175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Reference</a:t>
            </a:r>
          </a:p>
        </p:txBody>
      </p:sp>
      <p:sp>
        <p:nvSpPr>
          <p:cNvPr id="6" name="object 3">
            <a:extLst>
              <a:ext uri="{FF2B5EF4-FFF2-40B4-BE49-F238E27FC236}">
                <a16:creationId xmlns:a16="http://schemas.microsoft.com/office/drawing/2014/main" id="{1C75D120-027E-4EBE-9ABE-D2856DCFE7A3}"/>
              </a:ext>
            </a:extLst>
          </p:cNvPr>
          <p:cNvSpPr txBox="1"/>
          <p:nvPr/>
        </p:nvSpPr>
        <p:spPr>
          <a:xfrm>
            <a:off x="719274" y="1851103"/>
            <a:ext cx="10100310" cy="4680769"/>
          </a:xfrm>
          <a:prstGeom prst="rect">
            <a:avLst/>
          </a:prstGeom>
        </p:spPr>
        <p:txBody>
          <a:bodyPr vert="horz" wrap="square" lIns="0" tIns="12700" rIns="0" bIns="0" rtlCol="0">
            <a:spAutoFit/>
          </a:bodyPr>
          <a:lstStyle/>
          <a:p>
            <a:pPr>
              <a:spcAft>
                <a:spcPts val="800"/>
              </a:spcAft>
              <a:tabLst>
                <a:tab pos="2286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Bhatt, </a:t>
            </a:r>
            <a:r>
              <a:rPr lang="en-US" dirty="0" err="1">
                <a:latin typeface="Times New Roman" panose="02020603050405020304" pitchFamily="18" charset="0"/>
                <a:cs typeface="Times New Roman" panose="02020603050405020304" pitchFamily="18" charset="0"/>
              </a:rPr>
              <a:t>Aashutosh</a:t>
            </a:r>
            <a:r>
              <a:rPr lang="en-US" dirty="0">
                <a:latin typeface="Times New Roman" panose="02020603050405020304" pitchFamily="18" charset="0"/>
                <a:cs typeface="Times New Roman" panose="02020603050405020304" pitchFamily="18" charset="0"/>
              </a:rPr>
              <a:t>, et al. "Amazon review classification and sentiment analysis." </a:t>
            </a:r>
            <a:r>
              <a:rPr lang="en-US" i="1" dirty="0">
                <a:latin typeface="Times New Roman" panose="02020603050405020304" pitchFamily="18" charset="0"/>
                <a:cs typeface="Times New Roman" panose="02020603050405020304" pitchFamily="18" charset="0"/>
              </a:rPr>
              <a:t>International Journal of 	Computer Science and Information Technologies</a:t>
            </a:r>
            <a:r>
              <a:rPr lang="en-US" dirty="0">
                <a:latin typeface="Times New Roman" panose="02020603050405020304" pitchFamily="18" charset="0"/>
                <a:cs typeface="Times New Roman" panose="02020603050405020304" pitchFamily="18" charset="0"/>
              </a:rPr>
              <a:t> 6.6 (2015): 5107-5110.</a:t>
            </a:r>
            <a:r>
              <a:rPr lang="en-US" b="0" i="0" dirty="0">
                <a:solidFill>
                  <a:srgbClr val="222222"/>
                </a:solidFill>
                <a:effectLst/>
                <a:latin typeface="Times New Roman" panose="02020603050405020304" pitchFamily="18" charset="0"/>
                <a:cs typeface="Times New Roman" panose="02020603050405020304" pitchFamily="18" charset="0"/>
              </a:rPr>
              <a:t>.</a:t>
            </a:r>
          </a:p>
          <a:p>
            <a:pPr>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8</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Laksono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Rachmawan</a:t>
            </a:r>
            <a:r>
              <a:rPr lang="en-US" dirty="0">
                <a:latin typeface="Times New Roman" panose="02020603050405020304" pitchFamily="18" charset="0"/>
                <a:cs typeface="Times New Roman" panose="02020603050405020304" pitchFamily="18" charset="0"/>
              </a:rPr>
              <a:t> Adi, et al. "Sentiment analysis of restaurant customer reviews on </a:t>
            </a:r>
            <a:r>
              <a:rPr lang="en-US" dirty="0" err="1">
                <a:latin typeface="Times New Roman" panose="02020603050405020304" pitchFamily="18" charset="0"/>
                <a:cs typeface="Times New Roman" panose="02020603050405020304" pitchFamily="18" charset="0"/>
              </a:rPr>
              <a:t>tripadvisor</a:t>
            </a:r>
            <a:r>
              <a:rPr lang="en-US" dirty="0">
                <a:latin typeface="Times New Roman" panose="02020603050405020304" pitchFamily="18" charset="0"/>
                <a:cs typeface="Times New Roman" panose="02020603050405020304" pitchFamily="18" charset="0"/>
              </a:rPr>
              <a:t> using 	naïve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2019 12th international conference on information &amp; communication technology and system 	(ICTS)</a:t>
            </a:r>
            <a:r>
              <a:rPr lang="en-US" dirty="0">
                <a:latin typeface="Times New Roman" panose="02020603050405020304" pitchFamily="18" charset="0"/>
                <a:cs typeface="Times New Roman" panose="02020603050405020304" pitchFamily="18" charset="0"/>
              </a:rPr>
              <a:t>. IEEE, 2019.</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[9</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Sharma, Tamanna, Anu Bajaj, and Om Prakash </a:t>
            </a:r>
            <a:r>
              <a:rPr lang="en-US" dirty="0" err="1">
                <a:latin typeface="Times New Roman" panose="02020603050405020304" pitchFamily="18" charset="0"/>
                <a:cs typeface="Times New Roman" panose="02020603050405020304" pitchFamily="18" charset="0"/>
              </a:rPr>
              <a:t>Sangwan</a:t>
            </a:r>
            <a:r>
              <a:rPr lang="en-US" dirty="0">
                <a:latin typeface="Times New Roman" panose="02020603050405020304" pitchFamily="18" charset="0"/>
                <a:cs typeface="Times New Roman" panose="02020603050405020304" pitchFamily="18" charset="0"/>
              </a:rPr>
              <a:t>. "Deep learning approaches for textual 	sentiment analysis." </a:t>
            </a:r>
            <a:r>
              <a:rPr lang="en-US" i="1" dirty="0">
                <a:latin typeface="Times New Roman" panose="02020603050405020304" pitchFamily="18" charset="0"/>
                <a:cs typeface="Times New Roman" panose="02020603050405020304" pitchFamily="18" charset="0"/>
              </a:rPr>
              <a:t>Research Anthology on Implementing Sentiment Analysis Across Multiple Disciplines</a:t>
            </a:r>
            <a:r>
              <a:rPr lang="en-US" dirty="0">
                <a:latin typeface="Times New Roman" panose="02020603050405020304" pitchFamily="18" charset="0"/>
                <a:cs typeface="Times New Roman" panose="02020603050405020304" pitchFamily="18" charset="0"/>
              </a:rPr>
              <a:t>. 	IGI Global, 2022. 256-267.</a:t>
            </a:r>
          </a:p>
          <a:p>
            <a:pPr>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10</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BİLEN, Burhan, and </a:t>
            </a:r>
            <a:r>
              <a:rPr lang="en-US" dirty="0" err="1">
                <a:latin typeface="Times New Roman" panose="02020603050405020304" pitchFamily="18" charset="0"/>
                <a:cs typeface="Times New Roman" panose="02020603050405020304" pitchFamily="18" charset="0"/>
              </a:rPr>
              <a:t>Fahrettin</a:t>
            </a:r>
            <a:r>
              <a:rPr lang="en-US" dirty="0">
                <a:latin typeface="Times New Roman" panose="02020603050405020304" pitchFamily="18" charset="0"/>
                <a:cs typeface="Times New Roman" panose="02020603050405020304" pitchFamily="18" charset="0"/>
              </a:rPr>
              <a:t> HORASAN. "LSTM network based sentiment analysis for customer 	reviews." </a:t>
            </a:r>
            <a:r>
              <a:rPr lang="en-US" i="1" dirty="0" err="1">
                <a:latin typeface="Times New Roman" panose="02020603050405020304" pitchFamily="18" charset="0"/>
                <a:cs typeface="Times New Roman" panose="02020603050405020304" pitchFamily="18" charset="0"/>
              </a:rPr>
              <a:t>Politeknik</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Dergisi</a:t>
            </a:r>
            <a:r>
              <a:rPr lang="en-US" dirty="0">
                <a:latin typeface="Times New Roman" panose="02020603050405020304" pitchFamily="18" charset="0"/>
                <a:cs typeface="Times New Roman" panose="02020603050405020304" pitchFamily="18" charset="0"/>
              </a:rPr>
              <a:t> 25.3 (2021): 959-966.</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Nandwani</a:t>
            </a:r>
            <a:r>
              <a:rPr lang="en-US" dirty="0">
                <a:latin typeface="Times New Roman" panose="02020603050405020304" pitchFamily="18" charset="0"/>
                <a:cs typeface="Times New Roman" panose="02020603050405020304" pitchFamily="18" charset="0"/>
              </a:rPr>
              <a:t>, Pansy, and Rupali Verma. "A review on sentiment analysis and emotion detection from text." </a:t>
            </a:r>
            <a:r>
              <a:rPr lang="en-US" i="1" dirty="0">
                <a:latin typeface="Times New Roman" panose="02020603050405020304" pitchFamily="18" charset="0"/>
                <a:cs typeface="Times New Roman" panose="02020603050405020304" pitchFamily="18" charset="0"/>
              </a:rPr>
              <a:t>Social Network Analysis and Mining</a:t>
            </a:r>
            <a:r>
              <a:rPr lang="en-US" dirty="0">
                <a:latin typeface="Times New Roman" panose="02020603050405020304" pitchFamily="18" charset="0"/>
                <a:cs typeface="Times New Roman" panose="02020603050405020304" pitchFamily="18" charset="0"/>
              </a:rPr>
              <a:t> 11.1 (2021): 81</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[12] </a:t>
            </a:r>
            <a:r>
              <a:rPr lang="en-US" dirty="0">
                <a:latin typeface="Times New Roman" panose="02020603050405020304" pitchFamily="18" charset="0"/>
                <a:cs typeface="Times New Roman" panose="02020603050405020304" pitchFamily="18" charset="0"/>
              </a:rPr>
              <a:t>Singla, </a:t>
            </a:r>
            <a:r>
              <a:rPr lang="en-US" dirty="0" err="1">
                <a:latin typeface="Times New Roman" panose="02020603050405020304" pitchFamily="18" charset="0"/>
                <a:cs typeface="Times New Roman" panose="02020603050405020304" pitchFamily="18" charset="0"/>
              </a:rPr>
              <a:t>Zeenia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Sukhchandan</a:t>
            </a:r>
            <a:r>
              <a:rPr lang="en-US" dirty="0">
                <a:latin typeface="Times New Roman" panose="02020603050405020304" pitchFamily="18" charset="0"/>
                <a:cs typeface="Times New Roman" panose="02020603050405020304" pitchFamily="18" charset="0"/>
              </a:rPr>
              <a:t> Randhawa, and Sushma Jain. "Statistical and sentiment analysis of consumer product reviews." </a:t>
            </a:r>
            <a:r>
              <a:rPr lang="en-US" i="1" dirty="0">
                <a:latin typeface="Times New Roman" panose="02020603050405020304" pitchFamily="18" charset="0"/>
                <a:cs typeface="Times New Roman" panose="02020603050405020304" pitchFamily="18" charset="0"/>
              </a:rPr>
              <a:t>2017 8th International Conference on Computing, Communication and Networking Technologies (ICCCNT)</a:t>
            </a:r>
            <a:r>
              <a:rPr lang="en-US" dirty="0">
                <a:latin typeface="Times New Roman" panose="02020603050405020304" pitchFamily="18" charset="0"/>
                <a:cs typeface="Times New Roman" panose="02020603050405020304" pitchFamily="18" charset="0"/>
              </a:rPr>
              <a:t>. IEEE, 2017.</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D338780F-3520-4714-88C5-44ECC4766B4F}"/>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21</a:t>
            </a:fld>
            <a:endParaRPr lang="en-US" dirty="0">
              <a:latin typeface="Calibri"/>
              <a:cs typeface="Calibri"/>
            </a:endParaRPr>
          </a:p>
        </p:txBody>
      </p:sp>
    </p:spTree>
    <p:extLst>
      <p:ext uri="{BB962C8B-B14F-4D97-AF65-F5344CB8AC3E}">
        <p14:creationId xmlns:p14="http://schemas.microsoft.com/office/powerpoint/2010/main" val="2814513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a:effectLst>
            <a:softEdge rad="31750"/>
          </a:effectLst>
        </p:spPr>
        <p:style>
          <a:lnRef idx="0">
            <a:scrgbClr r="0" g="0" b="0"/>
          </a:lnRef>
          <a:fillRef idx="1001">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Reference</a:t>
            </a:r>
          </a:p>
        </p:txBody>
      </p:sp>
      <p:sp>
        <p:nvSpPr>
          <p:cNvPr id="6" name="object 3">
            <a:extLst>
              <a:ext uri="{FF2B5EF4-FFF2-40B4-BE49-F238E27FC236}">
                <a16:creationId xmlns:a16="http://schemas.microsoft.com/office/drawing/2014/main" id="{1C75D120-027E-4EBE-9ABE-D2856DCFE7A3}"/>
              </a:ext>
            </a:extLst>
          </p:cNvPr>
          <p:cNvSpPr txBox="1"/>
          <p:nvPr/>
        </p:nvSpPr>
        <p:spPr>
          <a:xfrm>
            <a:off x="719274" y="1851103"/>
            <a:ext cx="10100310" cy="3747180"/>
          </a:xfrm>
          <a:prstGeom prst="rect">
            <a:avLst/>
          </a:prstGeom>
        </p:spPr>
        <p:txBody>
          <a:bodyPr vert="horz" wrap="square" lIns="0" tIns="12700" rIns="0" bIns="0" rtlCol="0">
            <a:spAutoFit/>
          </a:bodyPr>
          <a:lstStyle/>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[13] </a:t>
            </a:r>
            <a:r>
              <a:rPr lang="en-US" dirty="0" err="1"/>
              <a:t>Alzahrani</a:t>
            </a:r>
            <a:r>
              <a:rPr lang="en-US" dirty="0"/>
              <a:t>, Mohammad Eid, et al. "Developing an intelligent system with deep learning algorithms for sentiment analysis of e-commerce product reviews." </a:t>
            </a:r>
            <a:r>
              <a:rPr lang="en-US" i="1" dirty="0"/>
              <a:t>Computational Intelligence and Neuroscience</a:t>
            </a:r>
            <a:r>
              <a:rPr lang="en-US" dirty="0"/>
              <a:t> 2022 (2022).</a:t>
            </a:r>
          </a:p>
          <a:p>
            <a:pPr marL="228600" indent="-228600">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[14] </a:t>
            </a:r>
            <a:r>
              <a:rPr lang="en-US" dirty="0" err="1"/>
              <a:t>Alsubari</a:t>
            </a:r>
            <a:r>
              <a:rPr lang="en-US" dirty="0"/>
              <a:t>, Saleh </a:t>
            </a:r>
            <a:r>
              <a:rPr lang="en-US" dirty="0" err="1"/>
              <a:t>Nagi</a:t>
            </a:r>
            <a:r>
              <a:rPr lang="en-US" dirty="0"/>
              <a:t>, et al. "Development of integrated neural network model for identification of fake reviews in E-commerce using multidomain datasets." </a:t>
            </a:r>
            <a:r>
              <a:rPr lang="en-US" i="1" dirty="0"/>
              <a:t>Applied Bionics and Biomechanics</a:t>
            </a:r>
            <a:r>
              <a:rPr lang="en-US" dirty="0"/>
              <a:t> 2021 (2021).</a:t>
            </a:r>
          </a:p>
          <a:p>
            <a:pPr marL="228600" indent="-228600">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[15] </a:t>
            </a:r>
            <a:r>
              <a:rPr lang="en-US" dirty="0" err="1"/>
              <a:t>Elmurngi</a:t>
            </a:r>
            <a:r>
              <a:rPr lang="en-US" dirty="0"/>
              <a:t>, E. I., &amp; </a:t>
            </a:r>
            <a:r>
              <a:rPr lang="en-US" dirty="0" err="1"/>
              <a:t>Gherbi</a:t>
            </a:r>
            <a:r>
              <a:rPr lang="en-US" dirty="0"/>
              <a:t>, A. (2018). Unfair reviews detection on amazon reviews using sentiment analysis with supervised learning techniques. </a:t>
            </a:r>
            <a:r>
              <a:rPr lang="en-US" i="1" dirty="0"/>
              <a:t>J. </a:t>
            </a:r>
            <a:r>
              <a:rPr lang="en-US" i="1" dirty="0" err="1"/>
              <a:t>Comput</a:t>
            </a:r>
            <a:r>
              <a:rPr lang="en-US" i="1" dirty="0"/>
              <a:t>. Sci.</a:t>
            </a:r>
            <a:r>
              <a:rPr lang="en-US" dirty="0"/>
              <a:t>, </a:t>
            </a:r>
            <a:r>
              <a:rPr lang="en-US" i="1" dirty="0"/>
              <a:t>14</a:t>
            </a:r>
            <a:r>
              <a:rPr lang="en-US" dirty="0"/>
              <a:t>(5), 714-726.</a:t>
            </a:r>
          </a:p>
          <a:p>
            <a:pPr marL="228600" indent="-228600">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[16] </a:t>
            </a:r>
            <a:r>
              <a:rPr lang="en-US" dirty="0"/>
              <a:t>Dharma, Arie </a:t>
            </a:r>
            <a:r>
              <a:rPr lang="en-US" dirty="0" err="1"/>
              <a:t>Satia</a:t>
            </a:r>
            <a:r>
              <a:rPr lang="en-US" dirty="0"/>
              <a:t>, and </a:t>
            </a:r>
            <a:r>
              <a:rPr lang="en-US" dirty="0" err="1"/>
              <a:t>Yosua</a:t>
            </a:r>
            <a:r>
              <a:rPr lang="en-US" dirty="0"/>
              <a:t> </a:t>
            </a:r>
            <a:r>
              <a:rPr lang="en-US" dirty="0" err="1"/>
              <a:t>Giat</a:t>
            </a:r>
            <a:r>
              <a:rPr lang="en-US" dirty="0"/>
              <a:t> Raja </a:t>
            </a:r>
            <a:r>
              <a:rPr lang="en-US" dirty="0" err="1"/>
              <a:t>Saragih</a:t>
            </a:r>
            <a:r>
              <a:rPr lang="en-US" dirty="0"/>
              <a:t>. "Comparison of Feature Extraction Methods on Sentiment Analysis in Hotel Reviews." </a:t>
            </a:r>
            <a:r>
              <a:rPr lang="en-US" i="1" dirty="0" err="1"/>
              <a:t>Sinkron</a:t>
            </a:r>
            <a:r>
              <a:rPr lang="en-US" i="1" dirty="0"/>
              <a:t>: </a:t>
            </a:r>
            <a:r>
              <a:rPr lang="en-US" i="1" dirty="0" err="1"/>
              <a:t>jurnal</a:t>
            </a:r>
            <a:r>
              <a:rPr lang="en-US" i="1" dirty="0"/>
              <a:t> dan </a:t>
            </a:r>
            <a:r>
              <a:rPr lang="en-US" i="1" dirty="0" err="1"/>
              <a:t>penelitian</a:t>
            </a:r>
            <a:r>
              <a:rPr lang="en-US" i="1" dirty="0"/>
              <a:t> </a:t>
            </a:r>
            <a:r>
              <a:rPr lang="en-US" i="1" dirty="0" err="1"/>
              <a:t>teknik</a:t>
            </a:r>
            <a:r>
              <a:rPr lang="en-US" i="1" dirty="0"/>
              <a:t> </a:t>
            </a:r>
            <a:r>
              <a:rPr lang="en-US" i="1" dirty="0" err="1"/>
              <a:t>informatika</a:t>
            </a:r>
            <a:r>
              <a:rPr lang="en-US" dirty="0"/>
              <a:t> 7.4 (2022): 2349-2354.</a:t>
            </a:r>
          </a:p>
          <a:p>
            <a:pPr marL="228600" indent="-228600">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[17] </a:t>
            </a:r>
            <a:r>
              <a:rPr lang="en-US" dirty="0" err="1"/>
              <a:t>Vaishanvi</a:t>
            </a:r>
            <a:r>
              <a:rPr lang="en-US" dirty="0"/>
              <a:t>, S., et al. "Product Recommendation Using Sentiment Analysis." </a:t>
            </a:r>
            <a:r>
              <a:rPr lang="en-US" i="1" dirty="0"/>
              <a:t>2022 International Conference on Engineering and Emerging Technologies (ICEET)</a:t>
            </a:r>
            <a:r>
              <a:rPr lang="en-US" dirty="0"/>
              <a:t>. IEEE, 2022.</a:t>
            </a:r>
          </a:p>
        </p:txBody>
      </p:sp>
      <p:sp>
        <p:nvSpPr>
          <p:cNvPr id="5" name="object 5">
            <a:extLst>
              <a:ext uri="{FF2B5EF4-FFF2-40B4-BE49-F238E27FC236}">
                <a16:creationId xmlns:a16="http://schemas.microsoft.com/office/drawing/2014/main" id="{5CD385D3-AC2D-47CD-810E-A5869FE33B5F}"/>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22</a:t>
            </a:fld>
            <a:endParaRPr lang="en-US" dirty="0">
              <a:latin typeface="Calibri"/>
              <a:cs typeface="Calibri"/>
            </a:endParaRPr>
          </a:p>
        </p:txBody>
      </p:sp>
    </p:spTree>
    <p:extLst>
      <p:ext uri="{BB962C8B-B14F-4D97-AF65-F5344CB8AC3E}">
        <p14:creationId xmlns:p14="http://schemas.microsoft.com/office/powerpoint/2010/main" val="2109912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2" name="Rectangle 1">
            <a:extLst>
              <a:ext uri="{FF2B5EF4-FFF2-40B4-BE49-F238E27FC236}">
                <a16:creationId xmlns:a16="http://schemas.microsoft.com/office/drawing/2014/main" id="{8A306920-A126-4516-8648-025B0F097167}"/>
              </a:ext>
            </a:extLst>
          </p:cNvPr>
          <p:cNvSpPr/>
          <p:nvPr/>
        </p:nvSpPr>
        <p:spPr>
          <a:xfrm>
            <a:off x="2491272" y="2313992"/>
            <a:ext cx="6344817" cy="274320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Thank you</a:t>
            </a:r>
          </a:p>
        </p:txBody>
      </p:sp>
    </p:spTree>
    <p:extLst>
      <p:ext uri="{BB962C8B-B14F-4D97-AF65-F5344CB8AC3E}">
        <p14:creationId xmlns:p14="http://schemas.microsoft.com/office/powerpoint/2010/main" val="362527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2">
            <a:extLst>
              <a:ext uri="{FF2B5EF4-FFF2-40B4-BE49-F238E27FC236}">
                <a16:creationId xmlns:a16="http://schemas.microsoft.com/office/drawing/2014/main" id="{A8B4442E-E626-4D83-AF83-5D7DF433BE21}"/>
              </a:ext>
            </a:extLst>
          </p:cNvPr>
          <p:cNvSpPr/>
          <p:nvPr/>
        </p:nvSpPr>
        <p:spPr>
          <a:xfrm>
            <a:off x="10494432" y="2"/>
            <a:ext cx="849630" cy="358140"/>
          </a:xfrm>
          <a:custGeom>
            <a:avLst/>
            <a:gdLst/>
            <a:ahLst/>
            <a:cxnLst/>
            <a:rect l="l" t="t" r="r" b="b"/>
            <a:pathLst>
              <a:path w="849629" h="358140">
                <a:moveTo>
                  <a:pt x="424664" y="357667"/>
                </a:moveTo>
                <a:lnTo>
                  <a:pt x="377128" y="355083"/>
                </a:lnTo>
                <a:lnTo>
                  <a:pt x="331091" y="347510"/>
                </a:lnTo>
                <a:lnTo>
                  <a:pt x="286825" y="335221"/>
                </a:lnTo>
                <a:lnTo>
                  <a:pt x="244602" y="318486"/>
                </a:lnTo>
                <a:lnTo>
                  <a:pt x="204693" y="297577"/>
                </a:lnTo>
                <a:lnTo>
                  <a:pt x="167368" y="272764"/>
                </a:lnTo>
                <a:lnTo>
                  <a:pt x="132900" y="244321"/>
                </a:lnTo>
                <a:lnTo>
                  <a:pt x="101560" y="212517"/>
                </a:lnTo>
                <a:lnTo>
                  <a:pt x="73619" y="177624"/>
                </a:lnTo>
                <a:lnTo>
                  <a:pt x="49348" y="139914"/>
                </a:lnTo>
                <a:lnTo>
                  <a:pt x="29018" y="99657"/>
                </a:lnTo>
                <a:lnTo>
                  <a:pt x="12902" y="57126"/>
                </a:lnTo>
                <a:lnTo>
                  <a:pt x="1269" y="12591"/>
                </a:lnTo>
                <a:lnTo>
                  <a:pt x="0" y="0"/>
                </a:lnTo>
                <a:lnTo>
                  <a:pt x="849328" y="0"/>
                </a:lnTo>
                <a:lnTo>
                  <a:pt x="836427" y="57126"/>
                </a:lnTo>
                <a:lnTo>
                  <a:pt x="820311" y="99657"/>
                </a:lnTo>
                <a:lnTo>
                  <a:pt x="799981" y="139914"/>
                </a:lnTo>
                <a:lnTo>
                  <a:pt x="775710" y="177624"/>
                </a:lnTo>
                <a:lnTo>
                  <a:pt x="747768" y="212517"/>
                </a:lnTo>
                <a:lnTo>
                  <a:pt x="716428" y="244321"/>
                </a:lnTo>
                <a:lnTo>
                  <a:pt x="681960" y="272764"/>
                </a:lnTo>
                <a:lnTo>
                  <a:pt x="644635" y="297577"/>
                </a:lnTo>
                <a:lnTo>
                  <a:pt x="604726" y="318486"/>
                </a:lnTo>
                <a:lnTo>
                  <a:pt x="562502" y="335221"/>
                </a:lnTo>
                <a:lnTo>
                  <a:pt x="518237" y="347510"/>
                </a:lnTo>
                <a:lnTo>
                  <a:pt x="472200" y="355083"/>
                </a:lnTo>
                <a:lnTo>
                  <a:pt x="424664" y="357667"/>
                </a:lnTo>
                <a:close/>
              </a:path>
            </a:pathLst>
          </a:custGeom>
          <a:solidFill>
            <a:srgbClr val="2CC3B4"/>
          </a:solidFill>
        </p:spPr>
        <p:txBody>
          <a:bodyPr wrap="square" lIns="0" tIns="0" rIns="0" bIns="0" rtlCol="0"/>
          <a:lstStyle/>
          <a:p>
            <a:endParaRPr/>
          </a:p>
        </p:txBody>
      </p:sp>
      <p:sp>
        <p:nvSpPr>
          <p:cNvPr id="5" name="object 3">
            <a:extLst>
              <a:ext uri="{FF2B5EF4-FFF2-40B4-BE49-F238E27FC236}">
                <a16:creationId xmlns:a16="http://schemas.microsoft.com/office/drawing/2014/main" id="{0662E16C-2C72-48BF-B63E-EB6AE6B3CE21}"/>
              </a:ext>
            </a:extLst>
          </p:cNvPr>
          <p:cNvSpPr/>
          <p:nvPr/>
        </p:nvSpPr>
        <p:spPr>
          <a:xfrm>
            <a:off x="123536" y="5717933"/>
            <a:ext cx="1771014" cy="1140460"/>
          </a:xfrm>
          <a:custGeom>
            <a:avLst/>
            <a:gdLst/>
            <a:ahLst/>
            <a:cxnLst/>
            <a:rect l="l" t="t" r="r" b="b"/>
            <a:pathLst>
              <a:path w="1771014" h="1140459">
                <a:moveTo>
                  <a:pt x="134383" y="1140065"/>
                </a:moveTo>
                <a:lnTo>
                  <a:pt x="0" y="1140065"/>
                </a:lnTo>
                <a:lnTo>
                  <a:pt x="59873" y="970102"/>
                </a:lnTo>
                <a:lnTo>
                  <a:pt x="79946" y="924780"/>
                </a:lnTo>
                <a:lnTo>
                  <a:pt x="101431" y="880097"/>
                </a:lnTo>
                <a:lnTo>
                  <a:pt x="124315" y="836086"/>
                </a:lnTo>
                <a:lnTo>
                  <a:pt x="148584" y="792780"/>
                </a:lnTo>
                <a:lnTo>
                  <a:pt x="192145" y="763485"/>
                </a:lnTo>
                <a:lnTo>
                  <a:pt x="209887" y="763011"/>
                </a:lnTo>
                <a:lnTo>
                  <a:pt x="217816" y="763917"/>
                </a:lnTo>
                <a:lnTo>
                  <a:pt x="252420" y="786622"/>
                </a:lnTo>
                <a:lnTo>
                  <a:pt x="265882" y="832502"/>
                </a:lnTo>
                <a:lnTo>
                  <a:pt x="258408" y="856597"/>
                </a:lnTo>
                <a:lnTo>
                  <a:pt x="236078" y="896424"/>
                </a:lnTo>
                <a:lnTo>
                  <a:pt x="215022" y="936901"/>
                </a:lnTo>
                <a:lnTo>
                  <a:pt x="195255" y="977996"/>
                </a:lnTo>
                <a:lnTo>
                  <a:pt x="176788" y="1019681"/>
                </a:lnTo>
                <a:lnTo>
                  <a:pt x="134383" y="1140065"/>
                </a:lnTo>
                <a:close/>
              </a:path>
              <a:path w="1771014" h="1140459">
                <a:moveTo>
                  <a:pt x="526441" y="499124"/>
                </a:moveTo>
                <a:lnTo>
                  <a:pt x="526155" y="499124"/>
                </a:lnTo>
                <a:lnTo>
                  <a:pt x="512489" y="497673"/>
                </a:lnTo>
                <a:lnTo>
                  <a:pt x="477883" y="477045"/>
                </a:lnTo>
                <a:lnTo>
                  <a:pt x="462728" y="430919"/>
                </a:lnTo>
                <a:lnTo>
                  <a:pt x="469154" y="407465"/>
                </a:lnTo>
                <a:lnTo>
                  <a:pt x="522690" y="355733"/>
                </a:lnTo>
                <a:lnTo>
                  <a:pt x="561695" y="325096"/>
                </a:lnTo>
                <a:lnTo>
                  <a:pt x="601611" y="295696"/>
                </a:lnTo>
                <a:lnTo>
                  <a:pt x="642407" y="267553"/>
                </a:lnTo>
                <a:lnTo>
                  <a:pt x="684056" y="240686"/>
                </a:lnTo>
                <a:lnTo>
                  <a:pt x="726526" y="215115"/>
                </a:lnTo>
                <a:lnTo>
                  <a:pt x="769788" y="190860"/>
                </a:lnTo>
                <a:lnTo>
                  <a:pt x="813811" y="167940"/>
                </a:lnTo>
                <a:lnTo>
                  <a:pt x="838153" y="161279"/>
                </a:lnTo>
                <a:lnTo>
                  <a:pt x="856446" y="162727"/>
                </a:lnTo>
                <a:lnTo>
                  <a:pt x="873483" y="169275"/>
                </a:lnTo>
                <a:lnTo>
                  <a:pt x="888105" y="180538"/>
                </a:lnTo>
                <a:lnTo>
                  <a:pt x="899154" y="196135"/>
                </a:lnTo>
                <a:lnTo>
                  <a:pt x="905816" y="220477"/>
                </a:lnTo>
                <a:lnTo>
                  <a:pt x="902733" y="244645"/>
                </a:lnTo>
                <a:lnTo>
                  <a:pt x="890813" y="265894"/>
                </a:lnTo>
                <a:lnTo>
                  <a:pt x="870961" y="281478"/>
                </a:lnTo>
                <a:lnTo>
                  <a:pt x="824702" y="305749"/>
                </a:lnTo>
                <a:lnTo>
                  <a:pt x="779365" y="331622"/>
                </a:lnTo>
                <a:lnTo>
                  <a:pt x="734994" y="359071"/>
                </a:lnTo>
                <a:lnTo>
                  <a:pt x="691628" y="388068"/>
                </a:lnTo>
                <a:lnTo>
                  <a:pt x="649308" y="418585"/>
                </a:lnTo>
                <a:lnTo>
                  <a:pt x="608076" y="450597"/>
                </a:lnTo>
                <a:lnTo>
                  <a:pt x="567970" y="484074"/>
                </a:lnTo>
                <a:lnTo>
                  <a:pt x="558733" y="490603"/>
                </a:lnTo>
                <a:lnTo>
                  <a:pt x="548563" y="495349"/>
                </a:lnTo>
                <a:lnTo>
                  <a:pt x="537715" y="498220"/>
                </a:lnTo>
                <a:lnTo>
                  <a:pt x="526441" y="499124"/>
                </a:lnTo>
                <a:close/>
              </a:path>
              <a:path w="1771014" h="1140459">
                <a:moveTo>
                  <a:pt x="1328581" y="139869"/>
                </a:moveTo>
                <a:lnTo>
                  <a:pt x="1283472" y="124070"/>
                </a:lnTo>
                <a:lnTo>
                  <a:pt x="1262372" y="84152"/>
                </a:lnTo>
                <a:lnTo>
                  <a:pt x="1264305" y="59036"/>
                </a:lnTo>
                <a:lnTo>
                  <a:pt x="1293690" y="21407"/>
                </a:lnTo>
                <a:lnTo>
                  <a:pt x="1366890" y="7786"/>
                </a:lnTo>
                <a:lnTo>
                  <a:pt x="1416308" y="3659"/>
                </a:lnTo>
                <a:lnTo>
                  <a:pt x="1465806" y="1064"/>
                </a:lnTo>
                <a:lnTo>
                  <a:pt x="1515348" y="0"/>
                </a:lnTo>
                <a:lnTo>
                  <a:pt x="1564900" y="467"/>
                </a:lnTo>
                <a:lnTo>
                  <a:pt x="1614426" y="2467"/>
                </a:lnTo>
                <a:lnTo>
                  <a:pt x="1663890" y="5999"/>
                </a:lnTo>
                <a:lnTo>
                  <a:pt x="1713256" y="11063"/>
                </a:lnTo>
                <a:lnTo>
                  <a:pt x="1714756" y="11186"/>
                </a:lnTo>
                <a:lnTo>
                  <a:pt x="1759306" y="36820"/>
                </a:lnTo>
                <a:lnTo>
                  <a:pt x="1770859" y="84052"/>
                </a:lnTo>
                <a:lnTo>
                  <a:pt x="1762161" y="107735"/>
                </a:lnTo>
                <a:lnTo>
                  <a:pt x="1745630" y="125621"/>
                </a:lnTo>
                <a:lnTo>
                  <a:pt x="1742591" y="127054"/>
                </a:lnTo>
                <a:lnTo>
                  <a:pt x="1542279" y="127054"/>
                </a:lnTo>
                <a:lnTo>
                  <a:pt x="1490147" y="127367"/>
                </a:lnTo>
                <a:lnTo>
                  <a:pt x="1438051" y="129524"/>
                </a:lnTo>
                <a:lnTo>
                  <a:pt x="1386040" y="133524"/>
                </a:lnTo>
                <a:lnTo>
                  <a:pt x="1334161" y="139365"/>
                </a:lnTo>
                <a:lnTo>
                  <a:pt x="1331381" y="139710"/>
                </a:lnTo>
                <a:lnTo>
                  <a:pt x="1328581" y="139869"/>
                </a:lnTo>
                <a:close/>
              </a:path>
              <a:path w="1771014" h="1140459">
                <a:moveTo>
                  <a:pt x="1698397" y="137174"/>
                </a:moveTo>
                <a:lnTo>
                  <a:pt x="1646453" y="131957"/>
                </a:lnTo>
                <a:lnTo>
                  <a:pt x="1594397" y="128583"/>
                </a:lnTo>
                <a:lnTo>
                  <a:pt x="1542279" y="127054"/>
                </a:lnTo>
                <a:lnTo>
                  <a:pt x="1742591" y="127054"/>
                </a:lnTo>
                <a:lnTo>
                  <a:pt x="1723599" y="136004"/>
                </a:lnTo>
                <a:lnTo>
                  <a:pt x="1698397" y="137174"/>
                </a:lnTo>
                <a:close/>
              </a:path>
            </a:pathLst>
          </a:custGeom>
          <a:solidFill>
            <a:srgbClr val="2CC3B4"/>
          </a:solidFill>
        </p:spPr>
        <p:txBody>
          <a:bodyPr wrap="square" lIns="0" tIns="0" rIns="0" bIns="0" rtlCol="0"/>
          <a:lstStyle/>
          <a:p>
            <a:endParaRPr/>
          </a:p>
        </p:txBody>
      </p:sp>
      <p:sp>
        <p:nvSpPr>
          <p:cNvPr id="6" name="object 4">
            <a:extLst>
              <a:ext uri="{FF2B5EF4-FFF2-40B4-BE49-F238E27FC236}">
                <a16:creationId xmlns:a16="http://schemas.microsoft.com/office/drawing/2014/main" id="{5081121B-D530-4569-B730-1DF01C4F42E9}"/>
              </a:ext>
            </a:extLst>
          </p:cNvPr>
          <p:cNvSpPr txBox="1">
            <a:spLocks/>
          </p:cNvSpPr>
          <p:nvPr/>
        </p:nvSpPr>
        <p:spPr>
          <a:xfrm>
            <a:off x="1009042" y="1048023"/>
            <a:ext cx="6915758" cy="628377"/>
          </a:xfrm>
          <a:prstGeom prst="rect">
            <a:avLst/>
          </a:prstGeom>
          <a:effectLst>
            <a:softEdge rad="127000"/>
          </a:effectLst>
        </p:spPr>
        <p:style>
          <a:lnRef idx="0">
            <a:scrgbClr r="0" g="0" b="0"/>
          </a:lnRef>
          <a:fillRef idx="1001">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GB" sz="4000" spc="-5" dirty="0">
                <a:solidFill>
                  <a:schemeClr val="accent1">
                    <a:lumMod val="75000"/>
                  </a:schemeClr>
                </a:solidFill>
                <a:latin typeface="Times New Roman" panose="02020603050405020304" pitchFamily="18" charset="0"/>
                <a:cs typeface="Times New Roman" panose="02020603050405020304" pitchFamily="18" charset="0"/>
              </a:rPr>
              <a:t>PRESENTATION OUTLINES</a:t>
            </a:r>
          </a:p>
        </p:txBody>
      </p:sp>
      <p:sp>
        <p:nvSpPr>
          <p:cNvPr id="8" name="object 50">
            <a:extLst>
              <a:ext uri="{FF2B5EF4-FFF2-40B4-BE49-F238E27FC236}">
                <a16:creationId xmlns:a16="http://schemas.microsoft.com/office/drawing/2014/main" id="{9FDE71EF-EE13-40DD-997F-B15A7DE052F4}"/>
              </a:ext>
            </a:extLst>
          </p:cNvPr>
          <p:cNvSpPr txBox="1"/>
          <p:nvPr/>
        </p:nvSpPr>
        <p:spPr>
          <a:xfrm>
            <a:off x="3556367" y="2264682"/>
            <a:ext cx="4196578" cy="3613810"/>
          </a:xfrm>
          <a:prstGeom prst="rect">
            <a:avLst/>
          </a:prstGeom>
        </p:spPr>
        <p:txBody>
          <a:bodyPr vert="horz" wrap="square" lIns="0" tIns="12700" rIns="0" bIns="0" rtlCol="0">
            <a:spAutoFit/>
          </a:bodyPr>
          <a:lstStyle/>
          <a:p>
            <a:pPr marL="285750" lvl="0" indent="-285750">
              <a:buFont typeface="Wingdings" panose="05000000000000000000" pitchFamily="2" charset="2"/>
              <a:buChar char="q"/>
            </a:pPr>
            <a:r>
              <a:rPr lang="en-GB" dirty="0"/>
              <a:t>Introduction</a:t>
            </a:r>
          </a:p>
          <a:p>
            <a:pPr marL="285750" lvl="0" indent="-285750">
              <a:buFont typeface="Wingdings" panose="05000000000000000000" pitchFamily="2" charset="2"/>
              <a:buChar char="q"/>
            </a:pPr>
            <a:r>
              <a:rPr lang="en-GB" dirty="0"/>
              <a:t>Research Question</a:t>
            </a:r>
          </a:p>
          <a:p>
            <a:pPr marL="285750" lvl="0" indent="-285750">
              <a:buFont typeface="Wingdings" panose="05000000000000000000" pitchFamily="2" charset="2"/>
              <a:buChar char="q"/>
            </a:pPr>
            <a:r>
              <a:rPr lang="en-GB" dirty="0"/>
              <a:t>Motivation</a:t>
            </a:r>
          </a:p>
          <a:p>
            <a:pPr marL="285750" lvl="0" indent="-285750">
              <a:buFont typeface="Wingdings" panose="05000000000000000000" pitchFamily="2" charset="2"/>
              <a:buChar char="q"/>
            </a:pPr>
            <a:r>
              <a:rPr lang="en-GB" dirty="0"/>
              <a:t>Research Summery</a:t>
            </a:r>
          </a:p>
          <a:p>
            <a:pPr marL="285750" lvl="0" indent="-285750">
              <a:buFont typeface="Wingdings" panose="05000000000000000000" pitchFamily="2" charset="2"/>
              <a:buChar char="q"/>
            </a:pPr>
            <a:r>
              <a:rPr lang="en-GB" dirty="0"/>
              <a:t>Scope</a:t>
            </a:r>
          </a:p>
          <a:p>
            <a:pPr marL="285750" lvl="0" indent="-285750">
              <a:buFont typeface="Wingdings" panose="05000000000000000000" pitchFamily="2" charset="2"/>
              <a:buChar char="q"/>
            </a:pPr>
            <a:r>
              <a:rPr lang="en-GB" dirty="0"/>
              <a:t>Machine Learning Algorithm</a:t>
            </a:r>
          </a:p>
          <a:p>
            <a:pPr marL="285750" lvl="0" indent="-285750">
              <a:buFont typeface="Wingdings" panose="05000000000000000000" pitchFamily="2" charset="2"/>
              <a:buChar char="q"/>
            </a:pPr>
            <a:r>
              <a:rPr lang="en-GB" dirty="0"/>
              <a:t>Methodology</a:t>
            </a:r>
          </a:p>
          <a:p>
            <a:pPr marL="285750" lvl="0" indent="-285750">
              <a:buFont typeface="Wingdings" panose="05000000000000000000" pitchFamily="2" charset="2"/>
              <a:buChar char="q"/>
            </a:pPr>
            <a:r>
              <a:rPr lang="en-GB" dirty="0"/>
              <a:t>Data Pre-processing</a:t>
            </a:r>
          </a:p>
          <a:p>
            <a:pPr marL="285750" lvl="0" indent="-285750">
              <a:buFont typeface="Wingdings" panose="05000000000000000000" pitchFamily="2" charset="2"/>
              <a:buChar char="q"/>
            </a:pPr>
            <a:r>
              <a:rPr lang="en-GB" dirty="0"/>
              <a:t>Data Visualization</a:t>
            </a:r>
          </a:p>
          <a:p>
            <a:pPr marL="285750" lvl="0" indent="-285750">
              <a:buFont typeface="Wingdings" panose="05000000000000000000" pitchFamily="2" charset="2"/>
              <a:buChar char="q"/>
            </a:pPr>
            <a:r>
              <a:rPr lang="en-GB" dirty="0"/>
              <a:t>Result</a:t>
            </a:r>
          </a:p>
          <a:p>
            <a:pPr marL="285750" lvl="0" indent="-285750">
              <a:buFont typeface="Wingdings" panose="05000000000000000000" pitchFamily="2" charset="2"/>
              <a:buChar char="q"/>
            </a:pPr>
            <a:r>
              <a:rPr lang="en-GB" dirty="0"/>
              <a:t>Conclusion</a:t>
            </a:r>
          </a:p>
          <a:p>
            <a:pPr marL="285750" lvl="0" indent="-285750">
              <a:buFont typeface="Wingdings" panose="05000000000000000000" pitchFamily="2" charset="2"/>
              <a:buChar char="q"/>
            </a:pPr>
            <a:r>
              <a:rPr lang="en-GB" dirty="0"/>
              <a:t>Future Work</a:t>
            </a:r>
          </a:p>
          <a:p>
            <a:pPr marL="285750" lvl="0" indent="-285750">
              <a:buFont typeface="Wingdings" panose="05000000000000000000" pitchFamily="2" charset="2"/>
              <a:buChar char="q"/>
            </a:pPr>
            <a:r>
              <a:rPr lang="en-GB" dirty="0"/>
              <a:t>References</a:t>
            </a:r>
            <a:endParaRPr lang="en-US" dirty="0"/>
          </a:p>
        </p:txBody>
      </p:sp>
      <p:sp>
        <p:nvSpPr>
          <p:cNvPr id="9" name="object 53">
            <a:extLst>
              <a:ext uri="{FF2B5EF4-FFF2-40B4-BE49-F238E27FC236}">
                <a16:creationId xmlns:a16="http://schemas.microsoft.com/office/drawing/2014/main" id="{D3B9B918-FD02-4FB5-A226-F26836468B0D}"/>
              </a:ext>
            </a:extLst>
          </p:cNvPr>
          <p:cNvSpPr txBox="1">
            <a:spLocks/>
          </p:cNvSpPr>
          <p:nvPr/>
        </p:nvSpPr>
        <p:spPr>
          <a:xfrm>
            <a:off x="11060506" y="6465861"/>
            <a:ext cx="245745" cy="17780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3</a:t>
            </a:fld>
            <a:endParaRPr lang="en-US" dirty="0">
              <a:latin typeface="Calibri"/>
              <a:cs typeface="Calibri"/>
            </a:endParaRPr>
          </a:p>
        </p:txBody>
      </p:sp>
      <p:sp>
        <p:nvSpPr>
          <p:cNvPr id="11" name="object 7">
            <a:extLst>
              <a:ext uri="{FF2B5EF4-FFF2-40B4-BE49-F238E27FC236}">
                <a16:creationId xmlns:a16="http://schemas.microsoft.com/office/drawing/2014/main" id="{EEBFE7E7-ED2B-47B5-B971-CB1A18929441}"/>
              </a:ext>
            </a:extLst>
          </p:cNvPr>
          <p:cNvSpPr txBox="1">
            <a:spLocks/>
          </p:cNvSpPr>
          <p:nvPr/>
        </p:nvSpPr>
        <p:spPr>
          <a:xfrm>
            <a:off x="911224" y="6466775"/>
            <a:ext cx="1253477" cy="176885"/>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GB" spc="-5" dirty="0"/>
              <a:t>16/7/2023</a:t>
            </a:r>
          </a:p>
        </p:txBody>
      </p:sp>
    </p:spTree>
    <p:extLst>
      <p:ext uri="{BB962C8B-B14F-4D97-AF65-F5344CB8AC3E}">
        <p14:creationId xmlns:p14="http://schemas.microsoft.com/office/powerpoint/2010/main" val="374172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3"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83C152E6-BD59-4CEB-85AE-CF0FC7A4DAF4}"/>
              </a:ext>
            </a:extLst>
          </p:cNvPr>
          <p:cNvSpPr txBox="1">
            <a:spLocks/>
          </p:cNvSpPr>
          <p:nvPr/>
        </p:nvSpPr>
        <p:spPr>
          <a:xfrm>
            <a:off x="1029193" y="1277556"/>
            <a:ext cx="3275330" cy="505267"/>
          </a:xfrm>
          <a:prstGeom prst="rect">
            <a:avLst/>
          </a:prstGeom>
          <a:effectLst>
            <a:softEdge rad="127000"/>
          </a:effectLst>
        </p:spPr>
        <p:style>
          <a:lnRef idx="1">
            <a:schemeClr val="accent3"/>
          </a:lnRef>
          <a:fillRef idx="1002">
            <a:schemeClr val="lt2"/>
          </a:fillRef>
          <a:effectRef idx="1">
            <a:schemeClr val="accent3"/>
          </a:effectRef>
          <a:fontRef idx="minor">
            <a:schemeClr val="dk1"/>
          </a:fontRef>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2" name="TextBox 1">
            <a:extLst>
              <a:ext uri="{FF2B5EF4-FFF2-40B4-BE49-F238E27FC236}">
                <a16:creationId xmlns:a16="http://schemas.microsoft.com/office/drawing/2014/main" id="{5778C240-BEB2-4427-8E86-3D9165C8EAB5}"/>
              </a:ext>
            </a:extLst>
          </p:cNvPr>
          <p:cNvSpPr txBox="1"/>
          <p:nvPr/>
        </p:nvSpPr>
        <p:spPr>
          <a:xfrm>
            <a:off x="1642187" y="2853420"/>
            <a:ext cx="8164285" cy="2585323"/>
          </a:xfrm>
          <a:prstGeom prst="rect">
            <a:avLst/>
          </a:prstGeom>
          <a:noFill/>
        </p:spPr>
        <p:txBody>
          <a:bodyPr wrap="square" rtlCol="0">
            <a:spAutoFit/>
          </a:bodyPr>
          <a:lstStyle/>
          <a:p>
            <a:r>
              <a:rPr lang="en-US" dirty="0"/>
              <a:t>The logistics and freight industries in Bangladesh have been thriving for years in line with the steady growth of exports and imports, according to industry insiders. In Bangladesh, the industry came into being in 1991-92.</a:t>
            </a:r>
          </a:p>
          <a:p>
            <a:endParaRPr lang="en-US" dirty="0"/>
          </a:p>
          <a:p>
            <a:r>
              <a:rPr lang="en-US" dirty="0"/>
              <a:t>Logistics services, which are indispensable parts of online shopping, are directly related to customer satisfaction and influence purchase intentions. To focus on improving their own service level and attracting more consumers, many e-commerce enterprises usually outsource their logistics services to third-party enterprises because they are not core competitive.</a:t>
            </a:r>
          </a:p>
        </p:txBody>
      </p:sp>
      <p:sp>
        <p:nvSpPr>
          <p:cNvPr id="5" name="object 5">
            <a:extLst>
              <a:ext uri="{FF2B5EF4-FFF2-40B4-BE49-F238E27FC236}">
                <a16:creationId xmlns:a16="http://schemas.microsoft.com/office/drawing/2014/main" id="{21F10184-A28B-42E7-B795-ED921EFCA184}"/>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4</a:t>
            </a:fld>
            <a:endParaRPr lang="en-US" dirty="0">
              <a:latin typeface="Calibri"/>
              <a:cs typeface="Calibri"/>
            </a:endParaRPr>
          </a:p>
        </p:txBody>
      </p:sp>
    </p:spTree>
    <p:extLst>
      <p:ext uri="{BB962C8B-B14F-4D97-AF65-F5344CB8AC3E}">
        <p14:creationId xmlns:p14="http://schemas.microsoft.com/office/powerpoint/2010/main" val="66084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D13300-6C52-4DC3-AF82-1636A5D5D433}"/>
              </a:ext>
            </a:extLst>
          </p:cNvPr>
          <p:cNvSpPr/>
          <p:nvPr/>
        </p:nvSpPr>
        <p:spPr>
          <a:xfrm>
            <a:off x="979714" y="2646603"/>
            <a:ext cx="9442580" cy="1477328"/>
          </a:xfrm>
          <a:prstGeom prst="rect">
            <a:avLst/>
          </a:prstGeom>
        </p:spPr>
        <p:txBody>
          <a:bodyPr wrap="square">
            <a:spAutoFit/>
          </a:bodyPr>
          <a:lstStyle/>
          <a:p>
            <a:pPr marL="285750" indent="-285750">
              <a:buFont typeface="Arial" panose="020B0604020202020204" pitchFamily="34" charset="0"/>
              <a:buChar char="•"/>
            </a:pPr>
            <a:r>
              <a:rPr lang="en-US" dirty="0"/>
              <a:t>Understanding the context of language for human is easy but teaching the same thing to machine is a complicated task. </a:t>
            </a:r>
          </a:p>
          <a:p>
            <a:pPr marL="285750" indent="-285750">
              <a:buFont typeface="Arial" panose="020B0604020202020204" pitchFamily="34" charset="0"/>
              <a:buChar char="•"/>
            </a:pPr>
            <a:r>
              <a:rPr lang="en-US" dirty="0"/>
              <a:t>Vast variety of languages and grammar usage of every language is different. </a:t>
            </a:r>
          </a:p>
          <a:p>
            <a:pPr marL="285750" indent="-285750">
              <a:buFont typeface="Arial" panose="020B0604020202020204" pitchFamily="34" charset="0"/>
              <a:buChar char="•"/>
            </a:pPr>
            <a:r>
              <a:rPr lang="en-US" dirty="0"/>
              <a:t>Usage of unstructured text like slangs, abbreviated form of text and grammar nuances make it more difficult to analyze.</a:t>
            </a:r>
          </a:p>
        </p:txBody>
      </p:sp>
      <p:pic>
        <p:nvPicPr>
          <p:cNvPr id="5" name="object 13">
            <a:extLst>
              <a:ext uri="{FF2B5EF4-FFF2-40B4-BE49-F238E27FC236}">
                <a16:creationId xmlns:a16="http://schemas.microsoft.com/office/drawing/2014/main" id="{AB5CEB16-956D-4A82-BE57-19E25FD547E6}"/>
              </a:ext>
            </a:extLst>
          </p:cNvPr>
          <p:cNvPicPr/>
          <p:nvPr/>
        </p:nvPicPr>
        <p:blipFill>
          <a:blip r:embed="rId2" cstate="print"/>
          <a:stretch>
            <a:fillRect/>
          </a:stretch>
        </p:blipFill>
        <p:spPr>
          <a:xfrm>
            <a:off x="50800" y="0"/>
            <a:ext cx="2692400" cy="886408"/>
          </a:xfrm>
          <a:prstGeom prst="rect">
            <a:avLst/>
          </a:prstGeom>
        </p:spPr>
      </p:pic>
      <p:sp>
        <p:nvSpPr>
          <p:cNvPr id="6" name="object 5">
            <a:extLst>
              <a:ext uri="{FF2B5EF4-FFF2-40B4-BE49-F238E27FC236}">
                <a16:creationId xmlns:a16="http://schemas.microsoft.com/office/drawing/2014/main" id="{4B90F48E-8580-4DC6-86A9-EED36BEAC269}"/>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5</a:t>
            </a:fld>
            <a:endParaRPr lang="en-US" dirty="0">
              <a:latin typeface="Calibri"/>
              <a:cs typeface="Calibri"/>
            </a:endParaRPr>
          </a:p>
        </p:txBody>
      </p:sp>
    </p:spTree>
    <p:extLst>
      <p:ext uri="{BB962C8B-B14F-4D97-AF65-F5344CB8AC3E}">
        <p14:creationId xmlns:p14="http://schemas.microsoft.com/office/powerpoint/2010/main" val="245878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D0811759-9F6B-4C52-8DCE-5B9A7681A294}"/>
              </a:ext>
            </a:extLst>
          </p:cNvPr>
          <p:cNvSpPr txBox="1">
            <a:spLocks/>
          </p:cNvSpPr>
          <p:nvPr/>
        </p:nvSpPr>
        <p:spPr>
          <a:xfrm>
            <a:off x="1651518" y="1109605"/>
            <a:ext cx="4105470"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Research Questions</a:t>
            </a:r>
          </a:p>
        </p:txBody>
      </p:sp>
      <p:sp>
        <p:nvSpPr>
          <p:cNvPr id="5" name="Rectangle 4">
            <a:extLst>
              <a:ext uri="{FF2B5EF4-FFF2-40B4-BE49-F238E27FC236}">
                <a16:creationId xmlns:a16="http://schemas.microsoft.com/office/drawing/2014/main" id="{A175624B-C7E7-47C0-BDB2-15769A056774}"/>
              </a:ext>
            </a:extLst>
          </p:cNvPr>
          <p:cNvSpPr/>
          <p:nvPr/>
        </p:nvSpPr>
        <p:spPr>
          <a:xfrm>
            <a:off x="3190014" y="2395249"/>
            <a:ext cx="5471498" cy="1295868"/>
          </a:xfrm>
          <a:prstGeom prst="rect">
            <a:avLst/>
          </a:prstGeom>
        </p:spPr>
        <p:txBody>
          <a:bodyPr wrap="none">
            <a:spAutoFit/>
          </a:bodyPr>
          <a:lstStyle/>
          <a:p>
            <a:pPr marL="285750" indent="-285750">
              <a:lnSpc>
                <a:spcPct val="150000"/>
              </a:lnSpc>
              <a:buFont typeface="Arial" panose="020B0604020202020204" pitchFamily="34" charset="0"/>
              <a:buChar char="•"/>
            </a:pPr>
            <a:r>
              <a:rPr lang="en-US" dirty="0"/>
              <a:t>Why Sentiment Analysis is Important?</a:t>
            </a:r>
          </a:p>
          <a:p>
            <a:pPr marL="285750" indent="-285750">
              <a:lnSpc>
                <a:spcPct val="150000"/>
              </a:lnSpc>
              <a:buFont typeface="Arial" panose="020B0604020202020204" pitchFamily="34" charset="0"/>
              <a:buChar char="•"/>
            </a:pPr>
            <a:r>
              <a:rPr lang="en-US" dirty="0"/>
              <a:t>How do Improve service quality?</a:t>
            </a:r>
          </a:p>
          <a:p>
            <a:pPr marL="285750" indent="-285750">
              <a:lnSpc>
                <a:spcPct val="150000"/>
              </a:lnSpc>
              <a:buFont typeface="Arial" panose="020B0604020202020204" pitchFamily="34" charset="0"/>
              <a:buChar char="•"/>
            </a:pPr>
            <a:r>
              <a:rPr lang="en-US" dirty="0"/>
              <a:t>Why we use sentiment analysis in Business purpose? </a:t>
            </a:r>
          </a:p>
        </p:txBody>
      </p:sp>
      <p:pic>
        <p:nvPicPr>
          <p:cNvPr id="6" name="object 13">
            <a:extLst>
              <a:ext uri="{FF2B5EF4-FFF2-40B4-BE49-F238E27FC236}">
                <a16:creationId xmlns:a16="http://schemas.microsoft.com/office/drawing/2014/main" id="{4F283776-1007-4DC5-8D42-B2BDA5597B27}"/>
              </a:ext>
            </a:extLst>
          </p:cNvPr>
          <p:cNvPicPr/>
          <p:nvPr/>
        </p:nvPicPr>
        <p:blipFill>
          <a:blip r:embed="rId2" cstate="print"/>
          <a:stretch>
            <a:fillRect/>
          </a:stretch>
        </p:blipFill>
        <p:spPr>
          <a:xfrm>
            <a:off x="50800" y="0"/>
            <a:ext cx="2692400" cy="886408"/>
          </a:xfrm>
          <a:prstGeom prst="rect">
            <a:avLst/>
          </a:prstGeom>
        </p:spPr>
      </p:pic>
      <p:sp>
        <p:nvSpPr>
          <p:cNvPr id="7" name="object 5">
            <a:extLst>
              <a:ext uri="{FF2B5EF4-FFF2-40B4-BE49-F238E27FC236}">
                <a16:creationId xmlns:a16="http://schemas.microsoft.com/office/drawing/2014/main" id="{319115E6-3DFA-496A-8DB9-7E05340B4165}"/>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6</a:t>
            </a:fld>
            <a:endParaRPr lang="en-US" dirty="0">
              <a:latin typeface="Calibri"/>
              <a:cs typeface="Calibri"/>
            </a:endParaRPr>
          </a:p>
        </p:txBody>
      </p:sp>
    </p:spTree>
    <p:extLst>
      <p:ext uri="{BB962C8B-B14F-4D97-AF65-F5344CB8AC3E}">
        <p14:creationId xmlns:p14="http://schemas.microsoft.com/office/powerpoint/2010/main" val="334638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D9BEB57E-7839-49CF-9757-65AA7092BD9A}"/>
              </a:ext>
            </a:extLst>
          </p:cNvPr>
          <p:cNvSpPr txBox="1">
            <a:spLocks/>
          </p:cNvSpPr>
          <p:nvPr/>
        </p:nvSpPr>
        <p:spPr>
          <a:xfrm>
            <a:off x="1502228" y="1137597"/>
            <a:ext cx="2764971"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Motivation</a:t>
            </a:r>
          </a:p>
        </p:txBody>
      </p:sp>
      <p:sp>
        <p:nvSpPr>
          <p:cNvPr id="2" name="TextBox 1">
            <a:extLst>
              <a:ext uri="{FF2B5EF4-FFF2-40B4-BE49-F238E27FC236}">
                <a16:creationId xmlns:a16="http://schemas.microsoft.com/office/drawing/2014/main" id="{A2C706AF-6FB4-4D81-ACC8-A650427CF1EC}"/>
              </a:ext>
            </a:extLst>
          </p:cNvPr>
          <p:cNvSpPr txBox="1"/>
          <p:nvPr/>
        </p:nvSpPr>
        <p:spPr>
          <a:xfrm>
            <a:off x="1978090" y="2239347"/>
            <a:ext cx="7492482" cy="3139321"/>
          </a:xfrm>
          <a:prstGeom prst="rect">
            <a:avLst/>
          </a:prstGeom>
          <a:noFill/>
        </p:spPr>
        <p:txBody>
          <a:bodyPr wrap="square" rtlCol="0">
            <a:spAutoFit/>
          </a:bodyPr>
          <a:lstStyle/>
          <a:p>
            <a:r>
              <a:rPr lang="en-US" dirty="0"/>
              <a:t>Sentiment analysis provides ways to improve the service quality and it also helps the user to make a purchasing decision.</a:t>
            </a:r>
          </a:p>
          <a:p>
            <a:endParaRPr lang="en-US" dirty="0"/>
          </a:p>
          <a:p>
            <a:r>
              <a:rPr lang="en-US" dirty="0"/>
              <a:t>We conceive this study to deal with several aspects of sentiment analysis. The breadth of this study can lead to more general view and better understanding of sentiment analysis. We can reveal and overcome unexpected obstacles, create necessary evaluation datasets and even come up with new creative solutions to sentiment analysis tasks.</a:t>
            </a:r>
          </a:p>
          <a:p>
            <a:r>
              <a:rPr lang="en-US" dirty="0"/>
              <a:t> </a:t>
            </a:r>
          </a:p>
          <a:p>
            <a:r>
              <a:rPr lang="en-US" dirty="0"/>
              <a:t>Thus the aim of that thesis is to study various aspects of sentiment analysis with the emphasis on the English language.</a:t>
            </a:r>
          </a:p>
        </p:txBody>
      </p:sp>
      <p:sp>
        <p:nvSpPr>
          <p:cNvPr id="5" name="object 5">
            <a:extLst>
              <a:ext uri="{FF2B5EF4-FFF2-40B4-BE49-F238E27FC236}">
                <a16:creationId xmlns:a16="http://schemas.microsoft.com/office/drawing/2014/main" id="{4E868678-97AA-4840-8A14-E1892412CB29}"/>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7</a:t>
            </a:fld>
            <a:endParaRPr lang="en-US" dirty="0">
              <a:latin typeface="Calibri"/>
              <a:cs typeface="Calibri"/>
            </a:endParaRPr>
          </a:p>
        </p:txBody>
      </p:sp>
      <p:sp>
        <p:nvSpPr>
          <p:cNvPr id="6" name="object 5">
            <a:extLst>
              <a:ext uri="{FF2B5EF4-FFF2-40B4-BE49-F238E27FC236}">
                <a16:creationId xmlns:a16="http://schemas.microsoft.com/office/drawing/2014/main" id="{9ED7B8AD-7886-44DC-A204-5D104AF44FAE}"/>
              </a:ext>
            </a:extLst>
          </p:cNvPr>
          <p:cNvSpPr txBox="1">
            <a:spLocks/>
          </p:cNvSpPr>
          <p:nvPr/>
        </p:nvSpPr>
        <p:spPr>
          <a:xfrm>
            <a:off x="11212906" y="64972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7</a:t>
            </a:fld>
            <a:endParaRPr lang="en-US" dirty="0">
              <a:latin typeface="Calibri"/>
              <a:cs typeface="Calibri"/>
            </a:endParaRPr>
          </a:p>
        </p:txBody>
      </p:sp>
    </p:spTree>
    <p:extLst>
      <p:ext uri="{BB962C8B-B14F-4D97-AF65-F5344CB8AC3E}">
        <p14:creationId xmlns:p14="http://schemas.microsoft.com/office/powerpoint/2010/main" val="254833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CA104EED-D37D-468B-87B6-1A09E2FE5432}"/>
              </a:ext>
            </a:extLst>
          </p:cNvPr>
          <p:cNvSpPr txBox="1">
            <a:spLocks/>
          </p:cNvSpPr>
          <p:nvPr/>
        </p:nvSpPr>
        <p:spPr>
          <a:xfrm>
            <a:off x="1502228" y="1137597"/>
            <a:ext cx="3293707" cy="505267"/>
          </a:xfrm>
          <a:prstGeom prst="rect">
            <a:avLst/>
          </a:prstGeom>
          <a:effectLst>
            <a:softEdge rad="127000"/>
          </a:effectLst>
        </p:spPr>
        <p:style>
          <a:lnRef idx="0">
            <a:scrgbClr r="0" g="0" b="0"/>
          </a:lnRef>
          <a:fillRef idx="1001">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Research Summery</a:t>
            </a:r>
          </a:p>
        </p:txBody>
      </p:sp>
      <p:sp>
        <p:nvSpPr>
          <p:cNvPr id="5" name="Rectangle 4">
            <a:extLst>
              <a:ext uri="{FF2B5EF4-FFF2-40B4-BE49-F238E27FC236}">
                <a16:creationId xmlns:a16="http://schemas.microsoft.com/office/drawing/2014/main" id="{2AE724A3-6E6F-4893-B5D6-570D789EF770}"/>
              </a:ext>
            </a:extLst>
          </p:cNvPr>
          <p:cNvSpPr/>
          <p:nvPr/>
        </p:nvSpPr>
        <p:spPr>
          <a:xfrm>
            <a:off x="2097832" y="2238975"/>
            <a:ext cx="7996335" cy="1754326"/>
          </a:xfrm>
          <a:prstGeom prst="rect">
            <a:avLst/>
          </a:prstGeom>
        </p:spPr>
        <p:txBody>
          <a:bodyPr wrap="square">
            <a:spAutoFit/>
          </a:bodyPr>
          <a:lstStyle/>
          <a:p>
            <a:r>
              <a:rPr lang="en-US" dirty="0"/>
              <a:t>The analysis performed on product delivery for an online business involved four different algorithms: Random Forest, SNN, LSTM, and RNN. The data was divided into training (80%) and testing (20%) sets to evaluate the accuracy of each algorithm. the results suggest that combining the evaluations of the delivered products from these different algorithms can enhance the accuracy of predicting product delivery for the online business.</a:t>
            </a:r>
          </a:p>
        </p:txBody>
      </p:sp>
      <p:pic>
        <p:nvPicPr>
          <p:cNvPr id="6" name="object 13">
            <a:extLst>
              <a:ext uri="{FF2B5EF4-FFF2-40B4-BE49-F238E27FC236}">
                <a16:creationId xmlns:a16="http://schemas.microsoft.com/office/drawing/2014/main" id="{2477F643-C7CA-4EFE-80D5-D0892FF4EC79}"/>
              </a:ext>
            </a:extLst>
          </p:cNvPr>
          <p:cNvPicPr/>
          <p:nvPr/>
        </p:nvPicPr>
        <p:blipFill>
          <a:blip r:embed="rId2" cstate="print"/>
          <a:stretch>
            <a:fillRect/>
          </a:stretch>
        </p:blipFill>
        <p:spPr>
          <a:xfrm>
            <a:off x="50800" y="0"/>
            <a:ext cx="2692400" cy="886408"/>
          </a:xfrm>
          <a:prstGeom prst="rect">
            <a:avLst/>
          </a:prstGeom>
        </p:spPr>
      </p:pic>
      <p:sp>
        <p:nvSpPr>
          <p:cNvPr id="7" name="object 5">
            <a:extLst>
              <a:ext uri="{FF2B5EF4-FFF2-40B4-BE49-F238E27FC236}">
                <a16:creationId xmlns:a16="http://schemas.microsoft.com/office/drawing/2014/main" id="{1D605438-5F59-4B90-9F56-3E1944A0E4DF}"/>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8</a:t>
            </a:fld>
            <a:endParaRPr lang="en-US" dirty="0">
              <a:latin typeface="Calibri"/>
              <a:cs typeface="Calibri"/>
            </a:endParaRPr>
          </a:p>
        </p:txBody>
      </p:sp>
    </p:spTree>
    <p:extLst>
      <p:ext uri="{BB962C8B-B14F-4D97-AF65-F5344CB8AC3E}">
        <p14:creationId xmlns:p14="http://schemas.microsoft.com/office/powerpoint/2010/main" val="52511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D9BEB57E-7839-49CF-9757-65AA7092BD9A}"/>
              </a:ext>
            </a:extLst>
          </p:cNvPr>
          <p:cNvSpPr txBox="1">
            <a:spLocks/>
          </p:cNvSpPr>
          <p:nvPr/>
        </p:nvSpPr>
        <p:spPr>
          <a:xfrm>
            <a:off x="1502228" y="1137597"/>
            <a:ext cx="1716833" cy="505267"/>
          </a:xfrm>
          <a:prstGeom prst="rect">
            <a:avLst/>
          </a:prstGeom>
          <a:effectLst>
            <a:softEdge rad="127000"/>
          </a:effectLst>
        </p:spPr>
        <p:style>
          <a:lnRef idx="0">
            <a:scrgbClr r="0" g="0" b="0"/>
          </a:lnRef>
          <a:fillRef idx="1002">
            <a:schemeClr val="lt2"/>
          </a:fillRef>
          <a:effectRef idx="0">
            <a:scrgbClr r="0" g="0" b="0"/>
          </a:effectRef>
          <a:fontRef idx="major"/>
        </p:style>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Scope</a:t>
            </a:r>
          </a:p>
        </p:txBody>
      </p:sp>
      <p:sp>
        <p:nvSpPr>
          <p:cNvPr id="2" name="TextBox 1">
            <a:extLst>
              <a:ext uri="{FF2B5EF4-FFF2-40B4-BE49-F238E27FC236}">
                <a16:creationId xmlns:a16="http://schemas.microsoft.com/office/drawing/2014/main" id="{A2C706AF-6FB4-4D81-ACC8-A650427CF1EC}"/>
              </a:ext>
            </a:extLst>
          </p:cNvPr>
          <p:cNvSpPr txBox="1"/>
          <p:nvPr/>
        </p:nvSpPr>
        <p:spPr>
          <a:xfrm>
            <a:off x="1978090" y="2239347"/>
            <a:ext cx="7492482" cy="2585323"/>
          </a:xfrm>
          <a:prstGeom prst="rect">
            <a:avLst/>
          </a:prstGeom>
          <a:noFill/>
        </p:spPr>
        <p:txBody>
          <a:bodyPr wrap="square" rtlCol="0">
            <a:spAutoFit/>
          </a:bodyPr>
          <a:lstStyle/>
          <a:p>
            <a:r>
              <a:rPr lang="en-US" dirty="0"/>
              <a:t>The main aim is to provide a different technique than mostly used machine learning algorithms. Providing a new dataset and new guide paper for Sentiment Analysis projects are also following aims.</a:t>
            </a:r>
          </a:p>
          <a:p>
            <a:endParaRPr lang="en-US" dirty="0"/>
          </a:p>
          <a:p>
            <a:pPr marL="285750" indent="-285750">
              <a:buFont typeface="Arial" panose="020B0604020202020204" pitchFamily="34" charset="0"/>
              <a:buChar char="•"/>
            </a:pPr>
            <a:r>
              <a:rPr lang="en-US" dirty="0"/>
              <a:t>We are using this algorithm for suggest any product and Service center.</a:t>
            </a:r>
          </a:p>
          <a:p>
            <a:pPr marL="285750" indent="-285750">
              <a:buFont typeface="Arial" panose="020B0604020202020204" pitchFamily="34" charset="0"/>
              <a:buChar char="•"/>
            </a:pPr>
            <a:r>
              <a:rPr lang="en-US" dirty="0"/>
              <a:t>Company’s are benefitted from this thesis for improving their service</a:t>
            </a:r>
          </a:p>
          <a:p>
            <a:pPr marL="285750" indent="-285750">
              <a:buFont typeface="Arial" panose="020B0604020202020204" pitchFamily="34" charset="0"/>
              <a:buChar char="•"/>
            </a:pPr>
            <a:r>
              <a:rPr lang="en-US" dirty="0"/>
              <a:t>Peoples are know which service are best for their transportation</a:t>
            </a:r>
          </a:p>
          <a:p>
            <a:pPr marL="285750" indent="-285750">
              <a:buFont typeface="Arial" panose="020B0604020202020204" pitchFamily="34" charset="0"/>
              <a:buChar char="•"/>
            </a:pPr>
            <a:r>
              <a:rPr lang="en-US" dirty="0"/>
              <a:t>In this thesis company are understand what are their lagging, and what they need to upgrade. </a:t>
            </a:r>
          </a:p>
        </p:txBody>
      </p:sp>
      <p:sp>
        <p:nvSpPr>
          <p:cNvPr id="5" name="object 5">
            <a:extLst>
              <a:ext uri="{FF2B5EF4-FFF2-40B4-BE49-F238E27FC236}">
                <a16:creationId xmlns:a16="http://schemas.microsoft.com/office/drawing/2014/main" id="{4E868678-97AA-4840-8A14-E1892412CB29}"/>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9</a:t>
            </a:fld>
            <a:endParaRPr lang="en-US" dirty="0">
              <a:latin typeface="Calibri"/>
              <a:cs typeface="Calibri"/>
            </a:endParaRPr>
          </a:p>
        </p:txBody>
      </p:sp>
    </p:spTree>
    <p:extLst>
      <p:ext uri="{BB962C8B-B14F-4D97-AF65-F5344CB8AC3E}">
        <p14:creationId xmlns:p14="http://schemas.microsoft.com/office/powerpoint/2010/main" val="286645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1462</Words>
  <Application>Microsoft Office PowerPoint</Application>
  <PresentationFormat>Widescreen</PresentationFormat>
  <Paragraphs>138</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Calibri</vt:lpstr>
      <vt:lpstr>Calibri Light</vt:lpstr>
      <vt:lpstr>Microsoft Sans Serif</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RABIUL AWAL SHUVO193-35-487</dc:creator>
  <cp:lastModifiedBy>MD RABIUL AWAL SHUVO</cp:lastModifiedBy>
  <cp:revision>20</cp:revision>
  <dcterms:created xsi:type="dcterms:W3CDTF">2023-07-15T08:18:08Z</dcterms:created>
  <dcterms:modified xsi:type="dcterms:W3CDTF">2024-07-08T14:24:14Z</dcterms:modified>
</cp:coreProperties>
</file>