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0" r:id="rId5"/>
    <p:sldId id="274" r:id="rId6"/>
    <p:sldId id="273" r:id="rId7"/>
    <p:sldId id="259" r:id="rId8"/>
    <p:sldId id="257" r:id="rId9"/>
    <p:sldId id="268" r:id="rId10"/>
    <p:sldId id="269" r:id="rId11"/>
    <p:sldId id="271" r:id="rId12"/>
    <p:sldId id="270" r:id="rId13"/>
    <p:sldId id="272" r:id="rId14"/>
    <p:sldId id="258" r:id="rId15"/>
    <p:sldId id="263" r:id="rId16"/>
    <p:sldId id="276" r:id="rId17"/>
    <p:sldId id="277" r:id="rId18"/>
    <p:sldId id="275" r:id="rId19"/>
    <p:sldId id="264"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18DA0C-EBB1-43E2-94EF-DAE3B2D7072B}" type="doc">
      <dgm:prSet loTypeId="urn:microsoft.com/office/officeart/2008/layout/VerticalCurvedList" loCatId="list" qsTypeId="urn:microsoft.com/office/officeart/2005/8/quickstyle/simple1" qsCatId="simple" csTypeId="urn:microsoft.com/office/officeart/2005/8/colors/accent5_5" csCatId="accent5" phldr="1"/>
      <dgm:spPr/>
      <dgm:t>
        <a:bodyPr/>
        <a:lstStyle/>
        <a:p>
          <a:endParaRPr lang="en-GB"/>
        </a:p>
      </dgm:t>
    </dgm:pt>
    <dgm:pt modelId="{42F5320E-DE1A-49F8-8668-C40699AF3932}">
      <dgm:prSet phldrT="[Text]"/>
      <dgm:spPr/>
      <dgm:t>
        <a:bodyPr/>
        <a:lstStyle/>
        <a:p>
          <a:r>
            <a:rPr lang="en-GB" dirty="0"/>
            <a:t>Introduction</a:t>
          </a:r>
        </a:p>
      </dgm:t>
    </dgm:pt>
    <dgm:pt modelId="{F8ABB589-50C4-47F9-8201-1AA13B252435}" type="parTrans" cxnId="{94C0E955-9500-4198-A22C-1FC5C9F461F4}">
      <dgm:prSet/>
      <dgm:spPr/>
      <dgm:t>
        <a:bodyPr/>
        <a:lstStyle/>
        <a:p>
          <a:endParaRPr lang="en-GB"/>
        </a:p>
      </dgm:t>
    </dgm:pt>
    <dgm:pt modelId="{ECCD3207-5F15-4FF0-AEB1-22A727BA947B}" type="sibTrans" cxnId="{94C0E955-9500-4198-A22C-1FC5C9F461F4}">
      <dgm:prSet/>
      <dgm:spPr/>
      <dgm:t>
        <a:bodyPr/>
        <a:lstStyle/>
        <a:p>
          <a:endParaRPr lang="en-GB"/>
        </a:p>
      </dgm:t>
    </dgm:pt>
    <dgm:pt modelId="{6D30AFC1-6900-4468-AB6B-820677DEC911}">
      <dgm:prSet phldrT="[Text]"/>
      <dgm:spPr/>
      <dgm:t>
        <a:bodyPr/>
        <a:lstStyle/>
        <a:p>
          <a:r>
            <a:rPr lang="en-GB" dirty="0"/>
            <a:t>Scope</a:t>
          </a:r>
        </a:p>
      </dgm:t>
    </dgm:pt>
    <dgm:pt modelId="{2FF2B775-48D1-4C76-86EB-76D1BA448756}" type="parTrans" cxnId="{460D5ED0-844B-47B7-8121-66618E0796A4}">
      <dgm:prSet/>
      <dgm:spPr/>
      <dgm:t>
        <a:bodyPr/>
        <a:lstStyle/>
        <a:p>
          <a:endParaRPr lang="en-GB"/>
        </a:p>
      </dgm:t>
    </dgm:pt>
    <dgm:pt modelId="{C11BEA24-B9A1-4422-B906-4CCA92A0F84C}" type="sibTrans" cxnId="{460D5ED0-844B-47B7-8121-66618E0796A4}">
      <dgm:prSet/>
      <dgm:spPr/>
      <dgm:t>
        <a:bodyPr/>
        <a:lstStyle/>
        <a:p>
          <a:endParaRPr lang="en-GB"/>
        </a:p>
      </dgm:t>
    </dgm:pt>
    <dgm:pt modelId="{99FD1592-75B2-403D-A6FE-4FF239E612B5}">
      <dgm:prSet phldrT="[Text]"/>
      <dgm:spPr/>
      <dgm:t>
        <a:bodyPr/>
        <a:lstStyle/>
        <a:p>
          <a:r>
            <a:rPr lang="en-GB" dirty="0"/>
            <a:t>Methodology</a:t>
          </a:r>
        </a:p>
      </dgm:t>
    </dgm:pt>
    <dgm:pt modelId="{E6082EFF-371D-4399-9601-121E3A311F0A}" type="parTrans" cxnId="{8B7EBE54-9DA5-48F6-93C4-8AF673C7C934}">
      <dgm:prSet/>
      <dgm:spPr/>
      <dgm:t>
        <a:bodyPr/>
        <a:lstStyle/>
        <a:p>
          <a:endParaRPr lang="en-GB"/>
        </a:p>
      </dgm:t>
    </dgm:pt>
    <dgm:pt modelId="{E1BC36E9-7447-46B7-BF53-180D8877112B}" type="sibTrans" cxnId="{8B7EBE54-9DA5-48F6-93C4-8AF673C7C934}">
      <dgm:prSet/>
      <dgm:spPr/>
      <dgm:t>
        <a:bodyPr/>
        <a:lstStyle/>
        <a:p>
          <a:endParaRPr lang="en-GB"/>
        </a:p>
      </dgm:t>
    </dgm:pt>
    <dgm:pt modelId="{0E54937A-7A87-4E10-A6D7-17A9DBE6C773}">
      <dgm:prSet phldrT="[Text]"/>
      <dgm:spPr/>
      <dgm:t>
        <a:bodyPr/>
        <a:lstStyle/>
        <a:p>
          <a:r>
            <a:rPr lang="en-GB" dirty="0"/>
            <a:t>Literature Review</a:t>
          </a:r>
        </a:p>
      </dgm:t>
    </dgm:pt>
    <dgm:pt modelId="{DE88655A-D0A0-4099-BDFD-858D906D8CFA}" type="parTrans" cxnId="{C7F92D5C-D2DD-477A-AE4E-056A0F04F21C}">
      <dgm:prSet/>
      <dgm:spPr/>
      <dgm:t>
        <a:bodyPr/>
        <a:lstStyle/>
        <a:p>
          <a:endParaRPr lang="en-GB"/>
        </a:p>
      </dgm:t>
    </dgm:pt>
    <dgm:pt modelId="{9F39D92C-EFFE-4D6A-AF03-A959B8733F99}" type="sibTrans" cxnId="{C7F92D5C-D2DD-477A-AE4E-056A0F04F21C}">
      <dgm:prSet/>
      <dgm:spPr/>
      <dgm:t>
        <a:bodyPr/>
        <a:lstStyle/>
        <a:p>
          <a:endParaRPr lang="en-GB"/>
        </a:p>
      </dgm:t>
    </dgm:pt>
    <dgm:pt modelId="{CF7019F0-9EBE-4810-90E1-E0AA10F5D8FF}">
      <dgm:prSet phldrT="[Text]"/>
      <dgm:spPr/>
      <dgm:t>
        <a:bodyPr/>
        <a:lstStyle/>
        <a:p>
          <a:r>
            <a:rPr lang="en-GB" dirty="0"/>
            <a:t>Conclusion</a:t>
          </a:r>
        </a:p>
      </dgm:t>
    </dgm:pt>
    <dgm:pt modelId="{A89ED134-8B65-4D4A-AB24-800752A249F6}" type="parTrans" cxnId="{BDBDC6A2-CB4E-4D5E-8E7D-1E3178A9D9A6}">
      <dgm:prSet/>
      <dgm:spPr/>
      <dgm:t>
        <a:bodyPr/>
        <a:lstStyle/>
        <a:p>
          <a:endParaRPr lang="en-GB"/>
        </a:p>
      </dgm:t>
    </dgm:pt>
    <dgm:pt modelId="{421B03C6-461B-4AE7-B2F4-D1FD8B06DB85}" type="sibTrans" cxnId="{BDBDC6A2-CB4E-4D5E-8E7D-1E3178A9D9A6}">
      <dgm:prSet/>
      <dgm:spPr/>
      <dgm:t>
        <a:bodyPr/>
        <a:lstStyle/>
        <a:p>
          <a:endParaRPr lang="en-GB"/>
        </a:p>
      </dgm:t>
    </dgm:pt>
    <dgm:pt modelId="{3ED30FA9-09A2-402E-B136-8051B0458AC8}">
      <dgm:prSet phldrT="[Text]"/>
      <dgm:spPr/>
      <dgm:t>
        <a:bodyPr/>
        <a:lstStyle/>
        <a:p>
          <a:r>
            <a:rPr lang="en-GB" dirty="0"/>
            <a:t>References</a:t>
          </a:r>
        </a:p>
      </dgm:t>
    </dgm:pt>
    <dgm:pt modelId="{34A64DBB-6DE5-42C3-BEB3-39A3C0494204}" type="parTrans" cxnId="{DE964458-6996-458D-B594-127058EBE28A}">
      <dgm:prSet/>
      <dgm:spPr/>
      <dgm:t>
        <a:bodyPr/>
        <a:lstStyle/>
        <a:p>
          <a:endParaRPr lang="en-GB"/>
        </a:p>
      </dgm:t>
    </dgm:pt>
    <dgm:pt modelId="{67D544F3-F763-4F16-A7FE-6B88234EFA95}" type="sibTrans" cxnId="{DE964458-6996-458D-B594-127058EBE28A}">
      <dgm:prSet/>
      <dgm:spPr/>
      <dgm:t>
        <a:bodyPr/>
        <a:lstStyle/>
        <a:p>
          <a:endParaRPr lang="en-GB"/>
        </a:p>
      </dgm:t>
    </dgm:pt>
    <dgm:pt modelId="{9E98B9F7-EE9D-4C85-B5B9-080EA069B848}">
      <dgm:prSet phldrT="[Text]"/>
      <dgm:spPr/>
      <dgm:t>
        <a:bodyPr/>
        <a:lstStyle/>
        <a:p>
          <a:r>
            <a:rPr lang="en-GB" dirty="0"/>
            <a:t>Motivation</a:t>
          </a:r>
        </a:p>
      </dgm:t>
    </dgm:pt>
    <dgm:pt modelId="{5AC47464-C1F6-41A8-A038-7A72CC2A6AB0}" type="parTrans" cxnId="{5833F006-E658-4373-91D3-A634FF4D3D2C}">
      <dgm:prSet/>
      <dgm:spPr/>
      <dgm:t>
        <a:bodyPr/>
        <a:lstStyle/>
        <a:p>
          <a:endParaRPr lang="en-US"/>
        </a:p>
      </dgm:t>
    </dgm:pt>
    <dgm:pt modelId="{12F02040-72F0-46E8-A0A0-4E0FE849EDD0}" type="sibTrans" cxnId="{5833F006-E658-4373-91D3-A634FF4D3D2C}">
      <dgm:prSet custScaleY="99840"/>
      <dgm:spPr/>
      <dgm:t>
        <a:bodyPr/>
        <a:lstStyle/>
        <a:p>
          <a:endParaRPr lang="en-US"/>
        </a:p>
      </dgm:t>
    </dgm:pt>
    <dgm:pt modelId="{8513CAC7-4F94-4D6B-9143-A5A363501D3A}" type="pres">
      <dgm:prSet presAssocID="{0D18DA0C-EBB1-43E2-94EF-DAE3B2D7072B}" presName="Name0" presStyleCnt="0">
        <dgm:presLayoutVars>
          <dgm:chMax val="7"/>
          <dgm:chPref val="7"/>
          <dgm:dir/>
        </dgm:presLayoutVars>
      </dgm:prSet>
      <dgm:spPr/>
    </dgm:pt>
    <dgm:pt modelId="{2B82560D-7377-41C2-B882-CFE951ECC397}" type="pres">
      <dgm:prSet presAssocID="{0D18DA0C-EBB1-43E2-94EF-DAE3B2D7072B}" presName="Name1" presStyleCnt="0"/>
      <dgm:spPr/>
    </dgm:pt>
    <dgm:pt modelId="{0BCE2C96-DAE3-4FD5-9C88-E9EDC32EBD8A}" type="pres">
      <dgm:prSet presAssocID="{0D18DA0C-EBB1-43E2-94EF-DAE3B2D7072B}" presName="cycle" presStyleCnt="0"/>
      <dgm:spPr/>
    </dgm:pt>
    <dgm:pt modelId="{50CEC734-0103-4F2C-9218-363D74E63222}" type="pres">
      <dgm:prSet presAssocID="{0D18DA0C-EBB1-43E2-94EF-DAE3B2D7072B}" presName="srcNode" presStyleLbl="node1" presStyleIdx="0" presStyleCnt="7"/>
      <dgm:spPr/>
    </dgm:pt>
    <dgm:pt modelId="{B6078E3C-5DD4-4CEB-A5BD-E50BBAF9155B}" type="pres">
      <dgm:prSet presAssocID="{0D18DA0C-EBB1-43E2-94EF-DAE3B2D7072B}" presName="conn" presStyleLbl="parChTrans1D2" presStyleIdx="0" presStyleCnt="1" custScaleY="99840"/>
      <dgm:spPr/>
    </dgm:pt>
    <dgm:pt modelId="{F29410AE-29EE-4FFD-90AA-31173802D515}" type="pres">
      <dgm:prSet presAssocID="{0D18DA0C-EBB1-43E2-94EF-DAE3B2D7072B}" presName="extraNode" presStyleLbl="node1" presStyleIdx="0" presStyleCnt="7"/>
      <dgm:spPr/>
    </dgm:pt>
    <dgm:pt modelId="{00319621-8B1F-46A5-863E-05370EB2A3BE}" type="pres">
      <dgm:prSet presAssocID="{0D18DA0C-EBB1-43E2-94EF-DAE3B2D7072B}" presName="dstNode" presStyleLbl="node1" presStyleIdx="0" presStyleCnt="7"/>
      <dgm:spPr/>
    </dgm:pt>
    <dgm:pt modelId="{5E6FF4DF-B540-4684-9A43-61F21A8850BB}" type="pres">
      <dgm:prSet presAssocID="{42F5320E-DE1A-49F8-8668-C40699AF3932}" presName="text_1" presStyleLbl="node1" presStyleIdx="0" presStyleCnt="7" custLinFactNeighborX="138" custLinFactNeighborY="0">
        <dgm:presLayoutVars>
          <dgm:bulletEnabled val="1"/>
        </dgm:presLayoutVars>
      </dgm:prSet>
      <dgm:spPr/>
    </dgm:pt>
    <dgm:pt modelId="{8D25308D-9241-4184-A02E-51243BA31654}" type="pres">
      <dgm:prSet presAssocID="{42F5320E-DE1A-49F8-8668-C40699AF3932}" presName="accent_1" presStyleCnt="0"/>
      <dgm:spPr/>
    </dgm:pt>
    <dgm:pt modelId="{6D600D2A-1B5B-4AC2-9AA8-509413FBF995}" type="pres">
      <dgm:prSet presAssocID="{42F5320E-DE1A-49F8-8668-C40699AF3932}" presName="accentRepeatNode" presStyleLbl="solidFgAcc1" presStyleIdx="0" presStyleCnt="7"/>
      <dgm:spPr/>
    </dgm:pt>
    <dgm:pt modelId="{B8E171B7-4E62-4864-94E9-EA1F3F1AE205}" type="pres">
      <dgm:prSet presAssocID="{9E98B9F7-EE9D-4C85-B5B9-080EA069B848}" presName="text_2" presStyleLbl="node1" presStyleIdx="1" presStyleCnt="7" custLinFactNeighborX="138" custLinFactNeighborY="0">
        <dgm:presLayoutVars>
          <dgm:bulletEnabled val="1"/>
        </dgm:presLayoutVars>
      </dgm:prSet>
      <dgm:spPr/>
    </dgm:pt>
    <dgm:pt modelId="{29389F3A-171C-49CF-82F3-4F8A5D50B23A}" type="pres">
      <dgm:prSet presAssocID="{9E98B9F7-EE9D-4C85-B5B9-080EA069B848}" presName="accent_2" presStyleCnt="0"/>
      <dgm:spPr/>
    </dgm:pt>
    <dgm:pt modelId="{A5C19830-AD08-4535-A31D-07878638E931}" type="pres">
      <dgm:prSet presAssocID="{9E98B9F7-EE9D-4C85-B5B9-080EA069B848}" presName="accentRepeatNode" presStyleLbl="solidFgAcc1" presStyleIdx="1" presStyleCnt="7"/>
      <dgm:spPr/>
    </dgm:pt>
    <dgm:pt modelId="{4630B237-89D9-4C8D-BDA3-722883172435}" type="pres">
      <dgm:prSet presAssocID="{6D30AFC1-6900-4468-AB6B-820677DEC911}" presName="text_3" presStyleLbl="node1" presStyleIdx="2" presStyleCnt="7">
        <dgm:presLayoutVars>
          <dgm:bulletEnabled val="1"/>
        </dgm:presLayoutVars>
      </dgm:prSet>
      <dgm:spPr/>
    </dgm:pt>
    <dgm:pt modelId="{9E35C51A-014C-46AD-9D8B-DC18809290FA}" type="pres">
      <dgm:prSet presAssocID="{6D30AFC1-6900-4468-AB6B-820677DEC911}" presName="accent_3" presStyleCnt="0"/>
      <dgm:spPr/>
    </dgm:pt>
    <dgm:pt modelId="{0A5E5649-4077-4D19-8212-36A17C6D4DDB}" type="pres">
      <dgm:prSet presAssocID="{6D30AFC1-6900-4468-AB6B-820677DEC911}" presName="accentRepeatNode" presStyleLbl="solidFgAcc1" presStyleIdx="2" presStyleCnt="7"/>
      <dgm:spPr/>
    </dgm:pt>
    <dgm:pt modelId="{B1279D94-B4EB-4C14-9527-7DC1DF8CC208}" type="pres">
      <dgm:prSet presAssocID="{0E54937A-7A87-4E10-A6D7-17A9DBE6C773}" presName="text_4" presStyleLbl="node1" presStyleIdx="3" presStyleCnt="7">
        <dgm:presLayoutVars>
          <dgm:bulletEnabled val="1"/>
        </dgm:presLayoutVars>
      </dgm:prSet>
      <dgm:spPr/>
    </dgm:pt>
    <dgm:pt modelId="{188B9991-3F71-4C4E-BAB4-AFD8A007EE41}" type="pres">
      <dgm:prSet presAssocID="{0E54937A-7A87-4E10-A6D7-17A9DBE6C773}" presName="accent_4" presStyleCnt="0"/>
      <dgm:spPr/>
    </dgm:pt>
    <dgm:pt modelId="{99EDAEAF-83BB-4541-8AFA-0017301A4C21}" type="pres">
      <dgm:prSet presAssocID="{0E54937A-7A87-4E10-A6D7-17A9DBE6C773}" presName="accentRepeatNode" presStyleLbl="solidFgAcc1" presStyleIdx="3" presStyleCnt="7"/>
      <dgm:spPr/>
    </dgm:pt>
    <dgm:pt modelId="{F84737A9-0229-4F04-836C-E05FB447C510}" type="pres">
      <dgm:prSet presAssocID="{99FD1592-75B2-403D-A6FE-4FF239E612B5}" presName="text_5" presStyleLbl="node1" presStyleIdx="4" presStyleCnt="7">
        <dgm:presLayoutVars>
          <dgm:bulletEnabled val="1"/>
        </dgm:presLayoutVars>
      </dgm:prSet>
      <dgm:spPr/>
    </dgm:pt>
    <dgm:pt modelId="{94118021-E9B1-41DE-8637-814106AC4051}" type="pres">
      <dgm:prSet presAssocID="{99FD1592-75B2-403D-A6FE-4FF239E612B5}" presName="accent_5" presStyleCnt="0"/>
      <dgm:spPr/>
    </dgm:pt>
    <dgm:pt modelId="{23981666-D509-4F9A-AD52-0E82E6AB7D95}" type="pres">
      <dgm:prSet presAssocID="{99FD1592-75B2-403D-A6FE-4FF239E612B5}" presName="accentRepeatNode" presStyleLbl="solidFgAcc1" presStyleIdx="4" presStyleCnt="7"/>
      <dgm:spPr/>
    </dgm:pt>
    <dgm:pt modelId="{09A58294-C428-4680-B0A2-10CBBCD7FAE2}" type="pres">
      <dgm:prSet presAssocID="{CF7019F0-9EBE-4810-90E1-E0AA10F5D8FF}" presName="text_6" presStyleLbl="node1" presStyleIdx="5" presStyleCnt="7">
        <dgm:presLayoutVars>
          <dgm:bulletEnabled val="1"/>
        </dgm:presLayoutVars>
      </dgm:prSet>
      <dgm:spPr/>
    </dgm:pt>
    <dgm:pt modelId="{63A1BA58-D43F-463A-8566-CAA423A93DB8}" type="pres">
      <dgm:prSet presAssocID="{CF7019F0-9EBE-4810-90E1-E0AA10F5D8FF}" presName="accent_6" presStyleCnt="0"/>
      <dgm:spPr/>
    </dgm:pt>
    <dgm:pt modelId="{7D2E2D3C-129B-4C72-B11E-86C9B940E39A}" type="pres">
      <dgm:prSet presAssocID="{CF7019F0-9EBE-4810-90E1-E0AA10F5D8FF}" presName="accentRepeatNode" presStyleLbl="solidFgAcc1" presStyleIdx="5" presStyleCnt="7"/>
      <dgm:spPr/>
    </dgm:pt>
    <dgm:pt modelId="{5885503A-D08C-45DE-8E6C-8A458FACEF49}" type="pres">
      <dgm:prSet presAssocID="{3ED30FA9-09A2-402E-B136-8051B0458AC8}" presName="text_7" presStyleLbl="node1" presStyleIdx="6" presStyleCnt="7">
        <dgm:presLayoutVars>
          <dgm:bulletEnabled val="1"/>
        </dgm:presLayoutVars>
      </dgm:prSet>
      <dgm:spPr/>
    </dgm:pt>
    <dgm:pt modelId="{D9813DAB-390A-471A-B874-31842551D753}" type="pres">
      <dgm:prSet presAssocID="{3ED30FA9-09A2-402E-B136-8051B0458AC8}" presName="accent_7" presStyleCnt="0"/>
      <dgm:spPr/>
    </dgm:pt>
    <dgm:pt modelId="{09F55400-FD75-43FC-8632-A83A67832579}" type="pres">
      <dgm:prSet presAssocID="{3ED30FA9-09A2-402E-B136-8051B0458AC8}" presName="accentRepeatNode" presStyleLbl="solidFgAcc1" presStyleIdx="6" presStyleCnt="7"/>
      <dgm:spPr/>
    </dgm:pt>
  </dgm:ptLst>
  <dgm:cxnLst>
    <dgm:cxn modelId="{5833F006-E658-4373-91D3-A634FF4D3D2C}" srcId="{0D18DA0C-EBB1-43E2-94EF-DAE3B2D7072B}" destId="{9E98B9F7-EE9D-4C85-B5B9-080EA069B848}" srcOrd="1" destOrd="0" parTransId="{5AC47464-C1F6-41A8-A038-7A72CC2A6AB0}" sibTransId="{12F02040-72F0-46E8-A0A0-4E0FE849EDD0}"/>
    <dgm:cxn modelId="{2D93E914-07BC-43BC-9134-E213ED9C188D}" type="presOf" srcId="{CF7019F0-9EBE-4810-90E1-E0AA10F5D8FF}" destId="{09A58294-C428-4680-B0A2-10CBBCD7FAE2}" srcOrd="0" destOrd="0" presId="urn:microsoft.com/office/officeart/2008/layout/VerticalCurvedList"/>
    <dgm:cxn modelId="{AF4E6D38-EE0B-49FB-A95D-DC3B21B82417}" type="presOf" srcId="{0E54937A-7A87-4E10-A6D7-17A9DBE6C773}" destId="{B1279D94-B4EB-4C14-9527-7DC1DF8CC208}" srcOrd="0" destOrd="0" presId="urn:microsoft.com/office/officeart/2008/layout/VerticalCurvedList"/>
    <dgm:cxn modelId="{0131663A-3389-4D70-930D-B413BBE46A17}" type="presOf" srcId="{9E98B9F7-EE9D-4C85-B5B9-080EA069B848}" destId="{B8E171B7-4E62-4864-94E9-EA1F3F1AE205}" srcOrd="0" destOrd="0" presId="urn:microsoft.com/office/officeart/2008/layout/VerticalCurvedList"/>
    <dgm:cxn modelId="{C7F92D5C-D2DD-477A-AE4E-056A0F04F21C}" srcId="{0D18DA0C-EBB1-43E2-94EF-DAE3B2D7072B}" destId="{0E54937A-7A87-4E10-A6D7-17A9DBE6C773}" srcOrd="3" destOrd="0" parTransId="{DE88655A-D0A0-4099-BDFD-858D906D8CFA}" sibTransId="{9F39D92C-EFFE-4D6A-AF03-A959B8733F99}"/>
    <dgm:cxn modelId="{8B7EBE54-9DA5-48F6-93C4-8AF673C7C934}" srcId="{0D18DA0C-EBB1-43E2-94EF-DAE3B2D7072B}" destId="{99FD1592-75B2-403D-A6FE-4FF239E612B5}" srcOrd="4" destOrd="0" parTransId="{E6082EFF-371D-4399-9601-121E3A311F0A}" sibTransId="{E1BC36E9-7447-46B7-BF53-180D8877112B}"/>
    <dgm:cxn modelId="{94C0E955-9500-4198-A22C-1FC5C9F461F4}" srcId="{0D18DA0C-EBB1-43E2-94EF-DAE3B2D7072B}" destId="{42F5320E-DE1A-49F8-8668-C40699AF3932}" srcOrd="0" destOrd="0" parTransId="{F8ABB589-50C4-47F9-8201-1AA13B252435}" sibTransId="{ECCD3207-5F15-4FF0-AEB1-22A727BA947B}"/>
    <dgm:cxn modelId="{DE964458-6996-458D-B594-127058EBE28A}" srcId="{0D18DA0C-EBB1-43E2-94EF-DAE3B2D7072B}" destId="{3ED30FA9-09A2-402E-B136-8051B0458AC8}" srcOrd="6" destOrd="0" parTransId="{34A64DBB-6DE5-42C3-BEB3-39A3C0494204}" sibTransId="{67D544F3-F763-4F16-A7FE-6B88234EFA95}"/>
    <dgm:cxn modelId="{BDBDC6A2-CB4E-4D5E-8E7D-1E3178A9D9A6}" srcId="{0D18DA0C-EBB1-43E2-94EF-DAE3B2D7072B}" destId="{CF7019F0-9EBE-4810-90E1-E0AA10F5D8FF}" srcOrd="5" destOrd="0" parTransId="{A89ED134-8B65-4D4A-AB24-800752A249F6}" sibTransId="{421B03C6-461B-4AE7-B2F4-D1FD8B06DB85}"/>
    <dgm:cxn modelId="{E4D556AB-3C4D-4472-BA50-909DE253045C}" type="presOf" srcId="{99FD1592-75B2-403D-A6FE-4FF239E612B5}" destId="{F84737A9-0229-4F04-836C-E05FB447C510}" srcOrd="0" destOrd="0" presId="urn:microsoft.com/office/officeart/2008/layout/VerticalCurvedList"/>
    <dgm:cxn modelId="{71F2A3C6-08F3-4C93-99F5-3CA4A1110648}" type="presOf" srcId="{6D30AFC1-6900-4468-AB6B-820677DEC911}" destId="{4630B237-89D9-4C8D-BDA3-722883172435}" srcOrd="0" destOrd="0" presId="urn:microsoft.com/office/officeart/2008/layout/VerticalCurvedList"/>
    <dgm:cxn modelId="{460D5ED0-844B-47B7-8121-66618E0796A4}" srcId="{0D18DA0C-EBB1-43E2-94EF-DAE3B2D7072B}" destId="{6D30AFC1-6900-4468-AB6B-820677DEC911}" srcOrd="2" destOrd="0" parTransId="{2FF2B775-48D1-4C76-86EB-76D1BA448756}" sibTransId="{C11BEA24-B9A1-4422-B906-4CCA92A0F84C}"/>
    <dgm:cxn modelId="{9D7112D5-8BE2-42B4-845C-ABCCB8C327E0}" type="presOf" srcId="{0D18DA0C-EBB1-43E2-94EF-DAE3B2D7072B}" destId="{8513CAC7-4F94-4D6B-9143-A5A363501D3A}" srcOrd="0" destOrd="0" presId="urn:microsoft.com/office/officeart/2008/layout/VerticalCurvedList"/>
    <dgm:cxn modelId="{BA58A7DE-3815-413F-B59B-21300BE2C27E}" type="presOf" srcId="{ECCD3207-5F15-4FF0-AEB1-22A727BA947B}" destId="{B6078E3C-5DD4-4CEB-A5BD-E50BBAF9155B}" srcOrd="0" destOrd="0" presId="urn:microsoft.com/office/officeart/2008/layout/VerticalCurvedList"/>
    <dgm:cxn modelId="{58B7C8E3-7EDC-408F-ACCF-7ADA0839A769}" type="presOf" srcId="{3ED30FA9-09A2-402E-B136-8051B0458AC8}" destId="{5885503A-D08C-45DE-8E6C-8A458FACEF49}" srcOrd="0" destOrd="0" presId="urn:microsoft.com/office/officeart/2008/layout/VerticalCurvedList"/>
    <dgm:cxn modelId="{5DDD4CF0-8D36-4F30-A317-391C1936F00F}" type="presOf" srcId="{42F5320E-DE1A-49F8-8668-C40699AF3932}" destId="{5E6FF4DF-B540-4684-9A43-61F21A8850BB}" srcOrd="0" destOrd="0" presId="urn:microsoft.com/office/officeart/2008/layout/VerticalCurvedList"/>
    <dgm:cxn modelId="{F7B62814-025E-4C44-AE03-B2691DCD151D}" type="presParOf" srcId="{8513CAC7-4F94-4D6B-9143-A5A363501D3A}" destId="{2B82560D-7377-41C2-B882-CFE951ECC397}" srcOrd="0" destOrd="0" presId="urn:microsoft.com/office/officeart/2008/layout/VerticalCurvedList"/>
    <dgm:cxn modelId="{A5F6B630-E328-4E8B-B614-4BE871454419}" type="presParOf" srcId="{2B82560D-7377-41C2-B882-CFE951ECC397}" destId="{0BCE2C96-DAE3-4FD5-9C88-E9EDC32EBD8A}" srcOrd="0" destOrd="0" presId="urn:microsoft.com/office/officeart/2008/layout/VerticalCurvedList"/>
    <dgm:cxn modelId="{C7398589-DD7C-4505-A6D9-BA90DA89FE36}" type="presParOf" srcId="{0BCE2C96-DAE3-4FD5-9C88-E9EDC32EBD8A}" destId="{50CEC734-0103-4F2C-9218-363D74E63222}" srcOrd="0" destOrd="0" presId="urn:microsoft.com/office/officeart/2008/layout/VerticalCurvedList"/>
    <dgm:cxn modelId="{73E575BE-463F-4778-B6D6-8409CDC6221F}" type="presParOf" srcId="{0BCE2C96-DAE3-4FD5-9C88-E9EDC32EBD8A}" destId="{B6078E3C-5DD4-4CEB-A5BD-E50BBAF9155B}" srcOrd="1" destOrd="0" presId="urn:microsoft.com/office/officeart/2008/layout/VerticalCurvedList"/>
    <dgm:cxn modelId="{2FAA8D0B-7308-4A7C-8103-8B6648B40391}" type="presParOf" srcId="{0BCE2C96-DAE3-4FD5-9C88-E9EDC32EBD8A}" destId="{F29410AE-29EE-4FFD-90AA-31173802D515}" srcOrd="2" destOrd="0" presId="urn:microsoft.com/office/officeart/2008/layout/VerticalCurvedList"/>
    <dgm:cxn modelId="{6B1A0412-17D8-4318-AD1D-245F3C650052}" type="presParOf" srcId="{0BCE2C96-DAE3-4FD5-9C88-E9EDC32EBD8A}" destId="{00319621-8B1F-46A5-863E-05370EB2A3BE}" srcOrd="3" destOrd="0" presId="urn:microsoft.com/office/officeart/2008/layout/VerticalCurvedList"/>
    <dgm:cxn modelId="{EA856440-6F67-4BF0-91A7-3330A2C2CEFB}" type="presParOf" srcId="{2B82560D-7377-41C2-B882-CFE951ECC397}" destId="{5E6FF4DF-B540-4684-9A43-61F21A8850BB}" srcOrd="1" destOrd="0" presId="urn:microsoft.com/office/officeart/2008/layout/VerticalCurvedList"/>
    <dgm:cxn modelId="{68FB2ED4-83AF-4CF4-B4BF-4945D4CCB851}" type="presParOf" srcId="{2B82560D-7377-41C2-B882-CFE951ECC397}" destId="{8D25308D-9241-4184-A02E-51243BA31654}" srcOrd="2" destOrd="0" presId="urn:microsoft.com/office/officeart/2008/layout/VerticalCurvedList"/>
    <dgm:cxn modelId="{D20B1BDF-0B21-4BC6-8A13-EDE5932FB21A}" type="presParOf" srcId="{8D25308D-9241-4184-A02E-51243BA31654}" destId="{6D600D2A-1B5B-4AC2-9AA8-509413FBF995}" srcOrd="0" destOrd="0" presId="urn:microsoft.com/office/officeart/2008/layout/VerticalCurvedList"/>
    <dgm:cxn modelId="{59EB430A-A938-464C-8371-97D0527903FF}" type="presParOf" srcId="{2B82560D-7377-41C2-B882-CFE951ECC397}" destId="{B8E171B7-4E62-4864-94E9-EA1F3F1AE205}" srcOrd="3" destOrd="0" presId="urn:microsoft.com/office/officeart/2008/layout/VerticalCurvedList"/>
    <dgm:cxn modelId="{EF0424C1-B9CA-4B0A-B244-16C792963934}" type="presParOf" srcId="{2B82560D-7377-41C2-B882-CFE951ECC397}" destId="{29389F3A-171C-49CF-82F3-4F8A5D50B23A}" srcOrd="4" destOrd="0" presId="urn:microsoft.com/office/officeart/2008/layout/VerticalCurvedList"/>
    <dgm:cxn modelId="{66BF13B0-5073-445C-8903-88F2505E7328}" type="presParOf" srcId="{29389F3A-171C-49CF-82F3-4F8A5D50B23A}" destId="{A5C19830-AD08-4535-A31D-07878638E931}" srcOrd="0" destOrd="0" presId="urn:microsoft.com/office/officeart/2008/layout/VerticalCurvedList"/>
    <dgm:cxn modelId="{741B768B-A1B8-43DC-90C3-C3C7D425A48C}" type="presParOf" srcId="{2B82560D-7377-41C2-B882-CFE951ECC397}" destId="{4630B237-89D9-4C8D-BDA3-722883172435}" srcOrd="5" destOrd="0" presId="urn:microsoft.com/office/officeart/2008/layout/VerticalCurvedList"/>
    <dgm:cxn modelId="{C97384C2-8025-4FC4-8070-3A2654ABACDA}" type="presParOf" srcId="{2B82560D-7377-41C2-B882-CFE951ECC397}" destId="{9E35C51A-014C-46AD-9D8B-DC18809290FA}" srcOrd="6" destOrd="0" presId="urn:microsoft.com/office/officeart/2008/layout/VerticalCurvedList"/>
    <dgm:cxn modelId="{F13585A3-4E56-4CB2-9A42-75091B6B7FF8}" type="presParOf" srcId="{9E35C51A-014C-46AD-9D8B-DC18809290FA}" destId="{0A5E5649-4077-4D19-8212-36A17C6D4DDB}" srcOrd="0" destOrd="0" presId="urn:microsoft.com/office/officeart/2008/layout/VerticalCurvedList"/>
    <dgm:cxn modelId="{EEB09817-9C00-409D-9AC9-AE167BCFF779}" type="presParOf" srcId="{2B82560D-7377-41C2-B882-CFE951ECC397}" destId="{B1279D94-B4EB-4C14-9527-7DC1DF8CC208}" srcOrd="7" destOrd="0" presId="urn:microsoft.com/office/officeart/2008/layout/VerticalCurvedList"/>
    <dgm:cxn modelId="{34D3F701-CC6B-4AAB-88B2-47417E98A77D}" type="presParOf" srcId="{2B82560D-7377-41C2-B882-CFE951ECC397}" destId="{188B9991-3F71-4C4E-BAB4-AFD8A007EE41}" srcOrd="8" destOrd="0" presId="urn:microsoft.com/office/officeart/2008/layout/VerticalCurvedList"/>
    <dgm:cxn modelId="{96DE3B67-4C4D-4D8B-88F5-CF7F4D66B329}" type="presParOf" srcId="{188B9991-3F71-4C4E-BAB4-AFD8A007EE41}" destId="{99EDAEAF-83BB-4541-8AFA-0017301A4C21}" srcOrd="0" destOrd="0" presId="urn:microsoft.com/office/officeart/2008/layout/VerticalCurvedList"/>
    <dgm:cxn modelId="{A00ECBFD-10FE-48D6-AC7D-921B2C4988A0}" type="presParOf" srcId="{2B82560D-7377-41C2-B882-CFE951ECC397}" destId="{F84737A9-0229-4F04-836C-E05FB447C510}" srcOrd="9" destOrd="0" presId="urn:microsoft.com/office/officeart/2008/layout/VerticalCurvedList"/>
    <dgm:cxn modelId="{EAB28FEA-C6C6-46F8-9AC7-933C010B2110}" type="presParOf" srcId="{2B82560D-7377-41C2-B882-CFE951ECC397}" destId="{94118021-E9B1-41DE-8637-814106AC4051}" srcOrd="10" destOrd="0" presId="urn:microsoft.com/office/officeart/2008/layout/VerticalCurvedList"/>
    <dgm:cxn modelId="{C88CD994-F7A1-4C5A-B30C-08874CCB2DAC}" type="presParOf" srcId="{94118021-E9B1-41DE-8637-814106AC4051}" destId="{23981666-D509-4F9A-AD52-0E82E6AB7D95}" srcOrd="0" destOrd="0" presId="urn:microsoft.com/office/officeart/2008/layout/VerticalCurvedList"/>
    <dgm:cxn modelId="{32B3F563-5CAE-4FD2-8B15-42678266C4D7}" type="presParOf" srcId="{2B82560D-7377-41C2-B882-CFE951ECC397}" destId="{09A58294-C428-4680-B0A2-10CBBCD7FAE2}" srcOrd="11" destOrd="0" presId="urn:microsoft.com/office/officeart/2008/layout/VerticalCurvedList"/>
    <dgm:cxn modelId="{5820EEF3-7C13-4EBE-9D0C-BC67BAD19F0B}" type="presParOf" srcId="{2B82560D-7377-41C2-B882-CFE951ECC397}" destId="{63A1BA58-D43F-463A-8566-CAA423A93DB8}" srcOrd="12" destOrd="0" presId="urn:microsoft.com/office/officeart/2008/layout/VerticalCurvedList"/>
    <dgm:cxn modelId="{CE3120F3-24F9-47CD-97F8-0889615B0BC5}" type="presParOf" srcId="{63A1BA58-D43F-463A-8566-CAA423A93DB8}" destId="{7D2E2D3C-129B-4C72-B11E-86C9B940E39A}" srcOrd="0" destOrd="0" presId="urn:microsoft.com/office/officeart/2008/layout/VerticalCurvedList"/>
    <dgm:cxn modelId="{55D05C79-1492-4F54-A9CC-873F41A84D45}" type="presParOf" srcId="{2B82560D-7377-41C2-B882-CFE951ECC397}" destId="{5885503A-D08C-45DE-8E6C-8A458FACEF49}" srcOrd="13" destOrd="0" presId="urn:microsoft.com/office/officeart/2008/layout/VerticalCurvedList"/>
    <dgm:cxn modelId="{AB111FA4-2045-46FB-9863-29CDC8734DD4}" type="presParOf" srcId="{2B82560D-7377-41C2-B882-CFE951ECC397}" destId="{D9813DAB-390A-471A-B874-31842551D753}" srcOrd="14" destOrd="0" presId="urn:microsoft.com/office/officeart/2008/layout/VerticalCurvedList"/>
    <dgm:cxn modelId="{B9230209-A298-4CAD-A6BA-9640F2D52D05}" type="presParOf" srcId="{D9813DAB-390A-471A-B874-31842551D753}" destId="{09F55400-FD75-43FC-8632-A83A6783257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78E3C-5DD4-4CEB-A5BD-E50BBAF9155B}">
      <dsp:nvSpPr>
        <dsp:cNvPr id="0" name=""/>
        <dsp:cNvSpPr/>
      </dsp:nvSpPr>
      <dsp:spPr>
        <a:xfrm>
          <a:off x="-3453918" y="-527739"/>
          <a:ext cx="4118082" cy="4111493"/>
        </a:xfrm>
        <a:prstGeom prst="blockArc">
          <a:avLst>
            <a:gd name="adj1" fmla="val 18900000"/>
            <a:gd name="adj2" fmla="val 2700000"/>
            <a:gd name="adj3" fmla="val 525"/>
          </a:avLst>
        </a:prstGeom>
        <a:noFill/>
        <a:ln w="12700" cap="flat" cmpd="sng" algn="ctr">
          <a:solidFill>
            <a:schemeClr val="accent5">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6FF4DF-B540-4684-9A43-61F21A8850BB}">
      <dsp:nvSpPr>
        <dsp:cNvPr id="0" name=""/>
        <dsp:cNvSpPr/>
      </dsp:nvSpPr>
      <dsp:spPr>
        <a:xfrm>
          <a:off x="225267" y="138926"/>
          <a:ext cx="6780622" cy="277730"/>
        </a:xfrm>
        <a:prstGeom prst="rect">
          <a:avLst/>
        </a:prstGeom>
        <a:solidFill>
          <a:schemeClr val="accent5">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Introduction</a:t>
          </a:r>
        </a:p>
      </dsp:txBody>
      <dsp:txXfrm>
        <a:off x="225267" y="138926"/>
        <a:ext cx="6780622" cy="277730"/>
      </dsp:txXfrm>
    </dsp:sp>
    <dsp:sp modelId="{6D600D2A-1B5B-4AC2-9AA8-509413FBF995}">
      <dsp:nvSpPr>
        <dsp:cNvPr id="0" name=""/>
        <dsp:cNvSpPr/>
      </dsp:nvSpPr>
      <dsp:spPr>
        <a:xfrm>
          <a:off x="42329" y="104210"/>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E171B7-4E62-4864-94E9-EA1F3F1AE205}">
      <dsp:nvSpPr>
        <dsp:cNvPr id="0" name=""/>
        <dsp:cNvSpPr/>
      </dsp:nvSpPr>
      <dsp:spPr>
        <a:xfrm>
          <a:off x="476430" y="555766"/>
          <a:ext cx="6529112" cy="277730"/>
        </a:xfrm>
        <a:prstGeom prst="rect">
          <a:avLst/>
        </a:prstGeom>
        <a:solidFill>
          <a:schemeClr val="accent5">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Motivation</a:t>
          </a:r>
        </a:p>
      </dsp:txBody>
      <dsp:txXfrm>
        <a:off x="476430" y="555766"/>
        <a:ext cx="6529112" cy="277730"/>
      </dsp:txXfrm>
    </dsp:sp>
    <dsp:sp modelId="{A5C19830-AD08-4535-A31D-07878638E931}">
      <dsp:nvSpPr>
        <dsp:cNvPr id="0" name=""/>
        <dsp:cNvSpPr/>
      </dsp:nvSpPr>
      <dsp:spPr>
        <a:xfrm>
          <a:off x="293839" y="521050"/>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6667"/>
            </a:schemeClr>
          </a:solidFill>
          <a:prstDash val="solid"/>
          <a:miter lim="800000"/>
        </a:ln>
        <a:effectLst/>
      </dsp:spPr>
      <dsp:style>
        <a:lnRef idx="2">
          <a:scrgbClr r="0" g="0" b="0"/>
        </a:lnRef>
        <a:fillRef idx="1">
          <a:scrgbClr r="0" g="0" b="0"/>
        </a:fillRef>
        <a:effectRef idx="0">
          <a:scrgbClr r="0" g="0" b="0"/>
        </a:effectRef>
        <a:fontRef idx="minor"/>
      </dsp:style>
    </dsp:sp>
    <dsp:sp modelId="{4630B237-89D9-4C8D-BDA3-722883172435}">
      <dsp:nvSpPr>
        <dsp:cNvPr id="0" name=""/>
        <dsp:cNvSpPr/>
      </dsp:nvSpPr>
      <dsp:spPr>
        <a:xfrm>
          <a:off x="605246" y="972301"/>
          <a:ext cx="6391286" cy="277730"/>
        </a:xfrm>
        <a:prstGeom prst="rect">
          <a:avLst/>
        </a:prstGeom>
        <a:solidFill>
          <a:schemeClr val="accent5">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Scope</a:t>
          </a:r>
        </a:p>
      </dsp:txBody>
      <dsp:txXfrm>
        <a:off x="605246" y="972301"/>
        <a:ext cx="6391286" cy="277730"/>
      </dsp:txXfrm>
    </dsp:sp>
    <dsp:sp modelId="{0A5E5649-4077-4D19-8212-36A17C6D4DDB}">
      <dsp:nvSpPr>
        <dsp:cNvPr id="0" name=""/>
        <dsp:cNvSpPr/>
      </dsp:nvSpPr>
      <dsp:spPr>
        <a:xfrm>
          <a:off x="431665" y="937585"/>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sp>
    <dsp:sp modelId="{B1279D94-B4EB-4C14-9527-7DC1DF8CC208}">
      <dsp:nvSpPr>
        <dsp:cNvPr id="0" name=""/>
        <dsp:cNvSpPr/>
      </dsp:nvSpPr>
      <dsp:spPr>
        <a:xfrm>
          <a:off x="649253" y="1389141"/>
          <a:ext cx="6347280" cy="277730"/>
        </a:xfrm>
        <a:prstGeom prst="rect">
          <a:avLst/>
        </a:prstGeom>
        <a:solidFill>
          <a:schemeClr val="accent5">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Literature Review</a:t>
          </a:r>
        </a:p>
      </dsp:txBody>
      <dsp:txXfrm>
        <a:off x="649253" y="1389141"/>
        <a:ext cx="6347280" cy="277730"/>
      </dsp:txXfrm>
    </dsp:sp>
    <dsp:sp modelId="{99EDAEAF-83BB-4541-8AFA-0017301A4C21}">
      <dsp:nvSpPr>
        <dsp:cNvPr id="0" name=""/>
        <dsp:cNvSpPr/>
      </dsp:nvSpPr>
      <dsp:spPr>
        <a:xfrm>
          <a:off x="475671" y="1354425"/>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F84737A9-0229-4F04-836C-E05FB447C510}">
      <dsp:nvSpPr>
        <dsp:cNvPr id="0" name=""/>
        <dsp:cNvSpPr/>
      </dsp:nvSpPr>
      <dsp:spPr>
        <a:xfrm>
          <a:off x="605246" y="1805982"/>
          <a:ext cx="6391286" cy="277730"/>
        </a:xfrm>
        <a:prstGeom prst="rect">
          <a:avLst/>
        </a:prstGeom>
        <a:solidFill>
          <a:schemeClr val="accent5">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Methodology</a:t>
          </a:r>
        </a:p>
      </dsp:txBody>
      <dsp:txXfrm>
        <a:off x="605246" y="1805982"/>
        <a:ext cx="6391286" cy="277730"/>
      </dsp:txXfrm>
    </dsp:sp>
    <dsp:sp modelId="{23981666-D509-4F9A-AD52-0E82E6AB7D95}">
      <dsp:nvSpPr>
        <dsp:cNvPr id="0" name=""/>
        <dsp:cNvSpPr/>
      </dsp:nvSpPr>
      <dsp:spPr>
        <a:xfrm>
          <a:off x="431665" y="1771265"/>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sp>
    <dsp:sp modelId="{09A58294-C428-4680-B0A2-10CBBCD7FAE2}">
      <dsp:nvSpPr>
        <dsp:cNvPr id="0" name=""/>
        <dsp:cNvSpPr/>
      </dsp:nvSpPr>
      <dsp:spPr>
        <a:xfrm>
          <a:off x="467420" y="2222516"/>
          <a:ext cx="6529112" cy="277730"/>
        </a:xfrm>
        <a:prstGeom prst="rect">
          <a:avLst/>
        </a:prstGeom>
        <a:solidFill>
          <a:schemeClr val="accent5">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Conclusion</a:t>
          </a:r>
        </a:p>
      </dsp:txBody>
      <dsp:txXfrm>
        <a:off x="467420" y="2222516"/>
        <a:ext cx="6529112" cy="277730"/>
      </dsp:txXfrm>
    </dsp:sp>
    <dsp:sp modelId="{7D2E2D3C-129B-4C72-B11E-86C9B940E39A}">
      <dsp:nvSpPr>
        <dsp:cNvPr id="0" name=""/>
        <dsp:cNvSpPr/>
      </dsp:nvSpPr>
      <dsp:spPr>
        <a:xfrm>
          <a:off x="293839" y="2187800"/>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33333"/>
            </a:schemeClr>
          </a:solidFill>
          <a:prstDash val="solid"/>
          <a:miter lim="800000"/>
        </a:ln>
        <a:effectLst/>
      </dsp:spPr>
      <dsp:style>
        <a:lnRef idx="2">
          <a:scrgbClr r="0" g="0" b="0"/>
        </a:lnRef>
        <a:fillRef idx="1">
          <a:scrgbClr r="0" g="0" b="0"/>
        </a:fillRef>
        <a:effectRef idx="0">
          <a:scrgbClr r="0" g="0" b="0"/>
        </a:effectRef>
        <a:fontRef idx="minor"/>
      </dsp:style>
    </dsp:sp>
    <dsp:sp modelId="{5885503A-D08C-45DE-8E6C-8A458FACEF49}">
      <dsp:nvSpPr>
        <dsp:cNvPr id="0" name=""/>
        <dsp:cNvSpPr/>
      </dsp:nvSpPr>
      <dsp:spPr>
        <a:xfrm>
          <a:off x="215910" y="2639357"/>
          <a:ext cx="6780622" cy="277730"/>
        </a:xfrm>
        <a:prstGeom prst="rect">
          <a:avLst/>
        </a:prstGeom>
        <a:solidFill>
          <a:schemeClr val="accent5">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49" tIns="35560" rIns="35560" bIns="35560" numCol="1" spcCol="1270" anchor="ctr" anchorCtr="0">
          <a:noAutofit/>
        </a:bodyPr>
        <a:lstStyle/>
        <a:p>
          <a:pPr marL="0" lvl="0" indent="0" algn="l" defTabSz="622300">
            <a:lnSpc>
              <a:spcPct val="90000"/>
            </a:lnSpc>
            <a:spcBef>
              <a:spcPct val="0"/>
            </a:spcBef>
            <a:spcAft>
              <a:spcPct val="35000"/>
            </a:spcAft>
            <a:buNone/>
          </a:pPr>
          <a:r>
            <a:rPr lang="en-GB" sz="1400" kern="1200" dirty="0"/>
            <a:t>References</a:t>
          </a:r>
        </a:p>
      </dsp:txBody>
      <dsp:txXfrm>
        <a:off x="215910" y="2639357"/>
        <a:ext cx="6780622" cy="277730"/>
      </dsp:txXfrm>
    </dsp:sp>
    <dsp:sp modelId="{09F55400-FD75-43FC-8632-A83A67832579}">
      <dsp:nvSpPr>
        <dsp:cNvPr id="0" name=""/>
        <dsp:cNvSpPr/>
      </dsp:nvSpPr>
      <dsp:spPr>
        <a:xfrm>
          <a:off x="42329" y="2604640"/>
          <a:ext cx="347163" cy="347163"/>
        </a:xfrm>
        <a:prstGeom prst="ellipse">
          <a:avLst/>
        </a:prstGeom>
        <a:solidFill>
          <a:schemeClr val="lt1">
            <a:hueOff val="0"/>
            <a:satOff val="0"/>
            <a:lumOff val="0"/>
            <a:alphaOff val="0"/>
          </a:schemeClr>
        </a:solidFill>
        <a:ln w="12700" cap="flat" cmpd="sng" algn="ctr">
          <a:solidFill>
            <a:schemeClr val="accent5">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D2AA-8D85-4D9A-99ED-C5A22B6B9C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1EFD63-96A6-408B-B385-DBE9677BC3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735DEF-DA69-4F8E-A172-C11D7F6B10AC}"/>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4F2C6DA8-6429-4E9D-8021-0F873E490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8C480-88F1-43B3-82F9-9801B1114F90}"/>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276319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3859-7FAA-4DFD-961A-2395E3A47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9D47D-FFAC-4274-9F55-7416E191C83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9DF1B7-4E74-49CC-AC10-E377070E7AF7}"/>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34A03931-17C0-4090-9A44-58C991E7E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F549F-681D-4A53-892C-371C49828004}"/>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69891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1D2EB6-19AD-49D7-BB6C-1839560E8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A83A3C-942B-47E2-825E-05D17A039A0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55620-88A1-46C3-922D-43EF3571F1D3}"/>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CA0F1EB2-1B62-4D54-8E8D-E81595065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FA6EE-AA2B-408B-838C-BFD069D9A4E4}"/>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65883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57F8-514A-431F-9157-A90C61B6A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FB0E6-46C4-44E1-8450-02FD9DC21D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0E4C2-28A5-49DB-B3E9-E828310C2B54}"/>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B33F9CBA-4DA0-4F85-8822-7212E43A5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88831A-87D6-47C9-9C42-2350D2E5F8A2}"/>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35844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AF27-EADC-43AC-85B6-08A6D1504F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A60EE7-4EEC-435A-B466-BB444D5C0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CF1AC2-2EC9-4312-BCFE-5021C55D5F51}"/>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8F488164-D81C-4070-A34C-C44306A2B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A723B-9974-4FD0-ACEC-BEBD3B13D9DF}"/>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80448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259A-67E7-4E44-BAB6-170688B39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39C61-DEE5-4D3E-A18A-B79374AC220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20BF7-3161-4818-B784-C93FD508407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AFE186-7751-4267-9A29-92B61FB66DED}"/>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6" name="Footer Placeholder 5">
            <a:extLst>
              <a:ext uri="{FF2B5EF4-FFF2-40B4-BE49-F238E27FC236}">
                <a16:creationId xmlns:a16="http://schemas.microsoft.com/office/drawing/2014/main" id="{09EE4A26-DD8D-4F9A-B5F1-428649E3F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2DA9E-D9F1-425B-8EE7-42D530133D5D}"/>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194972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0F2B-FF28-4128-85D0-7AB4F53284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DFABEC-7013-44D0-AC22-31254B313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9A0878-F7FD-43E0-A711-6C677426DF8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5B0B4F-AC04-49D2-A3EE-953837B29D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B562BE6-7BB1-47BE-8CB0-67B10556811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88FAD6-7B5C-449A-85B1-A04F0E15893F}"/>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8" name="Footer Placeholder 7">
            <a:extLst>
              <a:ext uri="{FF2B5EF4-FFF2-40B4-BE49-F238E27FC236}">
                <a16:creationId xmlns:a16="http://schemas.microsoft.com/office/drawing/2014/main" id="{F9E4CC86-7FA8-4BAF-BC2A-3C07B876B8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19334-4D2E-4812-A247-A9F34BE88AA2}"/>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42444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A393-9411-4C89-B1C0-2A40E1C8B1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1F74E-8CA5-4C6D-AB1C-AAE15FDA6D20}"/>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4" name="Footer Placeholder 3">
            <a:extLst>
              <a:ext uri="{FF2B5EF4-FFF2-40B4-BE49-F238E27FC236}">
                <a16:creationId xmlns:a16="http://schemas.microsoft.com/office/drawing/2014/main" id="{19984679-DB6B-464E-AD2A-CEB6CF1B83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DC9EDE-36D0-43DE-94B9-F80B943CDDF8}"/>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295495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6FA5E-1FF8-4391-BA85-BB8BAD3E5074}"/>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3" name="Footer Placeholder 2">
            <a:extLst>
              <a:ext uri="{FF2B5EF4-FFF2-40B4-BE49-F238E27FC236}">
                <a16:creationId xmlns:a16="http://schemas.microsoft.com/office/drawing/2014/main" id="{6126EC1C-BA21-4D22-AD73-B552D2880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A8AE75-0E58-4CC9-9DCD-128790A7DABC}"/>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84427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D20B-E079-40E2-A1D0-6E835AC27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E0DAE-0E80-4FD2-B902-0B9DD515E8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178BA-426F-4B9F-9CE7-5DF84B5C59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0F3B93-CD3C-47A5-8BEC-0EE6EADA8730}"/>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6" name="Footer Placeholder 5">
            <a:extLst>
              <a:ext uri="{FF2B5EF4-FFF2-40B4-BE49-F238E27FC236}">
                <a16:creationId xmlns:a16="http://schemas.microsoft.com/office/drawing/2014/main" id="{EE17A116-6995-4138-B928-9A000EE33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46CB0-588B-4D2C-97C2-5CDE2D690A1C}"/>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39781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6102-6CBD-4402-87DA-66C370C0C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72597-F696-42E3-B3FF-299AC9600B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E8090B-CA0B-4315-839D-3FF0C7EF4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2E395B-19CE-4494-B0ED-ABF664125E20}"/>
              </a:ext>
            </a:extLst>
          </p:cNvPr>
          <p:cNvSpPr>
            <a:spLocks noGrp="1"/>
          </p:cNvSpPr>
          <p:nvPr>
            <p:ph type="dt" sz="half" idx="10"/>
          </p:nvPr>
        </p:nvSpPr>
        <p:spPr/>
        <p:txBody>
          <a:bodyPr/>
          <a:lstStyle/>
          <a:p>
            <a:fld id="{AE3F81DC-0980-42B4-9B98-D4162AF5B5F3}" type="datetimeFigureOut">
              <a:rPr lang="en-US" smtClean="0"/>
              <a:t>3/9/2023</a:t>
            </a:fld>
            <a:endParaRPr lang="en-US"/>
          </a:p>
        </p:txBody>
      </p:sp>
      <p:sp>
        <p:nvSpPr>
          <p:cNvPr id="6" name="Footer Placeholder 5">
            <a:extLst>
              <a:ext uri="{FF2B5EF4-FFF2-40B4-BE49-F238E27FC236}">
                <a16:creationId xmlns:a16="http://schemas.microsoft.com/office/drawing/2014/main" id="{043A78A2-3A34-4C8E-B5AC-1E873C456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E9FA8-E037-4BC7-B1D3-AE0862828C8D}"/>
              </a:ext>
            </a:extLst>
          </p:cNvPr>
          <p:cNvSpPr>
            <a:spLocks noGrp="1"/>
          </p:cNvSpPr>
          <p:nvPr>
            <p:ph type="sldNum" sz="quarter" idx="12"/>
          </p:nvPr>
        </p:nvSpPr>
        <p:spPr/>
        <p:txBody>
          <a:bodyPr/>
          <a:lstStyle/>
          <a:p>
            <a:fld id="{993FFD57-9D0B-45B6-955B-EB670610199B}" type="slidenum">
              <a:rPr lang="en-US" smtClean="0"/>
              <a:t>‹#›</a:t>
            </a:fld>
            <a:endParaRPr lang="en-US"/>
          </a:p>
        </p:txBody>
      </p:sp>
    </p:spTree>
    <p:extLst>
      <p:ext uri="{BB962C8B-B14F-4D97-AF65-F5344CB8AC3E}">
        <p14:creationId xmlns:p14="http://schemas.microsoft.com/office/powerpoint/2010/main" val="3508323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F778C-A467-4EC1-8878-B0A4FE5B4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67B99-A284-4CFD-9CA0-03DFE84D63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8CD11-28FD-45F9-9DC4-0D1BDC8D0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F81DC-0980-42B4-9B98-D4162AF5B5F3}" type="datetimeFigureOut">
              <a:rPr lang="en-US" smtClean="0"/>
              <a:t>3/9/2023</a:t>
            </a:fld>
            <a:endParaRPr lang="en-US"/>
          </a:p>
        </p:txBody>
      </p:sp>
      <p:sp>
        <p:nvSpPr>
          <p:cNvPr id="5" name="Footer Placeholder 4">
            <a:extLst>
              <a:ext uri="{FF2B5EF4-FFF2-40B4-BE49-F238E27FC236}">
                <a16:creationId xmlns:a16="http://schemas.microsoft.com/office/drawing/2014/main" id="{D6B01D39-F9CF-4F4A-9E85-BFB965BFF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9AF1C-1BBA-40BA-B215-36A811795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FFD57-9D0B-45B6-955B-EB670610199B}" type="slidenum">
              <a:rPr lang="en-US" smtClean="0"/>
              <a:t>‹#›</a:t>
            </a:fld>
            <a:endParaRPr lang="en-US"/>
          </a:p>
        </p:txBody>
      </p:sp>
    </p:spTree>
    <p:extLst>
      <p:ext uri="{BB962C8B-B14F-4D97-AF65-F5344CB8AC3E}">
        <p14:creationId xmlns:p14="http://schemas.microsoft.com/office/powerpoint/2010/main" val="204237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7" name="Rectangle 6">
            <a:extLst>
              <a:ext uri="{FF2B5EF4-FFF2-40B4-BE49-F238E27FC236}">
                <a16:creationId xmlns:a16="http://schemas.microsoft.com/office/drawing/2014/main" id="{118B5E77-4095-4938-B768-E0427C2D902D}"/>
              </a:ext>
            </a:extLst>
          </p:cNvPr>
          <p:cNvSpPr/>
          <p:nvPr/>
        </p:nvSpPr>
        <p:spPr>
          <a:xfrm>
            <a:off x="0" y="1704442"/>
            <a:ext cx="12210661" cy="5131837"/>
          </a:xfrm>
          <a:custGeom>
            <a:avLst/>
            <a:gdLst>
              <a:gd name="connsiteX0" fmla="*/ 0 w 12192000"/>
              <a:gd name="connsiteY0" fmla="*/ 0 h 5131837"/>
              <a:gd name="connsiteX1" fmla="*/ 12192000 w 12192000"/>
              <a:gd name="connsiteY1" fmla="*/ 0 h 5131837"/>
              <a:gd name="connsiteX2" fmla="*/ 12192000 w 12192000"/>
              <a:gd name="connsiteY2" fmla="*/ 5131837 h 5131837"/>
              <a:gd name="connsiteX3" fmla="*/ 0 w 12192000"/>
              <a:gd name="connsiteY3" fmla="*/ 5131837 h 5131837"/>
              <a:gd name="connsiteX4" fmla="*/ 0 w 12192000"/>
              <a:gd name="connsiteY4" fmla="*/ 0 h 5131837"/>
              <a:gd name="connsiteX0" fmla="*/ 0 w 12210661"/>
              <a:gd name="connsiteY0" fmla="*/ 0 h 5131837"/>
              <a:gd name="connsiteX1" fmla="*/ 12210661 w 12210661"/>
              <a:gd name="connsiteY1" fmla="*/ 0 h 5131837"/>
              <a:gd name="connsiteX2" fmla="*/ 12210661 w 12210661"/>
              <a:gd name="connsiteY2" fmla="*/ 5131837 h 5131837"/>
              <a:gd name="connsiteX3" fmla="*/ 18661 w 12210661"/>
              <a:gd name="connsiteY3" fmla="*/ 5131837 h 5131837"/>
              <a:gd name="connsiteX4" fmla="*/ 0 w 12210661"/>
              <a:gd name="connsiteY4" fmla="*/ 0 h 513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661" h="5131837">
                <a:moveTo>
                  <a:pt x="0" y="0"/>
                </a:moveTo>
                <a:lnTo>
                  <a:pt x="12210661" y="0"/>
                </a:lnTo>
                <a:lnTo>
                  <a:pt x="12210661" y="5131837"/>
                </a:lnTo>
                <a:lnTo>
                  <a:pt x="18661" y="5131837"/>
                </a:lnTo>
                <a:cubicBezTo>
                  <a:pt x="12441" y="3421225"/>
                  <a:pt x="6220" y="1710612"/>
                  <a:pt x="0" y="0"/>
                </a:cubicBezTo>
                <a:close/>
              </a:path>
            </a:pathLst>
          </a:cu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object 9">
            <a:extLst>
              <a:ext uri="{FF2B5EF4-FFF2-40B4-BE49-F238E27FC236}">
                <a16:creationId xmlns:a16="http://schemas.microsoft.com/office/drawing/2014/main" id="{A2217881-6B17-49C9-B256-EC09280DC4DC}"/>
              </a:ext>
            </a:extLst>
          </p:cNvPr>
          <p:cNvSpPr txBox="1"/>
          <p:nvPr/>
        </p:nvSpPr>
        <p:spPr>
          <a:xfrm>
            <a:off x="5290458" y="2807409"/>
            <a:ext cx="5624558" cy="1557286"/>
          </a:xfrm>
          <a:prstGeom prst="rect">
            <a:avLst/>
          </a:prstGeom>
        </p:spPr>
        <p:txBody>
          <a:bodyPr vert="horz" wrap="square" lIns="0" tIns="106045" rIns="0" bIns="0" rtlCol="0">
            <a:spAutoFit/>
          </a:bodyPr>
          <a:lstStyle/>
          <a:p>
            <a:pPr marL="1054100" marR="5080" indent="-1042035" algn="r">
              <a:lnSpc>
                <a:spcPts val="5830"/>
              </a:lnSpc>
              <a:spcBef>
                <a:spcPts val="835"/>
              </a:spcBef>
              <a:tabLst>
                <a:tab pos="3738879" algn="l"/>
              </a:tabLst>
            </a:pPr>
            <a:r>
              <a:rPr sz="4800" b="1" spc="-300" dirty="0">
                <a:solidFill>
                  <a:srgbClr val="FFFFFF"/>
                </a:solidFill>
                <a:latin typeface="Algerian" panose="04020705040A02060702" pitchFamily="82" charset="0"/>
                <a:cs typeface="Times New Roman"/>
              </a:rPr>
              <a:t>W</a:t>
            </a:r>
            <a:r>
              <a:rPr sz="4800" b="1" spc="-10" dirty="0">
                <a:solidFill>
                  <a:srgbClr val="FFFFFF"/>
                </a:solidFill>
                <a:latin typeface="Algerian" panose="04020705040A02060702" pitchFamily="82" charset="0"/>
                <a:cs typeface="Times New Roman"/>
              </a:rPr>
              <a:t>elcom</a:t>
            </a:r>
            <a:r>
              <a:rPr sz="4800" b="1" dirty="0">
                <a:solidFill>
                  <a:srgbClr val="FFFFFF"/>
                </a:solidFill>
                <a:latin typeface="Algerian" panose="04020705040A02060702" pitchFamily="82" charset="0"/>
                <a:cs typeface="Times New Roman"/>
              </a:rPr>
              <a:t>e</a:t>
            </a:r>
            <a:r>
              <a:rPr sz="4800" b="1" spc="-110" dirty="0">
                <a:solidFill>
                  <a:srgbClr val="FFFFFF"/>
                </a:solidFill>
                <a:latin typeface="Algerian" panose="04020705040A02060702" pitchFamily="82" charset="0"/>
                <a:cs typeface="Times New Roman"/>
              </a:rPr>
              <a:t> </a:t>
            </a:r>
            <a:r>
              <a:rPr sz="4800" b="1" spc="-500" dirty="0">
                <a:solidFill>
                  <a:srgbClr val="FFFFFF"/>
                </a:solidFill>
                <a:latin typeface="Algerian" panose="04020705040A02060702" pitchFamily="82" charset="0"/>
                <a:cs typeface="Times New Roman"/>
              </a:rPr>
              <a:t>T</a:t>
            </a:r>
            <a:r>
              <a:rPr sz="4800" b="1" dirty="0">
                <a:solidFill>
                  <a:srgbClr val="FFFFFF"/>
                </a:solidFill>
                <a:latin typeface="Algerian" panose="04020705040A02060702" pitchFamily="82" charset="0"/>
                <a:cs typeface="Times New Roman"/>
              </a:rPr>
              <a:t>o	</a:t>
            </a:r>
            <a:r>
              <a:rPr sz="4800" b="1" spc="-10" dirty="0">
                <a:solidFill>
                  <a:srgbClr val="FFFFFF"/>
                </a:solidFill>
                <a:latin typeface="Algerian" panose="04020705040A02060702" pitchFamily="82" charset="0"/>
                <a:cs typeface="Times New Roman"/>
              </a:rPr>
              <a:t>My </a:t>
            </a:r>
            <a:r>
              <a:rPr sz="4800" b="1" spc="-5" dirty="0">
                <a:solidFill>
                  <a:srgbClr val="FFFFFF"/>
                </a:solidFill>
                <a:latin typeface="Algerian" panose="04020705040A02060702" pitchFamily="82" charset="0"/>
                <a:cs typeface="Times New Roman"/>
              </a:rPr>
              <a:t>P</a:t>
            </a:r>
            <a:r>
              <a:rPr sz="4800" b="1" spc="-105" dirty="0">
                <a:solidFill>
                  <a:srgbClr val="FFFFFF"/>
                </a:solidFill>
                <a:latin typeface="Algerian" panose="04020705040A02060702" pitchFamily="82" charset="0"/>
                <a:cs typeface="Times New Roman"/>
              </a:rPr>
              <a:t>r</a:t>
            </a:r>
            <a:r>
              <a:rPr sz="4800" b="1" spc="-5" dirty="0">
                <a:solidFill>
                  <a:srgbClr val="FFFFFF"/>
                </a:solidFill>
                <a:latin typeface="Algerian" panose="04020705040A02060702" pitchFamily="82" charset="0"/>
                <a:cs typeface="Times New Roman"/>
              </a:rPr>
              <a:t>esentation</a:t>
            </a:r>
            <a:endParaRPr sz="4800" dirty="0">
              <a:latin typeface="Algerian" panose="04020705040A02060702" pitchFamily="82" charset="0"/>
              <a:cs typeface="Times New Roman"/>
            </a:endParaRPr>
          </a:p>
        </p:txBody>
      </p:sp>
      <p:sp>
        <p:nvSpPr>
          <p:cNvPr id="10" name="object 10">
            <a:extLst>
              <a:ext uri="{FF2B5EF4-FFF2-40B4-BE49-F238E27FC236}">
                <a16:creationId xmlns:a16="http://schemas.microsoft.com/office/drawing/2014/main" id="{B220F129-3FD6-4104-80AB-F2DA8C592D2A}"/>
              </a:ext>
            </a:extLst>
          </p:cNvPr>
          <p:cNvSpPr txBox="1"/>
          <p:nvPr/>
        </p:nvSpPr>
        <p:spPr>
          <a:xfrm>
            <a:off x="6325356" y="4701438"/>
            <a:ext cx="5283200" cy="452120"/>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FFFFFF"/>
                </a:solidFill>
                <a:latin typeface="Times New Roman"/>
                <a:cs typeface="Times New Roman"/>
              </a:rPr>
              <a:t>Department</a:t>
            </a:r>
            <a:r>
              <a:rPr sz="2800" spc="-35" dirty="0">
                <a:solidFill>
                  <a:srgbClr val="FFFFFF"/>
                </a:solidFill>
                <a:latin typeface="Times New Roman"/>
                <a:cs typeface="Times New Roman"/>
              </a:rPr>
              <a:t> </a:t>
            </a:r>
            <a:r>
              <a:rPr sz="2800" dirty="0">
                <a:solidFill>
                  <a:srgbClr val="FFFFFF"/>
                </a:solidFill>
                <a:latin typeface="Times New Roman"/>
                <a:cs typeface="Times New Roman"/>
              </a:rPr>
              <a:t>of</a:t>
            </a:r>
            <a:r>
              <a:rPr sz="2800" spc="-25" dirty="0">
                <a:solidFill>
                  <a:srgbClr val="FFFFFF"/>
                </a:solidFill>
                <a:latin typeface="Times New Roman"/>
                <a:cs typeface="Times New Roman"/>
              </a:rPr>
              <a:t> </a:t>
            </a:r>
            <a:r>
              <a:rPr sz="2800" spc="-5" dirty="0">
                <a:solidFill>
                  <a:srgbClr val="FFFFFF"/>
                </a:solidFill>
                <a:latin typeface="Times New Roman"/>
                <a:cs typeface="Times New Roman"/>
              </a:rPr>
              <a:t>Software</a:t>
            </a:r>
            <a:r>
              <a:rPr sz="2800" spc="-35" dirty="0">
                <a:solidFill>
                  <a:srgbClr val="FFFFFF"/>
                </a:solidFill>
                <a:latin typeface="Times New Roman"/>
                <a:cs typeface="Times New Roman"/>
              </a:rPr>
              <a:t> </a:t>
            </a:r>
            <a:r>
              <a:rPr sz="2800" spc="-5" dirty="0">
                <a:solidFill>
                  <a:srgbClr val="FFFFFF"/>
                </a:solidFill>
                <a:latin typeface="Times New Roman"/>
                <a:cs typeface="Times New Roman"/>
              </a:rPr>
              <a:t>Engineering</a:t>
            </a:r>
            <a:endParaRPr sz="2800" dirty="0">
              <a:latin typeface="Times New Roman"/>
              <a:cs typeface="Times New Roman"/>
            </a:endParaRPr>
          </a:p>
        </p:txBody>
      </p:sp>
    </p:spTree>
    <p:extLst>
      <p:ext uri="{BB962C8B-B14F-4D97-AF65-F5344CB8AC3E}">
        <p14:creationId xmlns:p14="http://schemas.microsoft.com/office/powerpoint/2010/main" val="285329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5">
            <a:extLst>
              <a:ext uri="{FF2B5EF4-FFF2-40B4-BE49-F238E27FC236}">
                <a16:creationId xmlns:a16="http://schemas.microsoft.com/office/drawing/2014/main" id="{79E6FE2D-CC78-4FAA-839F-62D8C445C6FC}"/>
              </a:ext>
            </a:extLst>
          </p:cNvPr>
          <p:cNvSpPr txBox="1">
            <a:spLocks/>
          </p:cNvSpPr>
          <p:nvPr/>
        </p:nvSpPr>
        <p:spPr>
          <a:xfrm>
            <a:off x="11060506" y="6465861"/>
            <a:ext cx="245745" cy="17780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10</a:t>
            </a:fld>
            <a:endParaRPr lang="en-US" dirty="0">
              <a:latin typeface="Calibri"/>
              <a:cs typeface="Calibri"/>
            </a:endParaRPr>
          </a:p>
        </p:txBody>
      </p:sp>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1518734283"/>
              </p:ext>
            </p:extLst>
          </p:nvPr>
        </p:nvGraphicFramePr>
        <p:xfrm>
          <a:off x="914400" y="1665262"/>
          <a:ext cx="9841308" cy="4800599"/>
        </p:xfrm>
        <a:graphic>
          <a:graphicData uri="http://schemas.openxmlformats.org/drawingml/2006/table">
            <a:tbl>
              <a:tblPr firstRow="1" bandRow="1">
                <a:tableStyleId>{BC89EF96-8CEA-46FF-86C4-4CE0E7609802}</a:tableStyleId>
              </a:tblPr>
              <a:tblGrid>
                <a:gridCol w="1447800">
                  <a:extLst>
                    <a:ext uri="{9D8B030D-6E8A-4147-A177-3AD203B41FA5}">
                      <a16:colId xmlns:a16="http://schemas.microsoft.com/office/drawing/2014/main" val="4175739366"/>
                    </a:ext>
                  </a:extLst>
                </a:gridCol>
                <a:gridCol w="1752600">
                  <a:extLst>
                    <a:ext uri="{9D8B030D-6E8A-4147-A177-3AD203B41FA5}">
                      <a16:colId xmlns:a16="http://schemas.microsoft.com/office/drawing/2014/main" val="2155331503"/>
                    </a:ext>
                  </a:extLst>
                </a:gridCol>
                <a:gridCol w="1295400">
                  <a:extLst>
                    <a:ext uri="{9D8B030D-6E8A-4147-A177-3AD203B41FA5}">
                      <a16:colId xmlns:a16="http://schemas.microsoft.com/office/drawing/2014/main" val="3249167729"/>
                    </a:ext>
                  </a:extLst>
                </a:gridCol>
                <a:gridCol w="838200">
                  <a:extLst>
                    <a:ext uri="{9D8B030D-6E8A-4147-A177-3AD203B41FA5}">
                      <a16:colId xmlns:a16="http://schemas.microsoft.com/office/drawing/2014/main" val="1058031457"/>
                    </a:ext>
                  </a:extLst>
                </a:gridCol>
                <a:gridCol w="2057400">
                  <a:extLst>
                    <a:ext uri="{9D8B030D-6E8A-4147-A177-3AD203B41FA5}">
                      <a16:colId xmlns:a16="http://schemas.microsoft.com/office/drawing/2014/main" val="2547966050"/>
                    </a:ext>
                  </a:extLst>
                </a:gridCol>
                <a:gridCol w="2449908">
                  <a:extLst>
                    <a:ext uri="{9D8B030D-6E8A-4147-A177-3AD203B41FA5}">
                      <a16:colId xmlns:a16="http://schemas.microsoft.com/office/drawing/2014/main" val="1756904978"/>
                    </a:ext>
                  </a:extLst>
                </a:gridCol>
              </a:tblGrid>
              <a:tr h="712789">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Keywords</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Findings &amp; Lacking’s</a:t>
                      </a:r>
                      <a:endParaRPr lang="en-GB" dirty="0"/>
                    </a:p>
                  </a:txBody>
                  <a:tcPr>
                    <a:solidFill>
                      <a:schemeClr val="accent1">
                        <a:lumMod val="20000"/>
                        <a:lumOff val="80000"/>
                      </a:schemeClr>
                    </a:solidFill>
                  </a:tcPr>
                </a:tc>
                <a:extLst>
                  <a:ext uri="{0D108BD9-81ED-4DB2-BD59-A6C34878D82A}">
                    <a16:rowId xmlns:a16="http://schemas.microsoft.com/office/drawing/2014/main" val="2811034972"/>
                  </a:ext>
                </a:extLst>
              </a:tr>
              <a:tr h="2043905">
                <a:tc>
                  <a:txBody>
                    <a:bodyPr/>
                    <a:lstStyle/>
                    <a:p>
                      <a:r>
                        <a:rPr lang="en-US" sz="1600" b="0" i="0" u="none" strike="noStrike" kern="1200" dirty="0">
                          <a:solidFill>
                            <a:schemeClr val="tx1"/>
                          </a:solidFill>
                          <a:effectLst/>
                          <a:latin typeface="+mn-lt"/>
                          <a:ea typeface="+mn-ea"/>
                          <a:cs typeface="+mn-cs"/>
                        </a:rPr>
                        <a:t>Zhang </a:t>
                      </a:r>
                      <a:r>
                        <a:rPr lang="en-US" sz="1600" b="0" i="0" u="none" strike="noStrike" kern="1200" dirty="0" err="1">
                          <a:solidFill>
                            <a:schemeClr val="tx1"/>
                          </a:solidFill>
                          <a:effectLst/>
                          <a:latin typeface="+mn-lt"/>
                          <a:ea typeface="+mn-ea"/>
                          <a:cs typeface="+mn-cs"/>
                        </a:rPr>
                        <a:t>Shaozhong</a:t>
                      </a:r>
                      <a:r>
                        <a:rPr lang="en-US" sz="1600" b="0" i="0" u="none" strike="noStrike" kern="1200" dirty="0">
                          <a:solidFill>
                            <a:schemeClr val="tx1"/>
                          </a:solidFill>
                          <a:effectLst/>
                          <a:latin typeface="+mn-lt"/>
                          <a:ea typeface="+mn-ea"/>
                          <a:cs typeface="+mn-cs"/>
                        </a:rPr>
                        <a:t>,</a:t>
                      </a:r>
                      <a:endParaRPr lang="en-US" sz="1600" b="0" i="0" kern="1200" dirty="0">
                        <a:solidFill>
                          <a:schemeClr val="tx1"/>
                        </a:solidFill>
                        <a:effectLst/>
                        <a:latin typeface="+mn-lt"/>
                        <a:ea typeface="+mn-ea"/>
                        <a:cs typeface="+mn-cs"/>
                      </a:endParaRPr>
                    </a:p>
                    <a:p>
                      <a:r>
                        <a:rPr lang="en-US" sz="1600" b="0" i="0" u="none" strike="noStrike" kern="1200" dirty="0" err="1">
                          <a:solidFill>
                            <a:schemeClr val="tx1"/>
                          </a:solidFill>
                          <a:effectLst/>
                          <a:latin typeface="+mn-lt"/>
                          <a:ea typeface="+mn-ea"/>
                          <a:cs typeface="+mn-cs"/>
                        </a:rPr>
                        <a:t>Haidong</a:t>
                      </a:r>
                      <a:r>
                        <a:rPr lang="en-US" sz="1600" b="0" i="0" u="none" strike="noStrike" kern="1200" dirty="0">
                          <a:solidFill>
                            <a:schemeClr val="tx1"/>
                          </a:solidFill>
                          <a:effectLst/>
                          <a:latin typeface="+mn-lt"/>
                          <a:ea typeface="+mn-ea"/>
                          <a:cs typeface="+mn-cs"/>
                        </a:rPr>
                        <a:t> Zhong,</a:t>
                      </a:r>
                      <a:endParaRPr lang="en-US" sz="1600" b="0" i="0" kern="1200" dirty="0">
                        <a:solidFill>
                          <a:schemeClr val="tx1"/>
                        </a:solidFill>
                        <a:effectLst/>
                        <a:latin typeface="+mn-lt"/>
                        <a:ea typeface="+mn-ea"/>
                        <a:cs typeface="+mn-cs"/>
                      </a:endParaRPr>
                    </a:p>
                    <a:p>
                      <a:r>
                        <a:rPr lang="en-US" sz="1600" b="0" i="0" u="none" strike="noStrike" kern="1200" dirty="0">
                          <a:solidFill>
                            <a:schemeClr val="tx1"/>
                          </a:solidFill>
                          <a:effectLst/>
                          <a:latin typeface="+mn-lt"/>
                          <a:ea typeface="+mn-ea"/>
                          <a:cs typeface="+mn-cs"/>
                        </a:rPr>
                        <a:t>Chao Wei,</a:t>
                      </a:r>
                      <a:endParaRPr lang="en-US" sz="1600" b="0" i="0" kern="1200" dirty="0">
                        <a:solidFill>
                          <a:schemeClr val="tx1"/>
                        </a:solidFill>
                        <a:effectLst/>
                        <a:latin typeface="+mn-lt"/>
                        <a:ea typeface="+mn-ea"/>
                        <a:cs typeface="+mn-cs"/>
                      </a:endParaRPr>
                    </a:p>
                    <a:p>
                      <a:r>
                        <a:rPr lang="en-US" sz="1600" b="0" i="0" u="none" strike="noStrike" kern="1200" dirty="0" err="1">
                          <a:solidFill>
                            <a:schemeClr val="tx1"/>
                          </a:solidFill>
                          <a:effectLst/>
                          <a:latin typeface="+mn-lt"/>
                          <a:ea typeface="+mn-ea"/>
                          <a:cs typeface="+mn-cs"/>
                        </a:rPr>
                        <a:t>Dingkai</a:t>
                      </a:r>
                      <a:r>
                        <a:rPr lang="en-US" sz="1600" b="0" i="0" u="none" strike="noStrike" kern="1200" dirty="0">
                          <a:solidFill>
                            <a:schemeClr val="tx1"/>
                          </a:solidFill>
                          <a:effectLst/>
                          <a:latin typeface="+mn-lt"/>
                          <a:ea typeface="+mn-ea"/>
                          <a:cs typeface="+mn-cs"/>
                        </a:rPr>
                        <a:t> Zhang</a:t>
                      </a:r>
                      <a:endParaRPr lang="en-US" sz="1600" b="0" i="0" kern="1200" dirty="0">
                        <a:solidFill>
                          <a:schemeClr val="tx1"/>
                        </a:solidFill>
                        <a:effectLst/>
                        <a:latin typeface="+mn-lt"/>
                        <a:ea typeface="+mn-ea"/>
                        <a:cs typeface="+mn-cs"/>
                      </a:endParaRPr>
                    </a:p>
                    <a:p>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sz="1600" b="0" i="0" kern="1200" dirty="0">
                          <a:solidFill>
                            <a:schemeClr val="tx1"/>
                          </a:solidFill>
                          <a:effectLst/>
                          <a:latin typeface="+mn-lt"/>
                          <a:ea typeface="+mn-ea"/>
                          <a:cs typeface="+mn-cs"/>
                        </a:rPr>
                        <a:t>Research on Logistics Service Assessment for Smart City: A Users' Review Sentiment Analysis Approach</a:t>
                      </a:r>
                    </a:p>
                  </a:txBody>
                  <a:tcPr>
                    <a:solidFill>
                      <a:schemeClr val="bg1">
                        <a:alpha val="2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MDPI</a:t>
                      </a:r>
                    </a:p>
                  </a:txBody>
                  <a:tcPr>
                    <a:solidFill>
                      <a:schemeClr val="bg1">
                        <a:alpha val="20000"/>
                      </a:schemeClr>
                    </a:solidFill>
                  </a:tcPr>
                </a:tc>
                <a:tc>
                  <a:txBody>
                    <a:bodyPr/>
                    <a:lstStyle/>
                    <a:p>
                      <a:r>
                        <a:rPr lang="en-GB" dirty="0"/>
                        <a:t>2022</a:t>
                      </a:r>
                    </a:p>
                  </a:txBody>
                  <a:tcPr>
                    <a:solidFill>
                      <a:schemeClr val="bg1">
                        <a:alpha val="20000"/>
                      </a:schemeClr>
                    </a:solidFill>
                  </a:tcPr>
                </a:tc>
                <a:tc>
                  <a:txBody>
                    <a:bodyPr/>
                    <a:lstStyle/>
                    <a:p>
                      <a:r>
                        <a:rPr lang="en-US" sz="1800" b="0" i="0" u="none" strike="noStrike" kern="1200" dirty="0">
                          <a:solidFill>
                            <a:schemeClr val="tx1"/>
                          </a:solidFill>
                          <a:effectLst/>
                          <a:latin typeface="+mn-lt"/>
                          <a:ea typeface="+mn-ea"/>
                          <a:cs typeface="+mn-cs"/>
                        </a:rPr>
                        <a:t>smart city</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sentiment analysis</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logistics service quality</a:t>
                      </a:r>
                      <a:r>
                        <a:rPr lang="en-US" sz="1800" b="0" i="0"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rPr>
                        <a:t>feature extraction</a:t>
                      </a:r>
                      <a:endParaRPr lang="en-GB" b="0" dirty="0"/>
                    </a:p>
                  </a:txBody>
                  <a:tcPr>
                    <a:solidFill>
                      <a:schemeClr val="bg1">
                        <a:alpha val="20000"/>
                      </a:schemeClr>
                    </a:solidFill>
                  </a:tcPr>
                </a:tc>
                <a:tc>
                  <a:txBody>
                    <a:bodyPr/>
                    <a:lstStyle/>
                    <a:p>
                      <a:r>
                        <a:rPr lang="en-GB" dirty="0"/>
                        <a:t>There are don’t have any data information and accuracy.</a:t>
                      </a:r>
                    </a:p>
                  </a:txBody>
                  <a:tcPr>
                    <a:solidFill>
                      <a:schemeClr val="bg1">
                        <a:alpha val="20000"/>
                      </a:schemeClr>
                    </a:solidFill>
                  </a:tcPr>
                </a:tc>
                <a:extLst>
                  <a:ext uri="{0D108BD9-81ED-4DB2-BD59-A6C34878D82A}">
                    <a16:rowId xmlns:a16="http://schemas.microsoft.com/office/drawing/2014/main" val="783182501"/>
                  </a:ext>
                </a:extLst>
              </a:tr>
              <a:tr h="2043905">
                <a:tc>
                  <a:txBody>
                    <a:bodyPr/>
                    <a:lstStyle/>
                    <a:p>
                      <a:r>
                        <a:rPr lang="en-US" sz="1800" b="0" i="0" u="none" strike="noStrike" kern="1200" dirty="0">
                          <a:solidFill>
                            <a:schemeClr val="tx1"/>
                          </a:solidFill>
                          <a:effectLst/>
                          <a:latin typeface="+mn-lt"/>
                          <a:ea typeface="+mn-ea"/>
                          <a:cs typeface="+mn-cs"/>
                        </a:rPr>
                        <a:t>Saleh </a:t>
                      </a:r>
                      <a:r>
                        <a:rPr lang="en-US" sz="1800" b="0" i="0" u="none" strike="noStrike" kern="1200" dirty="0" err="1">
                          <a:solidFill>
                            <a:schemeClr val="tx1"/>
                          </a:solidFill>
                          <a:effectLst/>
                          <a:latin typeface="+mn-lt"/>
                          <a:ea typeface="+mn-ea"/>
                          <a:cs typeface="+mn-cs"/>
                        </a:rPr>
                        <a:t>Nagi</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Alsubari</a:t>
                      </a:r>
                      <a:r>
                        <a:rPr lang="en-US" sz="1800" b="0" i="0" u="none" strike="noStrike" kern="1200" dirty="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Sachin</a:t>
                      </a:r>
                      <a:r>
                        <a:rPr lang="en-US" sz="1800" b="0" i="0" u="none" strike="noStrike" kern="1200" dirty="0">
                          <a:solidFill>
                            <a:schemeClr val="tx1"/>
                          </a:solidFill>
                          <a:effectLst/>
                          <a:latin typeface="+mn-lt"/>
                          <a:ea typeface="+mn-ea"/>
                          <a:cs typeface="+mn-cs"/>
                        </a:rPr>
                        <a:t> Deshmukh.</a:t>
                      </a:r>
                      <a:endParaRPr lang="en-US" sz="1800" b="0" i="0"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Mosleh</a:t>
                      </a:r>
                      <a:r>
                        <a:rPr lang="en-US" sz="1800" b="0" i="0" u="none" strike="noStrike" kern="1200" dirty="0">
                          <a:solidFill>
                            <a:schemeClr val="tx1"/>
                          </a:solidFill>
                          <a:effectLst/>
                          <a:latin typeface="+mn-lt"/>
                          <a:ea typeface="+mn-ea"/>
                          <a:cs typeface="+mn-cs"/>
                        </a:rPr>
                        <a:t> Al-</a:t>
                      </a:r>
                      <a:r>
                        <a:rPr lang="en-US" sz="1800" b="0" i="0" u="none" strike="noStrike" kern="1200" dirty="0" err="1">
                          <a:solidFill>
                            <a:schemeClr val="tx1"/>
                          </a:solidFill>
                          <a:effectLst/>
                          <a:latin typeface="+mn-lt"/>
                          <a:ea typeface="+mn-ea"/>
                          <a:cs typeface="+mn-cs"/>
                        </a:rPr>
                        <a:t>Adhaileh</a:t>
                      </a:r>
                      <a:endParaRPr lang="en-US" sz="1800" b="0" i="0"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Development of Integrated Neural Network Model for Identification of Fake Reviews in E-Commerce Using Multidomain Datasets</a:t>
                      </a:r>
                    </a:p>
                  </a:txBody>
                  <a:tcPr/>
                </a:tc>
                <a:tc>
                  <a:txBody>
                    <a:bodyPr/>
                    <a:lstStyle/>
                    <a:p>
                      <a:r>
                        <a:rPr lang="en-GB" dirty="0"/>
                        <a:t>HINDAWI</a:t>
                      </a:r>
                    </a:p>
                  </a:txBody>
                  <a:tcPr/>
                </a:tc>
                <a:tc>
                  <a:txBody>
                    <a:bodyPr/>
                    <a:lstStyle/>
                    <a:p>
                      <a:r>
                        <a:rPr lang="en-GB" dirty="0"/>
                        <a:t>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Fake Reviews</a:t>
                      </a:r>
                      <a:r>
                        <a:rPr lang="en-GB" sz="1800" b="0" i="0" kern="1200" dirty="0">
                          <a:solidFill>
                            <a:schemeClr val="tx1"/>
                          </a:solidFill>
                          <a:effectLst/>
                          <a:latin typeface="+mn-lt"/>
                          <a:ea typeface="+mn-ea"/>
                          <a:cs typeface="+mn-cs"/>
                        </a:rPr>
                        <a:t>,</a:t>
                      </a:r>
                      <a:r>
                        <a:rPr lang="en-US" sz="1800" b="0" i="0" kern="1200" dirty="0">
                          <a:solidFill>
                            <a:schemeClr val="tx1"/>
                          </a:solidFill>
                          <a:effectLst/>
                          <a:latin typeface="+mn-lt"/>
                          <a:ea typeface="+mn-ea"/>
                          <a:cs typeface="+mn-cs"/>
                        </a:rPr>
                        <a:t> E-Commerce,</a:t>
                      </a:r>
                    </a:p>
                  </a:txBody>
                  <a:tcPr/>
                </a:tc>
                <a:tc>
                  <a:txBody>
                    <a:bodyPr/>
                    <a:lstStyle/>
                    <a:p>
                      <a:r>
                        <a:rPr lang="en-US" sz="1800" b="0" i="0" kern="1200" dirty="0">
                          <a:solidFill>
                            <a:schemeClr val="tx1"/>
                          </a:solidFill>
                          <a:effectLst/>
                          <a:latin typeface="+mn-lt"/>
                          <a:ea typeface="+mn-ea"/>
                          <a:cs typeface="+mn-cs"/>
                        </a:rPr>
                        <a:t>the peer review process has been compromised.</a:t>
                      </a:r>
                      <a:endParaRPr lang="en-GB" dirty="0"/>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79211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5">
            <a:extLst>
              <a:ext uri="{FF2B5EF4-FFF2-40B4-BE49-F238E27FC236}">
                <a16:creationId xmlns:a16="http://schemas.microsoft.com/office/drawing/2014/main" id="{79E6FE2D-CC78-4FAA-839F-62D8C445C6FC}"/>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11</a:t>
            </a:fld>
            <a:endParaRPr lang="en-US" dirty="0">
              <a:latin typeface="Calibri"/>
              <a:cs typeface="Calibri"/>
            </a:endParaRPr>
          </a:p>
        </p:txBody>
      </p:sp>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3193625634"/>
              </p:ext>
            </p:extLst>
          </p:nvPr>
        </p:nvGraphicFramePr>
        <p:xfrm>
          <a:off x="914400" y="1665262"/>
          <a:ext cx="9841308" cy="4752955"/>
        </p:xfrm>
        <a:graphic>
          <a:graphicData uri="http://schemas.openxmlformats.org/drawingml/2006/table">
            <a:tbl>
              <a:tblPr firstRow="1" bandRow="1">
                <a:tableStyleId>{BC89EF96-8CEA-46FF-86C4-4CE0E7609802}</a:tableStyleId>
              </a:tblPr>
              <a:tblGrid>
                <a:gridCol w="1447800">
                  <a:extLst>
                    <a:ext uri="{9D8B030D-6E8A-4147-A177-3AD203B41FA5}">
                      <a16:colId xmlns:a16="http://schemas.microsoft.com/office/drawing/2014/main" val="4175739366"/>
                    </a:ext>
                  </a:extLst>
                </a:gridCol>
                <a:gridCol w="1752600">
                  <a:extLst>
                    <a:ext uri="{9D8B030D-6E8A-4147-A177-3AD203B41FA5}">
                      <a16:colId xmlns:a16="http://schemas.microsoft.com/office/drawing/2014/main" val="2155331503"/>
                    </a:ext>
                  </a:extLst>
                </a:gridCol>
                <a:gridCol w="1295400">
                  <a:extLst>
                    <a:ext uri="{9D8B030D-6E8A-4147-A177-3AD203B41FA5}">
                      <a16:colId xmlns:a16="http://schemas.microsoft.com/office/drawing/2014/main" val="3249167729"/>
                    </a:ext>
                  </a:extLst>
                </a:gridCol>
                <a:gridCol w="838200">
                  <a:extLst>
                    <a:ext uri="{9D8B030D-6E8A-4147-A177-3AD203B41FA5}">
                      <a16:colId xmlns:a16="http://schemas.microsoft.com/office/drawing/2014/main" val="1058031457"/>
                    </a:ext>
                  </a:extLst>
                </a:gridCol>
                <a:gridCol w="2057400">
                  <a:extLst>
                    <a:ext uri="{9D8B030D-6E8A-4147-A177-3AD203B41FA5}">
                      <a16:colId xmlns:a16="http://schemas.microsoft.com/office/drawing/2014/main" val="2547966050"/>
                    </a:ext>
                  </a:extLst>
                </a:gridCol>
                <a:gridCol w="2449908">
                  <a:extLst>
                    <a:ext uri="{9D8B030D-6E8A-4147-A177-3AD203B41FA5}">
                      <a16:colId xmlns:a16="http://schemas.microsoft.com/office/drawing/2014/main" val="1756904978"/>
                    </a:ext>
                  </a:extLst>
                </a:gridCol>
              </a:tblGrid>
              <a:tr h="667395">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Keywords</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dirty="0"/>
                        <a:t>Findings &amp; Lacking’s</a:t>
                      </a:r>
                    </a:p>
                  </a:txBody>
                  <a:tcPr>
                    <a:solidFill>
                      <a:schemeClr val="accent1">
                        <a:lumMod val="20000"/>
                        <a:lumOff val="80000"/>
                      </a:schemeClr>
                    </a:solidFill>
                  </a:tcPr>
                </a:tc>
                <a:extLst>
                  <a:ext uri="{0D108BD9-81ED-4DB2-BD59-A6C34878D82A}">
                    <a16:rowId xmlns:a16="http://schemas.microsoft.com/office/drawing/2014/main" val="2811034972"/>
                  </a:ext>
                </a:extLst>
              </a:tr>
              <a:tr h="2043400">
                <a:tc>
                  <a:txBody>
                    <a:bodyPr/>
                    <a:lstStyle/>
                    <a:p>
                      <a:r>
                        <a:rPr lang="en-US" sz="1800" b="0" i="0" u="none" strike="noStrike" kern="1200" dirty="0">
                          <a:solidFill>
                            <a:schemeClr val="tx1"/>
                          </a:solidFill>
                          <a:effectLst/>
                          <a:latin typeface="+mn-lt"/>
                          <a:ea typeface="+mn-ea"/>
                          <a:cs typeface="+mn-cs"/>
                        </a:rPr>
                        <a:t>Saleh </a:t>
                      </a:r>
                      <a:r>
                        <a:rPr lang="en-US" sz="1800" b="0" i="0" u="none" strike="noStrike" kern="1200" dirty="0" err="1">
                          <a:solidFill>
                            <a:schemeClr val="tx1"/>
                          </a:solidFill>
                          <a:effectLst/>
                          <a:latin typeface="+mn-lt"/>
                          <a:ea typeface="+mn-ea"/>
                          <a:cs typeface="+mn-cs"/>
                        </a:rPr>
                        <a:t>Nagi</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Alsubari</a:t>
                      </a:r>
                      <a:r>
                        <a:rPr lang="en-US" sz="1800" b="0" i="0" u="none" strike="noStrike" kern="1200" dirty="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Sachin</a:t>
                      </a:r>
                      <a:r>
                        <a:rPr lang="en-US" sz="1800" b="0" i="0" u="none" strike="noStrike" kern="1200" dirty="0">
                          <a:solidFill>
                            <a:schemeClr val="tx1"/>
                          </a:solidFill>
                          <a:effectLst/>
                          <a:latin typeface="+mn-lt"/>
                          <a:ea typeface="+mn-ea"/>
                          <a:cs typeface="+mn-cs"/>
                        </a:rPr>
                        <a:t> Deshmukh.</a:t>
                      </a:r>
                      <a:endParaRPr lang="en-US" sz="1800" b="0" i="0"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Mosleh</a:t>
                      </a:r>
                      <a:r>
                        <a:rPr lang="en-US" sz="1800" b="0" i="0" u="none" strike="noStrike" kern="1200" dirty="0">
                          <a:solidFill>
                            <a:schemeClr val="tx1"/>
                          </a:solidFill>
                          <a:effectLst/>
                          <a:latin typeface="+mn-lt"/>
                          <a:ea typeface="+mn-ea"/>
                          <a:cs typeface="+mn-cs"/>
                        </a:rPr>
                        <a:t> Al-</a:t>
                      </a:r>
                      <a:r>
                        <a:rPr lang="en-US" sz="1800" b="0" i="0" u="none" strike="noStrike" kern="1200" dirty="0" err="1">
                          <a:solidFill>
                            <a:schemeClr val="tx1"/>
                          </a:solidFill>
                          <a:effectLst/>
                          <a:latin typeface="+mn-lt"/>
                          <a:ea typeface="+mn-ea"/>
                          <a:cs typeface="+mn-cs"/>
                        </a:rPr>
                        <a:t>Adhaileh</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sz="1400" b="0" i="0" kern="1200" dirty="0">
                          <a:solidFill>
                            <a:schemeClr val="tx1"/>
                          </a:solidFill>
                          <a:effectLst/>
                          <a:latin typeface="+mn-lt"/>
                          <a:ea typeface="+mn-ea"/>
                          <a:cs typeface="+mn-cs"/>
                        </a:rPr>
                        <a:t>Research Article Development of Integrated Neural Network Model for Identification of Fake Reviews in E-Commerce Using Multidomain Datasets</a:t>
                      </a:r>
                    </a:p>
                  </a:txBody>
                  <a:tcPr>
                    <a:solidFill>
                      <a:schemeClr val="bg1">
                        <a:alpha val="2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HINDAWI</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txBody>
                  <a:tcPr>
                    <a:solidFill>
                      <a:schemeClr val="bg1">
                        <a:alpha val="20000"/>
                      </a:schemeClr>
                    </a:solidFill>
                  </a:tcPr>
                </a:tc>
                <a:tc>
                  <a:txBody>
                    <a:bodyPr/>
                    <a:lstStyle/>
                    <a:p>
                      <a:r>
                        <a:rPr lang="en-GB" dirty="0"/>
                        <a:t>2021</a:t>
                      </a:r>
                    </a:p>
                  </a:txBody>
                  <a:tcPr>
                    <a:solidFill>
                      <a:schemeClr val="bg1">
                        <a:alpha val="20000"/>
                      </a:schemeClr>
                    </a:solidFill>
                  </a:tcPr>
                </a:tc>
                <a:tc>
                  <a:txBody>
                    <a:bodyPr/>
                    <a:lstStyle/>
                    <a:p>
                      <a:r>
                        <a:rPr lang="en-US" sz="1800" b="0" i="0" kern="1200" dirty="0">
                          <a:solidFill>
                            <a:schemeClr val="tx1"/>
                          </a:solidFill>
                          <a:effectLst/>
                          <a:latin typeface="+mn-lt"/>
                          <a:ea typeface="+mn-ea"/>
                          <a:cs typeface="+mn-cs"/>
                        </a:rPr>
                        <a:t>six modules, namely, datasets, preprocessing, CNN-LSTM method, data splitting, evaluation metrics, and results</a:t>
                      </a:r>
                      <a:endParaRPr lang="en-GB" dirty="0"/>
                    </a:p>
                  </a:txBody>
                  <a:tcPr>
                    <a:solidFill>
                      <a:schemeClr val="bg1">
                        <a:alpha val="20000"/>
                      </a:schemeClr>
                    </a:solidFill>
                  </a:tcPr>
                </a:tc>
                <a:tc>
                  <a:txBody>
                    <a:bodyPr/>
                    <a:lstStyle/>
                    <a:p>
                      <a:r>
                        <a:rPr lang="en-US" dirty="0"/>
                        <a:t>There 55.7% of the data was recognized and 44.3% of the data are not recognized.</a:t>
                      </a:r>
                      <a:endParaRPr lang="en-GB" dirty="0"/>
                    </a:p>
                  </a:txBody>
                  <a:tcPr>
                    <a:solidFill>
                      <a:schemeClr val="bg1">
                        <a:alpha val="20000"/>
                      </a:schemeClr>
                    </a:solidFill>
                  </a:tcPr>
                </a:tc>
                <a:extLst>
                  <a:ext uri="{0D108BD9-81ED-4DB2-BD59-A6C34878D82A}">
                    <a16:rowId xmlns:a16="http://schemas.microsoft.com/office/drawing/2014/main" val="783182501"/>
                  </a:ext>
                </a:extLst>
              </a:tr>
              <a:tr h="1913739">
                <a:tc>
                  <a:txBody>
                    <a:bodyPr/>
                    <a:lstStyle/>
                    <a:p>
                      <a:r>
                        <a:rPr lang="en-US" sz="1600" b="0" i="0" kern="1200" dirty="0">
                          <a:solidFill>
                            <a:schemeClr val="tx1"/>
                          </a:solidFill>
                          <a:effectLst/>
                          <a:latin typeface="+mn-lt"/>
                          <a:ea typeface="+mn-ea"/>
                          <a:cs typeface="+mn-cs"/>
                        </a:rPr>
                        <a:t>Mohammad Eid </a:t>
                      </a:r>
                      <a:r>
                        <a:rPr lang="en-US" sz="1600" b="0" i="0" kern="1200" dirty="0" err="1">
                          <a:solidFill>
                            <a:schemeClr val="tx1"/>
                          </a:solidFill>
                          <a:effectLst/>
                          <a:latin typeface="+mn-lt"/>
                          <a:ea typeface="+mn-ea"/>
                          <a:cs typeface="+mn-cs"/>
                        </a:rPr>
                        <a:t>Alzahrani</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Theyazn</a:t>
                      </a:r>
                      <a:r>
                        <a:rPr lang="en-US" sz="1600" b="0" i="0" kern="1200" dirty="0">
                          <a:solidFill>
                            <a:schemeClr val="tx1"/>
                          </a:solidFill>
                          <a:effectLst/>
                          <a:latin typeface="+mn-lt"/>
                          <a:ea typeface="+mn-ea"/>
                          <a:cs typeface="+mn-cs"/>
                        </a:rPr>
                        <a:t> H. H. </a:t>
                      </a:r>
                      <a:r>
                        <a:rPr lang="en-US" sz="1600" b="0" i="0" kern="1200" dirty="0" err="1">
                          <a:solidFill>
                            <a:schemeClr val="tx1"/>
                          </a:solidFill>
                          <a:effectLst/>
                          <a:latin typeface="+mn-lt"/>
                          <a:ea typeface="+mn-ea"/>
                          <a:cs typeface="+mn-cs"/>
                        </a:rPr>
                        <a:t>Aldhyani</a:t>
                      </a:r>
                      <a:r>
                        <a:rPr lang="en-US" sz="1600" b="0" i="0" kern="1200" dirty="0">
                          <a:solidFill>
                            <a:schemeClr val="tx1"/>
                          </a:solidFill>
                          <a:effectLst/>
                          <a:latin typeface="+mn-lt"/>
                          <a:ea typeface="+mn-ea"/>
                          <a:cs typeface="+mn-cs"/>
                        </a:rPr>
                        <a:t>, Saleh </a:t>
                      </a:r>
                      <a:r>
                        <a:rPr lang="en-US" sz="1600" b="0" i="0" kern="1200" dirty="0" err="1">
                          <a:solidFill>
                            <a:schemeClr val="tx1"/>
                          </a:solidFill>
                          <a:effectLst/>
                          <a:latin typeface="+mn-lt"/>
                          <a:ea typeface="+mn-ea"/>
                          <a:cs typeface="+mn-cs"/>
                        </a:rPr>
                        <a:t>Nagi</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Alsubari</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Maha</a:t>
                      </a:r>
                      <a:r>
                        <a:rPr lang="en-US" sz="1600" b="0" i="0" kern="1200" dirty="0">
                          <a:solidFill>
                            <a:schemeClr val="tx1"/>
                          </a:solidFill>
                          <a:effectLst/>
                          <a:latin typeface="+mn-lt"/>
                          <a:ea typeface="+mn-ea"/>
                          <a:cs typeface="+mn-cs"/>
                        </a:rPr>
                        <a:t> M. </a:t>
                      </a:r>
                      <a:r>
                        <a:rPr lang="en-US" sz="1600" b="0" i="0" kern="1200" dirty="0" err="1">
                          <a:solidFill>
                            <a:schemeClr val="tx1"/>
                          </a:solidFill>
                          <a:effectLst/>
                          <a:latin typeface="+mn-lt"/>
                          <a:ea typeface="+mn-ea"/>
                          <a:cs typeface="+mn-cs"/>
                        </a:rPr>
                        <a:t>Althobaiti</a:t>
                      </a:r>
                      <a:r>
                        <a:rPr lang="en-US" sz="1600" b="0" i="0" kern="1200" dirty="0">
                          <a:solidFill>
                            <a:schemeClr val="tx1"/>
                          </a:solidFill>
                          <a:effectLst/>
                          <a:latin typeface="+mn-lt"/>
                          <a:ea typeface="+mn-ea"/>
                          <a:cs typeface="+mn-cs"/>
                        </a:rPr>
                        <a:t>, and Adil Fahad</a:t>
                      </a:r>
                    </a:p>
                  </a:txBody>
                  <a:tcPr/>
                </a:tc>
                <a:tc>
                  <a:txBody>
                    <a:bodyPr/>
                    <a:lstStyle/>
                    <a:p>
                      <a:r>
                        <a:rPr lang="en-US" sz="1600" b="0" i="0" kern="1200" dirty="0">
                          <a:solidFill>
                            <a:schemeClr val="tx1"/>
                          </a:solidFill>
                          <a:effectLst/>
                          <a:latin typeface="+mn-lt"/>
                          <a:ea typeface="+mn-ea"/>
                          <a:cs typeface="+mn-cs"/>
                        </a:rPr>
                        <a:t>Developing an Intelligent System with Deep Learning Algorithms for Sentiment Analysis of E-Commerce Product Reviews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HINDAWI</a:t>
                      </a:r>
                    </a:p>
                  </a:txBody>
                  <a:tcPr/>
                </a:tc>
                <a:tc>
                  <a:txBody>
                    <a:bodyPr/>
                    <a:lstStyle/>
                    <a:p>
                      <a:r>
                        <a:rPr lang="en-GB" dirty="0"/>
                        <a:t>2022</a:t>
                      </a:r>
                    </a:p>
                  </a:txBody>
                  <a:tcPr/>
                </a:tc>
                <a:tc>
                  <a:txBody>
                    <a:bodyPr/>
                    <a:lstStyle/>
                    <a:p>
                      <a:r>
                        <a:rPr lang="en-US" sz="1800" b="0" i="0" kern="1200" dirty="0">
                          <a:solidFill>
                            <a:schemeClr val="tx1"/>
                          </a:solidFill>
                          <a:effectLst/>
                          <a:latin typeface="+mn-lt"/>
                          <a:ea typeface="+mn-ea"/>
                          <a:cs typeface="+mn-cs"/>
                        </a:rPr>
                        <a:t>Embedding Layer, Convolution Layer, Max Pooling Layer, LSTM Layer</a:t>
                      </a:r>
                      <a:endParaRPr lang="en-GB" b="0" dirty="0"/>
                    </a:p>
                  </a:txBody>
                  <a:tcPr/>
                </a:tc>
                <a:tc>
                  <a:txBody>
                    <a:bodyPr/>
                    <a:lstStyle/>
                    <a:p>
                      <a:r>
                        <a:rPr lang="en-GB" dirty="0"/>
                        <a:t>There True negative 9.11% and True Positive 82.22%.</a:t>
                      </a:r>
                      <a:br>
                        <a:rPr lang="en-GB" dirty="0"/>
                      </a:br>
                      <a:r>
                        <a:rPr lang="en-GB" dirty="0"/>
                        <a:t>I there also use KNN then we found good accuracy.</a:t>
                      </a:r>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69618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5">
            <a:extLst>
              <a:ext uri="{FF2B5EF4-FFF2-40B4-BE49-F238E27FC236}">
                <a16:creationId xmlns:a16="http://schemas.microsoft.com/office/drawing/2014/main" id="{79E6FE2D-CC78-4FAA-839F-62D8C445C6FC}"/>
              </a:ext>
            </a:extLst>
          </p:cNvPr>
          <p:cNvSpPr txBox="1">
            <a:spLocks/>
          </p:cNvSpPr>
          <p:nvPr/>
        </p:nvSpPr>
        <p:spPr>
          <a:xfrm>
            <a:off x="11060506" y="6298163"/>
            <a:ext cx="752049"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12</a:t>
            </a:fld>
            <a:endParaRPr lang="en-US" dirty="0">
              <a:latin typeface="Calibri"/>
              <a:cs typeface="Calibri"/>
            </a:endParaRPr>
          </a:p>
        </p:txBody>
      </p:sp>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1072961269"/>
              </p:ext>
            </p:extLst>
          </p:nvPr>
        </p:nvGraphicFramePr>
        <p:xfrm>
          <a:off x="522514" y="1665262"/>
          <a:ext cx="10233195" cy="4978400"/>
        </p:xfrm>
        <a:graphic>
          <a:graphicData uri="http://schemas.openxmlformats.org/drawingml/2006/table">
            <a:tbl>
              <a:tblPr firstRow="1" bandRow="1">
                <a:tableStyleId>{BC89EF96-8CEA-46FF-86C4-4CE0E7609802}</a:tableStyleId>
              </a:tblPr>
              <a:tblGrid>
                <a:gridCol w="1505452">
                  <a:extLst>
                    <a:ext uri="{9D8B030D-6E8A-4147-A177-3AD203B41FA5}">
                      <a16:colId xmlns:a16="http://schemas.microsoft.com/office/drawing/2014/main" val="4175739366"/>
                    </a:ext>
                  </a:extLst>
                </a:gridCol>
                <a:gridCol w="1822389">
                  <a:extLst>
                    <a:ext uri="{9D8B030D-6E8A-4147-A177-3AD203B41FA5}">
                      <a16:colId xmlns:a16="http://schemas.microsoft.com/office/drawing/2014/main" val="2155331503"/>
                    </a:ext>
                  </a:extLst>
                </a:gridCol>
                <a:gridCol w="1346984">
                  <a:extLst>
                    <a:ext uri="{9D8B030D-6E8A-4147-A177-3AD203B41FA5}">
                      <a16:colId xmlns:a16="http://schemas.microsoft.com/office/drawing/2014/main" val="3249167729"/>
                    </a:ext>
                  </a:extLst>
                </a:gridCol>
                <a:gridCol w="871578">
                  <a:extLst>
                    <a:ext uri="{9D8B030D-6E8A-4147-A177-3AD203B41FA5}">
                      <a16:colId xmlns:a16="http://schemas.microsoft.com/office/drawing/2014/main" val="1058031457"/>
                    </a:ext>
                  </a:extLst>
                </a:gridCol>
                <a:gridCol w="2139327">
                  <a:extLst>
                    <a:ext uri="{9D8B030D-6E8A-4147-A177-3AD203B41FA5}">
                      <a16:colId xmlns:a16="http://schemas.microsoft.com/office/drawing/2014/main" val="2547966050"/>
                    </a:ext>
                  </a:extLst>
                </a:gridCol>
                <a:gridCol w="2547465">
                  <a:extLst>
                    <a:ext uri="{9D8B030D-6E8A-4147-A177-3AD203B41FA5}">
                      <a16:colId xmlns:a16="http://schemas.microsoft.com/office/drawing/2014/main" val="1756904978"/>
                    </a:ext>
                  </a:extLst>
                </a:gridCol>
              </a:tblGrid>
              <a:tr h="667395">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Keywords</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dirty="0"/>
                        <a:t>Findings &amp; Lacking’s</a:t>
                      </a:r>
                    </a:p>
                  </a:txBody>
                  <a:tcPr>
                    <a:solidFill>
                      <a:schemeClr val="accent1">
                        <a:lumMod val="20000"/>
                        <a:lumOff val="80000"/>
                      </a:schemeClr>
                    </a:solidFill>
                  </a:tcPr>
                </a:tc>
                <a:extLst>
                  <a:ext uri="{0D108BD9-81ED-4DB2-BD59-A6C34878D82A}">
                    <a16:rowId xmlns:a16="http://schemas.microsoft.com/office/drawing/2014/main" val="2811034972"/>
                  </a:ext>
                </a:extLst>
              </a:tr>
              <a:tr h="2397266">
                <a:tc>
                  <a:txBody>
                    <a:bodyPr/>
                    <a:lstStyle/>
                    <a:p>
                      <a:r>
                        <a:rPr lang="en-US" sz="1600" dirty="0"/>
                        <a:t>Rohan </a:t>
                      </a:r>
                      <a:r>
                        <a:rPr lang="en-US" sz="1600" dirty="0" err="1"/>
                        <a:t>Shiveshwarkar</a:t>
                      </a:r>
                      <a:r>
                        <a:rPr lang="en-US" sz="1600" dirty="0"/>
                        <a:t>, Om Shende, </a:t>
                      </a:r>
                      <a:r>
                        <a:rPr lang="en-US" sz="1600" dirty="0" err="1"/>
                        <a:t>Soudagar</a:t>
                      </a:r>
                      <a:r>
                        <a:rPr lang="en-US" sz="1600" dirty="0"/>
                        <a:t> </a:t>
                      </a:r>
                      <a:r>
                        <a:rPr lang="en-US" sz="1600" dirty="0" err="1"/>
                        <a:t>Londhe</a:t>
                      </a:r>
                      <a:r>
                        <a:rPr lang="en-US" sz="1600" dirty="0"/>
                        <a:t>, </a:t>
                      </a:r>
                      <a:r>
                        <a:rPr lang="en-US" sz="1600" dirty="0" err="1"/>
                        <a:t>Siddhesh</a:t>
                      </a:r>
                      <a:r>
                        <a:rPr lang="en-US" sz="1600" dirty="0"/>
                        <a:t> </a:t>
                      </a:r>
                      <a:r>
                        <a:rPr lang="en-US" sz="1600" dirty="0" err="1"/>
                        <a:t>Ramane</a:t>
                      </a:r>
                      <a:r>
                        <a:rPr lang="en-US" sz="1600" dirty="0"/>
                        <a:t>, Prof. Prajakta A </a:t>
                      </a:r>
                      <a:r>
                        <a:rPr lang="en-US" sz="1600" dirty="0" err="1"/>
                        <a:t>Khadkikar</a:t>
                      </a:r>
                      <a:endParaRPr lang="en-US" sz="16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dirty="0"/>
                        <a:t>Review on Sentiment Analysis on Customer Reviews</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a:t>IRJET</a:t>
                      </a:r>
                    </a:p>
                  </a:txBody>
                  <a:tcPr>
                    <a:solidFill>
                      <a:schemeClr val="bg1">
                        <a:alpha val="20000"/>
                      </a:schemeClr>
                    </a:solidFill>
                  </a:tcPr>
                </a:tc>
                <a:tc>
                  <a:txBody>
                    <a:bodyPr/>
                    <a:lstStyle/>
                    <a:p>
                      <a:r>
                        <a:rPr lang="en-GB" dirty="0"/>
                        <a:t>2022</a:t>
                      </a:r>
                    </a:p>
                  </a:txBody>
                  <a:tcPr>
                    <a:solidFill>
                      <a:schemeClr val="bg1">
                        <a:alpha val="20000"/>
                      </a:schemeClr>
                    </a:solidFill>
                  </a:tcPr>
                </a:tc>
                <a:tc>
                  <a:txBody>
                    <a:bodyPr/>
                    <a:lstStyle/>
                    <a:p>
                      <a:r>
                        <a:rPr lang="en-US" sz="1600" dirty="0"/>
                        <a:t>Sentiment Analysis, Tokenization, Stemming, Feedback, Reviews, Natural Language Processing, Lemmatization, Machine Learning, Bernoulli’s Naive Bayes, Logistic Regression</a:t>
                      </a:r>
                      <a:endParaRPr lang="en-GB" sz="1600" dirty="0"/>
                    </a:p>
                  </a:txBody>
                  <a:tcPr>
                    <a:solidFill>
                      <a:schemeClr val="bg1">
                        <a:alpha val="20000"/>
                      </a:schemeClr>
                    </a:solidFill>
                  </a:tcPr>
                </a:tc>
                <a:tc>
                  <a:txBody>
                    <a:bodyPr/>
                    <a:lstStyle/>
                    <a:p>
                      <a:r>
                        <a:rPr lang="en-US" dirty="0"/>
                        <a:t>focuses on sentence compression using NLP without any loss of important data and uses Naive Bayes classifier to categorize the sentiments of data.</a:t>
                      </a:r>
                      <a:endParaRPr lang="en-GB" dirty="0"/>
                    </a:p>
                  </a:txBody>
                  <a:tcPr>
                    <a:solidFill>
                      <a:schemeClr val="bg1">
                        <a:alpha val="20000"/>
                      </a:schemeClr>
                    </a:solidFill>
                  </a:tcPr>
                </a:tc>
                <a:extLst>
                  <a:ext uri="{0D108BD9-81ED-4DB2-BD59-A6C34878D82A}">
                    <a16:rowId xmlns:a16="http://schemas.microsoft.com/office/drawing/2014/main" val="783182501"/>
                  </a:ext>
                </a:extLst>
              </a:tr>
              <a:tr h="1913739">
                <a:tc>
                  <a:txBody>
                    <a:bodyPr/>
                    <a:lstStyle/>
                    <a:p>
                      <a:r>
                        <a:rPr lang="en-US" dirty="0"/>
                        <a:t>Tamanna Sharma, Anu Bajaj,</a:t>
                      </a:r>
                    </a:p>
                    <a:p>
                      <a:r>
                        <a:rPr lang="en-US" dirty="0"/>
                        <a:t>Om Prakash </a:t>
                      </a:r>
                      <a:r>
                        <a:rPr lang="en-US" dirty="0" err="1"/>
                        <a:t>Sangwan</a:t>
                      </a:r>
                      <a:endParaRPr lang="en-GB" dirty="0"/>
                    </a:p>
                  </a:txBody>
                  <a:tcPr/>
                </a:tc>
                <a:tc>
                  <a:txBody>
                    <a:bodyPr/>
                    <a:lstStyle/>
                    <a:p>
                      <a:r>
                        <a:rPr lang="en-US" dirty="0"/>
                        <a:t>Deep Learning Approaches for Textual Sentiment Analysis</a:t>
                      </a:r>
                      <a:endParaRPr lang="en-GB" dirty="0"/>
                    </a:p>
                  </a:txBody>
                  <a:tcPr/>
                </a:tc>
                <a:tc>
                  <a:txBody>
                    <a:bodyPr/>
                    <a:lstStyle/>
                    <a:p>
                      <a:r>
                        <a:rPr lang="en-GB" dirty="0"/>
                        <a:t>IGI-GLOBAL</a:t>
                      </a:r>
                    </a:p>
                  </a:txBody>
                  <a:tcPr/>
                </a:tc>
                <a:tc>
                  <a:txBody>
                    <a:bodyPr/>
                    <a:lstStyle/>
                    <a:p>
                      <a:r>
                        <a:rPr lang="en-GB" dirty="0"/>
                        <a:t>2020</a:t>
                      </a:r>
                    </a:p>
                  </a:txBody>
                  <a:tcPr/>
                </a:tc>
                <a:tc>
                  <a:txBody>
                    <a:bodyPr/>
                    <a:lstStyle/>
                    <a:p>
                      <a:r>
                        <a:rPr lang="en-US" sz="1600" dirty="0"/>
                        <a:t>Polarity, Deep Learning, Opinion Mining, sentiment analysis, convolution neural network, recurrent neural network</a:t>
                      </a:r>
                      <a:endParaRPr lang="en-GB" sz="1600" dirty="0"/>
                    </a:p>
                  </a:txBody>
                  <a:tcPr/>
                </a:tc>
                <a:tc>
                  <a:txBody>
                    <a:bodyPr/>
                    <a:lstStyle/>
                    <a:p>
                      <a:r>
                        <a:rPr lang="en-GB" dirty="0"/>
                        <a:t>In this paper we are not sure that where from the data was collected.</a:t>
                      </a:r>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1167115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66137133"/>
              </p:ext>
            </p:extLst>
          </p:nvPr>
        </p:nvGraphicFramePr>
        <p:xfrm>
          <a:off x="914400" y="1665262"/>
          <a:ext cx="9841308" cy="5076341"/>
        </p:xfrm>
        <a:graphic>
          <a:graphicData uri="http://schemas.openxmlformats.org/drawingml/2006/table">
            <a:tbl>
              <a:tblPr firstRow="1" bandRow="1">
                <a:tableStyleId>{BC89EF96-8CEA-46FF-86C4-4CE0E7609802}</a:tableStyleId>
              </a:tblPr>
              <a:tblGrid>
                <a:gridCol w="1447800">
                  <a:extLst>
                    <a:ext uri="{9D8B030D-6E8A-4147-A177-3AD203B41FA5}">
                      <a16:colId xmlns:a16="http://schemas.microsoft.com/office/drawing/2014/main" val="4175739366"/>
                    </a:ext>
                  </a:extLst>
                </a:gridCol>
                <a:gridCol w="1752600">
                  <a:extLst>
                    <a:ext uri="{9D8B030D-6E8A-4147-A177-3AD203B41FA5}">
                      <a16:colId xmlns:a16="http://schemas.microsoft.com/office/drawing/2014/main" val="2155331503"/>
                    </a:ext>
                  </a:extLst>
                </a:gridCol>
                <a:gridCol w="1295400">
                  <a:extLst>
                    <a:ext uri="{9D8B030D-6E8A-4147-A177-3AD203B41FA5}">
                      <a16:colId xmlns:a16="http://schemas.microsoft.com/office/drawing/2014/main" val="3249167729"/>
                    </a:ext>
                  </a:extLst>
                </a:gridCol>
                <a:gridCol w="838200">
                  <a:extLst>
                    <a:ext uri="{9D8B030D-6E8A-4147-A177-3AD203B41FA5}">
                      <a16:colId xmlns:a16="http://schemas.microsoft.com/office/drawing/2014/main" val="1058031457"/>
                    </a:ext>
                  </a:extLst>
                </a:gridCol>
                <a:gridCol w="2057400">
                  <a:extLst>
                    <a:ext uri="{9D8B030D-6E8A-4147-A177-3AD203B41FA5}">
                      <a16:colId xmlns:a16="http://schemas.microsoft.com/office/drawing/2014/main" val="2547966050"/>
                    </a:ext>
                  </a:extLst>
                </a:gridCol>
                <a:gridCol w="2449908">
                  <a:extLst>
                    <a:ext uri="{9D8B030D-6E8A-4147-A177-3AD203B41FA5}">
                      <a16:colId xmlns:a16="http://schemas.microsoft.com/office/drawing/2014/main" val="1756904978"/>
                    </a:ext>
                  </a:extLst>
                </a:gridCol>
              </a:tblGrid>
              <a:tr h="667395">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dirty="0"/>
                        <a:t>Keywords</a:t>
                      </a:r>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dirty="0"/>
                        <a:t>Findings &amp; Lacking’s</a:t>
                      </a:r>
                    </a:p>
                  </a:txBody>
                  <a:tcPr>
                    <a:solidFill>
                      <a:schemeClr val="accent1">
                        <a:lumMod val="20000"/>
                        <a:lumOff val="80000"/>
                      </a:schemeClr>
                    </a:solidFill>
                  </a:tcPr>
                </a:tc>
                <a:extLst>
                  <a:ext uri="{0D108BD9-81ED-4DB2-BD59-A6C34878D82A}">
                    <a16:rowId xmlns:a16="http://schemas.microsoft.com/office/drawing/2014/main" val="2811034972"/>
                  </a:ext>
                </a:extLst>
              </a:tr>
              <a:tr h="2397266">
                <a:tc>
                  <a:txBody>
                    <a:bodyPr/>
                    <a:lstStyle/>
                    <a:p>
                      <a:r>
                        <a:rPr lang="en-US" dirty="0"/>
                        <a:t>Burhan BİLEN , </a:t>
                      </a:r>
                      <a:r>
                        <a:rPr lang="en-US" dirty="0" err="1"/>
                        <a:t>Fahrettin</a:t>
                      </a:r>
                      <a:r>
                        <a:rPr lang="en-US" dirty="0"/>
                        <a:t> HORASAN</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dirty="0"/>
                        <a:t>LSTM network based sentiment analysis for customer reviews </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err="1"/>
                        <a:t>DergiPark</a:t>
                      </a:r>
                      <a:r>
                        <a:rPr lang="en-GB" dirty="0"/>
                        <a:t> </a:t>
                      </a:r>
                      <a:r>
                        <a:rPr lang="en-GB" dirty="0" err="1"/>
                        <a:t>Akademic</a:t>
                      </a:r>
                      <a:r>
                        <a:rPr lang="en-GB" dirty="0"/>
                        <a:t> </a:t>
                      </a:r>
                      <a:r>
                        <a:rPr lang="en-GB" dirty="0" err="1"/>
                        <a:t>ev</a:t>
                      </a:r>
                      <a:r>
                        <a:rPr lang="en-GB" dirty="0"/>
                        <a:t> </a:t>
                      </a:r>
                      <a:r>
                        <a:rPr lang="en-GB" dirty="0" err="1"/>
                        <a:t>sahipliginde</a:t>
                      </a:r>
                      <a:endParaRPr lang="en-GB" dirty="0"/>
                    </a:p>
                  </a:txBody>
                  <a:tcPr>
                    <a:solidFill>
                      <a:schemeClr val="bg1">
                        <a:alpha val="20000"/>
                      </a:schemeClr>
                    </a:solidFill>
                  </a:tcPr>
                </a:tc>
                <a:tc>
                  <a:txBody>
                    <a:bodyPr/>
                    <a:lstStyle/>
                    <a:p>
                      <a:r>
                        <a:rPr lang="en-GB" dirty="0"/>
                        <a:t>2021</a:t>
                      </a:r>
                    </a:p>
                  </a:txBody>
                  <a:tcPr>
                    <a:solidFill>
                      <a:schemeClr val="bg1">
                        <a:alpha val="20000"/>
                      </a:schemeClr>
                    </a:solidFill>
                  </a:tcPr>
                </a:tc>
                <a:tc>
                  <a:txBody>
                    <a:bodyPr/>
                    <a:lstStyle/>
                    <a:p>
                      <a:r>
                        <a:rPr lang="en-US" dirty="0"/>
                        <a:t>Deep learning, machine learning, sentiment analysis, LSTM, sequence embedding.</a:t>
                      </a:r>
                      <a:endParaRPr lang="en-GB" dirty="0"/>
                    </a:p>
                  </a:txBody>
                  <a:tcPr>
                    <a:solidFill>
                      <a:schemeClr val="bg1">
                        <a:alpha val="20000"/>
                      </a:schemeClr>
                    </a:solidFill>
                  </a:tcPr>
                </a:tc>
                <a:tc>
                  <a:txBody>
                    <a:bodyPr/>
                    <a:lstStyle/>
                    <a:p>
                      <a:r>
                        <a:rPr lang="en-GB" dirty="0"/>
                        <a:t>In this paper use many technique, and also use Turkish language but there don’t have proper methodology and text encoding are not sure.</a:t>
                      </a:r>
                    </a:p>
                  </a:txBody>
                  <a:tcPr>
                    <a:solidFill>
                      <a:schemeClr val="bg1">
                        <a:alpha val="20000"/>
                      </a:schemeClr>
                    </a:solidFill>
                  </a:tcPr>
                </a:tc>
                <a:extLst>
                  <a:ext uri="{0D108BD9-81ED-4DB2-BD59-A6C34878D82A}">
                    <a16:rowId xmlns:a16="http://schemas.microsoft.com/office/drawing/2014/main" val="783182501"/>
                  </a:ext>
                </a:extLst>
              </a:tr>
              <a:tr h="1913739">
                <a:tc>
                  <a:txBody>
                    <a:bodyPr/>
                    <a:lstStyle/>
                    <a:p>
                      <a:r>
                        <a:rPr lang="en-US" dirty="0" err="1"/>
                        <a:t>Zeenia</a:t>
                      </a:r>
                      <a:r>
                        <a:rPr lang="en-US" dirty="0"/>
                        <a:t> Singla, </a:t>
                      </a:r>
                      <a:r>
                        <a:rPr lang="en-US" dirty="0" err="1"/>
                        <a:t>Sukhchandan</a:t>
                      </a:r>
                      <a:r>
                        <a:rPr lang="en-US" dirty="0"/>
                        <a:t> Randhawa, and Sushma Jain</a:t>
                      </a:r>
                      <a:endParaRPr lang="en-GB" dirty="0"/>
                    </a:p>
                  </a:txBody>
                  <a:tcPr/>
                </a:tc>
                <a:tc>
                  <a:txBody>
                    <a:bodyPr/>
                    <a:lstStyle/>
                    <a:p>
                      <a:r>
                        <a:rPr lang="en-US" dirty="0"/>
                        <a:t>STATISTICAL AND SENTIMENT ANALYSIS OF CONSUMER PRODUCT REVIEWS</a:t>
                      </a:r>
                      <a:endParaRPr lang="en-GB" dirty="0"/>
                    </a:p>
                  </a:txBody>
                  <a:tcPr/>
                </a:tc>
                <a:tc>
                  <a:txBody>
                    <a:bodyPr/>
                    <a:lstStyle/>
                    <a:p>
                      <a:r>
                        <a:rPr lang="en-US" dirty="0"/>
                        <a:t>EEE</a:t>
                      </a:r>
                      <a:endParaRPr lang="en-GB" dirty="0"/>
                    </a:p>
                  </a:txBody>
                  <a:tcPr/>
                </a:tc>
                <a:tc>
                  <a:txBody>
                    <a:bodyPr/>
                    <a:lstStyle/>
                    <a:p>
                      <a:r>
                        <a:rPr lang="en-GB" dirty="0"/>
                        <a:t>2017</a:t>
                      </a:r>
                    </a:p>
                  </a:txBody>
                  <a:tcPr/>
                </a:tc>
                <a:tc>
                  <a:txBody>
                    <a:bodyPr/>
                    <a:lstStyle/>
                    <a:p>
                      <a:r>
                        <a:rPr lang="en-US" dirty="0"/>
                        <a:t>Data Analysis, Big Data, Text Mining, Text Classification, Sentiment Analysis, Online Reviews.</a:t>
                      </a:r>
                      <a:endParaRPr lang="en-GB" dirty="0"/>
                    </a:p>
                  </a:txBody>
                  <a:tcPr/>
                </a:tc>
                <a:tc>
                  <a:txBody>
                    <a:bodyPr/>
                    <a:lstStyle/>
                    <a:p>
                      <a:r>
                        <a:rPr lang="en-GB" dirty="0"/>
                        <a:t>We don’t think this model give good accuracy, Because there have a table and this table have accuracy score and this value are different.</a:t>
                      </a:r>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8" name="object 5">
            <a:extLst>
              <a:ext uri="{FF2B5EF4-FFF2-40B4-BE49-F238E27FC236}">
                <a16:creationId xmlns:a16="http://schemas.microsoft.com/office/drawing/2014/main" id="{B670774D-8872-47F8-91D3-D76FDEFF44D5}"/>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13</a:t>
            </a:fld>
            <a:endParaRPr lang="en-US" dirty="0">
              <a:latin typeface="Calibri"/>
              <a:cs typeface="Calibri"/>
            </a:endParaRPr>
          </a:p>
        </p:txBody>
      </p:sp>
    </p:spTree>
    <p:extLst>
      <p:ext uri="{BB962C8B-B14F-4D97-AF65-F5344CB8AC3E}">
        <p14:creationId xmlns:p14="http://schemas.microsoft.com/office/powerpoint/2010/main" val="103627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2833E099-7A43-4748-9902-461D205395C2}"/>
              </a:ext>
            </a:extLst>
          </p:cNvPr>
          <p:cNvSpPr/>
          <p:nvPr/>
        </p:nvSpPr>
        <p:spPr>
          <a:xfrm>
            <a:off x="4525348" y="1569874"/>
            <a:ext cx="2444620" cy="438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collecting raw data </a:t>
            </a:r>
          </a:p>
        </p:txBody>
      </p:sp>
      <p:sp>
        <p:nvSpPr>
          <p:cNvPr id="5" name="Rectangle 4">
            <a:extLst>
              <a:ext uri="{FF2B5EF4-FFF2-40B4-BE49-F238E27FC236}">
                <a16:creationId xmlns:a16="http://schemas.microsoft.com/office/drawing/2014/main" id="{ECD7CD2C-0499-4BAB-9850-B45A5F15E0E7}"/>
              </a:ext>
            </a:extLst>
          </p:cNvPr>
          <p:cNvSpPr/>
          <p:nvPr/>
        </p:nvSpPr>
        <p:spPr>
          <a:xfrm>
            <a:off x="4716626" y="2178697"/>
            <a:ext cx="2062064" cy="438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data</a:t>
            </a:r>
          </a:p>
        </p:txBody>
      </p:sp>
      <p:cxnSp>
        <p:nvCxnSpPr>
          <p:cNvPr id="7" name="Straight Arrow Connector 6">
            <a:extLst>
              <a:ext uri="{FF2B5EF4-FFF2-40B4-BE49-F238E27FC236}">
                <a16:creationId xmlns:a16="http://schemas.microsoft.com/office/drawing/2014/main" id="{9D9A3F02-C4AD-4BE1-ADB6-A582D71C2B8D}"/>
              </a:ext>
            </a:extLst>
          </p:cNvPr>
          <p:cNvCxnSpPr>
            <a:stCxn id="2" idx="2"/>
            <a:endCxn id="5" idx="0"/>
          </p:cNvCxnSpPr>
          <p:nvPr/>
        </p:nvCxnSpPr>
        <p:spPr>
          <a:xfrm>
            <a:off x="5747658" y="2008413"/>
            <a:ext cx="0" cy="17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01F3CF45-F57C-4C22-B518-70D583A0ED82}"/>
              </a:ext>
            </a:extLst>
          </p:cNvPr>
          <p:cNvSpPr/>
          <p:nvPr/>
        </p:nvSpPr>
        <p:spPr>
          <a:xfrm>
            <a:off x="4716627" y="2787520"/>
            <a:ext cx="2062064" cy="6344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extracting Features </a:t>
            </a:r>
          </a:p>
        </p:txBody>
      </p:sp>
      <p:cxnSp>
        <p:nvCxnSpPr>
          <p:cNvPr id="11" name="Straight Arrow Connector 10">
            <a:extLst>
              <a:ext uri="{FF2B5EF4-FFF2-40B4-BE49-F238E27FC236}">
                <a16:creationId xmlns:a16="http://schemas.microsoft.com/office/drawing/2014/main" id="{2BAF251B-E2AA-4F01-991A-CEF315E0957B}"/>
              </a:ext>
            </a:extLst>
          </p:cNvPr>
          <p:cNvCxnSpPr>
            <a:stCxn id="5" idx="2"/>
            <a:endCxn id="9" idx="0"/>
          </p:cNvCxnSpPr>
          <p:nvPr/>
        </p:nvCxnSpPr>
        <p:spPr>
          <a:xfrm>
            <a:off x="5747658" y="2617236"/>
            <a:ext cx="1" cy="1702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7B2B7483-EE50-4356-86D0-EFDF1F3555DF}"/>
              </a:ext>
            </a:extLst>
          </p:cNvPr>
          <p:cNvSpPr/>
          <p:nvPr/>
        </p:nvSpPr>
        <p:spPr>
          <a:xfrm>
            <a:off x="1311513" y="3478779"/>
            <a:ext cx="1519766" cy="369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Labeling data</a:t>
            </a:r>
          </a:p>
        </p:txBody>
      </p:sp>
      <p:sp>
        <p:nvSpPr>
          <p:cNvPr id="24" name="Rectangle 23">
            <a:extLst>
              <a:ext uri="{FF2B5EF4-FFF2-40B4-BE49-F238E27FC236}">
                <a16:creationId xmlns:a16="http://schemas.microsoft.com/office/drawing/2014/main" id="{576F7F39-853F-4442-B613-5CABA836A24C}"/>
              </a:ext>
            </a:extLst>
          </p:cNvPr>
          <p:cNvSpPr/>
          <p:nvPr/>
        </p:nvSpPr>
        <p:spPr>
          <a:xfrm>
            <a:off x="914400" y="4310747"/>
            <a:ext cx="2313992" cy="10916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1400" dirty="0"/>
              <a:t>Decision Tree</a:t>
            </a:r>
          </a:p>
          <a:p>
            <a:pPr marL="285750" indent="-285750">
              <a:buFont typeface="Arial" panose="020B0604020202020204" pitchFamily="34" charset="0"/>
              <a:buChar char="•"/>
            </a:pPr>
            <a:r>
              <a:rPr lang="en-US" sz="1400" dirty="0"/>
              <a:t>Naive Bayes</a:t>
            </a:r>
          </a:p>
          <a:p>
            <a:pPr marL="285750" indent="-285750">
              <a:buFont typeface="Arial" panose="020B0604020202020204" pitchFamily="34" charset="0"/>
              <a:buChar char="•"/>
            </a:pPr>
            <a:r>
              <a:rPr lang="en-US" sz="1400" dirty="0"/>
              <a:t>Logistics Regression</a:t>
            </a:r>
          </a:p>
          <a:p>
            <a:pPr marL="285750" indent="-285750">
              <a:buFont typeface="Arial" panose="020B0604020202020204" pitchFamily="34" charset="0"/>
              <a:buChar char="•"/>
            </a:pPr>
            <a:r>
              <a:rPr lang="en-US" sz="1400" dirty="0"/>
              <a:t>Support Vector machine</a:t>
            </a:r>
          </a:p>
        </p:txBody>
      </p:sp>
      <p:cxnSp>
        <p:nvCxnSpPr>
          <p:cNvPr id="26" name="Straight Arrow Connector 25">
            <a:extLst>
              <a:ext uri="{FF2B5EF4-FFF2-40B4-BE49-F238E27FC236}">
                <a16:creationId xmlns:a16="http://schemas.microsoft.com/office/drawing/2014/main" id="{E6EEC847-B51D-49CB-9D04-9E316EAEB18A}"/>
              </a:ext>
            </a:extLst>
          </p:cNvPr>
          <p:cNvCxnSpPr>
            <a:cxnSpLocks/>
            <a:stCxn id="14" idx="2"/>
            <a:endCxn id="24" idx="0"/>
          </p:cNvCxnSpPr>
          <p:nvPr/>
        </p:nvCxnSpPr>
        <p:spPr>
          <a:xfrm>
            <a:off x="2071396" y="3848112"/>
            <a:ext cx="0" cy="462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285DE4-C482-4247-91D8-AEF0BB3387EF}"/>
              </a:ext>
            </a:extLst>
          </p:cNvPr>
          <p:cNvSpPr/>
          <p:nvPr/>
        </p:nvSpPr>
        <p:spPr>
          <a:xfrm>
            <a:off x="4341845" y="4533418"/>
            <a:ext cx="252548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Evaluating model and choose optimal model</a:t>
            </a:r>
          </a:p>
        </p:txBody>
      </p:sp>
      <p:cxnSp>
        <p:nvCxnSpPr>
          <p:cNvPr id="31" name="Straight Arrow Connector 30">
            <a:extLst>
              <a:ext uri="{FF2B5EF4-FFF2-40B4-BE49-F238E27FC236}">
                <a16:creationId xmlns:a16="http://schemas.microsoft.com/office/drawing/2014/main" id="{6DCC55F7-26E5-419F-9ABE-5CA79DE4232E}"/>
              </a:ext>
            </a:extLst>
          </p:cNvPr>
          <p:cNvCxnSpPr>
            <a:stCxn id="24" idx="3"/>
            <a:endCxn id="29" idx="1"/>
          </p:cNvCxnSpPr>
          <p:nvPr/>
        </p:nvCxnSpPr>
        <p:spPr>
          <a:xfrm>
            <a:off x="3228392" y="4856584"/>
            <a:ext cx="11134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E8A81833-18C7-4199-9BA6-F496A00ADB91}"/>
              </a:ext>
            </a:extLst>
          </p:cNvPr>
          <p:cNvSpPr/>
          <p:nvPr/>
        </p:nvSpPr>
        <p:spPr>
          <a:xfrm>
            <a:off x="8126938" y="4671917"/>
            <a:ext cx="1181927"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Predicting </a:t>
            </a:r>
          </a:p>
        </p:txBody>
      </p:sp>
      <p:cxnSp>
        <p:nvCxnSpPr>
          <p:cNvPr id="35" name="Straight Arrow Connector 34">
            <a:extLst>
              <a:ext uri="{FF2B5EF4-FFF2-40B4-BE49-F238E27FC236}">
                <a16:creationId xmlns:a16="http://schemas.microsoft.com/office/drawing/2014/main" id="{0E3ECCB9-C553-4395-B6E4-BE41123AD95D}"/>
              </a:ext>
            </a:extLst>
          </p:cNvPr>
          <p:cNvCxnSpPr>
            <a:stCxn id="29" idx="3"/>
            <a:endCxn id="33" idx="1"/>
          </p:cNvCxnSpPr>
          <p:nvPr/>
        </p:nvCxnSpPr>
        <p:spPr>
          <a:xfrm flipV="1">
            <a:off x="6867330" y="4856583"/>
            <a:ext cx="125960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D62804DE-3C42-4E2A-9D56-3806775EFCE2}"/>
              </a:ext>
            </a:extLst>
          </p:cNvPr>
          <p:cNvSpPr/>
          <p:nvPr/>
        </p:nvSpPr>
        <p:spPr>
          <a:xfrm>
            <a:off x="7361503" y="5633353"/>
            <a:ext cx="2712794"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Predicting with Time series</a:t>
            </a:r>
          </a:p>
        </p:txBody>
      </p:sp>
      <p:sp>
        <p:nvSpPr>
          <p:cNvPr id="37" name="Rectangle 36">
            <a:extLst>
              <a:ext uri="{FF2B5EF4-FFF2-40B4-BE49-F238E27FC236}">
                <a16:creationId xmlns:a16="http://schemas.microsoft.com/office/drawing/2014/main" id="{7E7D590C-02A0-4BF2-9C1C-366984C60FE1}"/>
              </a:ext>
            </a:extLst>
          </p:cNvPr>
          <p:cNvSpPr/>
          <p:nvPr/>
        </p:nvSpPr>
        <p:spPr>
          <a:xfrm>
            <a:off x="7793512" y="6232454"/>
            <a:ext cx="1848776"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Visualizing results</a:t>
            </a:r>
          </a:p>
        </p:txBody>
      </p:sp>
      <p:sp>
        <p:nvSpPr>
          <p:cNvPr id="38" name="Rectangle 37">
            <a:extLst>
              <a:ext uri="{FF2B5EF4-FFF2-40B4-BE49-F238E27FC236}">
                <a16:creationId xmlns:a16="http://schemas.microsoft.com/office/drawing/2014/main" id="{5D918BCC-0C3F-4205-BFBB-D058493E66E0}"/>
              </a:ext>
            </a:extLst>
          </p:cNvPr>
          <p:cNvSpPr/>
          <p:nvPr/>
        </p:nvSpPr>
        <p:spPr>
          <a:xfrm>
            <a:off x="8175988" y="3478779"/>
            <a:ext cx="1083823"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dirty="0"/>
              <a:t>Split Data</a:t>
            </a:r>
          </a:p>
        </p:txBody>
      </p:sp>
      <p:cxnSp>
        <p:nvCxnSpPr>
          <p:cNvPr id="40" name="Straight Arrow Connector 39">
            <a:extLst>
              <a:ext uri="{FF2B5EF4-FFF2-40B4-BE49-F238E27FC236}">
                <a16:creationId xmlns:a16="http://schemas.microsoft.com/office/drawing/2014/main" id="{04BB92F3-DEFF-41F1-ACF8-BC8CC4AE1A69}"/>
              </a:ext>
            </a:extLst>
          </p:cNvPr>
          <p:cNvCxnSpPr>
            <a:cxnSpLocks/>
            <a:stCxn id="38" idx="2"/>
            <a:endCxn id="33" idx="0"/>
          </p:cNvCxnSpPr>
          <p:nvPr/>
        </p:nvCxnSpPr>
        <p:spPr>
          <a:xfrm>
            <a:off x="8717900" y="3848111"/>
            <a:ext cx="2" cy="823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E53D4D8-D939-44A2-B10C-A612C4DC7BBC}"/>
              </a:ext>
            </a:extLst>
          </p:cNvPr>
          <p:cNvCxnSpPr>
            <a:stCxn id="33" idx="2"/>
            <a:endCxn id="36" idx="0"/>
          </p:cNvCxnSpPr>
          <p:nvPr/>
        </p:nvCxnSpPr>
        <p:spPr>
          <a:xfrm flipH="1">
            <a:off x="8717900" y="5041249"/>
            <a:ext cx="2" cy="5921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4384ADAF-BE51-4CEA-9E28-F1BC79FC37CB}"/>
              </a:ext>
            </a:extLst>
          </p:cNvPr>
          <p:cNvCxnSpPr>
            <a:stCxn id="36" idx="2"/>
            <a:endCxn id="37" idx="0"/>
          </p:cNvCxnSpPr>
          <p:nvPr/>
        </p:nvCxnSpPr>
        <p:spPr>
          <a:xfrm>
            <a:off x="8717900" y="6002685"/>
            <a:ext cx="0" cy="229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5459515D-FB27-4372-A320-C77941A70131}"/>
              </a:ext>
            </a:extLst>
          </p:cNvPr>
          <p:cNvCxnSpPr>
            <a:stCxn id="9" idx="1"/>
            <a:endCxn id="14" idx="0"/>
          </p:cNvCxnSpPr>
          <p:nvPr/>
        </p:nvCxnSpPr>
        <p:spPr>
          <a:xfrm rot="10800000" flipV="1">
            <a:off x="2071397" y="3104761"/>
            <a:ext cx="2645231" cy="3740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1BD146C1-BD07-4490-9B00-A1A420BC75CB}"/>
              </a:ext>
            </a:extLst>
          </p:cNvPr>
          <p:cNvCxnSpPr>
            <a:stCxn id="9" idx="3"/>
            <a:endCxn id="38" idx="0"/>
          </p:cNvCxnSpPr>
          <p:nvPr/>
        </p:nvCxnSpPr>
        <p:spPr>
          <a:xfrm>
            <a:off x="6778691" y="3104761"/>
            <a:ext cx="1939209" cy="3740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9" name="object 5">
            <a:extLst>
              <a:ext uri="{FF2B5EF4-FFF2-40B4-BE49-F238E27FC236}">
                <a16:creationId xmlns:a16="http://schemas.microsoft.com/office/drawing/2014/main" id="{395E995D-4064-4462-99C1-C95D96DFDB45}"/>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14</a:t>
            </a:fld>
            <a:endParaRPr lang="en-US" dirty="0">
              <a:latin typeface="Calibri"/>
              <a:cs typeface="Calibri"/>
            </a:endParaRPr>
          </a:p>
        </p:txBody>
      </p:sp>
    </p:spTree>
    <p:extLst>
      <p:ext uri="{BB962C8B-B14F-4D97-AF65-F5344CB8AC3E}">
        <p14:creationId xmlns:p14="http://schemas.microsoft.com/office/powerpoint/2010/main" val="401188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collection</a:t>
            </a:r>
          </a:p>
        </p:txBody>
      </p:sp>
      <p:sp>
        <p:nvSpPr>
          <p:cNvPr id="8" name="Rectangle 7">
            <a:extLst>
              <a:ext uri="{FF2B5EF4-FFF2-40B4-BE49-F238E27FC236}">
                <a16:creationId xmlns:a16="http://schemas.microsoft.com/office/drawing/2014/main" id="{1F02B5DC-17EC-452C-BD3D-546529BC793A}"/>
              </a:ext>
            </a:extLst>
          </p:cNvPr>
          <p:cNvSpPr/>
          <p:nvPr/>
        </p:nvSpPr>
        <p:spPr>
          <a:xfrm>
            <a:off x="1502228" y="2743571"/>
            <a:ext cx="8808098" cy="1200329"/>
          </a:xfrm>
          <a:prstGeom prst="rect">
            <a:avLst/>
          </a:prstGeom>
        </p:spPr>
        <p:txBody>
          <a:bodyPr wrap="square">
            <a:spAutoFit/>
          </a:bodyPr>
          <a:lstStyle/>
          <a:p>
            <a:r>
              <a:rPr lang="en-US" dirty="0"/>
              <a:t>The electronics dataset consists of reviews and product information from logistics support company website customer review were collected. This dataset includes reviews (ratings, text, helpfulness votes) and product metadata (descriptions, category information, sentiment).</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15</a:t>
            </a:fld>
            <a:endParaRPr lang="en-US" dirty="0">
              <a:latin typeface="Calibri"/>
              <a:cs typeface="Calibri"/>
            </a:endParaRPr>
          </a:p>
        </p:txBody>
      </p:sp>
    </p:spTree>
    <p:extLst>
      <p:ext uri="{BB962C8B-B14F-4D97-AF65-F5344CB8AC3E}">
        <p14:creationId xmlns:p14="http://schemas.microsoft.com/office/powerpoint/2010/main" val="309503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397000" y="1309722"/>
            <a:ext cx="3862874"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Data preprocessing</a:t>
            </a:r>
          </a:p>
        </p:txBody>
      </p:sp>
      <p:sp>
        <p:nvSpPr>
          <p:cNvPr id="8" name="Rectangle 7">
            <a:extLst>
              <a:ext uri="{FF2B5EF4-FFF2-40B4-BE49-F238E27FC236}">
                <a16:creationId xmlns:a16="http://schemas.microsoft.com/office/drawing/2014/main" id="{1F02B5DC-17EC-452C-BD3D-546529BC793A}"/>
              </a:ext>
            </a:extLst>
          </p:cNvPr>
          <p:cNvSpPr/>
          <p:nvPr/>
        </p:nvSpPr>
        <p:spPr>
          <a:xfrm>
            <a:off x="1511558" y="2864869"/>
            <a:ext cx="8808098" cy="1754326"/>
          </a:xfrm>
          <a:prstGeom prst="rect">
            <a:avLst/>
          </a:prstGeom>
        </p:spPr>
        <p:txBody>
          <a:bodyPr wrap="square">
            <a:spAutoFit/>
          </a:bodyPr>
          <a:lstStyle/>
          <a:p>
            <a:pPr fontAlgn="base"/>
            <a:r>
              <a:rPr lang="en-US" b="1" dirty="0"/>
              <a:t>Some common steps in data preprocessing include:</a:t>
            </a:r>
          </a:p>
          <a:p>
            <a:pPr marL="285750" indent="-285750" fontAlgn="base">
              <a:buFont typeface="Arial" panose="020B0604020202020204" pitchFamily="34" charset="0"/>
              <a:buChar char="•"/>
            </a:pPr>
            <a:r>
              <a:rPr lang="en-US" dirty="0"/>
              <a:t>Data cleaning</a:t>
            </a:r>
          </a:p>
          <a:p>
            <a:pPr marL="285750" indent="-285750" fontAlgn="base">
              <a:buFont typeface="Arial" panose="020B0604020202020204" pitchFamily="34" charset="0"/>
              <a:buChar char="•"/>
            </a:pPr>
            <a:r>
              <a:rPr lang="en-US" dirty="0"/>
              <a:t>Process Missing data</a:t>
            </a:r>
          </a:p>
          <a:p>
            <a:pPr marL="285750" indent="-285750" fontAlgn="base">
              <a:buFont typeface="Arial" panose="020B0604020202020204" pitchFamily="34" charset="0"/>
              <a:buChar char="•"/>
            </a:pPr>
            <a:r>
              <a:rPr lang="en-US" dirty="0"/>
              <a:t>Data integration</a:t>
            </a:r>
          </a:p>
          <a:p>
            <a:pPr marL="285750" indent="-285750" fontAlgn="base">
              <a:buFont typeface="Arial" panose="020B0604020202020204" pitchFamily="34" charset="0"/>
              <a:buChar char="•"/>
            </a:pPr>
            <a:r>
              <a:rPr lang="en-US" dirty="0"/>
              <a:t>Data transformation</a:t>
            </a:r>
          </a:p>
          <a:p>
            <a:pPr marL="285750" indent="-285750" fontAlgn="base">
              <a:buFont typeface="Arial" panose="020B0604020202020204" pitchFamily="34" charset="0"/>
              <a:buChar char="•"/>
            </a:pPr>
            <a:r>
              <a:rPr lang="en-US" dirty="0"/>
              <a:t>Data reduction</a:t>
            </a:r>
            <a:endParaRPr lang="en-US" b="1" dirty="0"/>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16</a:t>
            </a:fld>
            <a:endParaRPr lang="en-US" dirty="0">
              <a:latin typeface="Calibri"/>
              <a:cs typeface="Calibri"/>
            </a:endParaRPr>
          </a:p>
        </p:txBody>
      </p:sp>
    </p:spTree>
    <p:extLst>
      <p:ext uri="{BB962C8B-B14F-4D97-AF65-F5344CB8AC3E}">
        <p14:creationId xmlns:p14="http://schemas.microsoft.com/office/powerpoint/2010/main" val="1986422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397000" y="1309722"/>
            <a:ext cx="3862874"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Feature Extracting</a:t>
            </a:r>
          </a:p>
        </p:txBody>
      </p:sp>
      <p:sp>
        <p:nvSpPr>
          <p:cNvPr id="8" name="Rectangle 7">
            <a:extLst>
              <a:ext uri="{FF2B5EF4-FFF2-40B4-BE49-F238E27FC236}">
                <a16:creationId xmlns:a16="http://schemas.microsoft.com/office/drawing/2014/main" id="{1F02B5DC-17EC-452C-BD3D-546529BC793A}"/>
              </a:ext>
            </a:extLst>
          </p:cNvPr>
          <p:cNvSpPr/>
          <p:nvPr/>
        </p:nvSpPr>
        <p:spPr>
          <a:xfrm>
            <a:off x="1511558" y="2864869"/>
            <a:ext cx="9647854" cy="1754326"/>
          </a:xfrm>
          <a:prstGeom prst="rect">
            <a:avLst/>
          </a:prstGeom>
        </p:spPr>
        <p:txBody>
          <a:bodyPr wrap="square">
            <a:spAutoFit/>
          </a:bodyPr>
          <a:lstStyle/>
          <a:p>
            <a:pPr fontAlgn="base"/>
            <a:r>
              <a:rPr lang="en-US" dirty="0"/>
              <a:t>Feature extraction is a process of dimensionality reduction by which an initial set of raw data is reduced to more manageable groups for processing. A characteristic of these large data sets is a large number of variables that require a lot of computing resources to process. Feature extraction is the name for methods that select and /or combine variables into features, effectively reducing the amount of data that must be processed, while still accurately and completely describing the original data set.</a:t>
            </a:r>
            <a:endParaRPr lang="en-US" b="1" dirty="0"/>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17</a:t>
            </a:fld>
            <a:endParaRPr lang="en-US" dirty="0">
              <a:latin typeface="Calibri"/>
              <a:cs typeface="Calibri"/>
            </a:endParaRPr>
          </a:p>
        </p:txBody>
      </p:sp>
    </p:spTree>
    <p:extLst>
      <p:ext uri="{BB962C8B-B14F-4D97-AF65-F5344CB8AC3E}">
        <p14:creationId xmlns:p14="http://schemas.microsoft.com/office/powerpoint/2010/main" val="402717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8" name="Rectangle 7">
            <a:extLst>
              <a:ext uri="{FF2B5EF4-FFF2-40B4-BE49-F238E27FC236}">
                <a16:creationId xmlns:a16="http://schemas.microsoft.com/office/drawing/2014/main" id="{1F02B5DC-17EC-452C-BD3D-546529BC793A}"/>
              </a:ext>
            </a:extLst>
          </p:cNvPr>
          <p:cNvSpPr/>
          <p:nvPr/>
        </p:nvSpPr>
        <p:spPr>
          <a:xfrm>
            <a:off x="1950098" y="2118420"/>
            <a:ext cx="8808098" cy="2031325"/>
          </a:xfrm>
          <a:prstGeom prst="rect">
            <a:avLst/>
          </a:prstGeom>
        </p:spPr>
        <p:txBody>
          <a:bodyPr wrap="square">
            <a:spAutoFit/>
          </a:bodyPr>
          <a:lstStyle/>
          <a:p>
            <a:r>
              <a:rPr lang="en-US" dirty="0"/>
              <a:t>In this paper, the research selected experiment, comparison and appropriate machine learning methods to analyze and classify sentiment based on customer opinions. Applications of opinion classification depend on the field, analysis model and source of collected data. In this research, we proposed an application solution in natural language analysis, namely, consumer sentiment analysis based on comments posted on the websites. The solution is tested on several different machine learning methods to compare the pros and cons of the models and select the best model by F1-score measurement.</a:t>
            </a:r>
          </a:p>
        </p:txBody>
      </p:sp>
      <p:sp>
        <p:nvSpPr>
          <p:cNvPr id="27" name="object 5">
            <a:extLst>
              <a:ext uri="{FF2B5EF4-FFF2-40B4-BE49-F238E27FC236}">
                <a16:creationId xmlns:a16="http://schemas.microsoft.com/office/drawing/2014/main" id="{4A364A63-0D3F-48CB-B1B9-F1E77E48F7BE}"/>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18</a:t>
            </a:fld>
            <a:endParaRPr lang="en-US" dirty="0">
              <a:latin typeface="Calibri"/>
              <a:cs typeface="Calibri"/>
            </a:endParaRPr>
          </a:p>
        </p:txBody>
      </p:sp>
    </p:spTree>
    <p:extLst>
      <p:ext uri="{BB962C8B-B14F-4D97-AF65-F5344CB8AC3E}">
        <p14:creationId xmlns:p14="http://schemas.microsoft.com/office/powerpoint/2010/main" val="239442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4680769"/>
          </a:xfrm>
          <a:prstGeom prst="rect">
            <a:avLst/>
          </a:prstGeom>
        </p:spPr>
        <p:txBody>
          <a:bodyPr vert="horz" wrap="square" lIns="0" tIns="12700" rIns="0" bIns="0" rtlCol="0">
            <a:spAutoFit/>
          </a:bodyPr>
          <a:lstStyle/>
          <a:p>
            <a:pPr>
              <a:spcAft>
                <a:spcPts val="800"/>
              </a:spcAft>
              <a:tabLst>
                <a:tab pos="2286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b="0" i="0" dirty="0">
                <a:solidFill>
                  <a:srgbClr val="222222"/>
                </a:solidFill>
                <a:effectLst/>
                <a:latin typeface="Times New Roman" panose="02020603050405020304" pitchFamily="18" charset="0"/>
                <a:cs typeface="Times New Roman" panose="02020603050405020304" pitchFamily="18" charset="0"/>
              </a:rPr>
              <a:t>Nguyen, Bang, Van-Ho Nguyen, and Thanh Ho. "Sentiment analysis of customer feedbacks in online food     	ordering services." </a:t>
            </a:r>
            <a:r>
              <a:rPr lang="en-US" b="0" i="1" dirty="0">
                <a:solidFill>
                  <a:srgbClr val="222222"/>
                </a:solidFill>
                <a:effectLst/>
                <a:latin typeface="Times New Roman" panose="02020603050405020304" pitchFamily="18" charset="0"/>
                <a:cs typeface="Times New Roman" panose="02020603050405020304" pitchFamily="18" charset="0"/>
              </a:rPr>
              <a:t>Business Systems Research: International journal of the Society for Advancing 	  	Innovation and Research in Economy</a:t>
            </a:r>
            <a:r>
              <a:rPr lang="en-US" b="0" i="0" dirty="0">
                <a:solidFill>
                  <a:srgbClr val="222222"/>
                </a:solidFill>
                <a:effectLst/>
                <a:latin typeface="Times New Roman" panose="02020603050405020304" pitchFamily="18" charset="0"/>
                <a:cs typeface="Times New Roman" panose="02020603050405020304" pitchFamily="18" charset="0"/>
              </a:rPr>
              <a:t> 12.2 (2021): 46-59.</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Singla, </a:t>
            </a:r>
            <a:r>
              <a:rPr lang="en-GB"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Zeenia</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a:t>
            </a:r>
            <a:r>
              <a:rPr lang="en-GB" dirty="0" err="1">
                <a:solidFill>
                  <a:srgbClr val="222222"/>
                </a:solidFill>
                <a:latin typeface="Times New Roman" panose="02020603050405020304" pitchFamily="18" charset="0"/>
                <a:ea typeface="Calibri" panose="020F0502020204030204" pitchFamily="34" charset="0"/>
                <a:cs typeface="Times New Roman" panose="02020603050405020304" pitchFamily="18" charset="0"/>
              </a:rPr>
              <a:t>Sukhchandan</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 Randhawa, and Sushma Jain. "Statistical and sentiment analysis of consumer 	product reviews." 2017 8th International Conference on Computing, Communication and Networking 	Technologies (ICCCNT). IEEE, 2017.</a:t>
            </a:r>
          </a:p>
          <a:p>
            <a:pPr>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Tang, </a:t>
            </a:r>
            <a:r>
              <a:rPr lang="en-US" dirty="0" err="1">
                <a:latin typeface="Times New Roman" panose="02020603050405020304" pitchFamily="18" charset="0"/>
                <a:cs typeface="Times New Roman" panose="02020603050405020304" pitchFamily="18" charset="0"/>
              </a:rPr>
              <a:t>Yachun</a:t>
            </a:r>
            <a:r>
              <a:rPr lang="en-US" dirty="0">
                <a:latin typeface="Times New Roman" panose="02020603050405020304" pitchFamily="18" charset="0"/>
                <a:cs typeface="Times New Roman" panose="02020603050405020304" pitchFamily="18" charset="0"/>
              </a:rPr>
              <a:t>. "Research on Word Vector Training Method Based on Improved Skip-Gram 	Algorithm." </a:t>
            </a:r>
            <a:r>
              <a:rPr lang="en-US" i="1" dirty="0">
                <a:latin typeface="Times New Roman" panose="02020603050405020304" pitchFamily="18" charset="0"/>
                <a:cs typeface="Times New Roman" panose="02020603050405020304" pitchFamily="18" charset="0"/>
              </a:rPr>
              <a:t>Advances in Multimedia</a:t>
            </a:r>
            <a:r>
              <a:rPr lang="en-US" dirty="0">
                <a:latin typeface="Times New Roman" panose="02020603050405020304" pitchFamily="18" charset="0"/>
                <a:cs typeface="Times New Roman" panose="02020603050405020304" pitchFamily="18" charset="0"/>
              </a:rPr>
              <a:t> 2022 (2022).</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Asgari-Chenaghlu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Meysam</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Word Vector Representation, Word2vec, Glove, and Many More Explained</a:t>
            </a:r>
            <a:r>
              <a:rPr lang="en-US" dirty="0">
                <a:latin typeface="Times New Roman" panose="02020603050405020304" pitchFamily="18" charset="0"/>
                <a:cs typeface="Times New Roman" panose="02020603050405020304" pitchFamily="18" charset="0"/>
              </a:rPr>
              <a:t>. Diss. University of Tabriz, 2017.</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Nguyen, Bang, Van-Ho Nguyen, and Thanh Ho. "Sentiment analysis of customer feedbacks in online food ordering services." </a:t>
            </a:r>
            <a:r>
              <a:rPr lang="en-US" i="1" dirty="0">
                <a:latin typeface="Times New Roman" panose="02020603050405020304" pitchFamily="18" charset="0"/>
                <a:cs typeface="Times New Roman" panose="02020603050405020304" pitchFamily="18" charset="0"/>
              </a:rPr>
              <a:t>Business Systems Research: International journal of the Society for Advancing Innovation and Research in Economy</a:t>
            </a:r>
            <a:r>
              <a:rPr lang="en-US" dirty="0">
                <a:latin typeface="Times New Roman" panose="02020603050405020304" pitchFamily="18" charset="0"/>
                <a:cs typeface="Times New Roman" panose="02020603050405020304" pitchFamily="18" charset="0"/>
              </a:rPr>
              <a:t> 12.2 (2021): 46-59</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Zhang, </a:t>
            </a:r>
            <a:r>
              <a:rPr lang="en-US" dirty="0" err="1">
                <a:latin typeface="Times New Roman" panose="02020603050405020304" pitchFamily="18" charset="0"/>
                <a:cs typeface="Times New Roman" panose="02020603050405020304" pitchFamily="18" charset="0"/>
              </a:rPr>
              <a:t>Shaozhong</a:t>
            </a:r>
            <a:r>
              <a:rPr lang="en-US" dirty="0">
                <a:latin typeface="Times New Roman" panose="02020603050405020304" pitchFamily="18" charset="0"/>
                <a:cs typeface="Times New Roman" panose="02020603050405020304" pitchFamily="18" charset="0"/>
              </a:rPr>
              <a:t>, et al. "Research on Logistics Service Assessment for Smart City: A Users’ Review Sentiment Analysis Approach." </a:t>
            </a:r>
            <a:r>
              <a:rPr lang="en-US" i="1" dirty="0">
                <a:latin typeface="Times New Roman" panose="02020603050405020304" pitchFamily="18" charset="0"/>
                <a:cs typeface="Times New Roman" panose="02020603050405020304" pitchFamily="18" charset="0"/>
              </a:rPr>
              <a:t>Electronics</a:t>
            </a:r>
            <a:r>
              <a:rPr lang="en-US" dirty="0">
                <a:latin typeface="Times New Roman" panose="02020603050405020304" pitchFamily="18" charset="0"/>
                <a:cs typeface="Times New Roman" panose="02020603050405020304" pitchFamily="18" charset="0"/>
              </a:rPr>
              <a:t> 11.23 (2022): 4018</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object 5">
            <a:extLst>
              <a:ext uri="{FF2B5EF4-FFF2-40B4-BE49-F238E27FC236}">
                <a16:creationId xmlns:a16="http://schemas.microsoft.com/office/drawing/2014/main" id="{6930F001-47AC-4170-8D81-2E4FACEDC4EC}"/>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19</a:t>
            </a:fld>
            <a:endParaRPr lang="en-US" dirty="0">
              <a:latin typeface="Calibri"/>
              <a:cs typeface="Calibri"/>
            </a:endParaRPr>
          </a:p>
        </p:txBody>
      </p:sp>
    </p:spTree>
    <p:extLst>
      <p:ext uri="{BB962C8B-B14F-4D97-AF65-F5344CB8AC3E}">
        <p14:creationId xmlns:p14="http://schemas.microsoft.com/office/powerpoint/2010/main" val="93203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19B030-8693-4BAE-8FFD-3289774D48AA}"/>
              </a:ext>
            </a:extLst>
          </p:cNvPr>
          <p:cNvSpPr/>
          <p:nvPr/>
        </p:nvSpPr>
        <p:spPr>
          <a:xfrm>
            <a:off x="0" y="1704442"/>
            <a:ext cx="12210661" cy="5131837"/>
          </a:xfrm>
          <a:custGeom>
            <a:avLst/>
            <a:gdLst>
              <a:gd name="connsiteX0" fmla="*/ 0 w 12192000"/>
              <a:gd name="connsiteY0" fmla="*/ 0 h 5131837"/>
              <a:gd name="connsiteX1" fmla="*/ 12192000 w 12192000"/>
              <a:gd name="connsiteY1" fmla="*/ 0 h 5131837"/>
              <a:gd name="connsiteX2" fmla="*/ 12192000 w 12192000"/>
              <a:gd name="connsiteY2" fmla="*/ 5131837 h 5131837"/>
              <a:gd name="connsiteX3" fmla="*/ 0 w 12192000"/>
              <a:gd name="connsiteY3" fmla="*/ 5131837 h 5131837"/>
              <a:gd name="connsiteX4" fmla="*/ 0 w 12192000"/>
              <a:gd name="connsiteY4" fmla="*/ 0 h 5131837"/>
              <a:gd name="connsiteX0" fmla="*/ 0 w 12210661"/>
              <a:gd name="connsiteY0" fmla="*/ 0 h 5131837"/>
              <a:gd name="connsiteX1" fmla="*/ 12210661 w 12210661"/>
              <a:gd name="connsiteY1" fmla="*/ 0 h 5131837"/>
              <a:gd name="connsiteX2" fmla="*/ 12210661 w 12210661"/>
              <a:gd name="connsiteY2" fmla="*/ 5131837 h 5131837"/>
              <a:gd name="connsiteX3" fmla="*/ 18661 w 12210661"/>
              <a:gd name="connsiteY3" fmla="*/ 5131837 h 5131837"/>
              <a:gd name="connsiteX4" fmla="*/ 0 w 12210661"/>
              <a:gd name="connsiteY4" fmla="*/ 0 h 5131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0661" h="5131837">
                <a:moveTo>
                  <a:pt x="0" y="0"/>
                </a:moveTo>
                <a:lnTo>
                  <a:pt x="12210661" y="0"/>
                </a:lnTo>
                <a:lnTo>
                  <a:pt x="12210661" y="5131837"/>
                </a:lnTo>
                <a:lnTo>
                  <a:pt x="18661" y="5131837"/>
                </a:lnTo>
                <a:cubicBezTo>
                  <a:pt x="12441" y="3421225"/>
                  <a:pt x="6220" y="1710612"/>
                  <a:pt x="0" y="0"/>
                </a:cubicBezTo>
                <a:close/>
              </a:path>
            </a:pathLst>
          </a:custGeom>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9">
            <a:extLst>
              <a:ext uri="{FF2B5EF4-FFF2-40B4-BE49-F238E27FC236}">
                <a16:creationId xmlns:a16="http://schemas.microsoft.com/office/drawing/2014/main" id="{988C21B8-8B5E-44A6-93B9-0AD65DC3EE8E}"/>
              </a:ext>
            </a:extLst>
          </p:cNvPr>
          <p:cNvSpPr txBox="1">
            <a:spLocks/>
          </p:cNvSpPr>
          <p:nvPr/>
        </p:nvSpPr>
        <p:spPr>
          <a:xfrm>
            <a:off x="4876800" y="2991378"/>
            <a:ext cx="7086600" cy="818622"/>
          </a:xfrm>
          <a:prstGeom prst="rect">
            <a:avLst/>
          </a:prstGeom>
        </p:spPr>
        <p:txBody>
          <a:bodyPr vert="horz" wrap="square" lIns="0" tIns="622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065" marR="5080">
              <a:lnSpc>
                <a:spcPts val="3110"/>
              </a:lnSpc>
              <a:spcBef>
                <a:spcPts val="490"/>
              </a:spcBef>
            </a:pPr>
            <a:r>
              <a:rPr lang="en-US" sz="2000" spc="15" dirty="0">
                <a:solidFill>
                  <a:srgbClr val="FFFFFF"/>
                </a:solidFill>
              </a:rPr>
              <a:t>Title: Sentiment Analysis Through Evaluation of Bangladeshi logistics support company Customer Reviews</a:t>
            </a:r>
            <a:endParaRPr lang="en-US" sz="2000" dirty="0">
              <a:latin typeface="Times New Roman"/>
              <a:cs typeface="Times New Roman"/>
            </a:endParaRPr>
          </a:p>
        </p:txBody>
      </p:sp>
      <p:sp>
        <p:nvSpPr>
          <p:cNvPr id="5" name="object 10">
            <a:extLst>
              <a:ext uri="{FF2B5EF4-FFF2-40B4-BE49-F238E27FC236}">
                <a16:creationId xmlns:a16="http://schemas.microsoft.com/office/drawing/2014/main" id="{36FDCB21-3CBB-48AB-B3F2-53B5EC84BAE8}"/>
              </a:ext>
            </a:extLst>
          </p:cNvPr>
          <p:cNvSpPr txBox="1"/>
          <p:nvPr/>
        </p:nvSpPr>
        <p:spPr>
          <a:xfrm>
            <a:off x="4609322" y="4191000"/>
            <a:ext cx="3696478" cy="1818447"/>
          </a:xfrm>
          <a:prstGeom prst="rect">
            <a:avLst/>
          </a:prstGeom>
        </p:spPr>
        <p:txBody>
          <a:bodyPr vert="horz" wrap="square" lIns="0" tIns="12700" rIns="0" bIns="0" rtlCol="0">
            <a:spAutoFit/>
          </a:bodyPr>
          <a:lstStyle/>
          <a:p>
            <a:pPr marL="54610">
              <a:lnSpc>
                <a:spcPct val="100000"/>
              </a:lnSpc>
              <a:spcBef>
                <a:spcPts val="100"/>
              </a:spcBef>
            </a:pPr>
            <a:r>
              <a:rPr sz="3200" b="1" spc="-434" dirty="0">
                <a:solidFill>
                  <a:srgbClr val="FFFFFF"/>
                </a:solidFill>
                <a:latin typeface="Arial" panose="020B0604020202020204" pitchFamily="34" charset="0"/>
                <a:cs typeface="Arial" panose="020B0604020202020204" pitchFamily="34" charset="0"/>
              </a:rPr>
              <a:t>P</a:t>
            </a:r>
            <a:r>
              <a:rPr sz="3200" b="1" spc="-195" dirty="0">
                <a:solidFill>
                  <a:srgbClr val="FFFFFF"/>
                </a:solidFill>
                <a:latin typeface="Arial" panose="020B0604020202020204" pitchFamily="34" charset="0"/>
                <a:cs typeface="Arial" panose="020B0604020202020204" pitchFamily="34" charset="0"/>
              </a:rPr>
              <a:t>r</a:t>
            </a:r>
            <a:r>
              <a:rPr sz="3200" b="1" spc="-275" dirty="0">
                <a:solidFill>
                  <a:srgbClr val="FFFFFF"/>
                </a:solidFill>
                <a:latin typeface="Arial" panose="020B0604020202020204" pitchFamily="34" charset="0"/>
                <a:cs typeface="Arial" panose="020B0604020202020204" pitchFamily="34" charset="0"/>
              </a:rPr>
              <a:t>esented</a:t>
            </a:r>
            <a:r>
              <a:rPr sz="3200" b="1" spc="-40" dirty="0">
                <a:solidFill>
                  <a:srgbClr val="FFFFFF"/>
                </a:solidFill>
                <a:latin typeface="Arial" panose="020B0604020202020204" pitchFamily="34" charset="0"/>
                <a:cs typeface="Arial" panose="020B0604020202020204" pitchFamily="34" charset="0"/>
              </a:rPr>
              <a:t> </a:t>
            </a:r>
            <a:r>
              <a:rPr sz="3200" b="1" spc="-355" dirty="0">
                <a:solidFill>
                  <a:srgbClr val="FFFFFF"/>
                </a:solidFill>
                <a:latin typeface="Arial" panose="020B0604020202020204" pitchFamily="34" charset="0"/>
                <a:cs typeface="Arial" panose="020B0604020202020204" pitchFamily="34" charset="0"/>
              </a:rPr>
              <a:t>By</a:t>
            </a:r>
            <a:endParaRPr sz="3200" b="1" dirty="0">
              <a:latin typeface="Arial" panose="020B0604020202020204" pitchFamily="34" charset="0"/>
              <a:cs typeface="Arial" panose="020B0604020202020204" pitchFamily="34" charset="0"/>
            </a:endParaRPr>
          </a:p>
          <a:p>
            <a:pPr marL="12700" marR="469900">
              <a:lnSpc>
                <a:spcPct val="119000"/>
              </a:lnSpc>
              <a:spcBef>
                <a:spcPts val="1220"/>
              </a:spcBef>
            </a:pPr>
            <a:r>
              <a:rPr lang="en-GB" sz="1600" spc="15" dirty="0">
                <a:solidFill>
                  <a:srgbClr val="FFFFFF"/>
                </a:solidFill>
                <a:latin typeface="Microsoft Sans Serif"/>
                <a:cs typeface="Microsoft Sans Serif"/>
              </a:rPr>
              <a:t> Md. MD RABIUL AWAL SHUVO</a:t>
            </a:r>
          </a:p>
          <a:p>
            <a:pPr marL="12700" marR="469900">
              <a:lnSpc>
                <a:spcPct val="119000"/>
              </a:lnSpc>
              <a:spcBef>
                <a:spcPts val="1220"/>
              </a:spcBef>
            </a:pPr>
            <a:r>
              <a:rPr lang="en-GB" sz="1600" spc="15" dirty="0">
                <a:solidFill>
                  <a:srgbClr val="FFFFFF"/>
                </a:solidFill>
                <a:latin typeface="Microsoft Sans Serif"/>
                <a:cs typeface="Microsoft Sans Serif"/>
              </a:rPr>
              <a:t> </a:t>
            </a:r>
            <a:r>
              <a:rPr sz="1600" spc="15" dirty="0">
                <a:solidFill>
                  <a:srgbClr val="FFFFFF"/>
                </a:solidFill>
                <a:latin typeface="Microsoft Sans Serif"/>
                <a:cs typeface="Microsoft Sans Serif"/>
              </a:rPr>
              <a:t>ID:</a:t>
            </a:r>
            <a:r>
              <a:rPr lang="en-GB" sz="1600" spc="15" dirty="0">
                <a:solidFill>
                  <a:srgbClr val="FFFFFF"/>
                </a:solidFill>
                <a:latin typeface="Microsoft Sans Serif"/>
                <a:cs typeface="Microsoft Sans Serif"/>
              </a:rPr>
              <a:t> 193-35-487</a:t>
            </a:r>
          </a:p>
          <a:p>
            <a:pPr marL="12700" marR="469900">
              <a:lnSpc>
                <a:spcPct val="119000"/>
              </a:lnSpc>
              <a:spcBef>
                <a:spcPts val="1220"/>
              </a:spcBef>
            </a:pPr>
            <a:r>
              <a:rPr lang="en-GB" sz="1600" spc="60" dirty="0">
                <a:solidFill>
                  <a:srgbClr val="FFFFFF"/>
                </a:solidFill>
                <a:latin typeface="Microsoft Sans Serif"/>
                <a:cs typeface="Microsoft Sans Serif"/>
              </a:rPr>
              <a:t> Department</a:t>
            </a:r>
            <a:r>
              <a:rPr sz="1600" spc="10" dirty="0">
                <a:solidFill>
                  <a:srgbClr val="FFFFFF"/>
                </a:solidFill>
                <a:latin typeface="Microsoft Sans Serif"/>
                <a:cs typeface="Microsoft Sans Serif"/>
              </a:rPr>
              <a:t> </a:t>
            </a:r>
            <a:r>
              <a:rPr sz="1600" spc="60" dirty="0">
                <a:solidFill>
                  <a:srgbClr val="FFFFFF"/>
                </a:solidFill>
                <a:latin typeface="Microsoft Sans Serif"/>
                <a:cs typeface="Microsoft Sans Serif"/>
              </a:rPr>
              <a:t>of</a:t>
            </a:r>
            <a:r>
              <a:rPr sz="1600" spc="10" dirty="0">
                <a:solidFill>
                  <a:srgbClr val="FFFFFF"/>
                </a:solidFill>
                <a:latin typeface="Microsoft Sans Serif"/>
                <a:cs typeface="Microsoft Sans Serif"/>
              </a:rPr>
              <a:t> </a:t>
            </a:r>
            <a:r>
              <a:rPr sz="1600" spc="-60" dirty="0">
                <a:solidFill>
                  <a:srgbClr val="FFFFFF"/>
                </a:solidFill>
                <a:latin typeface="Microsoft Sans Serif"/>
                <a:cs typeface="Microsoft Sans Serif"/>
              </a:rPr>
              <a:t>SWE,</a:t>
            </a:r>
            <a:r>
              <a:rPr sz="1600" spc="15" dirty="0">
                <a:solidFill>
                  <a:srgbClr val="FFFFFF"/>
                </a:solidFill>
                <a:latin typeface="Microsoft Sans Serif"/>
                <a:cs typeface="Microsoft Sans Serif"/>
              </a:rPr>
              <a:t> </a:t>
            </a:r>
            <a:r>
              <a:rPr sz="1600" dirty="0">
                <a:solidFill>
                  <a:srgbClr val="FFFFFF"/>
                </a:solidFill>
                <a:latin typeface="Microsoft Sans Serif"/>
                <a:cs typeface="Microsoft Sans Serif"/>
              </a:rPr>
              <a:t>DIU</a:t>
            </a:r>
            <a:endParaRPr sz="1600" dirty="0">
              <a:latin typeface="Microsoft Sans Serif"/>
              <a:cs typeface="Microsoft Sans Serif"/>
            </a:endParaRPr>
          </a:p>
        </p:txBody>
      </p:sp>
      <p:sp>
        <p:nvSpPr>
          <p:cNvPr id="6" name="object 11">
            <a:extLst>
              <a:ext uri="{FF2B5EF4-FFF2-40B4-BE49-F238E27FC236}">
                <a16:creationId xmlns:a16="http://schemas.microsoft.com/office/drawing/2014/main" id="{3B5E5FC0-B1D2-4C45-BB29-12AB1F9539DC}"/>
              </a:ext>
            </a:extLst>
          </p:cNvPr>
          <p:cNvSpPr txBox="1"/>
          <p:nvPr/>
        </p:nvSpPr>
        <p:spPr>
          <a:xfrm>
            <a:off x="8549154" y="4191000"/>
            <a:ext cx="2652246" cy="1782539"/>
          </a:xfrm>
          <a:prstGeom prst="rect">
            <a:avLst/>
          </a:prstGeom>
        </p:spPr>
        <p:txBody>
          <a:bodyPr vert="horz" wrap="square" lIns="0" tIns="12700" rIns="0" bIns="0" rtlCol="0">
            <a:spAutoFit/>
          </a:bodyPr>
          <a:lstStyle/>
          <a:p>
            <a:pPr marL="12700">
              <a:lnSpc>
                <a:spcPct val="100000"/>
              </a:lnSpc>
              <a:spcBef>
                <a:spcPts val="100"/>
              </a:spcBef>
            </a:pPr>
            <a:r>
              <a:rPr sz="3200" b="1" spc="-355" dirty="0">
                <a:solidFill>
                  <a:srgbClr val="FFFFFF"/>
                </a:solidFill>
                <a:latin typeface="Arial"/>
                <a:cs typeface="Arial"/>
              </a:rPr>
              <a:t>Supe</a:t>
            </a:r>
            <a:r>
              <a:rPr sz="3200" b="1" spc="-165" dirty="0">
                <a:solidFill>
                  <a:srgbClr val="FFFFFF"/>
                </a:solidFill>
                <a:latin typeface="Arial"/>
                <a:cs typeface="Arial"/>
              </a:rPr>
              <a:t>r</a:t>
            </a:r>
            <a:r>
              <a:rPr sz="3200" b="1" spc="-210" dirty="0">
                <a:solidFill>
                  <a:srgbClr val="FFFFFF"/>
                </a:solidFill>
                <a:latin typeface="Arial"/>
                <a:cs typeface="Arial"/>
              </a:rPr>
              <a:t>vise</a:t>
            </a:r>
            <a:r>
              <a:rPr sz="3200" b="1" spc="-254" dirty="0">
                <a:solidFill>
                  <a:srgbClr val="FFFFFF"/>
                </a:solidFill>
                <a:latin typeface="Arial"/>
                <a:cs typeface="Arial"/>
              </a:rPr>
              <a:t>d</a:t>
            </a:r>
            <a:r>
              <a:rPr sz="3200" b="1" spc="-45" dirty="0">
                <a:solidFill>
                  <a:srgbClr val="FFFFFF"/>
                </a:solidFill>
                <a:latin typeface="Arial"/>
                <a:cs typeface="Arial"/>
              </a:rPr>
              <a:t> </a:t>
            </a:r>
            <a:r>
              <a:rPr sz="3200" b="1" spc="-355" dirty="0">
                <a:solidFill>
                  <a:srgbClr val="FFFFFF"/>
                </a:solidFill>
                <a:latin typeface="Arial"/>
                <a:cs typeface="Arial"/>
              </a:rPr>
              <a:t>By</a:t>
            </a:r>
            <a:endParaRPr sz="3200" dirty="0">
              <a:latin typeface="Arial"/>
              <a:cs typeface="Arial"/>
            </a:endParaRPr>
          </a:p>
          <a:p>
            <a:pPr marL="12700">
              <a:lnSpc>
                <a:spcPct val="100000"/>
              </a:lnSpc>
              <a:spcBef>
                <a:spcPts val="1400"/>
              </a:spcBef>
            </a:pPr>
            <a:r>
              <a:rPr lang="en-US" sz="1600" spc="65" dirty="0">
                <a:solidFill>
                  <a:srgbClr val="FFFFFF"/>
                </a:solidFill>
                <a:latin typeface="Microsoft Sans Serif"/>
                <a:cs typeface="Microsoft Sans Serif"/>
              </a:rPr>
              <a:t>Md </a:t>
            </a:r>
            <a:r>
              <a:rPr lang="en-US" sz="1600" spc="65" dirty="0" err="1">
                <a:solidFill>
                  <a:srgbClr val="FFFFFF"/>
                </a:solidFill>
                <a:latin typeface="Microsoft Sans Serif"/>
                <a:cs typeface="Microsoft Sans Serif"/>
              </a:rPr>
              <a:t>Rittique</a:t>
            </a:r>
            <a:r>
              <a:rPr lang="en-US" sz="1600" spc="65" dirty="0">
                <a:solidFill>
                  <a:srgbClr val="FFFFFF"/>
                </a:solidFill>
                <a:latin typeface="Microsoft Sans Serif"/>
                <a:cs typeface="Microsoft Sans Serif"/>
              </a:rPr>
              <a:t> Alam</a:t>
            </a:r>
          </a:p>
          <a:p>
            <a:pPr marL="12700">
              <a:lnSpc>
                <a:spcPct val="100000"/>
              </a:lnSpc>
              <a:spcBef>
                <a:spcPts val="1400"/>
              </a:spcBef>
            </a:pPr>
            <a:r>
              <a:rPr lang="en-US" sz="1600" spc="65" dirty="0">
                <a:solidFill>
                  <a:srgbClr val="FFFFFF"/>
                </a:solidFill>
                <a:latin typeface="Microsoft Sans Serif"/>
                <a:cs typeface="Microsoft Sans Serif"/>
              </a:rPr>
              <a:t>Lecturer</a:t>
            </a:r>
            <a:endParaRPr lang="en-GB" sz="1600" spc="-5" dirty="0">
              <a:solidFill>
                <a:srgbClr val="FFFFFF"/>
              </a:solidFill>
              <a:latin typeface="Microsoft Sans Serif"/>
              <a:cs typeface="Microsoft Sans Serif"/>
            </a:endParaRPr>
          </a:p>
          <a:p>
            <a:pPr marL="12700">
              <a:lnSpc>
                <a:spcPct val="100000"/>
              </a:lnSpc>
              <a:spcBef>
                <a:spcPts val="1400"/>
              </a:spcBef>
            </a:pPr>
            <a:r>
              <a:rPr lang="en-GB" sz="1600" spc="-15" dirty="0">
                <a:solidFill>
                  <a:srgbClr val="FFFFFF"/>
                </a:solidFill>
                <a:latin typeface="Microsoft Sans Serif"/>
                <a:cs typeface="Microsoft Sans Serif"/>
              </a:rPr>
              <a:t>Department of SWE, DIU</a:t>
            </a:r>
          </a:p>
        </p:txBody>
      </p:sp>
    </p:spTree>
    <p:extLst>
      <p:ext uri="{BB962C8B-B14F-4D97-AF65-F5344CB8AC3E}">
        <p14:creationId xmlns:p14="http://schemas.microsoft.com/office/powerpoint/2010/main" val="4180152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4680769"/>
          </a:xfrm>
          <a:prstGeom prst="rect">
            <a:avLst/>
          </a:prstGeom>
        </p:spPr>
        <p:txBody>
          <a:bodyPr vert="horz" wrap="square" lIns="0" tIns="12700" rIns="0" bIns="0" rtlCol="0">
            <a:spAutoFit/>
          </a:bodyPr>
          <a:lstStyle/>
          <a:p>
            <a:pPr>
              <a:spcAft>
                <a:spcPts val="800"/>
              </a:spcAft>
              <a:tabLst>
                <a:tab pos="228600" algn="l"/>
              </a:tabLs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Bhatt, </a:t>
            </a:r>
            <a:r>
              <a:rPr lang="en-US" dirty="0" err="1">
                <a:latin typeface="Times New Roman" panose="02020603050405020304" pitchFamily="18" charset="0"/>
                <a:cs typeface="Times New Roman" panose="02020603050405020304" pitchFamily="18" charset="0"/>
              </a:rPr>
              <a:t>Aashutosh</a:t>
            </a:r>
            <a:r>
              <a:rPr lang="en-US" dirty="0">
                <a:latin typeface="Times New Roman" panose="02020603050405020304" pitchFamily="18" charset="0"/>
                <a:cs typeface="Times New Roman" panose="02020603050405020304" pitchFamily="18" charset="0"/>
              </a:rPr>
              <a:t>, et al. "Amazon review classification and sentiment analysis." </a:t>
            </a:r>
            <a:r>
              <a:rPr lang="en-US" i="1" dirty="0">
                <a:latin typeface="Times New Roman" panose="02020603050405020304" pitchFamily="18" charset="0"/>
                <a:cs typeface="Times New Roman" panose="02020603050405020304" pitchFamily="18" charset="0"/>
              </a:rPr>
              <a:t>International Journal of 	Computer Science and Information Technologies</a:t>
            </a:r>
            <a:r>
              <a:rPr lang="en-US" dirty="0">
                <a:latin typeface="Times New Roman" panose="02020603050405020304" pitchFamily="18" charset="0"/>
                <a:cs typeface="Times New Roman" panose="02020603050405020304" pitchFamily="18" charset="0"/>
              </a:rPr>
              <a:t> 6.6 (2015): 5107-5110.</a:t>
            </a:r>
            <a:r>
              <a:rPr lang="en-US" b="0" i="0" dirty="0">
                <a:solidFill>
                  <a:srgbClr val="222222"/>
                </a:solidFill>
                <a:effectLst/>
                <a:latin typeface="Times New Roman" panose="02020603050405020304" pitchFamily="18" charset="0"/>
                <a:cs typeface="Times New Roman" panose="02020603050405020304" pitchFamily="18" charset="0"/>
              </a:rPr>
              <a:t>.</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8</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Laksono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Rachmawan</a:t>
            </a:r>
            <a:r>
              <a:rPr lang="en-US" dirty="0">
                <a:latin typeface="Times New Roman" panose="02020603050405020304" pitchFamily="18" charset="0"/>
                <a:cs typeface="Times New Roman" panose="02020603050405020304" pitchFamily="18" charset="0"/>
              </a:rPr>
              <a:t> Adi, et al. "Sentiment analysis of restaurant customer reviews on </a:t>
            </a:r>
            <a:r>
              <a:rPr lang="en-US" dirty="0" err="1">
                <a:latin typeface="Times New Roman" panose="02020603050405020304" pitchFamily="18" charset="0"/>
                <a:cs typeface="Times New Roman" panose="02020603050405020304" pitchFamily="18" charset="0"/>
              </a:rPr>
              <a:t>tripadvisor</a:t>
            </a:r>
            <a:r>
              <a:rPr lang="en-US" dirty="0">
                <a:latin typeface="Times New Roman" panose="02020603050405020304" pitchFamily="18" charset="0"/>
                <a:cs typeface="Times New Roman" panose="02020603050405020304" pitchFamily="18" charset="0"/>
              </a:rPr>
              <a:t> using 	naïve </a:t>
            </a:r>
            <a:r>
              <a:rPr lang="en-US" dirty="0" err="1">
                <a:latin typeface="Times New Roman" panose="02020603050405020304" pitchFamily="18" charset="0"/>
                <a:cs typeface="Times New Roman" panose="02020603050405020304" pitchFamily="18" charset="0"/>
              </a:rPr>
              <a:t>bayes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2019 12th international conference on information &amp; communication technology and system 	(ICTS)</a:t>
            </a:r>
            <a:r>
              <a:rPr lang="en-US" dirty="0">
                <a:latin typeface="Times New Roman" panose="02020603050405020304" pitchFamily="18" charset="0"/>
                <a:cs typeface="Times New Roman" panose="02020603050405020304" pitchFamily="18" charset="0"/>
              </a:rPr>
              <a:t>. IEEE, 2019.</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p>
          <a:p>
            <a:pPr>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[9</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Sharma, Tamanna, Anu Bajaj, and Om Prakash </a:t>
            </a:r>
            <a:r>
              <a:rPr lang="en-US" dirty="0" err="1">
                <a:latin typeface="Times New Roman" panose="02020603050405020304" pitchFamily="18" charset="0"/>
                <a:cs typeface="Times New Roman" panose="02020603050405020304" pitchFamily="18" charset="0"/>
              </a:rPr>
              <a:t>Sangwan</a:t>
            </a:r>
            <a:r>
              <a:rPr lang="en-US" dirty="0">
                <a:latin typeface="Times New Roman" panose="02020603050405020304" pitchFamily="18" charset="0"/>
                <a:cs typeface="Times New Roman" panose="02020603050405020304" pitchFamily="18" charset="0"/>
              </a:rPr>
              <a:t>. "Deep learning approaches for textual 	sentiment analysis." </a:t>
            </a:r>
            <a:r>
              <a:rPr lang="en-US" i="1" dirty="0">
                <a:latin typeface="Times New Roman" panose="02020603050405020304" pitchFamily="18" charset="0"/>
                <a:cs typeface="Times New Roman" panose="02020603050405020304" pitchFamily="18" charset="0"/>
              </a:rPr>
              <a:t>Research Anthology on Implementing Sentiment Analysis Across Multiple Disciplines</a:t>
            </a:r>
            <a:r>
              <a:rPr lang="en-US" dirty="0">
                <a:latin typeface="Times New Roman" panose="02020603050405020304" pitchFamily="18" charset="0"/>
                <a:cs typeface="Times New Roman" panose="02020603050405020304" pitchFamily="18" charset="0"/>
              </a:rPr>
              <a:t>. 	IGI Global, 2022. 256-267.</a:t>
            </a:r>
          </a:p>
          <a:p>
            <a:pPr>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10</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BİLEN, Burhan, and </a:t>
            </a:r>
            <a:r>
              <a:rPr lang="en-US" dirty="0" err="1">
                <a:latin typeface="Times New Roman" panose="02020603050405020304" pitchFamily="18" charset="0"/>
                <a:cs typeface="Times New Roman" panose="02020603050405020304" pitchFamily="18" charset="0"/>
              </a:rPr>
              <a:t>Fahrettin</a:t>
            </a:r>
            <a:r>
              <a:rPr lang="en-US" dirty="0">
                <a:latin typeface="Times New Roman" panose="02020603050405020304" pitchFamily="18" charset="0"/>
                <a:cs typeface="Times New Roman" panose="02020603050405020304" pitchFamily="18" charset="0"/>
              </a:rPr>
              <a:t> HORASAN. "LSTM network based sentiment analysis for customer 	reviews." </a:t>
            </a:r>
            <a:r>
              <a:rPr lang="en-US" i="1" dirty="0" err="1">
                <a:latin typeface="Times New Roman" panose="02020603050405020304" pitchFamily="18" charset="0"/>
                <a:cs typeface="Times New Roman" panose="02020603050405020304" pitchFamily="18" charset="0"/>
              </a:rPr>
              <a:t>Politeknik</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Dergisi</a:t>
            </a:r>
            <a:r>
              <a:rPr lang="en-US" dirty="0">
                <a:latin typeface="Times New Roman" panose="02020603050405020304" pitchFamily="18" charset="0"/>
                <a:cs typeface="Times New Roman" panose="02020603050405020304" pitchFamily="18" charset="0"/>
              </a:rPr>
              <a:t> 25.3 (2021): 959-966.</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Nandwani</a:t>
            </a:r>
            <a:r>
              <a:rPr lang="en-US" dirty="0">
                <a:latin typeface="Times New Roman" panose="02020603050405020304" pitchFamily="18" charset="0"/>
                <a:cs typeface="Times New Roman" panose="02020603050405020304" pitchFamily="18" charset="0"/>
              </a:rPr>
              <a:t>, Pansy, and Rupali Verma. "A review on sentiment analysis and emotion detection from text." </a:t>
            </a:r>
            <a:r>
              <a:rPr lang="en-US" i="1" dirty="0">
                <a:latin typeface="Times New Roman" panose="02020603050405020304" pitchFamily="18" charset="0"/>
                <a:cs typeface="Times New Roman" panose="02020603050405020304" pitchFamily="18" charset="0"/>
              </a:rPr>
              <a:t>Social Network Analysis and Mining</a:t>
            </a:r>
            <a:r>
              <a:rPr lang="en-US" dirty="0">
                <a:latin typeface="Times New Roman" panose="02020603050405020304" pitchFamily="18" charset="0"/>
                <a:cs typeface="Times New Roman" panose="02020603050405020304" pitchFamily="18" charset="0"/>
              </a:rPr>
              <a:t> 11.1 (2021): 81</a:t>
            </a: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Singla, </a:t>
            </a:r>
            <a:r>
              <a:rPr lang="en-US" dirty="0" err="1">
                <a:latin typeface="Times New Roman" panose="02020603050405020304" pitchFamily="18" charset="0"/>
                <a:cs typeface="Times New Roman" panose="02020603050405020304" pitchFamily="18" charset="0"/>
              </a:rPr>
              <a:t>Zeenia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Sukhchandan</a:t>
            </a:r>
            <a:r>
              <a:rPr lang="en-US" dirty="0">
                <a:latin typeface="Times New Roman" panose="02020603050405020304" pitchFamily="18" charset="0"/>
                <a:cs typeface="Times New Roman" panose="02020603050405020304" pitchFamily="18" charset="0"/>
              </a:rPr>
              <a:t> Randhawa, and Sushma Jain. "Statistical and sentiment analysis of consumer product reviews." </a:t>
            </a:r>
            <a:r>
              <a:rPr lang="en-US" i="1" dirty="0">
                <a:latin typeface="Times New Roman" panose="02020603050405020304" pitchFamily="18" charset="0"/>
                <a:cs typeface="Times New Roman" panose="02020603050405020304" pitchFamily="18" charset="0"/>
              </a:rPr>
              <a:t>2017 8th International Conference on Computing, Communication and Networking Technologies (ICCCNT)</a:t>
            </a:r>
            <a:r>
              <a:rPr lang="en-US" dirty="0">
                <a:latin typeface="Times New Roman" panose="02020603050405020304" pitchFamily="18" charset="0"/>
                <a:cs typeface="Times New Roman" panose="02020603050405020304" pitchFamily="18" charset="0"/>
              </a:rPr>
              <a:t>. IEEE, 2017.</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object 5">
            <a:extLst>
              <a:ext uri="{FF2B5EF4-FFF2-40B4-BE49-F238E27FC236}">
                <a16:creationId xmlns:a16="http://schemas.microsoft.com/office/drawing/2014/main" id="{D338780F-3520-4714-88C5-44ECC4766B4F}"/>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20</a:t>
            </a:fld>
            <a:endParaRPr lang="en-US" dirty="0">
              <a:latin typeface="Calibri"/>
              <a:cs typeface="Calibri"/>
            </a:endParaRPr>
          </a:p>
        </p:txBody>
      </p:sp>
    </p:spTree>
    <p:extLst>
      <p:ext uri="{BB962C8B-B14F-4D97-AF65-F5344CB8AC3E}">
        <p14:creationId xmlns:p14="http://schemas.microsoft.com/office/powerpoint/2010/main" val="281451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70E214E3-D945-405E-9F46-825E11ABED59}"/>
              </a:ext>
            </a:extLst>
          </p:cNvPr>
          <p:cNvSpPr txBox="1">
            <a:spLocks/>
          </p:cNvSpPr>
          <p:nvPr/>
        </p:nvSpPr>
        <p:spPr>
          <a:xfrm>
            <a:off x="1502228" y="1062952"/>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Reference</a:t>
            </a:r>
          </a:p>
        </p:txBody>
      </p:sp>
      <p:sp>
        <p:nvSpPr>
          <p:cNvPr id="6" name="object 3">
            <a:extLst>
              <a:ext uri="{FF2B5EF4-FFF2-40B4-BE49-F238E27FC236}">
                <a16:creationId xmlns:a16="http://schemas.microsoft.com/office/drawing/2014/main" id="{1C75D120-027E-4EBE-9ABE-D2856DCFE7A3}"/>
              </a:ext>
            </a:extLst>
          </p:cNvPr>
          <p:cNvSpPr txBox="1"/>
          <p:nvPr/>
        </p:nvSpPr>
        <p:spPr>
          <a:xfrm>
            <a:off x="719274" y="1851103"/>
            <a:ext cx="10100310" cy="3747180"/>
          </a:xfrm>
          <a:prstGeom prst="rect">
            <a:avLst/>
          </a:prstGeom>
        </p:spPr>
        <p:txBody>
          <a:bodyPr vert="horz" wrap="square" lIns="0" tIns="12700" rIns="0" bIns="0" rtlCol="0">
            <a:spAutoFit/>
          </a:bodyPr>
          <a:lstStyle/>
          <a:p>
            <a:pPr marL="228600" marR="0" indent="-228600">
              <a:spcBef>
                <a:spcPts val="0"/>
              </a:spcBef>
              <a:spcAft>
                <a:spcPts val="800"/>
              </a:spcAft>
              <a:tabLst>
                <a:tab pos="228600" algn="l"/>
              </a:tabLst>
            </a:pPr>
            <a:r>
              <a:rPr lang="en-GB"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[13] </a:t>
            </a:r>
            <a:r>
              <a:rPr lang="en-US" dirty="0" err="1"/>
              <a:t>Alzahrani</a:t>
            </a:r>
            <a:r>
              <a:rPr lang="en-US" dirty="0"/>
              <a:t>, Mohammad Eid, et al. "Developing an intelligent system with deep learning algorithms for sentiment analysis of e-commerce product reviews." </a:t>
            </a:r>
            <a:r>
              <a:rPr lang="en-US" i="1" dirty="0"/>
              <a:t>Computational Intelligence and Neuroscience</a:t>
            </a:r>
            <a:r>
              <a:rPr lang="en-US" dirty="0"/>
              <a:t> 2022 (2022).</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[14] </a:t>
            </a:r>
            <a:r>
              <a:rPr lang="en-US" dirty="0" err="1"/>
              <a:t>Alsubari</a:t>
            </a:r>
            <a:r>
              <a:rPr lang="en-US" dirty="0"/>
              <a:t>, Saleh </a:t>
            </a:r>
            <a:r>
              <a:rPr lang="en-US" dirty="0" err="1"/>
              <a:t>Nagi</a:t>
            </a:r>
            <a:r>
              <a:rPr lang="en-US" dirty="0"/>
              <a:t>, et al. "Development of integrated neural network model for identification of fake reviews in E-commerce using multidomain datasets." </a:t>
            </a:r>
            <a:r>
              <a:rPr lang="en-US" i="1" dirty="0"/>
              <a:t>Applied Bionics and Biomechanics</a:t>
            </a:r>
            <a:r>
              <a:rPr lang="en-US" dirty="0"/>
              <a:t> 2021 (2021).</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[15] </a:t>
            </a:r>
            <a:r>
              <a:rPr lang="en-US" dirty="0" err="1"/>
              <a:t>Elmurngi</a:t>
            </a:r>
            <a:r>
              <a:rPr lang="en-US" dirty="0"/>
              <a:t>, E. I., &amp; </a:t>
            </a:r>
            <a:r>
              <a:rPr lang="en-US" dirty="0" err="1"/>
              <a:t>Gherbi</a:t>
            </a:r>
            <a:r>
              <a:rPr lang="en-US" dirty="0"/>
              <a:t>, A. (2018). Unfair reviews detection on amazon reviews using sentiment analysis with supervised learning techniques. </a:t>
            </a:r>
            <a:r>
              <a:rPr lang="en-US" i="1" dirty="0"/>
              <a:t>J. </a:t>
            </a:r>
            <a:r>
              <a:rPr lang="en-US" i="1" dirty="0" err="1"/>
              <a:t>Comput</a:t>
            </a:r>
            <a:r>
              <a:rPr lang="en-US" i="1" dirty="0"/>
              <a:t>. Sci.</a:t>
            </a:r>
            <a:r>
              <a:rPr lang="en-US" dirty="0"/>
              <a:t>, </a:t>
            </a:r>
            <a:r>
              <a:rPr lang="en-US" i="1" dirty="0"/>
              <a:t>14</a:t>
            </a:r>
            <a:r>
              <a:rPr lang="en-US" dirty="0"/>
              <a:t>(5), 714-726.</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[16] </a:t>
            </a:r>
            <a:r>
              <a:rPr lang="en-US" dirty="0"/>
              <a:t>Dharma, Arie </a:t>
            </a:r>
            <a:r>
              <a:rPr lang="en-US" dirty="0" err="1"/>
              <a:t>Satia</a:t>
            </a:r>
            <a:r>
              <a:rPr lang="en-US" dirty="0"/>
              <a:t>, and </a:t>
            </a:r>
            <a:r>
              <a:rPr lang="en-US" dirty="0" err="1"/>
              <a:t>Yosua</a:t>
            </a:r>
            <a:r>
              <a:rPr lang="en-US" dirty="0"/>
              <a:t> </a:t>
            </a:r>
            <a:r>
              <a:rPr lang="en-US" dirty="0" err="1"/>
              <a:t>Giat</a:t>
            </a:r>
            <a:r>
              <a:rPr lang="en-US" dirty="0"/>
              <a:t> Raja </a:t>
            </a:r>
            <a:r>
              <a:rPr lang="en-US" dirty="0" err="1"/>
              <a:t>Saragih</a:t>
            </a:r>
            <a:r>
              <a:rPr lang="en-US" dirty="0"/>
              <a:t>. "Comparison of Feature Extraction Methods on Sentiment Analysis in Hotel Reviews." </a:t>
            </a:r>
            <a:r>
              <a:rPr lang="en-US" i="1" dirty="0" err="1"/>
              <a:t>Sinkron</a:t>
            </a:r>
            <a:r>
              <a:rPr lang="en-US" i="1" dirty="0"/>
              <a:t>: </a:t>
            </a:r>
            <a:r>
              <a:rPr lang="en-US" i="1" dirty="0" err="1"/>
              <a:t>jurnal</a:t>
            </a:r>
            <a:r>
              <a:rPr lang="en-US" i="1" dirty="0"/>
              <a:t> dan </a:t>
            </a:r>
            <a:r>
              <a:rPr lang="en-US" i="1" dirty="0" err="1"/>
              <a:t>penelitian</a:t>
            </a:r>
            <a:r>
              <a:rPr lang="en-US" i="1" dirty="0"/>
              <a:t> </a:t>
            </a:r>
            <a:r>
              <a:rPr lang="en-US" i="1" dirty="0" err="1"/>
              <a:t>teknik</a:t>
            </a:r>
            <a:r>
              <a:rPr lang="en-US" i="1" dirty="0"/>
              <a:t> </a:t>
            </a:r>
            <a:r>
              <a:rPr lang="en-US" i="1" dirty="0" err="1"/>
              <a:t>informatika</a:t>
            </a:r>
            <a:r>
              <a:rPr lang="en-US" dirty="0"/>
              <a:t> 7.4 (2022): 2349-2354.</a:t>
            </a:r>
          </a:p>
          <a:p>
            <a:pPr marL="228600" indent="-228600">
              <a:spcAft>
                <a:spcPts val="800"/>
              </a:spcAft>
              <a:tabLst>
                <a:tab pos="228600" algn="l"/>
              </a:tabLst>
            </a:pPr>
            <a:r>
              <a:rPr lang="en-GB"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[17] </a:t>
            </a:r>
            <a:r>
              <a:rPr lang="en-US" dirty="0" err="1"/>
              <a:t>Vaishanvi</a:t>
            </a:r>
            <a:r>
              <a:rPr lang="en-US" dirty="0"/>
              <a:t>, S., et al. "Product Recommendation Using Sentiment Analysis." </a:t>
            </a:r>
            <a:r>
              <a:rPr lang="en-US" i="1" dirty="0"/>
              <a:t>2022 International Conference on Engineering and Emerging Technologies (ICEET)</a:t>
            </a:r>
            <a:r>
              <a:rPr lang="en-US" dirty="0"/>
              <a:t>. IEEE, 2022.</a:t>
            </a:r>
          </a:p>
        </p:txBody>
      </p:sp>
      <p:sp>
        <p:nvSpPr>
          <p:cNvPr id="5" name="object 5">
            <a:extLst>
              <a:ext uri="{FF2B5EF4-FFF2-40B4-BE49-F238E27FC236}">
                <a16:creationId xmlns:a16="http://schemas.microsoft.com/office/drawing/2014/main" id="{5CD385D3-AC2D-47CD-810E-A5869FE33B5F}"/>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21</a:t>
            </a:fld>
            <a:endParaRPr lang="en-US" dirty="0">
              <a:latin typeface="Calibri"/>
              <a:cs typeface="Calibri"/>
            </a:endParaRPr>
          </a:p>
        </p:txBody>
      </p:sp>
    </p:spTree>
    <p:extLst>
      <p:ext uri="{BB962C8B-B14F-4D97-AF65-F5344CB8AC3E}">
        <p14:creationId xmlns:p14="http://schemas.microsoft.com/office/powerpoint/2010/main" val="2109912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2" name="Rectangle 1">
            <a:extLst>
              <a:ext uri="{FF2B5EF4-FFF2-40B4-BE49-F238E27FC236}">
                <a16:creationId xmlns:a16="http://schemas.microsoft.com/office/drawing/2014/main" id="{8A306920-A126-4516-8648-025B0F097167}"/>
              </a:ext>
            </a:extLst>
          </p:cNvPr>
          <p:cNvSpPr/>
          <p:nvPr/>
        </p:nvSpPr>
        <p:spPr>
          <a:xfrm>
            <a:off x="2491272" y="2313992"/>
            <a:ext cx="6344817" cy="2743200"/>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6600" b="1"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Thank you</a:t>
            </a:r>
          </a:p>
        </p:txBody>
      </p:sp>
    </p:spTree>
    <p:extLst>
      <p:ext uri="{BB962C8B-B14F-4D97-AF65-F5344CB8AC3E}">
        <p14:creationId xmlns:p14="http://schemas.microsoft.com/office/powerpoint/2010/main" val="362527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2">
            <a:extLst>
              <a:ext uri="{FF2B5EF4-FFF2-40B4-BE49-F238E27FC236}">
                <a16:creationId xmlns:a16="http://schemas.microsoft.com/office/drawing/2014/main" id="{A8B4442E-E626-4D83-AF83-5D7DF433BE21}"/>
              </a:ext>
            </a:extLst>
          </p:cNvPr>
          <p:cNvSpPr/>
          <p:nvPr/>
        </p:nvSpPr>
        <p:spPr>
          <a:xfrm>
            <a:off x="10494432" y="2"/>
            <a:ext cx="849630" cy="358140"/>
          </a:xfrm>
          <a:custGeom>
            <a:avLst/>
            <a:gdLst/>
            <a:ahLst/>
            <a:cxnLst/>
            <a:rect l="l" t="t" r="r" b="b"/>
            <a:pathLst>
              <a:path w="849629" h="358140">
                <a:moveTo>
                  <a:pt x="424664" y="357667"/>
                </a:moveTo>
                <a:lnTo>
                  <a:pt x="377128" y="355083"/>
                </a:lnTo>
                <a:lnTo>
                  <a:pt x="331091" y="347510"/>
                </a:lnTo>
                <a:lnTo>
                  <a:pt x="286825" y="335221"/>
                </a:lnTo>
                <a:lnTo>
                  <a:pt x="244602" y="318486"/>
                </a:lnTo>
                <a:lnTo>
                  <a:pt x="204693" y="297577"/>
                </a:lnTo>
                <a:lnTo>
                  <a:pt x="167368" y="272764"/>
                </a:lnTo>
                <a:lnTo>
                  <a:pt x="132900" y="244321"/>
                </a:lnTo>
                <a:lnTo>
                  <a:pt x="101560" y="212517"/>
                </a:lnTo>
                <a:lnTo>
                  <a:pt x="73619" y="177624"/>
                </a:lnTo>
                <a:lnTo>
                  <a:pt x="49348" y="139914"/>
                </a:lnTo>
                <a:lnTo>
                  <a:pt x="29018" y="99657"/>
                </a:lnTo>
                <a:lnTo>
                  <a:pt x="12902" y="57126"/>
                </a:lnTo>
                <a:lnTo>
                  <a:pt x="1269" y="12591"/>
                </a:lnTo>
                <a:lnTo>
                  <a:pt x="0" y="0"/>
                </a:lnTo>
                <a:lnTo>
                  <a:pt x="849328" y="0"/>
                </a:lnTo>
                <a:lnTo>
                  <a:pt x="836427" y="57126"/>
                </a:lnTo>
                <a:lnTo>
                  <a:pt x="820311" y="99657"/>
                </a:lnTo>
                <a:lnTo>
                  <a:pt x="799981" y="139914"/>
                </a:lnTo>
                <a:lnTo>
                  <a:pt x="775710" y="177624"/>
                </a:lnTo>
                <a:lnTo>
                  <a:pt x="747768" y="212517"/>
                </a:lnTo>
                <a:lnTo>
                  <a:pt x="716428" y="244321"/>
                </a:lnTo>
                <a:lnTo>
                  <a:pt x="681960" y="272764"/>
                </a:lnTo>
                <a:lnTo>
                  <a:pt x="644635" y="297577"/>
                </a:lnTo>
                <a:lnTo>
                  <a:pt x="604726" y="318486"/>
                </a:lnTo>
                <a:lnTo>
                  <a:pt x="562502" y="335221"/>
                </a:lnTo>
                <a:lnTo>
                  <a:pt x="518237" y="347510"/>
                </a:lnTo>
                <a:lnTo>
                  <a:pt x="472200" y="355083"/>
                </a:lnTo>
                <a:lnTo>
                  <a:pt x="424664" y="357667"/>
                </a:lnTo>
                <a:close/>
              </a:path>
            </a:pathLst>
          </a:custGeom>
          <a:solidFill>
            <a:srgbClr val="2CC3B4"/>
          </a:solidFill>
        </p:spPr>
        <p:txBody>
          <a:bodyPr wrap="square" lIns="0" tIns="0" rIns="0" bIns="0" rtlCol="0"/>
          <a:lstStyle/>
          <a:p>
            <a:endParaRPr/>
          </a:p>
        </p:txBody>
      </p:sp>
      <p:sp>
        <p:nvSpPr>
          <p:cNvPr id="5" name="object 3">
            <a:extLst>
              <a:ext uri="{FF2B5EF4-FFF2-40B4-BE49-F238E27FC236}">
                <a16:creationId xmlns:a16="http://schemas.microsoft.com/office/drawing/2014/main" id="{0662E16C-2C72-48BF-B63E-EB6AE6B3CE21}"/>
              </a:ext>
            </a:extLst>
          </p:cNvPr>
          <p:cNvSpPr/>
          <p:nvPr/>
        </p:nvSpPr>
        <p:spPr>
          <a:xfrm>
            <a:off x="123536" y="5717933"/>
            <a:ext cx="1771014" cy="1140460"/>
          </a:xfrm>
          <a:custGeom>
            <a:avLst/>
            <a:gdLst/>
            <a:ahLst/>
            <a:cxnLst/>
            <a:rect l="l" t="t" r="r" b="b"/>
            <a:pathLst>
              <a:path w="1771014" h="1140459">
                <a:moveTo>
                  <a:pt x="134383" y="1140065"/>
                </a:moveTo>
                <a:lnTo>
                  <a:pt x="0" y="1140065"/>
                </a:lnTo>
                <a:lnTo>
                  <a:pt x="59873" y="970102"/>
                </a:lnTo>
                <a:lnTo>
                  <a:pt x="79946" y="924780"/>
                </a:lnTo>
                <a:lnTo>
                  <a:pt x="101431" y="880097"/>
                </a:lnTo>
                <a:lnTo>
                  <a:pt x="124315" y="836086"/>
                </a:lnTo>
                <a:lnTo>
                  <a:pt x="148584" y="792780"/>
                </a:lnTo>
                <a:lnTo>
                  <a:pt x="192145" y="763485"/>
                </a:lnTo>
                <a:lnTo>
                  <a:pt x="209887" y="763011"/>
                </a:lnTo>
                <a:lnTo>
                  <a:pt x="217816" y="763917"/>
                </a:lnTo>
                <a:lnTo>
                  <a:pt x="252420" y="786622"/>
                </a:lnTo>
                <a:lnTo>
                  <a:pt x="265882" y="832502"/>
                </a:lnTo>
                <a:lnTo>
                  <a:pt x="258408" y="856597"/>
                </a:lnTo>
                <a:lnTo>
                  <a:pt x="236078" y="896424"/>
                </a:lnTo>
                <a:lnTo>
                  <a:pt x="215022" y="936901"/>
                </a:lnTo>
                <a:lnTo>
                  <a:pt x="195255" y="977996"/>
                </a:lnTo>
                <a:lnTo>
                  <a:pt x="176788" y="1019681"/>
                </a:lnTo>
                <a:lnTo>
                  <a:pt x="134383" y="1140065"/>
                </a:lnTo>
                <a:close/>
              </a:path>
              <a:path w="1771014" h="1140459">
                <a:moveTo>
                  <a:pt x="526441" y="499124"/>
                </a:moveTo>
                <a:lnTo>
                  <a:pt x="526155" y="499124"/>
                </a:lnTo>
                <a:lnTo>
                  <a:pt x="512489" y="497673"/>
                </a:lnTo>
                <a:lnTo>
                  <a:pt x="477883" y="477045"/>
                </a:lnTo>
                <a:lnTo>
                  <a:pt x="462728" y="430919"/>
                </a:lnTo>
                <a:lnTo>
                  <a:pt x="469154" y="407465"/>
                </a:lnTo>
                <a:lnTo>
                  <a:pt x="522690" y="355733"/>
                </a:lnTo>
                <a:lnTo>
                  <a:pt x="561695" y="325096"/>
                </a:lnTo>
                <a:lnTo>
                  <a:pt x="601611" y="295696"/>
                </a:lnTo>
                <a:lnTo>
                  <a:pt x="642407" y="267553"/>
                </a:lnTo>
                <a:lnTo>
                  <a:pt x="684056" y="240686"/>
                </a:lnTo>
                <a:lnTo>
                  <a:pt x="726526" y="215115"/>
                </a:lnTo>
                <a:lnTo>
                  <a:pt x="769788" y="190860"/>
                </a:lnTo>
                <a:lnTo>
                  <a:pt x="813811" y="167940"/>
                </a:lnTo>
                <a:lnTo>
                  <a:pt x="838153" y="161279"/>
                </a:lnTo>
                <a:lnTo>
                  <a:pt x="856446" y="162727"/>
                </a:lnTo>
                <a:lnTo>
                  <a:pt x="873483" y="169275"/>
                </a:lnTo>
                <a:lnTo>
                  <a:pt x="888105" y="180538"/>
                </a:lnTo>
                <a:lnTo>
                  <a:pt x="899154" y="196135"/>
                </a:lnTo>
                <a:lnTo>
                  <a:pt x="905816" y="220477"/>
                </a:lnTo>
                <a:lnTo>
                  <a:pt x="902733" y="244645"/>
                </a:lnTo>
                <a:lnTo>
                  <a:pt x="890813" y="265894"/>
                </a:lnTo>
                <a:lnTo>
                  <a:pt x="870961" y="281478"/>
                </a:lnTo>
                <a:lnTo>
                  <a:pt x="824702" y="305749"/>
                </a:lnTo>
                <a:lnTo>
                  <a:pt x="779365" y="331622"/>
                </a:lnTo>
                <a:lnTo>
                  <a:pt x="734994" y="359071"/>
                </a:lnTo>
                <a:lnTo>
                  <a:pt x="691628" y="388068"/>
                </a:lnTo>
                <a:lnTo>
                  <a:pt x="649308" y="418585"/>
                </a:lnTo>
                <a:lnTo>
                  <a:pt x="608076" y="450597"/>
                </a:lnTo>
                <a:lnTo>
                  <a:pt x="567970" y="484074"/>
                </a:lnTo>
                <a:lnTo>
                  <a:pt x="558733" y="490603"/>
                </a:lnTo>
                <a:lnTo>
                  <a:pt x="548563" y="495349"/>
                </a:lnTo>
                <a:lnTo>
                  <a:pt x="537715" y="498220"/>
                </a:lnTo>
                <a:lnTo>
                  <a:pt x="526441" y="499124"/>
                </a:lnTo>
                <a:close/>
              </a:path>
              <a:path w="1771014" h="1140459">
                <a:moveTo>
                  <a:pt x="1328581" y="139869"/>
                </a:moveTo>
                <a:lnTo>
                  <a:pt x="1283472" y="124070"/>
                </a:lnTo>
                <a:lnTo>
                  <a:pt x="1262372" y="84152"/>
                </a:lnTo>
                <a:lnTo>
                  <a:pt x="1264305" y="59036"/>
                </a:lnTo>
                <a:lnTo>
                  <a:pt x="1293690" y="21407"/>
                </a:lnTo>
                <a:lnTo>
                  <a:pt x="1366890" y="7786"/>
                </a:lnTo>
                <a:lnTo>
                  <a:pt x="1416308" y="3659"/>
                </a:lnTo>
                <a:lnTo>
                  <a:pt x="1465806" y="1064"/>
                </a:lnTo>
                <a:lnTo>
                  <a:pt x="1515348" y="0"/>
                </a:lnTo>
                <a:lnTo>
                  <a:pt x="1564900" y="467"/>
                </a:lnTo>
                <a:lnTo>
                  <a:pt x="1614426" y="2467"/>
                </a:lnTo>
                <a:lnTo>
                  <a:pt x="1663890" y="5999"/>
                </a:lnTo>
                <a:lnTo>
                  <a:pt x="1713256" y="11063"/>
                </a:lnTo>
                <a:lnTo>
                  <a:pt x="1714756" y="11186"/>
                </a:lnTo>
                <a:lnTo>
                  <a:pt x="1759306" y="36820"/>
                </a:lnTo>
                <a:lnTo>
                  <a:pt x="1770859" y="84052"/>
                </a:lnTo>
                <a:lnTo>
                  <a:pt x="1762161" y="107735"/>
                </a:lnTo>
                <a:lnTo>
                  <a:pt x="1745630" y="125621"/>
                </a:lnTo>
                <a:lnTo>
                  <a:pt x="1742591" y="127054"/>
                </a:lnTo>
                <a:lnTo>
                  <a:pt x="1542279" y="127054"/>
                </a:lnTo>
                <a:lnTo>
                  <a:pt x="1490147" y="127367"/>
                </a:lnTo>
                <a:lnTo>
                  <a:pt x="1438051" y="129524"/>
                </a:lnTo>
                <a:lnTo>
                  <a:pt x="1386040" y="133524"/>
                </a:lnTo>
                <a:lnTo>
                  <a:pt x="1334161" y="139365"/>
                </a:lnTo>
                <a:lnTo>
                  <a:pt x="1331381" y="139710"/>
                </a:lnTo>
                <a:lnTo>
                  <a:pt x="1328581" y="139869"/>
                </a:lnTo>
                <a:close/>
              </a:path>
              <a:path w="1771014" h="1140459">
                <a:moveTo>
                  <a:pt x="1698397" y="137174"/>
                </a:moveTo>
                <a:lnTo>
                  <a:pt x="1646453" y="131957"/>
                </a:lnTo>
                <a:lnTo>
                  <a:pt x="1594397" y="128583"/>
                </a:lnTo>
                <a:lnTo>
                  <a:pt x="1542279" y="127054"/>
                </a:lnTo>
                <a:lnTo>
                  <a:pt x="1742591" y="127054"/>
                </a:lnTo>
                <a:lnTo>
                  <a:pt x="1723599" y="136004"/>
                </a:lnTo>
                <a:lnTo>
                  <a:pt x="1698397" y="137174"/>
                </a:lnTo>
                <a:close/>
              </a:path>
            </a:pathLst>
          </a:custGeom>
          <a:solidFill>
            <a:srgbClr val="2CC3B4"/>
          </a:solidFill>
        </p:spPr>
        <p:txBody>
          <a:bodyPr wrap="square" lIns="0" tIns="0" rIns="0" bIns="0" rtlCol="0"/>
          <a:lstStyle/>
          <a:p>
            <a:endParaRPr/>
          </a:p>
        </p:txBody>
      </p:sp>
      <p:sp>
        <p:nvSpPr>
          <p:cNvPr id="6" name="object 4">
            <a:extLst>
              <a:ext uri="{FF2B5EF4-FFF2-40B4-BE49-F238E27FC236}">
                <a16:creationId xmlns:a16="http://schemas.microsoft.com/office/drawing/2014/main" id="{5081121B-D530-4569-B730-1DF01C4F42E9}"/>
              </a:ext>
            </a:extLst>
          </p:cNvPr>
          <p:cNvSpPr txBox="1">
            <a:spLocks/>
          </p:cNvSpPr>
          <p:nvPr/>
        </p:nvSpPr>
        <p:spPr>
          <a:xfrm>
            <a:off x="1009042" y="1048023"/>
            <a:ext cx="6915758" cy="62837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GB" sz="4000" spc="-5" dirty="0">
                <a:solidFill>
                  <a:schemeClr val="accent1">
                    <a:lumMod val="75000"/>
                  </a:schemeClr>
                </a:solidFill>
                <a:latin typeface="Times New Roman" panose="02020603050405020304" pitchFamily="18" charset="0"/>
                <a:cs typeface="Times New Roman" panose="02020603050405020304" pitchFamily="18" charset="0"/>
              </a:rPr>
              <a:t>PRESENTATION OUTLINES</a:t>
            </a:r>
          </a:p>
        </p:txBody>
      </p:sp>
      <p:sp>
        <p:nvSpPr>
          <p:cNvPr id="7" name="object 9">
            <a:extLst>
              <a:ext uri="{FF2B5EF4-FFF2-40B4-BE49-F238E27FC236}">
                <a16:creationId xmlns:a16="http://schemas.microsoft.com/office/drawing/2014/main" id="{2971894D-C637-4E9D-9677-BD111174C1C7}"/>
              </a:ext>
            </a:extLst>
          </p:cNvPr>
          <p:cNvSpPr/>
          <p:nvPr/>
        </p:nvSpPr>
        <p:spPr>
          <a:xfrm>
            <a:off x="2463800" y="1600200"/>
            <a:ext cx="3436620" cy="386080"/>
          </a:xfrm>
          <a:custGeom>
            <a:avLst/>
            <a:gdLst/>
            <a:ahLst/>
            <a:cxnLst/>
            <a:rect l="l" t="t" r="r" b="b"/>
            <a:pathLst>
              <a:path w="3436620" h="386080">
                <a:moveTo>
                  <a:pt x="0" y="64320"/>
                </a:moveTo>
                <a:lnTo>
                  <a:pt x="5054" y="39283"/>
                </a:lnTo>
                <a:lnTo>
                  <a:pt x="18838" y="18838"/>
                </a:lnTo>
                <a:lnTo>
                  <a:pt x="39283" y="5054"/>
                </a:lnTo>
                <a:lnTo>
                  <a:pt x="64320" y="0"/>
                </a:lnTo>
                <a:lnTo>
                  <a:pt x="3372196" y="0"/>
                </a:lnTo>
                <a:lnTo>
                  <a:pt x="3417677" y="18838"/>
                </a:lnTo>
                <a:lnTo>
                  <a:pt x="3436517" y="64320"/>
                </a:lnTo>
                <a:lnTo>
                  <a:pt x="3436517" y="321593"/>
                </a:lnTo>
                <a:lnTo>
                  <a:pt x="3431462" y="346630"/>
                </a:lnTo>
                <a:lnTo>
                  <a:pt x="3417678" y="367075"/>
                </a:lnTo>
                <a:lnTo>
                  <a:pt x="3397233" y="380859"/>
                </a:lnTo>
                <a:lnTo>
                  <a:pt x="3372196" y="385913"/>
                </a:lnTo>
                <a:lnTo>
                  <a:pt x="64320" y="385913"/>
                </a:lnTo>
                <a:lnTo>
                  <a:pt x="39283" y="380859"/>
                </a:lnTo>
                <a:lnTo>
                  <a:pt x="18838" y="367075"/>
                </a:lnTo>
                <a:lnTo>
                  <a:pt x="5054" y="346630"/>
                </a:lnTo>
                <a:lnTo>
                  <a:pt x="0" y="321593"/>
                </a:lnTo>
                <a:lnTo>
                  <a:pt x="0" y="64320"/>
                </a:lnTo>
                <a:close/>
              </a:path>
            </a:pathLst>
          </a:custGeom>
          <a:ln w="19049">
            <a:solidFill>
              <a:srgbClr val="FFFFFF"/>
            </a:solidFill>
          </a:ln>
        </p:spPr>
        <p:txBody>
          <a:bodyPr wrap="square" lIns="0" tIns="0" rIns="0" bIns="0" rtlCol="0"/>
          <a:lstStyle/>
          <a:p>
            <a:endParaRPr/>
          </a:p>
        </p:txBody>
      </p:sp>
      <p:sp>
        <p:nvSpPr>
          <p:cNvPr id="8" name="object 50">
            <a:extLst>
              <a:ext uri="{FF2B5EF4-FFF2-40B4-BE49-F238E27FC236}">
                <a16:creationId xmlns:a16="http://schemas.microsoft.com/office/drawing/2014/main" id="{9FDE71EF-EE13-40DD-997F-B15A7DE052F4}"/>
              </a:ext>
            </a:extLst>
          </p:cNvPr>
          <p:cNvSpPr txBox="1"/>
          <p:nvPr/>
        </p:nvSpPr>
        <p:spPr>
          <a:xfrm>
            <a:off x="2875431" y="1516710"/>
            <a:ext cx="2607310" cy="3388428"/>
          </a:xfrm>
          <a:prstGeom prst="rect">
            <a:avLst/>
          </a:prstGeom>
        </p:spPr>
        <p:txBody>
          <a:bodyPr vert="horz" wrap="square" lIns="0" tIns="12700" rIns="0" bIns="0" rtlCol="0">
            <a:spAutoFit/>
          </a:bodyPr>
          <a:lstStyle/>
          <a:p>
            <a:pPr marL="678815" marR="664845" algn="ctr">
              <a:lnSpc>
                <a:spcPct val="139300"/>
              </a:lnSpc>
              <a:spcBef>
                <a:spcPts val="100"/>
              </a:spcBef>
            </a:pPr>
            <a:r>
              <a:rPr sz="2000" dirty="0">
                <a:solidFill>
                  <a:srgbClr val="FFFFFF"/>
                </a:solidFill>
                <a:latin typeface="Times New Roman"/>
                <a:cs typeface="Times New Roman"/>
              </a:rPr>
              <a:t>Introduction  </a:t>
            </a:r>
            <a:r>
              <a:rPr sz="2000" spc="-5" dirty="0">
                <a:solidFill>
                  <a:srgbClr val="FFFFFF"/>
                </a:solidFill>
                <a:latin typeface="Times New Roman"/>
                <a:cs typeface="Times New Roman"/>
              </a:rPr>
              <a:t>Objectives </a:t>
            </a:r>
            <a:r>
              <a:rPr lang="en-GB" sz="2000" spc="-5" dirty="0">
                <a:solidFill>
                  <a:srgbClr val="FFFFFF"/>
                </a:solidFill>
                <a:latin typeface="Times New Roman"/>
                <a:cs typeface="Times New Roman"/>
              </a:rPr>
              <a:t>Literature</a:t>
            </a:r>
            <a:endParaRPr sz="2000" dirty="0">
              <a:latin typeface="Times New Roman"/>
              <a:cs typeface="Times New Roman"/>
            </a:endParaRPr>
          </a:p>
          <a:p>
            <a:pPr marL="12700" marR="5080" indent="1905" algn="ctr">
              <a:lnSpc>
                <a:spcPct val="139300"/>
              </a:lnSpc>
            </a:pPr>
            <a:r>
              <a:rPr lang="en-GB" sz="2000" spc="-5" dirty="0">
                <a:solidFill>
                  <a:srgbClr val="FFFFFF"/>
                </a:solidFill>
                <a:latin typeface="Times New Roman"/>
                <a:cs typeface="Times New Roman"/>
              </a:rPr>
              <a:t>Proposed structure </a:t>
            </a:r>
            <a:r>
              <a:rPr lang="en-GB" sz="2000" dirty="0">
                <a:solidFill>
                  <a:srgbClr val="FFFFFF"/>
                </a:solidFill>
                <a:latin typeface="Times New Roman"/>
                <a:cs typeface="Times New Roman"/>
              </a:rPr>
              <a:t> </a:t>
            </a:r>
            <a:r>
              <a:rPr lang="en-GB" sz="2000" spc="-5" dirty="0">
                <a:solidFill>
                  <a:srgbClr val="FFFFFF"/>
                </a:solidFill>
                <a:latin typeface="Times New Roman"/>
                <a:cs typeface="Times New Roman"/>
              </a:rPr>
              <a:t>Proposed</a:t>
            </a:r>
            <a:r>
              <a:rPr lang="en-GB" sz="2000" spc="-15" dirty="0">
                <a:solidFill>
                  <a:srgbClr val="FFFFFF"/>
                </a:solidFill>
                <a:latin typeface="Times New Roman"/>
                <a:cs typeface="Times New Roman"/>
              </a:rPr>
              <a:t> </a:t>
            </a:r>
            <a:r>
              <a:rPr lang="en-GB" sz="2000" dirty="0">
                <a:solidFill>
                  <a:srgbClr val="FFFFFF"/>
                </a:solidFill>
                <a:latin typeface="Times New Roman"/>
                <a:cs typeface="Times New Roman"/>
              </a:rPr>
              <a:t>design</a:t>
            </a:r>
            <a:endParaRPr sz="2000" dirty="0">
              <a:latin typeface="Times New Roman"/>
              <a:cs typeface="Times New Roman"/>
            </a:endParaRPr>
          </a:p>
          <a:p>
            <a:pPr marL="661670" marR="649605" algn="ctr">
              <a:lnSpc>
                <a:spcPct val="139300"/>
              </a:lnSpc>
            </a:pPr>
            <a:r>
              <a:rPr sz="2000" spc="-5" dirty="0">
                <a:solidFill>
                  <a:srgbClr val="FFFFFF"/>
                </a:solidFill>
                <a:latin typeface="Times New Roman"/>
                <a:cs typeface="Times New Roman"/>
              </a:rPr>
              <a:t>Result </a:t>
            </a:r>
            <a:r>
              <a:rPr sz="2000" dirty="0">
                <a:solidFill>
                  <a:srgbClr val="FFFFFF"/>
                </a:solidFill>
                <a:latin typeface="Times New Roman"/>
                <a:cs typeface="Times New Roman"/>
              </a:rPr>
              <a:t> </a:t>
            </a:r>
            <a:r>
              <a:rPr sz="2000" spc="-5" dirty="0">
                <a:solidFill>
                  <a:srgbClr val="FFFFFF"/>
                </a:solidFill>
                <a:latin typeface="Times New Roman"/>
                <a:cs typeface="Times New Roman"/>
              </a:rPr>
              <a:t>Conclusion </a:t>
            </a:r>
            <a:r>
              <a:rPr sz="2000" dirty="0">
                <a:solidFill>
                  <a:srgbClr val="FFFFFF"/>
                </a:solidFill>
                <a:latin typeface="Times New Roman"/>
                <a:cs typeface="Times New Roman"/>
              </a:rPr>
              <a:t> </a:t>
            </a:r>
            <a:r>
              <a:rPr sz="2000" spc="-30" dirty="0">
                <a:solidFill>
                  <a:srgbClr val="FFFFFF"/>
                </a:solidFill>
                <a:latin typeface="Times New Roman"/>
                <a:cs typeface="Times New Roman"/>
              </a:rPr>
              <a:t>Video</a:t>
            </a:r>
            <a:r>
              <a:rPr sz="2000" spc="-90" dirty="0">
                <a:solidFill>
                  <a:srgbClr val="FFFFFF"/>
                </a:solidFill>
                <a:latin typeface="Times New Roman"/>
                <a:cs typeface="Times New Roman"/>
              </a:rPr>
              <a:t> </a:t>
            </a:r>
            <a:r>
              <a:rPr sz="2000" spc="-5" dirty="0">
                <a:solidFill>
                  <a:srgbClr val="FFFFFF"/>
                </a:solidFill>
                <a:latin typeface="Times New Roman"/>
                <a:cs typeface="Times New Roman"/>
              </a:rPr>
              <a:t>Demo</a:t>
            </a:r>
            <a:endParaRPr sz="2000" dirty="0">
              <a:latin typeface="Times New Roman"/>
              <a:cs typeface="Times New Roman"/>
            </a:endParaRPr>
          </a:p>
        </p:txBody>
      </p:sp>
      <p:sp>
        <p:nvSpPr>
          <p:cNvPr id="9" name="object 53">
            <a:extLst>
              <a:ext uri="{FF2B5EF4-FFF2-40B4-BE49-F238E27FC236}">
                <a16:creationId xmlns:a16="http://schemas.microsoft.com/office/drawing/2014/main" id="{D3B9B918-FD02-4FB5-A226-F26836468B0D}"/>
              </a:ext>
            </a:extLst>
          </p:cNvPr>
          <p:cNvSpPr txBox="1">
            <a:spLocks/>
          </p:cNvSpPr>
          <p:nvPr/>
        </p:nvSpPr>
        <p:spPr>
          <a:xfrm>
            <a:off x="11060506" y="6465861"/>
            <a:ext cx="245745" cy="17780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3</a:t>
            </a:fld>
            <a:endParaRPr lang="en-US" dirty="0">
              <a:latin typeface="Calibri"/>
              <a:cs typeface="Calibri"/>
            </a:endParaRPr>
          </a:p>
        </p:txBody>
      </p:sp>
      <p:graphicFrame>
        <p:nvGraphicFramePr>
          <p:cNvPr id="10" name="Diagram 9">
            <a:extLst>
              <a:ext uri="{FF2B5EF4-FFF2-40B4-BE49-F238E27FC236}">
                <a16:creationId xmlns:a16="http://schemas.microsoft.com/office/drawing/2014/main" id="{F3321560-5D49-4721-8FB2-EB714FAAB67A}"/>
              </a:ext>
            </a:extLst>
          </p:cNvPr>
          <p:cNvGraphicFramePr/>
          <p:nvPr>
            <p:extLst>
              <p:ext uri="{D42A27DB-BD31-4B8C-83A1-F6EECF244321}">
                <p14:modId xmlns:p14="http://schemas.microsoft.com/office/powerpoint/2010/main" val="928698900"/>
              </p:ext>
            </p:extLst>
          </p:nvPr>
        </p:nvGraphicFramePr>
        <p:xfrm>
          <a:off x="2522091" y="2005288"/>
          <a:ext cx="7035800" cy="3056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object 7">
            <a:extLst>
              <a:ext uri="{FF2B5EF4-FFF2-40B4-BE49-F238E27FC236}">
                <a16:creationId xmlns:a16="http://schemas.microsoft.com/office/drawing/2014/main" id="{EEBFE7E7-ED2B-47B5-B971-CB1A18929441}"/>
              </a:ext>
            </a:extLst>
          </p:cNvPr>
          <p:cNvSpPr txBox="1">
            <a:spLocks/>
          </p:cNvSpPr>
          <p:nvPr/>
        </p:nvSpPr>
        <p:spPr>
          <a:xfrm>
            <a:off x="911224" y="6466775"/>
            <a:ext cx="1253477" cy="176885"/>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GB" spc="-5" dirty="0"/>
              <a:t>9/3/2023</a:t>
            </a:r>
          </a:p>
        </p:txBody>
      </p:sp>
    </p:spTree>
    <p:extLst>
      <p:ext uri="{BB962C8B-B14F-4D97-AF65-F5344CB8AC3E}">
        <p14:creationId xmlns:p14="http://schemas.microsoft.com/office/powerpoint/2010/main" val="374172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83C152E6-BD59-4CEB-85AE-CF0FC7A4DAF4}"/>
              </a:ext>
            </a:extLst>
          </p:cNvPr>
          <p:cNvSpPr txBox="1">
            <a:spLocks/>
          </p:cNvSpPr>
          <p:nvPr/>
        </p:nvSpPr>
        <p:spPr>
          <a:xfrm>
            <a:off x="1029193" y="1277556"/>
            <a:ext cx="3275330"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5778C240-BEB2-4427-8E86-3D9165C8EAB5}"/>
              </a:ext>
            </a:extLst>
          </p:cNvPr>
          <p:cNvSpPr txBox="1"/>
          <p:nvPr/>
        </p:nvSpPr>
        <p:spPr>
          <a:xfrm>
            <a:off x="1642187" y="2921513"/>
            <a:ext cx="8164285" cy="2585323"/>
          </a:xfrm>
          <a:prstGeom prst="rect">
            <a:avLst/>
          </a:prstGeom>
          <a:noFill/>
        </p:spPr>
        <p:txBody>
          <a:bodyPr wrap="square" rtlCol="0">
            <a:spAutoFit/>
          </a:bodyPr>
          <a:lstStyle/>
          <a:p>
            <a:r>
              <a:rPr lang="en-US" dirty="0"/>
              <a:t>The logistics and freight industries in Bangladesh have been thriving for years in line with the steady growth of exports and imports, according to industry insiders. In Bangladesh, the industry came into being in 1991-92.</a:t>
            </a:r>
          </a:p>
          <a:p>
            <a:endParaRPr lang="en-US" dirty="0"/>
          </a:p>
          <a:p>
            <a:r>
              <a:rPr lang="en-US" dirty="0"/>
              <a:t>Logistics services, which are indispensable parts of online shopping, are directly related to customer satisfaction and influence purchase intentions. To focus on improving their own service level and attracting more consumers, many e-commerce enterprises usually outsource their logistics services to third-party enterprises because they are not core competitive.</a:t>
            </a:r>
          </a:p>
        </p:txBody>
      </p:sp>
      <p:sp>
        <p:nvSpPr>
          <p:cNvPr id="5" name="object 5">
            <a:extLst>
              <a:ext uri="{FF2B5EF4-FFF2-40B4-BE49-F238E27FC236}">
                <a16:creationId xmlns:a16="http://schemas.microsoft.com/office/drawing/2014/main" id="{21F10184-A28B-42E7-B795-ED921EFCA184}"/>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4</a:t>
            </a:fld>
            <a:endParaRPr lang="en-US" dirty="0">
              <a:latin typeface="Calibri"/>
              <a:cs typeface="Calibri"/>
            </a:endParaRPr>
          </a:p>
        </p:txBody>
      </p:sp>
    </p:spTree>
    <p:extLst>
      <p:ext uri="{BB962C8B-B14F-4D97-AF65-F5344CB8AC3E}">
        <p14:creationId xmlns:p14="http://schemas.microsoft.com/office/powerpoint/2010/main" val="660840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D13300-6C52-4DC3-AF82-1636A5D5D433}"/>
              </a:ext>
            </a:extLst>
          </p:cNvPr>
          <p:cNvSpPr/>
          <p:nvPr/>
        </p:nvSpPr>
        <p:spPr>
          <a:xfrm>
            <a:off x="979714" y="2646603"/>
            <a:ext cx="9442580" cy="1477328"/>
          </a:xfrm>
          <a:prstGeom prst="rect">
            <a:avLst/>
          </a:prstGeom>
        </p:spPr>
        <p:txBody>
          <a:bodyPr wrap="square">
            <a:spAutoFit/>
          </a:bodyPr>
          <a:lstStyle/>
          <a:p>
            <a:pPr marL="285750" indent="-285750">
              <a:buFont typeface="Arial" panose="020B0604020202020204" pitchFamily="34" charset="0"/>
              <a:buChar char="•"/>
            </a:pPr>
            <a:r>
              <a:rPr lang="en-US" dirty="0"/>
              <a:t>Understanding the context of language for human is easy but teaching the same thing to machine is a complicated task. </a:t>
            </a:r>
          </a:p>
          <a:p>
            <a:pPr marL="285750" indent="-285750">
              <a:buFont typeface="Arial" panose="020B0604020202020204" pitchFamily="34" charset="0"/>
              <a:buChar char="•"/>
            </a:pPr>
            <a:r>
              <a:rPr lang="en-US" dirty="0"/>
              <a:t>Vast variety of languages and grammar usage of every language is different. </a:t>
            </a:r>
          </a:p>
          <a:p>
            <a:pPr marL="285750" indent="-285750">
              <a:buFont typeface="Arial" panose="020B0604020202020204" pitchFamily="34" charset="0"/>
              <a:buChar char="•"/>
            </a:pPr>
            <a:r>
              <a:rPr lang="en-US" dirty="0"/>
              <a:t>Usage of unstructured text like slangs, abbreviated form of text and grammar nuances make it more difficult to analyze.</a:t>
            </a:r>
          </a:p>
        </p:txBody>
      </p:sp>
      <p:pic>
        <p:nvPicPr>
          <p:cNvPr id="5" name="object 13">
            <a:extLst>
              <a:ext uri="{FF2B5EF4-FFF2-40B4-BE49-F238E27FC236}">
                <a16:creationId xmlns:a16="http://schemas.microsoft.com/office/drawing/2014/main" id="{AB5CEB16-956D-4A82-BE57-19E25FD547E6}"/>
              </a:ext>
            </a:extLst>
          </p:cNvPr>
          <p:cNvPicPr/>
          <p:nvPr/>
        </p:nvPicPr>
        <p:blipFill>
          <a:blip r:embed="rId2" cstate="print"/>
          <a:stretch>
            <a:fillRect/>
          </a:stretch>
        </p:blipFill>
        <p:spPr>
          <a:xfrm>
            <a:off x="50800" y="0"/>
            <a:ext cx="2692400" cy="886408"/>
          </a:xfrm>
          <a:prstGeom prst="rect">
            <a:avLst/>
          </a:prstGeom>
        </p:spPr>
      </p:pic>
      <p:sp>
        <p:nvSpPr>
          <p:cNvPr id="6" name="object 5">
            <a:extLst>
              <a:ext uri="{FF2B5EF4-FFF2-40B4-BE49-F238E27FC236}">
                <a16:creationId xmlns:a16="http://schemas.microsoft.com/office/drawing/2014/main" id="{4B90F48E-8580-4DC6-86A9-EED36BEAC26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5</a:t>
            </a:fld>
            <a:endParaRPr lang="en-US" dirty="0">
              <a:latin typeface="Calibri"/>
              <a:cs typeface="Calibri"/>
            </a:endParaRPr>
          </a:p>
        </p:txBody>
      </p:sp>
    </p:spTree>
    <p:extLst>
      <p:ext uri="{BB962C8B-B14F-4D97-AF65-F5344CB8AC3E}">
        <p14:creationId xmlns:p14="http://schemas.microsoft.com/office/powerpoint/2010/main" val="245878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D9BEB57E-7839-49CF-9757-65AA7092BD9A}"/>
              </a:ext>
            </a:extLst>
          </p:cNvPr>
          <p:cNvSpPr txBox="1">
            <a:spLocks/>
          </p:cNvSpPr>
          <p:nvPr/>
        </p:nvSpPr>
        <p:spPr>
          <a:xfrm>
            <a:off x="1502228" y="1137597"/>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Motivation</a:t>
            </a:r>
          </a:p>
        </p:txBody>
      </p:sp>
      <p:sp>
        <p:nvSpPr>
          <p:cNvPr id="2" name="TextBox 1">
            <a:extLst>
              <a:ext uri="{FF2B5EF4-FFF2-40B4-BE49-F238E27FC236}">
                <a16:creationId xmlns:a16="http://schemas.microsoft.com/office/drawing/2014/main" id="{A2C706AF-6FB4-4D81-ACC8-A650427CF1EC}"/>
              </a:ext>
            </a:extLst>
          </p:cNvPr>
          <p:cNvSpPr txBox="1"/>
          <p:nvPr/>
        </p:nvSpPr>
        <p:spPr>
          <a:xfrm>
            <a:off x="1978090" y="2239347"/>
            <a:ext cx="7492482" cy="3139321"/>
          </a:xfrm>
          <a:prstGeom prst="rect">
            <a:avLst/>
          </a:prstGeom>
          <a:noFill/>
        </p:spPr>
        <p:txBody>
          <a:bodyPr wrap="square" rtlCol="0">
            <a:spAutoFit/>
          </a:bodyPr>
          <a:lstStyle/>
          <a:p>
            <a:r>
              <a:rPr lang="en-US" dirty="0"/>
              <a:t>Sentiment analysis provides ways to improve the product quality and it also helps the user to make a purchasing decision.</a:t>
            </a:r>
          </a:p>
          <a:p>
            <a:endParaRPr lang="en-US" dirty="0"/>
          </a:p>
          <a:p>
            <a:r>
              <a:rPr lang="en-US" dirty="0"/>
              <a:t>We conceive this study to deal with several aspects of sentiment analysis. The breadth of this study can lead to more general view and better understanding of sentiment analysis. We can reveal and overcome unexpected obstacles, create necessary evaluation datasets and even come up with new creative solutions to sentiment analysis tasks.</a:t>
            </a:r>
          </a:p>
          <a:p>
            <a:r>
              <a:rPr lang="en-US" dirty="0"/>
              <a:t> </a:t>
            </a:r>
          </a:p>
          <a:p>
            <a:r>
              <a:rPr lang="en-US" dirty="0"/>
              <a:t>Thus the aim of the doctoral thesis is to study various aspects of sentiment analysis with the emphasis on the English language.</a:t>
            </a:r>
          </a:p>
        </p:txBody>
      </p:sp>
      <p:sp>
        <p:nvSpPr>
          <p:cNvPr id="5" name="object 5">
            <a:extLst>
              <a:ext uri="{FF2B5EF4-FFF2-40B4-BE49-F238E27FC236}">
                <a16:creationId xmlns:a16="http://schemas.microsoft.com/office/drawing/2014/main" id="{4E868678-97AA-4840-8A14-E1892412CB2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6</a:t>
            </a:fld>
            <a:endParaRPr lang="en-US" dirty="0">
              <a:latin typeface="Calibri"/>
              <a:cs typeface="Calibri"/>
            </a:endParaRPr>
          </a:p>
        </p:txBody>
      </p:sp>
    </p:spTree>
    <p:extLst>
      <p:ext uri="{BB962C8B-B14F-4D97-AF65-F5344CB8AC3E}">
        <p14:creationId xmlns:p14="http://schemas.microsoft.com/office/powerpoint/2010/main" val="254833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4">
            <a:extLst>
              <a:ext uri="{FF2B5EF4-FFF2-40B4-BE49-F238E27FC236}">
                <a16:creationId xmlns:a16="http://schemas.microsoft.com/office/drawing/2014/main" id="{D9BEB57E-7839-49CF-9757-65AA7092BD9A}"/>
              </a:ext>
            </a:extLst>
          </p:cNvPr>
          <p:cNvSpPr txBox="1">
            <a:spLocks/>
          </p:cNvSpPr>
          <p:nvPr/>
        </p:nvSpPr>
        <p:spPr>
          <a:xfrm>
            <a:off x="1502228" y="1137597"/>
            <a:ext cx="2764971" cy="505267"/>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3200" spc="-5" dirty="0">
                <a:solidFill>
                  <a:schemeClr val="accent1">
                    <a:lumMod val="75000"/>
                  </a:schemeClr>
                </a:solidFill>
                <a:latin typeface="Times New Roman" panose="02020603050405020304" pitchFamily="18" charset="0"/>
                <a:cs typeface="Times New Roman" panose="02020603050405020304" pitchFamily="18" charset="0"/>
              </a:rPr>
              <a:t>Scope</a:t>
            </a:r>
          </a:p>
        </p:txBody>
      </p:sp>
      <p:sp>
        <p:nvSpPr>
          <p:cNvPr id="2" name="TextBox 1">
            <a:extLst>
              <a:ext uri="{FF2B5EF4-FFF2-40B4-BE49-F238E27FC236}">
                <a16:creationId xmlns:a16="http://schemas.microsoft.com/office/drawing/2014/main" id="{A2C706AF-6FB4-4D81-ACC8-A650427CF1EC}"/>
              </a:ext>
            </a:extLst>
          </p:cNvPr>
          <p:cNvSpPr txBox="1"/>
          <p:nvPr/>
        </p:nvSpPr>
        <p:spPr>
          <a:xfrm>
            <a:off x="1978090" y="2239347"/>
            <a:ext cx="7492482" cy="2585323"/>
          </a:xfrm>
          <a:prstGeom prst="rect">
            <a:avLst/>
          </a:prstGeom>
          <a:noFill/>
        </p:spPr>
        <p:txBody>
          <a:bodyPr wrap="square" rtlCol="0">
            <a:spAutoFit/>
          </a:bodyPr>
          <a:lstStyle/>
          <a:p>
            <a:r>
              <a:rPr lang="en-US" dirty="0"/>
              <a:t>The main aim is to provide a different technique than mostly used machine learning algorithms. Providing a new dataset and new guide paper for Sentiment Analysis projects are also following aims.</a:t>
            </a:r>
          </a:p>
          <a:p>
            <a:endParaRPr lang="en-US" dirty="0"/>
          </a:p>
          <a:p>
            <a:pPr marL="285750" indent="-285750">
              <a:buFont typeface="Arial" panose="020B0604020202020204" pitchFamily="34" charset="0"/>
              <a:buChar char="•"/>
            </a:pPr>
            <a:r>
              <a:rPr lang="en-US" dirty="0"/>
              <a:t>We are using this algorithm for suggest any product and Service center.</a:t>
            </a:r>
          </a:p>
          <a:p>
            <a:pPr marL="285750" indent="-285750">
              <a:buFont typeface="Arial" panose="020B0604020202020204" pitchFamily="34" charset="0"/>
              <a:buChar char="•"/>
            </a:pPr>
            <a:r>
              <a:rPr lang="en-US" dirty="0"/>
              <a:t>Peoples are benefitted from this thesis who are ordered product in online</a:t>
            </a:r>
          </a:p>
          <a:p>
            <a:pPr marL="285750" indent="-285750">
              <a:buFont typeface="Arial" panose="020B0604020202020204" pitchFamily="34" charset="0"/>
              <a:buChar char="•"/>
            </a:pPr>
            <a:r>
              <a:rPr lang="en-US" dirty="0"/>
              <a:t>Peoples are know which service are best for their transportation</a:t>
            </a:r>
          </a:p>
          <a:p>
            <a:pPr marL="285750" indent="-285750">
              <a:buFont typeface="Arial" panose="020B0604020202020204" pitchFamily="34" charset="0"/>
              <a:buChar char="•"/>
            </a:pPr>
            <a:r>
              <a:rPr lang="en-US" dirty="0"/>
              <a:t>In this thesis company are understand what are their lagging, and what they need to upgrade. </a:t>
            </a:r>
          </a:p>
        </p:txBody>
      </p:sp>
      <p:sp>
        <p:nvSpPr>
          <p:cNvPr id="5" name="object 5">
            <a:extLst>
              <a:ext uri="{FF2B5EF4-FFF2-40B4-BE49-F238E27FC236}">
                <a16:creationId xmlns:a16="http://schemas.microsoft.com/office/drawing/2014/main" id="{4E868678-97AA-4840-8A14-E1892412CB29}"/>
              </a:ext>
            </a:extLst>
          </p:cNvPr>
          <p:cNvSpPr txBox="1">
            <a:spLocks/>
          </p:cNvSpPr>
          <p:nvPr/>
        </p:nvSpPr>
        <p:spPr>
          <a:xfrm>
            <a:off x="11060506" y="6344816"/>
            <a:ext cx="584098" cy="17633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7</a:t>
            </a:fld>
            <a:endParaRPr lang="en-US" dirty="0">
              <a:latin typeface="Calibri"/>
              <a:cs typeface="Calibri"/>
            </a:endParaRPr>
          </a:p>
        </p:txBody>
      </p:sp>
    </p:spTree>
    <p:extLst>
      <p:ext uri="{BB962C8B-B14F-4D97-AF65-F5344CB8AC3E}">
        <p14:creationId xmlns:p14="http://schemas.microsoft.com/office/powerpoint/2010/main" val="286645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5">
            <a:extLst>
              <a:ext uri="{FF2B5EF4-FFF2-40B4-BE49-F238E27FC236}">
                <a16:creationId xmlns:a16="http://schemas.microsoft.com/office/drawing/2014/main" id="{79E6FE2D-CC78-4FAA-839F-62D8C445C6FC}"/>
              </a:ext>
            </a:extLst>
          </p:cNvPr>
          <p:cNvSpPr txBox="1">
            <a:spLocks/>
          </p:cNvSpPr>
          <p:nvPr/>
        </p:nvSpPr>
        <p:spPr>
          <a:xfrm>
            <a:off x="11060506" y="6465861"/>
            <a:ext cx="245745" cy="17780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8</a:t>
            </a:fld>
            <a:endParaRPr lang="en-US" dirty="0">
              <a:latin typeface="Calibri"/>
              <a:cs typeface="Calibri"/>
            </a:endParaRPr>
          </a:p>
        </p:txBody>
      </p:sp>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2212754444"/>
              </p:ext>
            </p:extLst>
          </p:nvPr>
        </p:nvGraphicFramePr>
        <p:xfrm>
          <a:off x="914400" y="1665262"/>
          <a:ext cx="9841308" cy="4800599"/>
        </p:xfrm>
        <a:graphic>
          <a:graphicData uri="http://schemas.openxmlformats.org/drawingml/2006/table">
            <a:tbl>
              <a:tblPr firstRow="1" bandRow="1">
                <a:tableStyleId>{BC89EF96-8CEA-46FF-86C4-4CE0E7609802}</a:tableStyleId>
              </a:tblPr>
              <a:tblGrid>
                <a:gridCol w="1447800">
                  <a:extLst>
                    <a:ext uri="{9D8B030D-6E8A-4147-A177-3AD203B41FA5}">
                      <a16:colId xmlns:a16="http://schemas.microsoft.com/office/drawing/2014/main" val="4175739366"/>
                    </a:ext>
                  </a:extLst>
                </a:gridCol>
                <a:gridCol w="1752600">
                  <a:extLst>
                    <a:ext uri="{9D8B030D-6E8A-4147-A177-3AD203B41FA5}">
                      <a16:colId xmlns:a16="http://schemas.microsoft.com/office/drawing/2014/main" val="2155331503"/>
                    </a:ext>
                  </a:extLst>
                </a:gridCol>
                <a:gridCol w="1295400">
                  <a:extLst>
                    <a:ext uri="{9D8B030D-6E8A-4147-A177-3AD203B41FA5}">
                      <a16:colId xmlns:a16="http://schemas.microsoft.com/office/drawing/2014/main" val="3249167729"/>
                    </a:ext>
                  </a:extLst>
                </a:gridCol>
                <a:gridCol w="838200">
                  <a:extLst>
                    <a:ext uri="{9D8B030D-6E8A-4147-A177-3AD203B41FA5}">
                      <a16:colId xmlns:a16="http://schemas.microsoft.com/office/drawing/2014/main" val="1058031457"/>
                    </a:ext>
                  </a:extLst>
                </a:gridCol>
                <a:gridCol w="2057400">
                  <a:extLst>
                    <a:ext uri="{9D8B030D-6E8A-4147-A177-3AD203B41FA5}">
                      <a16:colId xmlns:a16="http://schemas.microsoft.com/office/drawing/2014/main" val="2547966050"/>
                    </a:ext>
                  </a:extLst>
                </a:gridCol>
                <a:gridCol w="2449908">
                  <a:extLst>
                    <a:ext uri="{9D8B030D-6E8A-4147-A177-3AD203B41FA5}">
                      <a16:colId xmlns:a16="http://schemas.microsoft.com/office/drawing/2014/main" val="1756904978"/>
                    </a:ext>
                  </a:extLst>
                </a:gridCol>
              </a:tblGrid>
              <a:tr h="712789">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Keywords</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Findings &amp; Lacking’s</a:t>
                      </a:r>
                      <a:endParaRPr lang="en-GB" dirty="0"/>
                    </a:p>
                  </a:txBody>
                  <a:tcPr>
                    <a:solidFill>
                      <a:schemeClr val="accent1">
                        <a:lumMod val="20000"/>
                        <a:lumOff val="80000"/>
                      </a:schemeClr>
                    </a:solidFill>
                  </a:tcPr>
                </a:tc>
                <a:extLst>
                  <a:ext uri="{0D108BD9-81ED-4DB2-BD59-A6C34878D82A}">
                    <a16:rowId xmlns:a16="http://schemas.microsoft.com/office/drawing/2014/main" val="2811034972"/>
                  </a:ext>
                </a:extLst>
              </a:tr>
              <a:tr h="2043905">
                <a:tc>
                  <a:txBody>
                    <a:bodyPr/>
                    <a:lstStyle/>
                    <a:p>
                      <a:r>
                        <a:rPr lang="en-US" sz="1800" b="0" i="0" u="none" strike="noStrike" kern="1200" dirty="0" err="1">
                          <a:solidFill>
                            <a:schemeClr val="tx1"/>
                          </a:solidFill>
                          <a:effectLst/>
                          <a:latin typeface="+mn-lt"/>
                          <a:ea typeface="+mn-ea"/>
                          <a:cs typeface="+mn-cs"/>
                        </a:rPr>
                        <a:t>Zeenia</a:t>
                      </a:r>
                      <a:r>
                        <a:rPr lang="en-US" sz="1800" b="0" i="0" u="none" strike="noStrike" kern="1200" dirty="0">
                          <a:solidFill>
                            <a:schemeClr val="tx1"/>
                          </a:solidFill>
                          <a:effectLst/>
                          <a:latin typeface="+mn-lt"/>
                          <a:ea typeface="+mn-ea"/>
                          <a:cs typeface="+mn-cs"/>
                        </a:rPr>
                        <a:t> Singla,</a:t>
                      </a:r>
                      <a:endParaRPr lang="en-US" sz="1800" b="0" i="0" kern="1200" dirty="0">
                        <a:solidFill>
                          <a:schemeClr val="tx1"/>
                        </a:solidFill>
                        <a:effectLst/>
                        <a:latin typeface="+mn-lt"/>
                        <a:ea typeface="+mn-ea"/>
                        <a:cs typeface="+mn-cs"/>
                      </a:endParaRPr>
                    </a:p>
                    <a:p>
                      <a:r>
                        <a:rPr lang="en-US" sz="1800" b="0" i="0" u="none" strike="noStrike" kern="1200" dirty="0" err="1">
                          <a:solidFill>
                            <a:schemeClr val="tx1"/>
                          </a:solidFill>
                          <a:effectLst/>
                          <a:latin typeface="+mn-lt"/>
                          <a:ea typeface="+mn-ea"/>
                          <a:cs typeface="+mn-cs"/>
                        </a:rPr>
                        <a:t>Sukhchandan</a:t>
                      </a:r>
                      <a:r>
                        <a:rPr lang="en-US" sz="1800" b="0" i="0" u="none" strike="noStrike" kern="1200" dirty="0">
                          <a:solidFill>
                            <a:schemeClr val="tx1"/>
                          </a:solidFill>
                          <a:effectLst/>
                          <a:latin typeface="+mn-lt"/>
                          <a:ea typeface="+mn-ea"/>
                          <a:cs typeface="+mn-cs"/>
                        </a:rPr>
                        <a:t> Randhawa,</a:t>
                      </a:r>
                      <a:endParaRPr lang="en-US" sz="1800" b="0" i="0"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Sushma Jain</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sz="1800" b="0" i="0" kern="1200">
                          <a:solidFill>
                            <a:schemeClr val="tx1"/>
                          </a:solidFill>
                          <a:effectLst/>
                          <a:latin typeface="+mn-lt"/>
                          <a:ea typeface="+mn-ea"/>
                          <a:cs typeface="+mn-cs"/>
                        </a:rPr>
                        <a:t>Sentiment analysis of customer product reviews using machine learning</a:t>
                      </a:r>
                      <a:endParaRPr lang="en-GB" b="0" dirty="0"/>
                    </a:p>
                  </a:txBody>
                  <a:tcPr>
                    <a:solidFill>
                      <a:schemeClr val="bg1">
                        <a:alpha val="2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i="0" kern="1200">
                          <a:solidFill>
                            <a:schemeClr val="tx1"/>
                          </a:solidFill>
                          <a:effectLst/>
                          <a:latin typeface="+mn-lt"/>
                          <a:ea typeface="+mn-ea"/>
                          <a:cs typeface="+mn-cs"/>
                        </a:rPr>
                        <a:t>IEEE</a:t>
                      </a:r>
                      <a:endParaRPr lang="en-GB" dirty="0"/>
                    </a:p>
                  </a:txBody>
                  <a:tcPr>
                    <a:solidFill>
                      <a:schemeClr val="bg1">
                        <a:alpha val="20000"/>
                      </a:schemeClr>
                    </a:solidFill>
                  </a:tcPr>
                </a:tc>
                <a:tc>
                  <a:txBody>
                    <a:bodyPr/>
                    <a:lstStyle/>
                    <a:p>
                      <a:r>
                        <a:rPr lang="en-GB"/>
                        <a:t>2017</a:t>
                      </a:r>
                      <a:endParaRPr lang="en-GB" dirty="0"/>
                    </a:p>
                  </a:txBody>
                  <a:tcPr>
                    <a:solidFill>
                      <a:schemeClr val="bg1">
                        <a:alpha val="20000"/>
                      </a:schemeClr>
                    </a:solidFill>
                  </a:tcPr>
                </a:tc>
                <a:tc>
                  <a:txBody>
                    <a:bodyPr/>
                    <a:lstStyle/>
                    <a:p>
                      <a:r>
                        <a:rPr lang="en-US"/>
                        <a:t>Big data, text mining, text classification, sentiment analysis, machine learning.</a:t>
                      </a:r>
                      <a:endParaRPr lang="en-GB" dirty="0"/>
                    </a:p>
                  </a:txBody>
                  <a:tcPr>
                    <a:solidFill>
                      <a:schemeClr val="bg1">
                        <a:alpha val="20000"/>
                      </a:schemeClr>
                    </a:solidFill>
                  </a:tcPr>
                </a:tc>
                <a:tc>
                  <a:txBody>
                    <a:bodyPr/>
                    <a:lstStyle/>
                    <a:p>
                      <a:r>
                        <a:rPr lang="en-US"/>
                        <a:t>The work can be extended to perform multiclass classification of reviews which will provide delineated nature of review to the consumer</a:t>
                      </a:r>
                      <a:r>
                        <a:rPr lang="en-GB" sz="1800">
                          <a:solidFill>
                            <a:schemeClr val="tx1"/>
                          </a:solidFill>
                          <a:effectLst/>
                          <a:latin typeface="+mn-lt"/>
                          <a:ea typeface="+mn-ea"/>
                          <a:cs typeface="+mn-cs"/>
                        </a:rPr>
                        <a:t>.</a:t>
                      </a:r>
                      <a:endParaRPr lang="en-GB" dirty="0"/>
                    </a:p>
                  </a:txBody>
                  <a:tcPr>
                    <a:solidFill>
                      <a:schemeClr val="bg1">
                        <a:alpha val="20000"/>
                      </a:schemeClr>
                    </a:solidFill>
                  </a:tcPr>
                </a:tc>
                <a:extLst>
                  <a:ext uri="{0D108BD9-81ED-4DB2-BD59-A6C34878D82A}">
                    <a16:rowId xmlns:a16="http://schemas.microsoft.com/office/drawing/2014/main" val="783182501"/>
                  </a:ext>
                </a:extLst>
              </a:tr>
              <a:tr h="2043905">
                <a:tc>
                  <a:txBody>
                    <a:bodyPr/>
                    <a:lstStyle/>
                    <a:p>
                      <a:r>
                        <a:rPr lang="en-US" dirty="0" err="1"/>
                        <a:t>Ziedhan</a:t>
                      </a:r>
                      <a:r>
                        <a:rPr lang="en-US" dirty="0"/>
                        <a:t> </a:t>
                      </a:r>
                      <a:r>
                        <a:rPr lang="en-US" dirty="0" err="1"/>
                        <a:t>Alifio</a:t>
                      </a:r>
                      <a:r>
                        <a:rPr lang="en-US" dirty="0"/>
                        <a:t> </a:t>
                      </a:r>
                      <a:r>
                        <a:rPr lang="en-US" dirty="0" err="1"/>
                        <a:t>Dieksona</a:t>
                      </a:r>
                      <a:r>
                        <a:rPr lang="en-US" dirty="0"/>
                        <a:t> , Muhammad </a:t>
                      </a:r>
                      <a:r>
                        <a:rPr lang="en-US" dirty="0" err="1"/>
                        <a:t>Rivyan</a:t>
                      </a:r>
                      <a:r>
                        <a:rPr lang="en-US" dirty="0"/>
                        <a:t> </a:t>
                      </a:r>
                      <a:r>
                        <a:rPr lang="en-US" dirty="0" err="1"/>
                        <a:t>Bagas</a:t>
                      </a:r>
                      <a:r>
                        <a:rPr lang="en-US" dirty="0"/>
                        <a:t> </a:t>
                      </a:r>
                      <a:r>
                        <a:rPr lang="en-US" dirty="0" err="1"/>
                        <a:t>Prakosoa</a:t>
                      </a:r>
                      <a:endParaRPr lang="en-GB" dirty="0"/>
                    </a:p>
                  </a:txBody>
                  <a:tcPr/>
                </a:tc>
                <a:tc>
                  <a:txBody>
                    <a:bodyPr/>
                    <a:lstStyle/>
                    <a:p>
                      <a:r>
                        <a:rPr lang="en-US" dirty="0"/>
                        <a:t>Sentiment analysis for customer review: Case study of </a:t>
                      </a:r>
                      <a:r>
                        <a:rPr lang="en-US" dirty="0" err="1"/>
                        <a:t>Traveloka</a:t>
                      </a:r>
                      <a:endParaRPr lang="en-GB" dirty="0"/>
                    </a:p>
                  </a:txBody>
                  <a:tcPr/>
                </a:tc>
                <a:tc>
                  <a:txBody>
                    <a:bodyPr/>
                    <a:lstStyle/>
                    <a:p>
                      <a:r>
                        <a:rPr lang="en-GB" dirty="0"/>
                        <a:t>ELSEVIER</a:t>
                      </a:r>
                    </a:p>
                  </a:txBody>
                  <a:tcPr/>
                </a:tc>
                <a:tc>
                  <a:txBody>
                    <a:bodyPr/>
                    <a:lstStyle/>
                    <a:p>
                      <a:r>
                        <a:rPr lang="en-GB" dirty="0"/>
                        <a:t>2022</a:t>
                      </a:r>
                    </a:p>
                  </a:txBody>
                  <a:tcPr/>
                </a:tc>
                <a:tc>
                  <a:txBody>
                    <a:bodyPr/>
                    <a:lstStyle/>
                    <a:p>
                      <a:endParaRPr lang="en-GB" dirty="0"/>
                    </a:p>
                  </a:txBody>
                  <a:tcPr/>
                </a:tc>
                <a:tc>
                  <a:txBody>
                    <a:bodyPr/>
                    <a:lstStyle/>
                    <a:p>
                      <a:r>
                        <a:rPr lang="en-US" dirty="0"/>
                        <a:t>This prediction used on a total of 1,200 tweet data collected</a:t>
                      </a:r>
                      <a:r>
                        <a:rPr lang="en-GB" sz="1800" dirty="0">
                          <a:solidFill>
                            <a:schemeClr val="tx1"/>
                          </a:solidFill>
                          <a:effectLst/>
                          <a:latin typeface="+mn-lt"/>
                          <a:ea typeface="+mn-ea"/>
                          <a:cs typeface="+mn-cs"/>
                        </a:rPr>
                        <a:t>. </a:t>
                      </a:r>
                      <a:endParaRPr lang="en-GB" dirty="0"/>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287592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13">
            <a:extLst>
              <a:ext uri="{FF2B5EF4-FFF2-40B4-BE49-F238E27FC236}">
                <a16:creationId xmlns:a16="http://schemas.microsoft.com/office/drawing/2014/main" id="{FD6ABE68-BBDC-41B7-AF12-5D38D8644F1B}"/>
              </a:ext>
            </a:extLst>
          </p:cNvPr>
          <p:cNvPicPr/>
          <p:nvPr/>
        </p:nvPicPr>
        <p:blipFill>
          <a:blip r:embed="rId2" cstate="print"/>
          <a:stretch>
            <a:fillRect/>
          </a:stretch>
        </p:blipFill>
        <p:spPr>
          <a:xfrm>
            <a:off x="50800" y="0"/>
            <a:ext cx="2692400" cy="886408"/>
          </a:xfrm>
          <a:prstGeom prst="rect">
            <a:avLst/>
          </a:prstGeom>
        </p:spPr>
      </p:pic>
      <p:sp>
        <p:nvSpPr>
          <p:cNvPr id="3" name="object 5">
            <a:extLst>
              <a:ext uri="{FF2B5EF4-FFF2-40B4-BE49-F238E27FC236}">
                <a16:creationId xmlns:a16="http://schemas.microsoft.com/office/drawing/2014/main" id="{79E6FE2D-CC78-4FAA-839F-62D8C445C6FC}"/>
              </a:ext>
            </a:extLst>
          </p:cNvPr>
          <p:cNvSpPr txBox="1">
            <a:spLocks/>
          </p:cNvSpPr>
          <p:nvPr/>
        </p:nvSpPr>
        <p:spPr>
          <a:xfrm>
            <a:off x="11060506" y="6465861"/>
            <a:ext cx="245745" cy="177800"/>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2705">
              <a:lnSpc>
                <a:spcPts val="1245"/>
              </a:lnSpc>
            </a:pPr>
            <a:fld id="{81D60167-4931-47E6-BA6A-407CBD079E47}" type="slidenum">
              <a:rPr lang="en-US" smtClean="0">
                <a:latin typeface="Calibri"/>
                <a:cs typeface="Calibri"/>
              </a:rPr>
              <a:pPr marL="52705">
                <a:lnSpc>
                  <a:spcPts val="1245"/>
                </a:lnSpc>
              </a:pPr>
              <a:t>9</a:t>
            </a:fld>
            <a:endParaRPr lang="en-US" dirty="0">
              <a:latin typeface="Calibri"/>
              <a:cs typeface="Calibri"/>
            </a:endParaRPr>
          </a:p>
        </p:txBody>
      </p:sp>
      <p:graphicFrame>
        <p:nvGraphicFramePr>
          <p:cNvPr id="6" name="Table 7">
            <a:extLst>
              <a:ext uri="{FF2B5EF4-FFF2-40B4-BE49-F238E27FC236}">
                <a16:creationId xmlns:a16="http://schemas.microsoft.com/office/drawing/2014/main" id="{AC6A6769-D3DB-4DC2-BB58-69B74FD78C7C}"/>
              </a:ext>
            </a:extLst>
          </p:cNvPr>
          <p:cNvGraphicFramePr>
            <a:graphicFrameLocks noGrp="1"/>
          </p:cNvGraphicFramePr>
          <p:nvPr>
            <p:extLst>
              <p:ext uri="{D42A27DB-BD31-4B8C-83A1-F6EECF244321}">
                <p14:modId xmlns:p14="http://schemas.microsoft.com/office/powerpoint/2010/main" val="3354769656"/>
              </p:ext>
            </p:extLst>
          </p:nvPr>
        </p:nvGraphicFramePr>
        <p:xfrm>
          <a:off x="914400" y="1665262"/>
          <a:ext cx="9841308" cy="5042694"/>
        </p:xfrm>
        <a:graphic>
          <a:graphicData uri="http://schemas.openxmlformats.org/drawingml/2006/table">
            <a:tbl>
              <a:tblPr firstRow="1" bandRow="1">
                <a:tableStyleId>{BC89EF96-8CEA-46FF-86C4-4CE0E7609802}</a:tableStyleId>
              </a:tblPr>
              <a:tblGrid>
                <a:gridCol w="1447800">
                  <a:extLst>
                    <a:ext uri="{9D8B030D-6E8A-4147-A177-3AD203B41FA5}">
                      <a16:colId xmlns:a16="http://schemas.microsoft.com/office/drawing/2014/main" val="4175739366"/>
                    </a:ext>
                  </a:extLst>
                </a:gridCol>
                <a:gridCol w="1752600">
                  <a:extLst>
                    <a:ext uri="{9D8B030D-6E8A-4147-A177-3AD203B41FA5}">
                      <a16:colId xmlns:a16="http://schemas.microsoft.com/office/drawing/2014/main" val="2155331503"/>
                    </a:ext>
                  </a:extLst>
                </a:gridCol>
                <a:gridCol w="1295400">
                  <a:extLst>
                    <a:ext uri="{9D8B030D-6E8A-4147-A177-3AD203B41FA5}">
                      <a16:colId xmlns:a16="http://schemas.microsoft.com/office/drawing/2014/main" val="3249167729"/>
                    </a:ext>
                  </a:extLst>
                </a:gridCol>
                <a:gridCol w="838200">
                  <a:extLst>
                    <a:ext uri="{9D8B030D-6E8A-4147-A177-3AD203B41FA5}">
                      <a16:colId xmlns:a16="http://schemas.microsoft.com/office/drawing/2014/main" val="1058031457"/>
                    </a:ext>
                  </a:extLst>
                </a:gridCol>
                <a:gridCol w="2057400">
                  <a:extLst>
                    <a:ext uri="{9D8B030D-6E8A-4147-A177-3AD203B41FA5}">
                      <a16:colId xmlns:a16="http://schemas.microsoft.com/office/drawing/2014/main" val="2547966050"/>
                    </a:ext>
                  </a:extLst>
                </a:gridCol>
                <a:gridCol w="2449908">
                  <a:extLst>
                    <a:ext uri="{9D8B030D-6E8A-4147-A177-3AD203B41FA5}">
                      <a16:colId xmlns:a16="http://schemas.microsoft.com/office/drawing/2014/main" val="1756904978"/>
                    </a:ext>
                  </a:extLst>
                </a:gridCol>
              </a:tblGrid>
              <a:tr h="712789">
                <a:tc>
                  <a:txBody>
                    <a:bodyPr/>
                    <a:lstStyle/>
                    <a:p>
                      <a:pPr algn="ctr"/>
                      <a:r>
                        <a:rPr lang="en-GB"/>
                        <a:t>Author</a:t>
                      </a:r>
                      <a:endParaRPr lang="en-GB" dirty="0"/>
                    </a:p>
                  </a:txBody>
                  <a:tcPr>
                    <a:solidFill>
                      <a:schemeClr val="accent1">
                        <a:lumMod val="20000"/>
                        <a:lumOff val="80000"/>
                      </a:schemeClr>
                    </a:solidFill>
                  </a:tcPr>
                </a:tc>
                <a:tc>
                  <a:txBody>
                    <a:bodyPr/>
                    <a:lstStyle/>
                    <a:p>
                      <a:pPr algn="ctr"/>
                      <a:r>
                        <a:rPr lang="en-GB"/>
                        <a:t>Paper</a:t>
                      </a:r>
                      <a:endParaRPr lang="en-GB" dirty="0"/>
                    </a:p>
                  </a:txBody>
                  <a:tcPr>
                    <a:solidFill>
                      <a:schemeClr val="accent1">
                        <a:lumMod val="20000"/>
                        <a:lumOff val="80000"/>
                      </a:schemeClr>
                    </a:solidFill>
                  </a:tcPr>
                </a:tc>
                <a:tc>
                  <a:txBody>
                    <a:bodyPr/>
                    <a:lstStyle/>
                    <a:p>
                      <a:pPr algn="ctr"/>
                      <a:r>
                        <a:rPr lang="en-GB"/>
                        <a:t>Publication</a:t>
                      </a:r>
                      <a:endParaRPr lang="en-GB" dirty="0"/>
                    </a:p>
                  </a:txBody>
                  <a:tcPr>
                    <a:solidFill>
                      <a:schemeClr val="accent1">
                        <a:lumMod val="20000"/>
                        <a:lumOff val="80000"/>
                      </a:schemeClr>
                    </a:solidFill>
                  </a:tcPr>
                </a:tc>
                <a:tc>
                  <a:txBody>
                    <a:bodyPr/>
                    <a:lstStyle/>
                    <a:p>
                      <a:pPr algn="ctr"/>
                      <a:r>
                        <a:rPr lang="en-GB"/>
                        <a:t>Year</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Keywords</a:t>
                      </a:r>
                      <a:endParaRPr lang="en-GB" dirty="0"/>
                    </a:p>
                  </a:txBody>
                  <a:tcPr>
                    <a:solidFill>
                      <a:schemeClr val="accent1">
                        <a:lumMod val="20000"/>
                        <a:lumOff val="80000"/>
                      </a:schemeClr>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GB"/>
                        <a:t>Findings &amp; Lacking’s</a:t>
                      </a:r>
                      <a:endParaRPr lang="en-GB" dirty="0"/>
                    </a:p>
                  </a:txBody>
                  <a:tcPr>
                    <a:solidFill>
                      <a:schemeClr val="accent1">
                        <a:lumMod val="20000"/>
                        <a:lumOff val="80000"/>
                      </a:schemeClr>
                    </a:solidFill>
                  </a:tcPr>
                </a:tc>
                <a:extLst>
                  <a:ext uri="{0D108BD9-81ED-4DB2-BD59-A6C34878D82A}">
                    <a16:rowId xmlns:a16="http://schemas.microsoft.com/office/drawing/2014/main" val="2811034972"/>
                  </a:ext>
                </a:extLst>
              </a:tr>
              <a:tr h="2043905">
                <a:tc>
                  <a:txBody>
                    <a:bodyPr/>
                    <a:lstStyle/>
                    <a:p>
                      <a:r>
                        <a:rPr lang="en-US" sz="1800" b="0" i="0" u="none" strike="noStrike" kern="1200" dirty="0" err="1">
                          <a:solidFill>
                            <a:schemeClr val="tx1"/>
                          </a:solidFill>
                          <a:effectLst/>
                          <a:latin typeface="+mn-lt"/>
                          <a:ea typeface="+mn-ea"/>
                          <a:cs typeface="+mn-cs"/>
                        </a:rPr>
                        <a:t>Mst</a:t>
                      </a:r>
                      <a:r>
                        <a:rPr lang="en-US" sz="1800" b="0" i="0" u="none" strike="noStrike"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Tuhin</a:t>
                      </a:r>
                      <a:r>
                        <a:rPr lang="en-US" sz="1800" b="0" i="0" u="none" strike="noStrike" kern="1200" dirty="0">
                          <a:solidFill>
                            <a:schemeClr val="tx1"/>
                          </a:solidFill>
                          <a:effectLst/>
                          <a:latin typeface="+mn-lt"/>
                          <a:ea typeface="+mn-ea"/>
                          <a:cs typeface="+mn-cs"/>
                        </a:rPr>
                        <a:t> Akter,</a:t>
                      </a:r>
                    </a:p>
                    <a:p>
                      <a:r>
                        <a:rPr lang="en-US" sz="1800" b="0" i="0" kern="1200" dirty="0">
                          <a:solidFill>
                            <a:schemeClr val="tx1"/>
                          </a:solidFill>
                          <a:effectLst/>
                          <a:latin typeface="+mn-lt"/>
                          <a:ea typeface="+mn-ea"/>
                          <a:cs typeface="+mn-cs"/>
                        </a:rPr>
                        <a:t> </a:t>
                      </a:r>
                      <a:r>
                        <a:rPr lang="en-US" sz="1800" b="0" i="0" u="none" strike="noStrike" kern="1200" dirty="0" err="1">
                          <a:solidFill>
                            <a:schemeClr val="tx1"/>
                          </a:solidFill>
                          <a:effectLst/>
                          <a:latin typeface="+mn-lt"/>
                          <a:ea typeface="+mn-ea"/>
                          <a:cs typeface="+mn-cs"/>
                        </a:rPr>
                        <a:t>Manoara</a:t>
                      </a:r>
                      <a:r>
                        <a:rPr lang="en-US" sz="1800" b="0" i="0" u="none" strike="noStrike" kern="1200" dirty="0">
                          <a:solidFill>
                            <a:schemeClr val="tx1"/>
                          </a:solidFill>
                          <a:effectLst/>
                          <a:latin typeface="+mn-lt"/>
                          <a:ea typeface="+mn-ea"/>
                          <a:cs typeface="+mn-cs"/>
                        </a:rPr>
                        <a:t> Begum,</a:t>
                      </a:r>
                      <a:r>
                        <a:rPr lang="en-US" sz="1800" b="0" i="0" kern="1200" dirty="0">
                          <a:solidFill>
                            <a:schemeClr val="tx1"/>
                          </a:solidFill>
                          <a:effectLst/>
                          <a:latin typeface="+mn-lt"/>
                          <a:ea typeface="+mn-ea"/>
                          <a:cs typeface="+mn-cs"/>
                        </a:rPr>
                        <a:t> </a:t>
                      </a:r>
                    </a:p>
                    <a:p>
                      <a:r>
                        <a:rPr lang="en-US" sz="1800" b="0" i="0" u="none" strike="noStrike" kern="1200" dirty="0" err="1">
                          <a:solidFill>
                            <a:schemeClr val="tx1"/>
                          </a:solidFill>
                          <a:effectLst/>
                          <a:latin typeface="+mn-lt"/>
                          <a:ea typeface="+mn-ea"/>
                          <a:cs typeface="+mn-cs"/>
                        </a:rPr>
                        <a:t>Rashed</a:t>
                      </a:r>
                      <a:r>
                        <a:rPr lang="en-US" sz="1800" b="0" i="0" u="none" strike="noStrike" kern="1200" dirty="0">
                          <a:solidFill>
                            <a:schemeClr val="tx1"/>
                          </a:solidFill>
                          <a:effectLst/>
                          <a:latin typeface="+mn-lt"/>
                          <a:ea typeface="+mn-ea"/>
                          <a:cs typeface="+mn-cs"/>
                        </a:rPr>
                        <a:t> Mustafa</a:t>
                      </a:r>
                      <a:endParaRPr lang="en-US" sz="1800" b="0" i="0" kern="1200" dirty="0">
                        <a:solidFill>
                          <a:schemeClr val="tx1"/>
                        </a:solidFill>
                        <a:effectLst/>
                        <a:latin typeface="+mn-lt"/>
                        <a:ea typeface="+mn-ea"/>
                        <a:cs typeface="+mn-cs"/>
                      </a:endParaRPr>
                    </a:p>
                  </a:txBody>
                  <a:tcPr>
                    <a:solidFill>
                      <a:schemeClr val="bg1">
                        <a:alpha val="20000"/>
                      </a:schemeClr>
                    </a:solidFill>
                  </a:tcPr>
                </a:tc>
                <a:tc>
                  <a:txBody>
                    <a:bodyPr/>
                    <a:lstStyle/>
                    <a:p>
                      <a:r>
                        <a:rPr lang="en-US" sz="1800" b="0" i="0" kern="1200" dirty="0">
                          <a:solidFill>
                            <a:schemeClr val="tx1"/>
                          </a:solidFill>
                          <a:effectLst/>
                          <a:latin typeface="+mn-lt"/>
                          <a:ea typeface="+mn-ea"/>
                          <a:cs typeface="+mn-cs"/>
                        </a:rPr>
                        <a:t>Bengali Sentiment Analysis of E-commerce Product Reviews using K-Nearest Neighbors</a:t>
                      </a:r>
                    </a:p>
                  </a:txBody>
                  <a:tcPr>
                    <a:solidFill>
                      <a:schemeClr val="bg1">
                        <a:alpha val="20000"/>
                      </a:schemeClr>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i="0" kern="1200">
                          <a:solidFill>
                            <a:schemeClr val="tx1"/>
                          </a:solidFill>
                          <a:effectLst/>
                          <a:latin typeface="+mn-lt"/>
                          <a:ea typeface="+mn-ea"/>
                          <a:cs typeface="+mn-cs"/>
                        </a:rPr>
                        <a:t>IEEE</a:t>
                      </a:r>
                      <a:endParaRPr lang="en-GB" dirty="0"/>
                    </a:p>
                  </a:txBody>
                  <a:tcPr>
                    <a:solidFill>
                      <a:schemeClr val="bg1">
                        <a:alpha val="20000"/>
                      </a:schemeClr>
                    </a:solidFill>
                  </a:tcPr>
                </a:tc>
                <a:tc>
                  <a:txBody>
                    <a:bodyPr/>
                    <a:lstStyle/>
                    <a:p>
                      <a:r>
                        <a:rPr lang="en-GB" dirty="0"/>
                        <a:t>2021</a:t>
                      </a:r>
                    </a:p>
                  </a:txBody>
                  <a:tcPr>
                    <a:solidFill>
                      <a:schemeClr val="bg1">
                        <a:alpha val="20000"/>
                      </a:schemeClr>
                    </a:solidFill>
                  </a:tcPr>
                </a:tc>
                <a:tc>
                  <a:txBody>
                    <a:bodyPr/>
                    <a:lstStyle/>
                    <a:p>
                      <a:r>
                        <a:rPr lang="en-US"/>
                        <a:t>Big data, text mining, text classification, sentiment analysis, machine learning.</a:t>
                      </a:r>
                      <a:endParaRPr lang="en-GB" dirty="0"/>
                    </a:p>
                  </a:txBody>
                  <a:tcPr>
                    <a:solidFill>
                      <a:schemeClr val="bg1">
                        <a:alpha val="20000"/>
                      </a:schemeClr>
                    </a:solidFill>
                  </a:tcPr>
                </a:tc>
                <a:tc>
                  <a:txBody>
                    <a:bodyPr/>
                    <a:lstStyle/>
                    <a:p>
                      <a:r>
                        <a:rPr lang="en-US" dirty="0"/>
                        <a:t>There used only </a:t>
                      </a:r>
                      <a:r>
                        <a:rPr lang="en-US" dirty="0" err="1"/>
                        <a:t>Daraz</a:t>
                      </a:r>
                      <a:r>
                        <a:rPr lang="en-US" dirty="0"/>
                        <a:t> Customer review. We don’t sure it’s work’s another platform review.</a:t>
                      </a:r>
                      <a:endParaRPr lang="en-GB" dirty="0"/>
                    </a:p>
                  </a:txBody>
                  <a:tcPr>
                    <a:solidFill>
                      <a:schemeClr val="bg1">
                        <a:alpha val="20000"/>
                      </a:schemeClr>
                    </a:solidFill>
                  </a:tcPr>
                </a:tc>
                <a:extLst>
                  <a:ext uri="{0D108BD9-81ED-4DB2-BD59-A6C34878D82A}">
                    <a16:rowId xmlns:a16="http://schemas.microsoft.com/office/drawing/2014/main" val="783182501"/>
                  </a:ext>
                </a:extLst>
              </a:tr>
              <a:tr h="2043905">
                <a:tc>
                  <a:txBody>
                    <a:bodyPr/>
                    <a:lstStyle/>
                    <a:p>
                      <a:r>
                        <a:rPr lang="en-US" sz="1800" kern="1200" dirty="0" err="1">
                          <a:solidFill>
                            <a:schemeClr val="tx1"/>
                          </a:solidFill>
                          <a:effectLst/>
                          <a:latin typeface="+mn-lt"/>
                          <a:ea typeface="+mn-ea"/>
                          <a:cs typeface="+mn-cs"/>
                        </a:rPr>
                        <a:t>Rishika</a:t>
                      </a:r>
                      <a:r>
                        <a:rPr lang="en-US" sz="1800" kern="1200" dirty="0">
                          <a:solidFill>
                            <a:schemeClr val="tx1"/>
                          </a:solidFill>
                          <a:effectLst/>
                          <a:latin typeface="+mn-lt"/>
                          <a:ea typeface="+mn-ea"/>
                          <a:cs typeface="+mn-cs"/>
                        </a:rPr>
                        <a:t> Garg</a:t>
                      </a:r>
                      <a:r>
                        <a:rPr lang="en-US" dirty="0"/>
                        <a:t>, </a:t>
                      </a:r>
                    </a:p>
                    <a:p>
                      <a:r>
                        <a:rPr lang="en-US" sz="1800" kern="1200" dirty="0">
                          <a:solidFill>
                            <a:schemeClr val="tx1"/>
                          </a:solidFill>
                          <a:effectLst/>
                          <a:latin typeface="+mn-lt"/>
                          <a:ea typeface="+mn-ea"/>
                          <a:cs typeface="+mn-cs"/>
                        </a:rPr>
                        <a:t>Mayank Singhal</a:t>
                      </a:r>
                      <a:r>
                        <a:rPr lang="en-US" dirty="0"/>
                        <a:t>, </a:t>
                      </a:r>
                    </a:p>
                    <a:p>
                      <a:r>
                        <a:rPr lang="en-US" sz="1800" kern="1200" dirty="0">
                          <a:solidFill>
                            <a:schemeClr val="tx1"/>
                          </a:solidFill>
                          <a:effectLst/>
                          <a:latin typeface="+mn-lt"/>
                          <a:ea typeface="+mn-ea"/>
                          <a:cs typeface="+mn-cs"/>
                        </a:rPr>
                        <a:t>Praveen Singh</a:t>
                      </a:r>
                      <a:r>
                        <a:rPr lang="en-US" dirty="0"/>
                        <a:t> &amp;</a:t>
                      </a:r>
                    </a:p>
                    <a:p>
                      <a:r>
                        <a:rPr lang="en-US" sz="1800" kern="1200" dirty="0" err="1">
                          <a:solidFill>
                            <a:schemeClr val="tx1"/>
                          </a:solidFill>
                          <a:effectLst/>
                          <a:latin typeface="+mn-lt"/>
                          <a:ea typeface="+mn-ea"/>
                          <a:cs typeface="+mn-cs"/>
                        </a:rPr>
                        <a:t>Preeti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Nagrath</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Sentiment Analysis of Reviews Using Bi-LSTM Using a Fine-Grained Approach</a:t>
                      </a:r>
                    </a:p>
                    <a:p>
                      <a:endParaRPr lang="en-GB" dirty="0"/>
                    </a:p>
                  </a:txBody>
                  <a:tcPr/>
                </a:tc>
                <a:tc>
                  <a:txBody>
                    <a:bodyPr/>
                    <a:lstStyle/>
                    <a:p>
                      <a:r>
                        <a:rPr lang="en-GB" dirty="0"/>
                        <a:t>Springer Link</a:t>
                      </a:r>
                    </a:p>
                  </a:txBody>
                  <a:tcPr/>
                </a:tc>
                <a:tc>
                  <a:txBody>
                    <a:bodyPr/>
                    <a:lstStyle/>
                    <a:p>
                      <a:r>
                        <a:rPr lang="en-GB" dirty="0"/>
                        <a:t>2022</a:t>
                      </a:r>
                    </a:p>
                  </a:txBody>
                  <a:tcPr/>
                </a:tc>
                <a:tc>
                  <a:txBody>
                    <a:bodyPr/>
                    <a:lstStyle/>
                    <a:p>
                      <a:r>
                        <a:rPr lang="en-US" sz="1800" b="0" i="0" kern="1200" dirty="0">
                          <a:solidFill>
                            <a:schemeClr val="tx1"/>
                          </a:solidFill>
                          <a:effectLst/>
                          <a:latin typeface="+mn-lt"/>
                          <a:ea typeface="+mn-ea"/>
                          <a:cs typeface="+mn-cs"/>
                        </a:rPr>
                        <a:t>LSTM that can classify reviews as positive, negative, and neutral, rather than categorizing them only as positive and negative.</a:t>
                      </a:r>
                      <a:endParaRPr lang="en-GB" dirty="0"/>
                    </a:p>
                  </a:txBody>
                  <a:tcPr/>
                </a:tc>
                <a:tc>
                  <a:txBody>
                    <a:bodyPr/>
                    <a:lstStyle/>
                    <a:p>
                      <a:r>
                        <a:rPr lang="en-GB" dirty="0"/>
                        <a:t>There use LNNS algorithm, If there use CNN algorithm then this generate more good accuracy.</a:t>
                      </a:r>
                    </a:p>
                  </a:txBody>
                  <a:tcPr/>
                </a:tc>
                <a:extLst>
                  <a:ext uri="{0D108BD9-81ED-4DB2-BD59-A6C34878D82A}">
                    <a16:rowId xmlns:a16="http://schemas.microsoft.com/office/drawing/2014/main" val="3593708243"/>
                  </a:ext>
                </a:extLst>
              </a:tr>
            </a:tbl>
          </a:graphicData>
        </a:graphic>
      </p:graphicFrame>
      <p:sp>
        <p:nvSpPr>
          <p:cNvPr id="7" name="TextBox 6">
            <a:extLst>
              <a:ext uri="{FF2B5EF4-FFF2-40B4-BE49-F238E27FC236}">
                <a16:creationId xmlns:a16="http://schemas.microsoft.com/office/drawing/2014/main" id="{0CDADC0D-76C3-489A-B20A-6364173ABAC9}"/>
              </a:ext>
            </a:extLst>
          </p:cNvPr>
          <p:cNvSpPr txBox="1"/>
          <p:nvPr/>
        </p:nvSpPr>
        <p:spPr>
          <a:xfrm>
            <a:off x="914400" y="886408"/>
            <a:ext cx="4364721" cy="584775"/>
          </a:xfrm>
          <a:prstGeom prst="rect">
            <a:avLst/>
          </a:prstGeom>
          <a:noFill/>
        </p:spPr>
        <p:txBody>
          <a:bodyPr wrap="non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785340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2149</Words>
  <Application>Microsoft Office PowerPoint</Application>
  <PresentationFormat>Widescreen</PresentationFormat>
  <Paragraphs>238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Calibri</vt:lpstr>
      <vt:lpstr>Calibri Light</vt:lpstr>
      <vt:lpstr>Microsoft Sans Serif</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Rabiul Awal Shuvo</dc:creator>
  <cp:lastModifiedBy>MD Rabiul Awal Shuvo</cp:lastModifiedBy>
  <cp:revision>27</cp:revision>
  <dcterms:created xsi:type="dcterms:W3CDTF">2023-03-08T14:36:48Z</dcterms:created>
  <dcterms:modified xsi:type="dcterms:W3CDTF">2023-03-09T03:47:46Z</dcterms:modified>
</cp:coreProperties>
</file>