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5C36-DC26-4EF4-922E-21F7A2191EE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9F508-F658-4459-A1FD-0770252A9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9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9F508-F658-4459-A1FD-0770252A9A3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5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CB8-C6B9-93D8-845D-0A8DBEB64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215736"/>
            <a:ext cx="8361229" cy="1610591"/>
          </a:xfrm>
        </p:spPr>
        <p:txBody>
          <a:bodyPr/>
          <a:lstStyle/>
          <a:p>
            <a:r>
              <a:rPr lang="en-IN" sz="4400" dirty="0"/>
              <a:t>Electricity demand and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5875-2CAD-8AB3-0730-BBC99E6B6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– Prabhat Kumar Nayak</a:t>
            </a:r>
          </a:p>
          <a:p>
            <a:r>
              <a:rPr lang="en-IN" dirty="0"/>
              <a:t>Email- prabhat123dkl@gmail.com</a:t>
            </a:r>
          </a:p>
        </p:txBody>
      </p:sp>
    </p:spTree>
    <p:extLst>
      <p:ext uri="{BB962C8B-B14F-4D97-AF65-F5344CB8AC3E}">
        <p14:creationId xmlns:p14="http://schemas.microsoft.com/office/powerpoint/2010/main" val="168297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2E884A-36FC-F41F-9911-1CC190CE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55" y="196645"/>
            <a:ext cx="6322142" cy="48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7E557-8892-11C1-F800-854EDE6ECDE8}"/>
              </a:ext>
            </a:extLst>
          </p:cNvPr>
          <p:cNvSpPr txBox="1"/>
          <p:nvPr/>
        </p:nvSpPr>
        <p:spPr>
          <a:xfrm>
            <a:off x="1445342" y="5270090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Load Actual shows a positive correlation with Business Hour (0.57) and Hour (0.4),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Actual is moderately correlated with Total Load Actual (0.44) and Business Hour (0.28),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has a negative correlation with Humidity (-0.67)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Hour is highly correlated with Hour (0.4)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20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2F7A5-922A-CF51-5890-5DAB90BD1295}"/>
              </a:ext>
            </a:extLst>
          </p:cNvPr>
          <p:cNvSpPr txBox="1"/>
          <p:nvPr/>
        </p:nvSpPr>
        <p:spPr>
          <a:xfrm>
            <a:off x="1003451" y="181958"/>
            <a:ext cx="4434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06D34-E359-3E28-6369-8E5CB1D2B135}"/>
              </a:ext>
            </a:extLst>
          </p:cNvPr>
          <p:cNvSpPr txBox="1"/>
          <p:nvPr/>
        </p:nvSpPr>
        <p:spPr>
          <a:xfrm>
            <a:off x="1170037" y="1551563"/>
            <a:ext cx="3480621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Price Actual Prediction:</a:t>
            </a:r>
          </a:p>
          <a:p>
            <a:endParaRPr lang="en-US" sz="800" dirty="0"/>
          </a:p>
          <a:p>
            <a:r>
              <a:rPr lang="en-US" b="1" dirty="0"/>
              <a:t>MSE</a:t>
            </a:r>
            <a:r>
              <a:rPr lang="en-US" dirty="0"/>
              <a:t>: 72.67491</a:t>
            </a:r>
          </a:p>
          <a:p>
            <a:r>
              <a:rPr lang="en-US" b="1" dirty="0"/>
              <a:t>RMSE</a:t>
            </a:r>
            <a:r>
              <a:rPr lang="en-US" dirty="0"/>
              <a:t>: 8.52495</a:t>
            </a:r>
          </a:p>
          <a:p>
            <a:r>
              <a:rPr lang="en-US" b="1" dirty="0"/>
              <a:t>R^2</a:t>
            </a:r>
            <a:r>
              <a:rPr lang="en-US" dirty="0"/>
              <a:t>: 0.6504359</a:t>
            </a:r>
          </a:p>
          <a:p>
            <a:r>
              <a:rPr lang="en-US" b="1" dirty="0"/>
              <a:t>Adjusted R^2</a:t>
            </a:r>
            <a:r>
              <a:rPr lang="en-US" dirty="0"/>
              <a:t>: 0.648</a:t>
            </a:r>
          </a:p>
          <a:p>
            <a:r>
              <a:rPr lang="en-US" b="1" dirty="0"/>
              <a:t>MAPE</a:t>
            </a:r>
            <a:r>
              <a:rPr lang="en-US" dirty="0"/>
              <a:t>: 0.12604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620F0-DCDC-4C3C-9193-350973E96B25}"/>
              </a:ext>
            </a:extLst>
          </p:cNvPr>
          <p:cNvSpPr txBox="1"/>
          <p:nvPr/>
        </p:nvSpPr>
        <p:spPr>
          <a:xfrm>
            <a:off x="8180438" y="4218038"/>
            <a:ext cx="34904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Load Actual Prediction:</a:t>
            </a:r>
          </a:p>
          <a:p>
            <a:endParaRPr lang="en-US" dirty="0"/>
          </a:p>
          <a:p>
            <a:r>
              <a:rPr lang="en-US" dirty="0"/>
              <a:t>MSE: 3424259.6515</a:t>
            </a:r>
          </a:p>
          <a:p>
            <a:r>
              <a:rPr lang="en-US" dirty="0"/>
              <a:t>RMSE: 1850.4755</a:t>
            </a:r>
          </a:p>
          <a:p>
            <a:r>
              <a:rPr lang="en-US" dirty="0"/>
              <a:t>R^2: 0.832</a:t>
            </a:r>
          </a:p>
          <a:p>
            <a:r>
              <a:rPr lang="en-US" dirty="0"/>
              <a:t>Adjusted R^2: 0.831</a:t>
            </a:r>
          </a:p>
          <a:p>
            <a:r>
              <a:rPr lang="en-US" dirty="0"/>
              <a:t>MAPE: 0.0525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9228AD-B27C-EF56-3173-AE8B8832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9" y="3755923"/>
            <a:ext cx="6440138" cy="282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7DECA9-B9CD-881D-A212-5B20C704929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650658" y="2490282"/>
            <a:ext cx="81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C714-614A-74ED-95EA-567A26BF3751}"/>
              </a:ext>
            </a:extLst>
          </p:cNvPr>
          <p:cNvCxnSpPr/>
          <p:nvPr/>
        </p:nvCxnSpPr>
        <p:spPr>
          <a:xfrm>
            <a:off x="5456903" y="2490281"/>
            <a:ext cx="0" cy="108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80A4CE-1BD9-423D-FB8B-DFFC5B39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44" y="712068"/>
            <a:ext cx="5877443" cy="269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F34EF4-019E-F602-7F28-B2809AA20BA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925664" y="3448141"/>
            <a:ext cx="0" cy="76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2BACFF-B1CB-FF2A-224E-C2E02D65AD4C}"/>
              </a:ext>
            </a:extLst>
          </p:cNvPr>
          <p:cNvSpPr txBox="1"/>
          <p:nvPr/>
        </p:nvSpPr>
        <p:spPr>
          <a:xfrm>
            <a:off x="1003451" y="782122"/>
            <a:ext cx="286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44612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4365F-0072-A41E-0F5A-CA4E95ECFC2D}"/>
              </a:ext>
            </a:extLst>
          </p:cNvPr>
          <p:cNvSpPr txBox="1"/>
          <p:nvPr/>
        </p:nvSpPr>
        <p:spPr>
          <a:xfrm>
            <a:off x="1130709" y="225352"/>
            <a:ext cx="7374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62B7B-A055-BB04-7D8C-F3BEF2B3DCFC}"/>
              </a:ext>
            </a:extLst>
          </p:cNvPr>
          <p:cNvSpPr txBox="1"/>
          <p:nvPr/>
        </p:nvSpPr>
        <p:spPr>
          <a:xfrm>
            <a:off x="865239" y="1147739"/>
            <a:ext cx="3411793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Price Actual Prediction:</a:t>
            </a:r>
          </a:p>
          <a:p>
            <a:endParaRPr lang="en-US" sz="400" dirty="0"/>
          </a:p>
          <a:p>
            <a:r>
              <a:rPr lang="en-US" sz="1700" b="1" dirty="0"/>
              <a:t>MSE</a:t>
            </a:r>
            <a:r>
              <a:rPr lang="en-US" sz="1700" dirty="0"/>
              <a:t>: 13.0598</a:t>
            </a:r>
          </a:p>
          <a:p>
            <a:r>
              <a:rPr lang="en-US" sz="1700" b="1" dirty="0"/>
              <a:t>RMSE</a:t>
            </a:r>
            <a:r>
              <a:rPr lang="en-US" sz="1700" dirty="0"/>
              <a:t>: 3.6138</a:t>
            </a:r>
          </a:p>
          <a:p>
            <a:r>
              <a:rPr lang="en-US" sz="1700" b="1" dirty="0"/>
              <a:t>R^2</a:t>
            </a:r>
            <a:r>
              <a:rPr lang="en-US" sz="1700" dirty="0"/>
              <a:t>: 0.93718</a:t>
            </a:r>
          </a:p>
          <a:p>
            <a:r>
              <a:rPr lang="en-US" sz="1700" b="1" dirty="0"/>
              <a:t>Adjusted R^2 </a:t>
            </a:r>
            <a:r>
              <a:rPr lang="en-US" sz="1700" dirty="0"/>
              <a:t>: 0.9367</a:t>
            </a:r>
          </a:p>
          <a:p>
            <a:r>
              <a:rPr lang="en-US" sz="1700" b="1" dirty="0"/>
              <a:t>MAPE : </a:t>
            </a:r>
            <a:r>
              <a:rPr lang="en-US" sz="1700" dirty="0"/>
              <a:t>0.04757</a:t>
            </a:r>
            <a:endParaRPr lang="en-IN" sz="17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D1664C-F692-A130-079C-AEF2844D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9" y="3436314"/>
            <a:ext cx="6046839" cy="32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A4C04F-5DAB-A517-95D5-16CF7F29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78" y="371832"/>
            <a:ext cx="6666271" cy="289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21417-42BC-CD76-321C-961C40E361F4}"/>
              </a:ext>
            </a:extLst>
          </p:cNvPr>
          <p:cNvSpPr txBox="1"/>
          <p:nvPr/>
        </p:nvSpPr>
        <p:spPr>
          <a:xfrm>
            <a:off x="8327922" y="3946690"/>
            <a:ext cx="33921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/>
              <a:t>Total Load Actual Prediction:</a:t>
            </a:r>
          </a:p>
          <a:p>
            <a:endParaRPr lang="en-US" sz="1800" dirty="0"/>
          </a:p>
          <a:p>
            <a:r>
              <a:rPr lang="en-US" sz="1800" b="1" dirty="0"/>
              <a:t>MSE : </a:t>
            </a:r>
            <a:r>
              <a:rPr lang="en-US" sz="1800" dirty="0"/>
              <a:t>1019573.590</a:t>
            </a:r>
          </a:p>
          <a:p>
            <a:r>
              <a:rPr lang="en-US" sz="1800" b="1" dirty="0"/>
              <a:t>RMSE : </a:t>
            </a:r>
            <a:r>
              <a:rPr lang="en-US" sz="1800" dirty="0"/>
              <a:t>1009.7393</a:t>
            </a:r>
          </a:p>
          <a:p>
            <a:r>
              <a:rPr lang="en-US" sz="1800" b="1" dirty="0"/>
              <a:t>R^2:  </a:t>
            </a:r>
            <a:r>
              <a:rPr lang="en-US" sz="1800" dirty="0"/>
              <a:t>0.950250</a:t>
            </a:r>
          </a:p>
          <a:p>
            <a:r>
              <a:rPr lang="en-US" sz="1800" b="1" dirty="0"/>
              <a:t>Adjusted R^2 :  </a:t>
            </a:r>
            <a:r>
              <a:rPr lang="en-US" sz="1800" dirty="0"/>
              <a:t>0.9499</a:t>
            </a:r>
          </a:p>
          <a:p>
            <a:r>
              <a:rPr lang="en-US" sz="1800" b="1" dirty="0"/>
              <a:t>MAPE :  </a:t>
            </a:r>
            <a:r>
              <a:rPr lang="en-US" sz="1800" dirty="0"/>
              <a:t>0.02673</a:t>
            </a:r>
            <a:endParaRPr lang="en-IN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26097-D818-3FE0-E5CD-7DE8FD80ED42}"/>
              </a:ext>
            </a:extLst>
          </p:cNvPr>
          <p:cNvCxnSpPr>
            <a:stCxn id="5" idx="2"/>
          </p:cNvCxnSpPr>
          <p:nvPr/>
        </p:nvCxnSpPr>
        <p:spPr>
          <a:xfrm flipH="1">
            <a:off x="2571135" y="2855899"/>
            <a:ext cx="1" cy="57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9BE10-06F6-D6C7-7119-93F3BC75B383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023986" y="3297014"/>
            <a:ext cx="1" cy="64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80045-E3C6-CD22-AE0C-AE90B39D1711}"/>
              </a:ext>
            </a:extLst>
          </p:cNvPr>
          <p:cNvSpPr txBox="1"/>
          <p:nvPr/>
        </p:nvSpPr>
        <p:spPr>
          <a:xfrm>
            <a:off x="1189703" y="452283"/>
            <a:ext cx="47686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EE93C-29ED-63B5-87AA-8CD1FEB9C873}"/>
              </a:ext>
            </a:extLst>
          </p:cNvPr>
          <p:cNvSpPr txBox="1"/>
          <p:nvPr/>
        </p:nvSpPr>
        <p:spPr>
          <a:xfrm>
            <a:off x="1042218" y="1229862"/>
            <a:ext cx="267437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Price Actual Prediction:</a:t>
            </a:r>
          </a:p>
          <a:p>
            <a:endParaRPr lang="en-US" sz="1600" dirty="0"/>
          </a:p>
          <a:p>
            <a:r>
              <a:rPr lang="en-US" sz="1600" b="1" dirty="0"/>
              <a:t>MSE </a:t>
            </a:r>
            <a:r>
              <a:rPr lang="en-US" sz="1600" dirty="0"/>
              <a:t>: 13.7578800</a:t>
            </a:r>
          </a:p>
          <a:p>
            <a:r>
              <a:rPr lang="en-US" sz="1600" b="1" dirty="0"/>
              <a:t>RMSE </a:t>
            </a:r>
            <a:r>
              <a:rPr lang="en-US" sz="1600" dirty="0"/>
              <a:t>: 3.7091617</a:t>
            </a:r>
          </a:p>
          <a:p>
            <a:r>
              <a:rPr lang="en-US" sz="1600" b="1" dirty="0"/>
              <a:t>R^2 </a:t>
            </a:r>
            <a:r>
              <a:rPr lang="en-US" sz="1600" dirty="0"/>
              <a:t>: 0.933825</a:t>
            </a:r>
          </a:p>
          <a:p>
            <a:r>
              <a:rPr lang="en-US" sz="1600" b="1" dirty="0"/>
              <a:t>Adjusted R^2 : </a:t>
            </a:r>
            <a:r>
              <a:rPr lang="en-US" sz="1600" dirty="0"/>
              <a:t>0.93336</a:t>
            </a:r>
          </a:p>
          <a:p>
            <a:r>
              <a:rPr lang="en-US" sz="1600" b="1" dirty="0"/>
              <a:t>MAPE </a:t>
            </a:r>
            <a:r>
              <a:rPr lang="en-US" sz="1600" dirty="0"/>
              <a:t>: 0.051809</a:t>
            </a:r>
            <a:endParaRPr lang="en-IN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AC5548-3503-D575-0AD5-62C0C9418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7" y="3561353"/>
            <a:ext cx="6538450" cy="31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0306420-D3EF-773A-1EB4-A013B6AF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87" y="561826"/>
            <a:ext cx="6390967" cy="288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8BC514-89D5-BBC1-3CAC-2EA2D57E8AB0}"/>
              </a:ext>
            </a:extLst>
          </p:cNvPr>
          <p:cNvSpPr txBox="1"/>
          <p:nvPr/>
        </p:nvSpPr>
        <p:spPr>
          <a:xfrm>
            <a:off x="8799871" y="4105070"/>
            <a:ext cx="3195484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Total Load Actual Prediction:</a:t>
            </a:r>
          </a:p>
          <a:p>
            <a:endParaRPr lang="en-US" sz="700" dirty="0"/>
          </a:p>
          <a:p>
            <a:r>
              <a:rPr lang="en-US" b="1" dirty="0"/>
              <a:t>MSE </a:t>
            </a:r>
            <a:r>
              <a:rPr lang="en-US" dirty="0"/>
              <a:t>: 1153222.99942</a:t>
            </a:r>
          </a:p>
          <a:p>
            <a:r>
              <a:rPr lang="en-US" b="1" dirty="0"/>
              <a:t>RMSE </a:t>
            </a:r>
            <a:r>
              <a:rPr lang="en-US" dirty="0"/>
              <a:t>: 1073.882209</a:t>
            </a:r>
          </a:p>
          <a:p>
            <a:r>
              <a:rPr lang="en-US" b="1" dirty="0"/>
              <a:t>R^2 </a:t>
            </a:r>
            <a:r>
              <a:rPr lang="en-US" dirty="0"/>
              <a:t>: 0.9437290</a:t>
            </a:r>
          </a:p>
          <a:p>
            <a:r>
              <a:rPr lang="en-US" b="1" dirty="0"/>
              <a:t>Adjusted R^2 </a:t>
            </a:r>
            <a:r>
              <a:rPr lang="en-US" dirty="0"/>
              <a:t>:  0.943357</a:t>
            </a:r>
          </a:p>
          <a:p>
            <a:r>
              <a:rPr lang="en-US" b="1" dirty="0"/>
              <a:t>MAPE </a:t>
            </a:r>
            <a:r>
              <a:rPr lang="en-US" dirty="0"/>
              <a:t>: 0.029599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7F0A2-5CAF-26D0-8F19-F20AD25A2517}"/>
              </a:ext>
            </a:extLst>
          </p:cNvPr>
          <p:cNvCxnSpPr/>
          <p:nvPr/>
        </p:nvCxnSpPr>
        <p:spPr>
          <a:xfrm>
            <a:off x="2674374" y="3045744"/>
            <a:ext cx="0" cy="51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73E4BB-E765-40FF-90EA-8B74F48EC3B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397613" y="3451810"/>
            <a:ext cx="0" cy="65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8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21B4C-C6F6-1929-5675-59352B76E051}"/>
              </a:ext>
            </a:extLst>
          </p:cNvPr>
          <p:cNvSpPr txBox="1"/>
          <p:nvPr/>
        </p:nvSpPr>
        <p:spPr>
          <a:xfrm>
            <a:off x="1366684" y="481781"/>
            <a:ext cx="3873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Long short Term Memory (LSTM) </a:t>
            </a:r>
            <a:endParaRPr lang="en-IN" sz="2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04C2D-12E1-FFCA-E6E7-A1D9C072C3E3}"/>
              </a:ext>
            </a:extLst>
          </p:cNvPr>
          <p:cNvSpPr txBox="1"/>
          <p:nvPr/>
        </p:nvSpPr>
        <p:spPr>
          <a:xfrm>
            <a:off x="1152830" y="1623445"/>
            <a:ext cx="2694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 price Prediction</a:t>
            </a:r>
          </a:p>
          <a:p>
            <a:endParaRPr lang="en-IN" sz="1500" dirty="0"/>
          </a:p>
          <a:p>
            <a:r>
              <a:rPr lang="en-IN" dirty="0"/>
              <a:t>SEQUENCE_LENGTH = 24</a:t>
            </a:r>
          </a:p>
          <a:p>
            <a:endParaRPr lang="en-IN" sz="600" dirty="0"/>
          </a:p>
          <a:p>
            <a:r>
              <a:rPr lang="en-US" dirty="0"/>
              <a:t>Dropout = 0.3</a:t>
            </a:r>
          </a:p>
          <a:p>
            <a:r>
              <a:rPr lang="en-US" dirty="0" err="1"/>
              <a:t>learning_rate</a:t>
            </a:r>
            <a:r>
              <a:rPr lang="en-US" dirty="0"/>
              <a:t>=0.0001</a:t>
            </a:r>
          </a:p>
          <a:p>
            <a:endParaRPr lang="en-US" sz="1200" dirty="0"/>
          </a:p>
          <a:p>
            <a:r>
              <a:rPr lang="en-US" dirty="0"/>
              <a:t>epochs=40</a:t>
            </a:r>
          </a:p>
          <a:p>
            <a:r>
              <a:rPr lang="en-US" dirty="0" err="1"/>
              <a:t>batch_size</a:t>
            </a:r>
            <a:r>
              <a:rPr lang="en-US" dirty="0"/>
              <a:t>=32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56636-269C-0904-EEAA-1AF954FA305B}"/>
              </a:ext>
            </a:extLst>
          </p:cNvPr>
          <p:cNvSpPr txBox="1"/>
          <p:nvPr/>
        </p:nvSpPr>
        <p:spPr>
          <a:xfrm>
            <a:off x="1027469" y="4198375"/>
            <a:ext cx="2944763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Price Actual Prediction:</a:t>
            </a:r>
            <a:endParaRPr lang="pt-BR" dirty="0"/>
          </a:p>
          <a:p>
            <a:endParaRPr lang="pt-BR" sz="600" dirty="0"/>
          </a:p>
          <a:p>
            <a:r>
              <a:rPr lang="pt-BR" b="1" dirty="0"/>
              <a:t>MAE</a:t>
            </a:r>
            <a:r>
              <a:rPr lang="pt-BR" dirty="0"/>
              <a:t> :  2.426148</a:t>
            </a:r>
          </a:p>
          <a:p>
            <a:endParaRPr lang="pt-BR" sz="800" dirty="0"/>
          </a:p>
          <a:p>
            <a:r>
              <a:rPr lang="pt-BR" b="1" dirty="0"/>
              <a:t>RMSE</a:t>
            </a:r>
            <a:r>
              <a:rPr lang="pt-BR" dirty="0"/>
              <a:t> : 3.002346</a:t>
            </a:r>
            <a:endParaRPr lang="en-IN" dirty="0"/>
          </a:p>
          <a:p>
            <a:r>
              <a:rPr lang="pt-BR" b="1" dirty="0"/>
              <a:t>R²</a:t>
            </a:r>
            <a:r>
              <a:rPr lang="pt-BR" dirty="0"/>
              <a:t> : 0.8557</a:t>
            </a:r>
          </a:p>
          <a:p>
            <a:endParaRPr lang="pt-BR" sz="800" dirty="0"/>
          </a:p>
          <a:p>
            <a:r>
              <a:rPr lang="pt-BR" b="1" dirty="0"/>
              <a:t>Adjusted R² </a:t>
            </a:r>
            <a:r>
              <a:rPr lang="pt-BR" dirty="0"/>
              <a:t>: 0.85475</a:t>
            </a:r>
          </a:p>
          <a:p>
            <a:endParaRPr lang="pt-BR" sz="800" dirty="0"/>
          </a:p>
          <a:p>
            <a:r>
              <a:rPr lang="pt-BR" b="1" dirty="0"/>
              <a:t>MAPE</a:t>
            </a:r>
            <a:r>
              <a:rPr lang="pt-BR" dirty="0"/>
              <a:t> : 0.03565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D7A2E-5953-EB8C-C5A7-C88BACAC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67" y="1613051"/>
            <a:ext cx="7591791" cy="435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96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93AFF-199D-4BD1-61D4-44D407B419BB}"/>
              </a:ext>
            </a:extLst>
          </p:cNvPr>
          <p:cNvSpPr txBox="1"/>
          <p:nvPr/>
        </p:nvSpPr>
        <p:spPr>
          <a:xfrm>
            <a:off x="1337187" y="825910"/>
            <a:ext cx="374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LSTM for Load Prediction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22000-EC2D-F0B5-7E2C-15B102AD481B}"/>
              </a:ext>
            </a:extLst>
          </p:cNvPr>
          <p:cNvSpPr txBox="1"/>
          <p:nvPr/>
        </p:nvSpPr>
        <p:spPr>
          <a:xfrm>
            <a:off x="1337187" y="2025445"/>
            <a:ext cx="2861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SEQUENCE_LENGTH = 24</a:t>
            </a:r>
          </a:p>
          <a:p>
            <a:endParaRPr lang="en-IN" sz="600" dirty="0"/>
          </a:p>
          <a:p>
            <a:r>
              <a:rPr lang="en-US" dirty="0"/>
              <a:t>Dropout = 0.3</a:t>
            </a:r>
          </a:p>
          <a:p>
            <a:r>
              <a:rPr lang="en-US" dirty="0" err="1"/>
              <a:t>learning_rate</a:t>
            </a:r>
            <a:r>
              <a:rPr lang="en-US" dirty="0"/>
              <a:t>=0.0001</a:t>
            </a:r>
          </a:p>
          <a:p>
            <a:endParaRPr lang="en-US" sz="1200" dirty="0"/>
          </a:p>
          <a:p>
            <a:r>
              <a:rPr lang="en-US" dirty="0"/>
              <a:t>epochs=40</a:t>
            </a:r>
          </a:p>
          <a:p>
            <a:r>
              <a:rPr lang="en-US" dirty="0" err="1"/>
              <a:t>batch_size</a:t>
            </a:r>
            <a:r>
              <a:rPr lang="en-US" dirty="0"/>
              <a:t>=32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954EC-744C-CDF5-23BA-06F176A1467A}"/>
              </a:ext>
            </a:extLst>
          </p:cNvPr>
          <p:cNvSpPr txBox="1"/>
          <p:nvPr/>
        </p:nvSpPr>
        <p:spPr>
          <a:xfrm>
            <a:off x="1263445" y="4277764"/>
            <a:ext cx="3598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MAE : 517.2379</a:t>
            </a:r>
          </a:p>
          <a:p>
            <a:r>
              <a:rPr lang="pt-BR" dirty="0"/>
              <a:t>RMSE :683.33461</a:t>
            </a:r>
          </a:p>
          <a:p>
            <a:r>
              <a:rPr lang="pt-BR" dirty="0"/>
              <a:t>R² : 0.977845</a:t>
            </a:r>
          </a:p>
          <a:p>
            <a:r>
              <a:rPr lang="pt-BR" dirty="0"/>
              <a:t>Adjusted R² : 0.9776883</a:t>
            </a:r>
          </a:p>
          <a:p>
            <a:r>
              <a:rPr lang="pt-BR" dirty="0"/>
              <a:t>MAPE : 0.0180829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7E70BB-7BAF-DCAF-8054-CD8D5E94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38" y="1490767"/>
            <a:ext cx="7294179" cy="40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7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3C227-FBB0-CCDC-290C-5839713A39E3}"/>
              </a:ext>
            </a:extLst>
          </p:cNvPr>
          <p:cNvSpPr txBox="1"/>
          <p:nvPr/>
        </p:nvSpPr>
        <p:spPr>
          <a:xfrm>
            <a:off x="1258529" y="128956"/>
            <a:ext cx="552572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&amp; Selection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1C52F-64A0-F22D-7E7E-0D2664366C5A}"/>
              </a:ext>
            </a:extLst>
          </p:cNvPr>
          <p:cNvSpPr txBox="1"/>
          <p:nvPr/>
        </p:nvSpPr>
        <p:spPr>
          <a:xfrm>
            <a:off x="1229032" y="5602096"/>
            <a:ext cx="1002890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For price Forecasting :</a:t>
            </a:r>
            <a:r>
              <a:rPr lang="en-US" sz="1500" dirty="0"/>
              <a:t> The LSTM model performed well with good </a:t>
            </a:r>
            <a:r>
              <a:rPr lang="en-US" sz="1500" b="1" dirty="0"/>
              <a:t>R^2 (0.87) </a:t>
            </a:r>
            <a:r>
              <a:rPr lang="en-US" sz="1500" dirty="0"/>
              <a:t>and </a:t>
            </a:r>
            <a:r>
              <a:rPr lang="en-US" sz="1500" b="1" dirty="0"/>
              <a:t>MAPE (0.031)</a:t>
            </a:r>
            <a:r>
              <a:rPr lang="en-US" sz="1500" dirty="0"/>
              <a:t> along with Random forest with Hyper parameter Tunned model also working well with R^2(0.93) and MAPE of </a:t>
            </a:r>
            <a:r>
              <a:rPr lang="en-US" sz="1500" b="1" dirty="0"/>
              <a:t>0.040</a:t>
            </a:r>
          </a:p>
          <a:p>
            <a:endParaRPr lang="en-US" sz="1400" b="1" dirty="0"/>
          </a:p>
          <a:p>
            <a:r>
              <a:rPr lang="en-US" sz="1500" b="1" dirty="0"/>
              <a:t>For Load Forecasting :  </a:t>
            </a:r>
            <a:r>
              <a:rPr lang="en-US" sz="1500" dirty="0"/>
              <a:t>The LSTM model performed best with the highest R² (</a:t>
            </a:r>
            <a:r>
              <a:rPr lang="en-US" sz="1500" b="1" dirty="0"/>
              <a:t>0.977</a:t>
            </a:r>
            <a:r>
              <a:rPr lang="en-US" sz="1500" dirty="0"/>
              <a:t>) and the lowest </a:t>
            </a:r>
            <a:r>
              <a:rPr lang="en-US" sz="1500" b="1" dirty="0"/>
              <a:t>MAPE (0.017).</a:t>
            </a:r>
            <a:endParaRPr lang="en-IN" sz="1500" b="1" dirty="0"/>
          </a:p>
          <a:p>
            <a:endParaRPr lang="en-IN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511A3-9073-CA58-6DF8-831D3578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46" y="2961022"/>
            <a:ext cx="9414235" cy="2641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D5DCF-C1B9-8960-9593-85D2EF81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28" y="575755"/>
            <a:ext cx="940935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4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62D2A-C216-6A4D-AF7D-F43DB7B086CF}"/>
              </a:ext>
            </a:extLst>
          </p:cNvPr>
          <p:cNvSpPr txBox="1"/>
          <p:nvPr/>
        </p:nvSpPr>
        <p:spPr>
          <a:xfrm>
            <a:off x="1514168" y="314632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Conclusion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53FFBD-BBB1-EE19-FF0B-1DDE8DC3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77" y="3017845"/>
            <a:ext cx="7802051" cy="362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08F0D-287F-14AB-EF8A-E2336C69DE89}"/>
              </a:ext>
            </a:extLst>
          </p:cNvPr>
          <p:cNvSpPr txBox="1"/>
          <p:nvPr/>
        </p:nvSpPr>
        <p:spPr>
          <a:xfrm>
            <a:off x="1573161" y="1448185"/>
            <a:ext cx="8062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LSTM model demonstrated superior performance in forecasting electricity demand and prices compared to other models.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Incorporating advanced feature selection methods, like correlation analysis and model-derived feature importance, enhanced the model's prediction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3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47563-9AD1-A15D-1BDE-B777C3E0E6B0}"/>
              </a:ext>
            </a:extLst>
          </p:cNvPr>
          <p:cNvSpPr txBox="1"/>
          <p:nvPr/>
        </p:nvSpPr>
        <p:spPr>
          <a:xfrm>
            <a:off x="1248697" y="580103"/>
            <a:ext cx="496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3749B-9923-B5B1-AEF4-268A73DADE83}"/>
              </a:ext>
            </a:extLst>
          </p:cNvPr>
          <p:cNvSpPr txBox="1"/>
          <p:nvPr/>
        </p:nvSpPr>
        <p:spPr>
          <a:xfrm>
            <a:off x="1671484" y="1582994"/>
            <a:ext cx="9694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models to forecast hourly electricity demand, considering influencing factors like weather, time of day, and weekdays.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models to predict electricity prices, accounting for market dynamics and external variables.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various models (Linear Regression, Decision Trees, Random Forests, Gradient Boosting, LSTM) using metrics such as MAPE, R², and RMSE.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to optimize utility operations, reduce costs, and enhance energy distribution efficiency.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E495-F9A4-DBF4-E885-0E86BD0A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03" y="381000"/>
            <a:ext cx="2777613" cy="74971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EBF1A-1A0E-57AF-E6A8-F3A3F015AC58}"/>
              </a:ext>
            </a:extLst>
          </p:cNvPr>
          <p:cNvSpPr txBox="1"/>
          <p:nvPr/>
        </p:nvSpPr>
        <p:spPr>
          <a:xfrm>
            <a:off x="1927123" y="1268361"/>
            <a:ext cx="7737987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900" dirty="0"/>
              <a:t>Problem Statement</a:t>
            </a:r>
          </a:p>
          <a:p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900" dirty="0"/>
              <a:t>Data Introduction</a:t>
            </a:r>
          </a:p>
          <a:p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40C28"/>
                </a:solidFill>
                <a:effectLst/>
                <a:latin typeface="Google Sans"/>
              </a:rPr>
              <a:t>Exploratory data analysis</a:t>
            </a:r>
            <a:endParaRPr lang="en-IN" sz="2900" dirty="0"/>
          </a:p>
          <a:p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900" dirty="0"/>
              <a:t>Feature Engineering</a:t>
            </a:r>
          </a:p>
          <a:p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900" dirty="0"/>
              <a:t>Model Implementation</a:t>
            </a:r>
          </a:p>
          <a:p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900" dirty="0"/>
              <a:t>Model Comparison &amp;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9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738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CF380-2761-643C-CF97-48A435FE09B4}"/>
              </a:ext>
            </a:extLst>
          </p:cNvPr>
          <p:cNvSpPr txBox="1"/>
          <p:nvPr/>
        </p:nvSpPr>
        <p:spPr>
          <a:xfrm>
            <a:off x="1435510" y="462829"/>
            <a:ext cx="445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/>
              <a:t>Data Introduction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F4C30-8A5D-9973-F9C5-8DFFD6A442BA}"/>
              </a:ext>
            </a:extLst>
          </p:cNvPr>
          <p:cNvSpPr txBox="1"/>
          <p:nvPr/>
        </p:nvSpPr>
        <p:spPr>
          <a:xfrm>
            <a:off x="1612490" y="1416936"/>
            <a:ext cx="935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time series forecasting problem where two distinct datasets of energy and weather data are used. The energy consumption and weather data from various cities in Spain are combined to create a multivariate time series forecasting problem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C04FA-E692-89D5-E707-5DE04702A59D}"/>
              </a:ext>
            </a:extLst>
          </p:cNvPr>
          <p:cNvSpPr txBox="1"/>
          <p:nvPr/>
        </p:nvSpPr>
        <p:spPr>
          <a:xfrm>
            <a:off x="7086600" y="2770584"/>
            <a:ext cx="424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Weather Features (</a:t>
            </a:r>
            <a:r>
              <a:rPr lang="en-US" b="1" dirty="0" err="1"/>
              <a:t>weather_features.xlxs</a:t>
            </a:r>
            <a:r>
              <a:rPr lang="en-US" b="1" dirty="0"/>
              <a:t>)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BFD7C-803B-FABD-0981-D149E4A6ADD5}"/>
              </a:ext>
            </a:extLst>
          </p:cNvPr>
          <p:cNvSpPr txBox="1"/>
          <p:nvPr/>
        </p:nvSpPr>
        <p:spPr>
          <a:xfrm>
            <a:off x="1435510" y="3304919"/>
            <a:ext cx="5368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Contains historical data on: </a:t>
            </a:r>
          </a:p>
          <a:p>
            <a:pPr algn="just"/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generation from various sources(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Forecasts for solar and wind generation.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Actual load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Actual Price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(€/MWh)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Row Count: 35065.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Column Count : 27.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Zero Sum Columns: 6.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Null Columns: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7B289-7A40-E82E-BFFE-71688735FF83}"/>
              </a:ext>
            </a:extLst>
          </p:cNvPr>
          <p:cNvSpPr txBox="1"/>
          <p:nvPr/>
        </p:nvSpPr>
        <p:spPr>
          <a:xfrm>
            <a:off x="1332271" y="2770584"/>
            <a:ext cx="48817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/>
              <a:t>Energy Generation Data (</a:t>
            </a:r>
            <a:r>
              <a:rPr lang="en-IN" sz="1900" b="1" dirty="0" err="1"/>
              <a:t>energy_dataset.xlxs</a:t>
            </a:r>
            <a:r>
              <a:rPr lang="en-IN" sz="1900" b="1" dirty="0"/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F6225-F146-CD0F-3832-5A28AF65D043}"/>
              </a:ext>
            </a:extLst>
          </p:cNvPr>
          <p:cNvSpPr txBox="1"/>
          <p:nvPr/>
        </p:nvSpPr>
        <p:spPr>
          <a:xfrm>
            <a:off x="7295536" y="3306199"/>
            <a:ext cx="4257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Provides comprehensive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 Count: 178397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Count : 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Sum Columns: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Columns: 0</a:t>
            </a:r>
          </a:p>
        </p:txBody>
      </p:sp>
    </p:spTree>
    <p:extLst>
      <p:ext uri="{BB962C8B-B14F-4D97-AF65-F5344CB8AC3E}">
        <p14:creationId xmlns:p14="http://schemas.microsoft.com/office/powerpoint/2010/main" val="176258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11F85-B819-11A2-BF3D-D3AD5AD8FA64}"/>
              </a:ext>
            </a:extLst>
          </p:cNvPr>
          <p:cNvSpPr txBox="1"/>
          <p:nvPr/>
        </p:nvSpPr>
        <p:spPr>
          <a:xfrm>
            <a:off x="1297858" y="589935"/>
            <a:ext cx="468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694D0-F3AB-1D64-51EA-65AEC6017E46}"/>
              </a:ext>
            </a:extLst>
          </p:cNvPr>
          <p:cNvSpPr txBox="1"/>
          <p:nvPr/>
        </p:nvSpPr>
        <p:spPr>
          <a:xfrm>
            <a:off x="1553497" y="1661652"/>
            <a:ext cx="936030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a process of preparing the raw data and making it suitable for a machine learning model.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columns having all zeroes and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having few Null values so fill them by Using Forward fill  and backward fill technique.</a:t>
            </a:r>
          </a:p>
          <a:p>
            <a:pPr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categorical data, encoding techniques uses. </a:t>
            </a:r>
          </a:p>
          <a:p>
            <a:pPr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numeric features using a standard scaler and Minmax scaler.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stage ensures that the data is suitable for model training and enhances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7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29C51-A734-DAC5-99D6-8C47C4123DFF}"/>
              </a:ext>
            </a:extLst>
          </p:cNvPr>
          <p:cNvSpPr txBox="1"/>
          <p:nvPr/>
        </p:nvSpPr>
        <p:spPr>
          <a:xfrm>
            <a:off x="1494503" y="452283"/>
            <a:ext cx="58993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F01A4-8931-A724-5EB1-3F24A325D86A}"/>
              </a:ext>
            </a:extLst>
          </p:cNvPr>
          <p:cNvSpPr txBox="1"/>
          <p:nvPr/>
        </p:nvSpPr>
        <p:spPr>
          <a:xfrm>
            <a:off x="1901178" y="1437168"/>
            <a:ext cx="9563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Hours: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helps capture periods of increased demand due to commercial activity.</a:t>
            </a:r>
          </a:p>
          <a:p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Hour:</a:t>
            </a:r>
            <a:r>
              <a:rPr lang="en-US" dirty="0"/>
              <a:t> It captures the daily cycle of electricity usage. Features like peak demand hour, off-peak hours, etc.</a:t>
            </a:r>
          </a:p>
          <a:p>
            <a:endParaRPr lang="en-US" sz="600" dirty="0"/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Weekday vs. Weekends:</a:t>
            </a:r>
            <a:r>
              <a:rPr lang="en-US" dirty="0"/>
              <a:t> As electricity demand typically differs between weekdays (higher during business hours) and weekends (lower).</a:t>
            </a:r>
          </a:p>
          <a:p>
            <a:endParaRPr lang="en-US" sz="600" dirty="0"/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Month: </a:t>
            </a:r>
            <a:r>
              <a:rPr lang="en-US" dirty="0"/>
              <a:t> Accounts for seasonal variations in demand. Incorporating features like holidays or specific high-demand months.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8803B-19F5-8EDB-7BDD-806BDA648F4D}"/>
              </a:ext>
            </a:extLst>
          </p:cNvPr>
          <p:cNvSpPr txBox="1"/>
          <p:nvPr/>
        </p:nvSpPr>
        <p:spPr>
          <a:xfrm>
            <a:off x="1901178" y="4660491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splitting </a:t>
            </a:r>
            <a:r>
              <a:rPr lang="en-IN" dirty="0"/>
              <a:t>: - Training Set (70%) , Validation Set (15%) , Test Set (15%)</a:t>
            </a:r>
          </a:p>
        </p:txBody>
      </p:sp>
    </p:spTree>
    <p:extLst>
      <p:ext uri="{BB962C8B-B14F-4D97-AF65-F5344CB8AC3E}">
        <p14:creationId xmlns:p14="http://schemas.microsoft.com/office/powerpoint/2010/main" val="11990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E17FD-43B5-7E9E-D238-4F76E2BAF479}"/>
              </a:ext>
            </a:extLst>
          </p:cNvPr>
          <p:cNvSpPr txBox="1"/>
          <p:nvPr/>
        </p:nvSpPr>
        <p:spPr>
          <a:xfrm>
            <a:off x="1465003" y="707448"/>
            <a:ext cx="235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Roboto" panose="02000000000000000000" pitchFamily="2" charset="0"/>
              </a:rPr>
              <a:t>V</a:t>
            </a:r>
            <a:r>
              <a:rPr lang="en-IN" sz="2800" b="1" dirty="0">
                <a:effectLst/>
                <a:latin typeface="Roboto" panose="02000000000000000000" pitchFamily="2" charset="0"/>
              </a:rPr>
              <a:t>isualization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B48452-88F4-9FD4-0B8D-1D8463FB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03" y="1417480"/>
            <a:ext cx="8652389" cy="36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BC1FB4-AAB8-601B-EA36-296310D203AA}"/>
              </a:ext>
            </a:extLst>
          </p:cNvPr>
          <p:cNvSpPr txBox="1"/>
          <p:nvPr/>
        </p:nvSpPr>
        <p:spPr>
          <a:xfrm>
            <a:off x="1465003" y="5303258"/>
            <a:ext cx="8652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bar chart displays the average price by month. It shows that the price varies as per the month and depends on various factors.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plot shows that average price by weekly manner where as in week days price is high and during weekends price is low.</a:t>
            </a:r>
          </a:p>
        </p:txBody>
      </p:sp>
    </p:spTree>
    <p:extLst>
      <p:ext uri="{BB962C8B-B14F-4D97-AF65-F5344CB8AC3E}">
        <p14:creationId xmlns:p14="http://schemas.microsoft.com/office/powerpoint/2010/main" val="18831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3553B0D-0DDA-A139-C613-16210AFB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1" y="845575"/>
            <a:ext cx="5765009" cy="43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CC7A5-B77B-1534-83DB-6EA8C6BA2032}"/>
              </a:ext>
            </a:extLst>
          </p:cNvPr>
          <p:cNvSpPr txBox="1"/>
          <p:nvPr/>
        </p:nvSpPr>
        <p:spPr>
          <a:xfrm>
            <a:off x="865240" y="5506065"/>
            <a:ext cx="54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displays the average energy demand (Total Load Actual) by month. It shows that the demand is relatively consistent throughout the 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60402DB-CEE7-E09C-2780-C0539825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10" y="761338"/>
            <a:ext cx="5181600" cy="446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40ADC-F75A-5DD5-1F6E-F0046BC1F69D}"/>
              </a:ext>
            </a:extLst>
          </p:cNvPr>
          <p:cNvSpPr txBox="1"/>
          <p:nvPr/>
        </p:nvSpPr>
        <p:spPr>
          <a:xfrm>
            <a:off x="6921910" y="5506065"/>
            <a:ext cx="491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shows the hourly average demand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hour of the day which shows load demand is maximum during day time and office hours where as minimum during late night.</a:t>
            </a:r>
          </a:p>
        </p:txBody>
      </p:sp>
    </p:spTree>
    <p:extLst>
      <p:ext uri="{BB962C8B-B14F-4D97-AF65-F5344CB8AC3E}">
        <p14:creationId xmlns:p14="http://schemas.microsoft.com/office/powerpoint/2010/main" val="102364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45A31F5-BF7D-928D-5E34-BAD37DBD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97" y="351963"/>
            <a:ext cx="9472899" cy="468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7803E6-CFA4-ECA7-0669-D8F7C9A36A40}"/>
              </a:ext>
            </a:extLst>
          </p:cNvPr>
          <p:cNvSpPr txBox="1"/>
          <p:nvPr/>
        </p:nvSpPr>
        <p:spPr>
          <a:xfrm>
            <a:off x="1750142" y="5397910"/>
            <a:ext cx="86961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plot shows the monthly average demand with a noticeable peak around the middle of the year and another spike near the end of the year</a:t>
            </a:r>
          </a:p>
          <a:p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plot illustrates the monthly average price, which shows a steady increase throughout the year, peaking in the last months.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000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1025</Words>
  <Application>Microsoft Office PowerPoint</Application>
  <PresentationFormat>Widescreen</PresentationFormat>
  <Paragraphs>176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Franklin Gothic Book</vt:lpstr>
      <vt:lpstr>Google Sans</vt:lpstr>
      <vt:lpstr>Roboto</vt:lpstr>
      <vt:lpstr>Times New Roman</vt:lpstr>
      <vt:lpstr>Wingdings</vt:lpstr>
      <vt:lpstr>Crop</vt:lpstr>
      <vt:lpstr>Electricity demand and price forecasting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Prabhat kumar Nayak</dc:creator>
  <cp:lastModifiedBy>Prabhat kumar Nayak</cp:lastModifiedBy>
  <cp:revision>19</cp:revision>
  <dcterms:created xsi:type="dcterms:W3CDTF">2024-07-15T20:35:56Z</dcterms:created>
  <dcterms:modified xsi:type="dcterms:W3CDTF">2024-07-17T21:16:54Z</dcterms:modified>
</cp:coreProperties>
</file>