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70" r:id="rId2"/>
    <p:sldId id="257" r:id="rId3"/>
    <p:sldId id="258" r:id="rId4"/>
    <p:sldId id="272" r:id="rId5"/>
    <p:sldId id="259" r:id="rId6"/>
    <p:sldId id="260" r:id="rId7"/>
    <p:sldId id="261" r:id="rId8"/>
    <p:sldId id="274" r:id="rId9"/>
    <p:sldId id="275" r:id="rId10"/>
    <p:sldId id="276" r:id="rId11"/>
    <p:sldId id="277" r:id="rId12"/>
    <p:sldId id="279" r:id="rId13"/>
    <p:sldId id="278" r:id="rId14"/>
    <p:sldId id="282" r:id="rId15"/>
    <p:sldId id="284" r:id="rId16"/>
    <p:sldId id="286" r:id="rId17"/>
    <p:sldId id="288" r:id="rId18"/>
    <p:sldId id="290" r:id="rId19"/>
    <p:sldId id="292" r:id="rId20"/>
    <p:sldId id="29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E7453-AD87-426F-B3D7-BDB677A72E47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1DB33-1859-4E79-AE60-445ED6EB4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386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1DB33-1859-4E79-AE60-445ED6EB41F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116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97AA9-38BB-1871-FA16-3F3F3C18D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89" y="1881577"/>
            <a:ext cx="11029615" cy="962476"/>
          </a:xfrm>
        </p:spPr>
        <p:txBody>
          <a:bodyPr/>
          <a:lstStyle/>
          <a:p>
            <a:r>
              <a:rPr lang="en-US" dirty="0"/>
              <a:t>Electricity demand and price forecasting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50335-EE70-33FB-6884-CD617ED23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89" y="3248039"/>
            <a:ext cx="11029615" cy="166808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- V Divya sai mani chandana </a:t>
            </a:r>
            <a:br>
              <a:rPr lang="en-US" dirty="0"/>
            </a:br>
            <a:r>
              <a:rPr lang="en-US" sz="1900" cap="none" dirty="0"/>
              <a:t> vd8196752@gmail.com</a:t>
            </a:r>
            <a:endParaRPr lang="en-IN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r>
              <a:rPr lang="en-IN" dirty="0"/>
              <a:t>19-July-2024    </a:t>
            </a:r>
          </a:p>
          <a:p>
            <a:pPr algn="r"/>
            <a:endParaRPr lang="en-IN" dirty="0"/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85C4DB4D-EDB3-0576-7149-6595AE6AB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934" y="794358"/>
            <a:ext cx="2484493" cy="136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90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BBA8-7493-74BF-5E80-C4DA1CBF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33DCC-EA69-6E46-55B8-46A32C0EA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10193736" cy="536005"/>
          </a:xfrm>
        </p:spPr>
        <p:txBody>
          <a:bodyPr/>
          <a:lstStyle/>
          <a:p>
            <a:pPr algn="ctr"/>
            <a:r>
              <a:rPr lang="en-US" dirty="0"/>
              <a:t>Demand over seasonality</a:t>
            </a:r>
            <a:endParaRPr lang="en-IN" dirty="0"/>
          </a:p>
        </p:txBody>
      </p:sp>
      <p:pic>
        <p:nvPicPr>
          <p:cNvPr id="8" name="Content Placeholder 7" descr="A graph with a line&#10;&#10;Description automatically generated">
            <a:extLst>
              <a:ext uri="{FF2B5EF4-FFF2-40B4-BE49-F238E27FC236}">
                <a16:creationId xmlns:a16="http://schemas.microsoft.com/office/drawing/2014/main" id="{2A76EBDD-F30A-D271-C27C-0F0389D3D7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1349" y="2880444"/>
            <a:ext cx="5392738" cy="302592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9CEE4-BFB0-CC2D-279F-C30DCA58C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709" y="947137"/>
            <a:ext cx="5087073" cy="55337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" name="Content Placeholder 9" descr="A green line graph with numbers and a line&#10;&#10;Description automatically generated">
            <a:extLst>
              <a:ext uri="{FF2B5EF4-FFF2-40B4-BE49-F238E27FC236}">
                <a16:creationId xmlns:a16="http://schemas.microsoft.com/office/drawing/2014/main" id="{C378785A-6711-026A-6838-3A6682FB235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18238" y="2880444"/>
            <a:ext cx="5392737" cy="3136897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8133920-8A29-7DDD-4EF4-D3AB2D5F1C3B}"/>
              </a:ext>
            </a:extLst>
          </p:cNvPr>
          <p:cNvSpPr txBox="1"/>
          <p:nvPr/>
        </p:nvSpPr>
        <p:spPr>
          <a:xfrm>
            <a:off x="1989154" y="5999914"/>
            <a:ext cx="8302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'electricity demand' is high on ‘July' and the 'price' is increasing from ‘July' to 'dec'</a:t>
            </a:r>
          </a:p>
        </p:txBody>
      </p:sp>
    </p:spTree>
    <p:extLst>
      <p:ext uri="{BB962C8B-B14F-4D97-AF65-F5344CB8AC3E}">
        <p14:creationId xmlns:p14="http://schemas.microsoft.com/office/powerpoint/2010/main" val="387128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D95D-5642-C8C2-AC5C-7CFEEF0A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B1352-343D-BCA7-B957-E5BDAE6274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Histogram for price actual</a:t>
            </a:r>
            <a:endParaRPr lang="en-IN" dirty="0"/>
          </a:p>
        </p:txBody>
      </p:sp>
      <p:pic>
        <p:nvPicPr>
          <p:cNvPr id="8" name="Content Placeholder 7" descr="A graph of a distribution of a product&#10;&#10;Description automatically generated">
            <a:extLst>
              <a:ext uri="{FF2B5EF4-FFF2-40B4-BE49-F238E27FC236}">
                <a16:creationId xmlns:a16="http://schemas.microsoft.com/office/drawing/2014/main" id="{5E94932B-0EDA-2D4C-625E-357D29F8D6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45990" y="2925762"/>
            <a:ext cx="5050009" cy="293528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25F255-1118-E32A-52B0-3FF55E492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Box plot for price actual</a:t>
            </a:r>
            <a:endParaRPr lang="en-IN" dirty="0"/>
          </a:p>
        </p:txBody>
      </p:sp>
      <p:pic>
        <p:nvPicPr>
          <p:cNvPr id="10" name="Content Placeholder 9" descr="A chart with different colored squares&#10;&#10;Description automatically generated">
            <a:extLst>
              <a:ext uri="{FF2B5EF4-FFF2-40B4-BE49-F238E27FC236}">
                <a16:creationId xmlns:a16="http://schemas.microsoft.com/office/drawing/2014/main" id="{6A915829-D7CA-366B-90E9-EA32EBB2F8A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33664" y="2925763"/>
            <a:ext cx="5050009" cy="2935287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63C2E0-66EB-16C9-D2C4-973007D47D77}"/>
              </a:ext>
            </a:extLst>
          </p:cNvPr>
          <p:cNvSpPr txBox="1"/>
          <p:nvPr/>
        </p:nvSpPr>
        <p:spPr>
          <a:xfrm>
            <a:off x="6263173" y="5804996"/>
            <a:ext cx="5187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the 'price actual ' is increasing from June to December and decreased in Feb. to may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3E1C70-96F2-6A16-1A98-72D51F8BD5BB}"/>
              </a:ext>
            </a:extLst>
          </p:cNvPr>
          <p:cNvSpPr txBox="1"/>
          <p:nvPr/>
        </p:nvSpPr>
        <p:spPr>
          <a:xfrm>
            <a:off x="1140542" y="5916537"/>
            <a:ext cx="3490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the 'price actual' is high on ‘July' </a:t>
            </a:r>
          </a:p>
        </p:txBody>
      </p:sp>
    </p:spTree>
    <p:extLst>
      <p:ext uri="{BB962C8B-B14F-4D97-AF65-F5344CB8AC3E}">
        <p14:creationId xmlns:p14="http://schemas.microsoft.com/office/powerpoint/2010/main" val="3880416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C713-DFA3-F97D-E028-EA388237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Model Implementation – linear regression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D46E9-F7B6-865B-66CE-612DB3485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48051" y="1897627"/>
            <a:ext cx="2542836" cy="424393"/>
          </a:xfrm>
        </p:spPr>
        <p:txBody>
          <a:bodyPr/>
          <a:lstStyle/>
          <a:p>
            <a:pPr algn="ctr"/>
            <a:r>
              <a:rPr lang="en-US" dirty="0"/>
              <a:t>For Price Actual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99BC7-AF34-5604-946B-4C16AC6E9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729897" y="1897627"/>
            <a:ext cx="2252168" cy="341399"/>
          </a:xfrm>
        </p:spPr>
        <p:txBody>
          <a:bodyPr/>
          <a:lstStyle/>
          <a:p>
            <a:r>
              <a:rPr lang="en-IN" dirty="0"/>
              <a:t>For Load Actual</a:t>
            </a:r>
          </a:p>
        </p:txBody>
      </p:sp>
      <p:pic>
        <p:nvPicPr>
          <p:cNvPr id="9" name="Content Placeholder 8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1EFBAA60-D0E2-F3F4-8370-3FF3E8F9410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84490" y="2251588"/>
            <a:ext cx="5515897" cy="267437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A9CC82-E4C8-89A3-8D6A-DF36A5E1F343}"/>
              </a:ext>
            </a:extLst>
          </p:cNvPr>
          <p:cNvSpPr txBox="1"/>
          <p:nvPr/>
        </p:nvSpPr>
        <p:spPr>
          <a:xfrm>
            <a:off x="7511846" y="5007395"/>
            <a:ext cx="30479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Price Actual - Test Set:</a:t>
            </a:r>
            <a:br>
              <a:rPr lang="en-US" sz="1600" b="1" dirty="0"/>
            </a:br>
            <a:r>
              <a:rPr lang="en-US" sz="1600" dirty="0"/>
              <a:t>MAE: 6.18</a:t>
            </a:r>
            <a:br>
              <a:rPr lang="en-US" sz="1600" dirty="0"/>
            </a:br>
            <a:r>
              <a:rPr lang="en-US" sz="1600" dirty="0"/>
              <a:t>RMSE: 8.07</a:t>
            </a:r>
            <a:br>
              <a:rPr lang="en-US" sz="1600" dirty="0"/>
            </a:br>
            <a:r>
              <a:rPr lang="en-US" sz="1600" dirty="0"/>
              <a:t>MAPE: 11.60%</a:t>
            </a:r>
            <a:br>
              <a:rPr lang="en-US" sz="1600" dirty="0"/>
            </a:br>
            <a:r>
              <a:rPr lang="en-US" sz="1600" dirty="0"/>
              <a:t>R^2: 0.61</a:t>
            </a:r>
            <a:br>
              <a:rPr lang="en-US" sz="1600" dirty="0"/>
            </a:br>
            <a:r>
              <a:rPr lang="en-US" sz="1600" dirty="0"/>
              <a:t>Adjusted R^2: 0.60</a:t>
            </a:r>
            <a:endParaRPr lang="en-IN" sz="1600" dirty="0"/>
          </a:p>
        </p:txBody>
      </p:sp>
      <p:pic>
        <p:nvPicPr>
          <p:cNvPr id="8" name="Content Placeholder 7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5DF38863-87D0-F5DF-AA5F-F39718A0F3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0400" y="2239027"/>
            <a:ext cx="5515897" cy="267437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FF23A9-04EB-F24B-984D-6EF4A2FE9B9F}"/>
              </a:ext>
            </a:extLst>
          </p:cNvPr>
          <p:cNvSpPr txBox="1"/>
          <p:nvPr/>
        </p:nvSpPr>
        <p:spPr>
          <a:xfrm>
            <a:off x="1415846" y="4913401"/>
            <a:ext cx="36969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Total Load Actual - Test Set:</a:t>
            </a:r>
            <a:br>
              <a:rPr lang="en-US" sz="1600" b="1" dirty="0"/>
            </a:br>
            <a:r>
              <a:rPr lang="en-US" sz="1600" dirty="0"/>
              <a:t>MAE: 1050.88</a:t>
            </a:r>
            <a:br>
              <a:rPr lang="en-US" sz="1600" dirty="0"/>
            </a:br>
            <a:r>
              <a:rPr lang="en-US" sz="1600" dirty="0"/>
              <a:t>RMSE: 1363.56</a:t>
            </a:r>
            <a:br>
              <a:rPr lang="en-US" sz="1600" dirty="0"/>
            </a:br>
            <a:r>
              <a:rPr lang="en-US" sz="1600" dirty="0"/>
              <a:t>MAPE: 3.76%</a:t>
            </a:r>
            <a:br>
              <a:rPr lang="en-US" sz="1600" dirty="0"/>
            </a:br>
            <a:r>
              <a:rPr lang="en-US" sz="1600" dirty="0"/>
              <a:t>R^2: 0.91</a:t>
            </a:r>
            <a:br>
              <a:rPr lang="en-US" sz="1600" dirty="0"/>
            </a:br>
            <a:r>
              <a:rPr lang="en-US" sz="1600" dirty="0"/>
              <a:t>Adjusted R^2: 0.91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22739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1D90-9A9F-8EB5-0F8F-09965D1E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implementation – Random forest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562C9-DC0F-82D6-0D09-10DE99100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9918" y="2001539"/>
            <a:ext cx="2300122" cy="320482"/>
          </a:xfrm>
        </p:spPr>
        <p:txBody>
          <a:bodyPr/>
          <a:lstStyle/>
          <a:p>
            <a:pPr algn="ctr"/>
            <a:r>
              <a:rPr lang="en-US" dirty="0"/>
              <a:t>For Price Actual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FC7A99-B841-4745-3CD0-597568DEB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462496" y="1851356"/>
            <a:ext cx="2238033" cy="436927"/>
          </a:xfrm>
        </p:spPr>
        <p:txBody>
          <a:bodyPr/>
          <a:lstStyle/>
          <a:p>
            <a:r>
              <a:rPr lang="en-IN" dirty="0"/>
              <a:t>For Load Actual</a:t>
            </a:r>
          </a:p>
        </p:txBody>
      </p:sp>
      <p:pic>
        <p:nvPicPr>
          <p:cNvPr id="10" name="Content Placeholder 9" descr="A graph showing the price of a period&#10;&#10;Description automatically generated with medium confidence">
            <a:extLst>
              <a:ext uri="{FF2B5EF4-FFF2-40B4-BE49-F238E27FC236}">
                <a16:creationId xmlns:a16="http://schemas.microsoft.com/office/drawing/2014/main" id="{2C2ED148-AC91-5CCF-3983-1C09723B49A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6001" y="2322021"/>
            <a:ext cx="5514976" cy="25154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90461C-83B7-1085-9A34-7E29BE77E67A}"/>
              </a:ext>
            </a:extLst>
          </p:cNvPr>
          <p:cNvSpPr txBox="1"/>
          <p:nvPr/>
        </p:nvSpPr>
        <p:spPr>
          <a:xfrm>
            <a:off x="7029918" y="4914037"/>
            <a:ext cx="263504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Price Actual - Test set:</a:t>
            </a:r>
            <a:br>
              <a:rPr lang="en-US" sz="1600" b="1" dirty="0"/>
            </a:br>
            <a:r>
              <a:rPr lang="en-US" sz="1600" dirty="0"/>
              <a:t>MAE: 4.55</a:t>
            </a:r>
            <a:br>
              <a:rPr lang="en-US" sz="1600" dirty="0"/>
            </a:br>
            <a:r>
              <a:rPr lang="en-US" sz="1600" dirty="0"/>
              <a:t>RMSE: 6.21</a:t>
            </a:r>
            <a:br>
              <a:rPr lang="en-US" sz="1600" dirty="0"/>
            </a:br>
            <a:r>
              <a:rPr lang="en-US" sz="1600" dirty="0"/>
              <a:t>MAPE: 8.81%</a:t>
            </a:r>
            <a:br>
              <a:rPr lang="en-US" sz="1600" dirty="0"/>
            </a:br>
            <a:r>
              <a:rPr lang="en-US" sz="1600" dirty="0"/>
              <a:t>R^2: 0.77</a:t>
            </a:r>
            <a:br>
              <a:rPr lang="en-US" sz="1600" dirty="0"/>
            </a:br>
            <a:r>
              <a:rPr lang="en-US" sz="1600" dirty="0"/>
              <a:t>Adjusted R^2: 797.53</a:t>
            </a:r>
            <a:endParaRPr lang="en-IN" sz="1600" dirty="0"/>
          </a:p>
        </p:txBody>
      </p:sp>
      <p:pic>
        <p:nvPicPr>
          <p:cNvPr id="8" name="Content Placeholder 7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3BE470FE-9500-6DD7-A68D-CCE1951A0D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39961" y="2322021"/>
            <a:ext cx="5756039" cy="249238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6DF5F7-13B1-B1B4-96E7-DCE75E34E26D}"/>
              </a:ext>
            </a:extLst>
          </p:cNvPr>
          <p:cNvSpPr txBox="1"/>
          <p:nvPr/>
        </p:nvSpPr>
        <p:spPr>
          <a:xfrm>
            <a:off x="1462496" y="4814409"/>
            <a:ext cx="33331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Total Load Actual - Test set:</a:t>
            </a:r>
            <a:br>
              <a:rPr lang="en-US" sz="1600" b="1" dirty="0"/>
            </a:br>
            <a:r>
              <a:rPr lang="en-US" sz="1600" dirty="0"/>
              <a:t>MAE: 935.04</a:t>
            </a:r>
            <a:br>
              <a:rPr lang="en-US" sz="1600" dirty="0"/>
            </a:br>
            <a:r>
              <a:rPr lang="en-US" sz="1600" dirty="0"/>
              <a:t>RMSE: 1209.91</a:t>
            </a:r>
            <a:br>
              <a:rPr lang="en-US" sz="1600" dirty="0"/>
            </a:br>
            <a:r>
              <a:rPr lang="en-US" sz="1600" dirty="0"/>
              <a:t>MAPE: 3.32%</a:t>
            </a:r>
            <a:br>
              <a:rPr lang="en-US" sz="1600" dirty="0"/>
            </a:br>
            <a:r>
              <a:rPr lang="en-US" sz="1600" dirty="0"/>
              <a:t>R^2: 0.93</a:t>
            </a:r>
            <a:br>
              <a:rPr lang="en-US" sz="1600" dirty="0"/>
            </a:br>
            <a:r>
              <a:rPr lang="en-US" sz="1600" dirty="0"/>
              <a:t>Adjusted R^2: 252.47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070759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CD8-7A9B-980B-3CAF-0B990DD4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with hyper parameter tuning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45382-E43F-428B-7CE2-599E22491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2991" y="1971829"/>
            <a:ext cx="2390525" cy="350192"/>
          </a:xfrm>
        </p:spPr>
        <p:txBody>
          <a:bodyPr/>
          <a:lstStyle/>
          <a:p>
            <a:pPr algn="ctr"/>
            <a:r>
              <a:rPr lang="en-US" dirty="0"/>
              <a:t>For Price Actual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EA734-DCD9-B35A-8654-A587DCF18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852828" y="1953390"/>
            <a:ext cx="2118821" cy="368631"/>
          </a:xfrm>
        </p:spPr>
        <p:txBody>
          <a:bodyPr/>
          <a:lstStyle/>
          <a:p>
            <a:r>
              <a:rPr lang="en-IN" dirty="0"/>
              <a:t>For Load Actual</a:t>
            </a:r>
          </a:p>
        </p:txBody>
      </p:sp>
      <p:pic>
        <p:nvPicPr>
          <p:cNvPr id="8" name="Content Placeholder 7" descr="A graph with blue and red lines&#10;&#10;Description automatically generated">
            <a:extLst>
              <a:ext uri="{FF2B5EF4-FFF2-40B4-BE49-F238E27FC236}">
                <a16:creationId xmlns:a16="http://schemas.microsoft.com/office/drawing/2014/main" id="{77CBF1E1-EE8D-5F54-8EB0-BFCB5C4BC05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761703" y="2322022"/>
            <a:ext cx="5849273" cy="244662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FCE515-FC46-B748-0992-88166DFDAAD6}"/>
              </a:ext>
            </a:extLst>
          </p:cNvPr>
          <p:cNvSpPr txBox="1"/>
          <p:nvPr/>
        </p:nvSpPr>
        <p:spPr>
          <a:xfrm>
            <a:off x="7069393" y="4768646"/>
            <a:ext cx="293984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Price Actual - Test set:</a:t>
            </a:r>
            <a:br>
              <a:rPr lang="en-IN" sz="1600" b="1" dirty="0"/>
            </a:br>
            <a:r>
              <a:rPr lang="en-IN" sz="1600" dirty="0"/>
              <a:t>MAE: 9.91</a:t>
            </a:r>
            <a:br>
              <a:rPr lang="en-IN" sz="1600" dirty="0"/>
            </a:br>
            <a:r>
              <a:rPr lang="en-IN" sz="1600" dirty="0"/>
              <a:t>RMSE: 12.26</a:t>
            </a:r>
            <a:br>
              <a:rPr lang="en-IN" sz="1600" dirty="0"/>
            </a:br>
            <a:r>
              <a:rPr lang="en-IN" sz="1600" dirty="0"/>
              <a:t>MAPE: 19.37%</a:t>
            </a:r>
            <a:br>
              <a:rPr lang="en-IN" sz="1600" dirty="0"/>
            </a:br>
            <a:r>
              <a:rPr lang="en-IN" sz="1600" dirty="0"/>
              <a:t>R^2: 0.05</a:t>
            </a:r>
            <a:br>
              <a:rPr lang="en-IN" sz="1600" dirty="0"/>
            </a:br>
            <a:r>
              <a:rPr lang="en-IN" sz="1600" dirty="0"/>
              <a:t>Adjusted R^2: 0.04</a:t>
            </a:r>
          </a:p>
        </p:txBody>
      </p:sp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E8930C5A-E7AE-F534-F587-949BAD79B7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1277" y="2322022"/>
            <a:ext cx="5250425" cy="244662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0BA3AE-9906-C4A8-64AC-D02732A197F3}"/>
              </a:ext>
            </a:extLst>
          </p:cNvPr>
          <p:cNvSpPr txBox="1"/>
          <p:nvPr/>
        </p:nvSpPr>
        <p:spPr>
          <a:xfrm>
            <a:off x="1489121" y="4768646"/>
            <a:ext cx="33823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Total Load Actual - Test set:</a:t>
            </a:r>
            <a:br>
              <a:rPr lang="en-IN" sz="1600" b="1" dirty="0"/>
            </a:br>
            <a:r>
              <a:rPr lang="en-IN" sz="1600" dirty="0"/>
              <a:t>MAE: 3638.82</a:t>
            </a:r>
            <a:br>
              <a:rPr lang="en-IN" sz="1600" dirty="0"/>
            </a:br>
            <a:r>
              <a:rPr lang="en-IN" sz="1600" dirty="0"/>
              <a:t>RMSE: 4313.85</a:t>
            </a:r>
            <a:br>
              <a:rPr lang="en-IN" sz="1600" dirty="0"/>
            </a:br>
            <a:r>
              <a:rPr lang="en-IN" sz="1600" dirty="0"/>
              <a:t>MAPE: 13.00%</a:t>
            </a:r>
            <a:br>
              <a:rPr lang="en-IN" sz="1600" dirty="0"/>
            </a:br>
            <a:r>
              <a:rPr lang="en-IN" sz="1600" dirty="0"/>
              <a:t>R^2: 0.08</a:t>
            </a:r>
            <a:br>
              <a:rPr lang="en-IN" sz="1600" dirty="0"/>
            </a:br>
            <a:r>
              <a:rPr lang="en-IN" sz="1600" dirty="0"/>
              <a:t>Adjusted R^2: 0.07</a:t>
            </a:r>
          </a:p>
        </p:txBody>
      </p:sp>
    </p:spTree>
    <p:extLst>
      <p:ext uri="{BB962C8B-B14F-4D97-AF65-F5344CB8AC3E}">
        <p14:creationId xmlns:p14="http://schemas.microsoft.com/office/powerpoint/2010/main" val="1044876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B490-31C7-9A2F-55B3-A09B0889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Gradient Boosting Regressor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3C84E-E93D-36FE-113F-092E19388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1406" y="1971829"/>
            <a:ext cx="2268819" cy="350192"/>
          </a:xfrm>
        </p:spPr>
        <p:txBody>
          <a:bodyPr/>
          <a:lstStyle/>
          <a:p>
            <a:pPr algn="ctr"/>
            <a:r>
              <a:rPr lang="en-US" dirty="0"/>
              <a:t>For Price Actual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2EC10-C775-BF85-B3EF-5292C487E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424326" y="1971829"/>
            <a:ext cx="2105455" cy="350192"/>
          </a:xfrm>
        </p:spPr>
        <p:txBody>
          <a:bodyPr/>
          <a:lstStyle/>
          <a:p>
            <a:r>
              <a:rPr lang="en-IN" dirty="0"/>
              <a:t>For Load Actual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5F3B9E-E588-E31A-0AF8-C21003DE745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47518" y="2438400"/>
            <a:ext cx="5239503" cy="241873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D7E011-79B0-73F6-8DE8-23EBD2ECAC56}"/>
              </a:ext>
            </a:extLst>
          </p:cNvPr>
          <p:cNvSpPr txBox="1"/>
          <p:nvPr/>
        </p:nvSpPr>
        <p:spPr>
          <a:xfrm>
            <a:off x="7583106" y="4973515"/>
            <a:ext cx="3048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Price Actual - Test set:</a:t>
            </a:r>
            <a:br>
              <a:rPr lang="en-US" sz="1600" b="1" dirty="0"/>
            </a:br>
            <a:r>
              <a:rPr lang="en-US" sz="1600" dirty="0"/>
              <a:t>MAE: 5.08</a:t>
            </a:r>
            <a:br>
              <a:rPr lang="en-US" sz="1600" dirty="0"/>
            </a:br>
            <a:r>
              <a:rPr lang="en-US" sz="1600" dirty="0"/>
              <a:t>RMSE: 6.87</a:t>
            </a:r>
            <a:br>
              <a:rPr lang="en-US" sz="1600" dirty="0"/>
            </a:br>
            <a:r>
              <a:rPr lang="en-US" sz="1600" dirty="0"/>
              <a:t>MAPE: 9.78%</a:t>
            </a:r>
            <a:br>
              <a:rPr lang="en-US" sz="1600" dirty="0"/>
            </a:br>
            <a:r>
              <a:rPr lang="en-US" sz="1600" dirty="0"/>
              <a:t>R^2: 0.72</a:t>
            </a:r>
            <a:br>
              <a:rPr lang="en-US" sz="1600" dirty="0"/>
            </a:br>
            <a:r>
              <a:rPr lang="en-US" sz="1600" dirty="0"/>
              <a:t>Adjusted R^2: 0.71</a:t>
            </a:r>
            <a:endParaRPr lang="en-IN" sz="1600" dirty="0"/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7B533C5F-3FC2-2642-5120-8A5A75B4AF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87502" y="2438399"/>
            <a:ext cx="5092187" cy="241873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43E8DB-AE7F-F59A-EC92-90B34A4B67E4}"/>
              </a:ext>
            </a:extLst>
          </p:cNvPr>
          <p:cNvSpPr txBox="1"/>
          <p:nvPr/>
        </p:nvSpPr>
        <p:spPr>
          <a:xfrm>
            <a:off x="1424325" y="4973512"/>
            <a:ext cx="33443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Total Load Actual - Test set:</a:t>
            </a:r>
            <a:br>
              <a:rPr lang="en-US" sz="1600" b="1" dirty="0"/>
            </a:br>
            <a:r>
              <a:rPr lang="en-US" sz="1600" dirty="0"/>
              <a:t>MAE: 946.05</a:t>
            </a:r>
            <a:br>
              <a:rPr lang="en-US" sz="1600" dirty="0"/>
            </a:br>
            <a:r>
              <a:rPr lang="en-US" sz="1600" dirty="0"/>
              <a:t>RMSE: 1201.30</a:t>
            </a:r>
            <a:br>
              <a:rPr lang="en-US" sz="1600" dirty="0"/>
            </a:br>
            <a:r>
              <a:rPr lang="en-US" sz="1600" dirty="0"/>
              <a:t>MAPE: 3.34%</a:t>
            </a:r>
            <a:br>
              <a:rPr lang="en-US" sz="1600" dirty="0"/>
            </a:br>
            <a:r>
              <a:rPr lang="en-US" sz="1600" dirty="0"/>
              <a:t>R^2: 0.93</a:t>
            </a:r>
            <a:br>
              <a:rPr lang="en-US" sz="1600" dirty="0"/>
            </a:br>
            <a:r>
              <a:rPr lang="en-US" sz="1600" dirty="0"/>
              <a:t>Adjusted R^2: 0.93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91270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2BF4C-2AB1-A4D8-4367-7DA13844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Gradient Boosting with hyper parameter tuning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1B0F4-D6AD-6646-D6CC-037F90531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25032" y="2011833"/>
            <a:ext cx="2888251" cy="357741"/>
          </a:xfrm>
        </p:spPr>
        <p:txBody>
          <a:bodyPr/>
          <a:lstStyle/>
          <a:p>
            <a:pPr algn="ctr"/>
            <a:r>
              <a:rPr lang="en-US" dirty="0"/>
              <a:t>For Price Actual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E31061-C9E8-4BB2-F9E5-45894CCED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18619" y="1907458"/>
            <a:ext cx="2370155" cy="458336"/>
          </a:xfrm>
        </p:spPr>
        <p:txBody>
          <a:bodyPr/>
          <a:lstStyle/>
          <a:p>
            <a:r>
              <a:rPr lang="en-US" dirty="0"/>
              <a:t>For Load Actual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037872A-DFBC-7C51-41A3-8AADFCD24AF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11669" y="2467897"/>
            <a:ext cx="5514976" cy="221225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BA883F-5ACA-CC8D-05F2-476E9A7F00EB}"/>
              </a:ext>
            </a:extLst>
          </p:cNvPr>
          <p:cNvSpPr txBox="1"/>
          <p:nvPr/>
        </p:nvSpPr>
        <p:spPr>
          <a:xfrm>
            <a:off x="7216878" y="4645232"/>
            <a:ext cx="332272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Total Load Actual - Test set:</a:t>
            </a:r>
            <a:br>
              <a:rPr lang="en-IN" sz="1600" b="1" dirty="0"/>
            </a:br>
            <a:r>
              <a:rPr lang="en-IN" sz="1600" dirty="0"/>
              <a:t>MAE: 4.22</a:t>
            </a:r>
            <a:br>
              <a:rPr lang="en-IN" sz="1600" dirty="0"/>
            </a:br>
            <a:r>
              <a:rPr lang="en-IN" sz="1600" dirty="0"/>
              <a:t>RMSE: 5.76</a:t>
            </a:r>
            <a:br>
              <a:rPr lang="en-IN" sz="1600" dirty="0"/>
            </a:br>
            <a:r>
              <a:rPr lang="en-IN" sz="1600" dirty="0"/>
              <a:t>MAPE: 8.11%</a:t>
            </a:r>
            <a:br>
              <a:rPr lang="en-IN" sz="1600" dirty="0"/>
            </a:br>
            <a:r>
              <a:rPr lang="en-IN" sz="1600" dirty="0"/>
              <a:t>R^2: 0.79</a:t>
            </a:r>
            <a:br>
              <a:rPr lang="en-IN" sz="1600" dirty="0"/>
            </a:br>
            <a:r>
              <a:rPr lang="en-IN" sz="1600" dirty="0"/>
              <a:t>Adjusted R^2: 0.72</a:t>
            </a:r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E2610D2D-5293-5EB3-DFAD-87DCE559B9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3708" y="2365795"/>
            <a:ext cx="5514976" cy="231436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EBF30B-DEFD-21F5-31EC-E83E255FBB1C}"/>
              </a:ext>
            </a:extLst>
          </p:cNvPr>
          <p:cNvSpPr txBox="1"/>
          <p:nvPr/>
        </p:nvSpPr>
        <p:spPr>
          <a:xfrm>
            <a:off x="1448124" y="4645232"/>
            <a:ext cx="332272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Total Load Actual - Test set:</a:t>
            </a:r>
            <a:br>
              <a:rPr lang="en-IN" sz="1600" b="1" dirty="0"/>
            </a:br>
            <a:r>
              <a:rPr lang="en-IN" sz="1600" dirty="0"/>
              <a:t>MAE: 810.40</a:t>
            </a:r>
            <a:br>
              <a:rPr lang="en-IN" sz="1600" dirty="0"/>
            </a:br>
            <a:r>
              <a:rPr lang="en-IN" sz="1600" dirty="0"/>
              <a:t>RMSE: 1051.26</a:t>
            </a:r>
            <a:br>
              <a:rPr lang="en-IN" sz="1600" dirty="0"/>
            </a:br>
            <a:r>
              <a:rPr lang="en-IN" sz="1600" dirty="0"/>
              <a:t>MAPE: 2.83%</a:t>
            </a:r>
            <a:br>
              <a:rPr lang="en-IN" sz="1600" dirty="0"/>
            </a:br>
            <a:r>
              <a:rPr lang="en-IN" sz="1600" dirty="0"/>
              <a:t>R^2: 0.95</a:t>
            </a:r>
            <a:br>
              <a:rPr lang="en-IN" sz="1600" dirty="0"/>
            </a:br>
            <a:r>
              <a:rPr lang="en-IN" sz="1600" dirty="0"/>
              <a:t>Adjusted R^2: 0.93</a:t>
            </a:r>
          </a:p>
        </p:txBody>
      </p:sp>
    </p:spTree>
    <p:extLst>
      <p:ext uri="{BB962C8B-B14F-4D97-AF65-F5344CB8AC3E}">
        <p14:creationId xmlns:p14="http://schemas.microsoft.com/office/powerpoint/2010/main" val="4256694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A332D-88E7-F2DD-9983-562B6B075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 - term memory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E0579-17EA-5CEE-2CEE-BBCE9292C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34865" y="1990044"/>
            <a:ext cx="2795457" cy="536005"/>
          </a:xfrm>
        </p:spPr>
        <p:txBody>
          <a:bodyPr/>
          <a:lstStyle/>
          <a:p>
            <a:pPr algn="ctr"/>
            <a:r>
              <a:rPr lang="en-US" dirty="0"/>
              <a:t>For Price Actual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B4B8C-0060-EAE5-C073-0E9FB3B07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2281" y="1949446"/>
            <a:ext cx="4310325" cy="553373"/>
          </a:xfrm>
        </p:spPr>
        <p:txBody>
          <a:bodyPr/>
          <a:lstStyle/>
          <a:p>
            <a:pPr algn="ctr"/>
            <a:r>
              <a:rPr lang="en-US" dirty="0"/>
              <a:t>For Load Actual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43E16E-614B-F55F-3A50-1879A1FB0C7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6000" y="2582066"/>
            <a:ext cx="5514809" cy="221078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B754EE-4732-0F8A-481B-F3E6BAA71F9A}"/>
              </a:ext>
            </a:extLst>
          </p:cNvPr>
          <p:cNvSpPr txBox="1"/>
          <p:nvPr/>
        </p:nvSpPr>
        <p:spPr>
          <a:xfrm>
            <a:off x="7238090" y="4805480"/>
            <a:ext cx="29890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Price Actual - Test Set:</a:t>
            </a:r>
            <a:br>
              <a:rPr lang="en-US" sz="1600" b="1" dirty="0"/>
            </a:br>
            <a:r>
              <a:rPr lang="en-US" sz="1600" dirty="0"/>
              <a:t>MAE: 3.84</a:t>
            </a:r>
            <a:br>
              <a:rPr lang="en-US" sz="1600" dirty="0"/>
            </a:br>
            <a:r>
              <a:rPr lang="en-US" sz="1600" dirty="0"/>
              <a:t>RMSE: 5.54</a:t>
            </a:r>
            <a:br>
              <a:rPr lang="en-US" sz="1600" dirty="0"/>
            </a:br>
            <a:r>
              <a:rPr lang="en-US" sz="1600" dirty="0"/>
              <a:t>MAPE: 7.29%</a:t>
            </a:r>
            <a:br>
              <a:rPr lang="en-US" sz="1600" dirty="0"/>
            </a:br>
            <a:r>
              <a:rPr lang="en-US" sz="1600" dirty="0"/>
              <a:t>R^2: 0.82</a:t>
            </a:r>
            <a:br>
              <a:rPr lang="en-US" sz="1600" dirty="0"/>
            </a:br>
            <a:r>
              <a:rPr lang="en-US" sz="1600" dirty="0"/>
              <a:t>Adjusted R^2: 0.80</a:t>
            </a:r>
            <a:endParaRPr lang="en-IN" sz="1600" dirty="0"/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428A6585-0A7F-3187-DE5B-89D963DB3C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1190" y="2526049"/>
            <a:ext cx="5072357" cy="2322824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2B0098D-4CF6-7DEE-6F93-1F0D66CEAF22}"/>
              </a:ext>
            </a:extLst>
          </p:cNvPr>
          <p:cNvSpPr txBox="1"/>
          <p:nvPr/>
        </p:nvSpPr>
        <p:spPr>
          <a:xfrm>
            <a:off x="1274397" y="4823575"/>
            <a:ext cx="384820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Total Load Actual - Test Set:</a:t>
            </a:r>
            <a:br>
              <a:rPr lang="en-US" sz="1600" b="1" dirty="0"/>
            </a:br>
            <a:r>
              <a:rPr lang="en-US" sz="1600" dirty="0"/>
              <a:t>MAE: 1122.36</a:t>
            </a:r>
            <a:br>
              <a:rPr lang="en-US" sz="1600" dirty="0"/>
            </a:br>
            <a:r>
              <a:rPr lang="en-US" sz="1600" dirty="0"/>
              <a:t>RMSE: 2127.36</a:t>
            </a:r>
            <a:br>
              <a:rPr lang="en-US" sz="1600" dirty="0"/>
            </a:br>
            <a:r>
              <a:rPr lang="en-US" sz="1600" dirty="0"/>
              <a:t>MAPE: 3.92%</a:t>
            </a:r>
            <a:br>
              <a:rPr lang="en-US" sz="1600" dirty="0"/>
            </a:br>
            <a:r>
              <a:rPr lang="en-US" sz="1600" dirty="0"/>
              <a:t>R^2: 0.78</a:t>
            </a:r>
            <a:br>
              <a:rPr lang="en-US" sz="1600" dirty="0"/>
            </a:br>
            <a:r>
              <a:rPr lang="en-US" sz="1600" dirty="0"/>
              <a:t>Adjusted R^2: 0.77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80683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CEB6-7271-88A8-EFE7-79B9F877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Model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090D1-313E-63DC-CFB2-12A9AAE54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22142" y="2080142"/>
            <a:ext cx="5087075" cy="536005"/>
          </a:xfrm>
        </p:spPr>
        <p:txBody>
          <a:bodyPr/>
          <a:lstStyle/>
          <a:p>
            <a:pPr algn="ctr"/>
            <a:r>
              <a:rPr lang="en-US" dirty="0"/>
              <a:t>Price Model Comparison Table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13B45-4CF3-A701-D6F2-29E8A4B96A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br>
              <a:rPr lang="en-US" dirty="0"/>
            </a:br>
            <a:endParaRPr lang="en-IN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F7191-5D77-3E3A-C118-F6EFE92F2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87221" y="2162403"/>
            <a:ext cx="5087073" cy="553373"/>
          </a:xfrm>
        </p:spPr>
        <p:txBody>
          <a:bodyPr/>
          <a:lstStyle/>
          <a:p>
            <a:r>
              <a:rPr lang="en-US" dirty="0"/>
              <a:t>Load Model Comparison Table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EFB43F4-F203-F156-578B-E39419E21A1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22142" y="2926052"/>
            <a:ext cx="5288664" cy="2707831"/>
          </a:xfrm>
        </p:spPr>
      </p:pic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6318535D-B93E-1EC8-ED9B-03B738754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2926053"/>
            <a:ext cx="5062523" cy="300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77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849B-6620-E5BC-CD11-8AD80F586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D3CBB-6BE3-84D0-6482-4DB58D3E3E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Price – Lond Short-Term Memory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7CD95C-F14F-5F8D-00A0-3105B9964B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025" y="3017708"/>
            <a:ext cx="5392738" cy="275139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E37FD-BD90-08F6-7268-157CAE658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Load – Gradient boosting with tuning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F13A79-30C1-B0CC-734A-FD880C94C224}"/>
              </a:ext>
            </a:extLst>
          </p:cNvPr>
          <p:cNvSpPr txBox="1"/>
          <p:nvPr/>
        </p:nvSpPr>
        <p:spPr>
          <a:xfrm>
            <a:off x="3048000" y="58437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These are the best models for price and load prediction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384974D-C4AC-6BCF-4024-6F8001DA087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18238" y="3068747"/>
            <a:ext cx="5392737" cy="2649318"/>
          </a:xfrm>
        </p:spPr>
      </p:pic>
    </p:spTree>
    <p:extLst>
      <p:ext uri="{BB962C8B-B14F-4D97-AF65-F5344CB8AC3E}">
        <p14:creationId xmlns:p14="http://schemas.microsoft.com/office/powerpoint/2010/main" val="374446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96FC-17A3-EAB1-3092-A952CF81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7846F-A0BB-62CB-667E-03232BAC8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Exploratory Data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Feature Engineering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Visualization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Model Implementation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Comparison of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Conclusion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1030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3" name="Picture 2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14226732-CEB9-9034-983D-9D64E355C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2" y="1012032"/>
            <a:ext cx="11292143" cy="437570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9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282B-9125-47AC-49BB-2D68A955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2CE47-36AF-4D31-9962-E983DDDE6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This project explores the use of machine learning to predict both electricity demand and price.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goal is to support smart grid operations and facilitate data-driven decision-making in the energy market.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Datasets provided:</a:t>
            </a:r>
            <a:br>
              <a:rPr lang="en-US" dirty="0">
                <a:latin typeface="+mj-lt"/>
              </a:rPr>
            </a:br>
            <a:r>
              <a:rPr lang="en-US" b="1" dirty="0"/>
              <a:t>Weather Dataset</a:t>
            </a:r>
            <a:r>
              <a:rPr lang="en-US" dirty="0"/>
              <a:t> – Contains  weather details with historical data and relevant features.</a:t>
            </a:r>
            <a:br>
              <a:rPr lang="en-US" dirty="0"/>
            </a:br>
            <a:r>
              <a:rPr lang="en-US" b="1" dirty="0"/>
              <a:t>Energy Dataset </a:t>
            </a:r>
            <a:r>
              <a:rPr lang="en-US" dirty="0"/>
              <a:t>– Contains the historical load usage and generation of electricity.</a:t>
            </a:r>
          </a:p>
          <a:p>
            <a:pPr>
              <a:lnSpc>
                <a:spcPct val="160000"/>
              </a:lnSpc>
            </a:pPr>
            <a:r>
              <a:rPr lang="en-IN" dirty="0">
                <a:latin typeface="+mj-lt"/>
              </a:rPr>
              <a:t>Outcomes:</a:t>
            </a:r>
            <a:br>
              <a:rPr lang="en-US" b="1" dirty="0"/>
            </a:br>
            <a:r>
              <a:rPr lang="en-US" dirty="0"/>
              <a:t>Improved Demand Forecasting</a:t>
            </a:r>
            <a:br>
              <a:rPr lang="en-US" dirty="0"/>
            </a:br>
            <a:r>
              <a:rPr lang="en-US" dirty="0"/>
              <a:t>Enhanced Price Prediction</a:t>
            </a:r>
            <a:br>
              <a:rPr lang="en-US" dirty="0"/>
            </a:br>
            <a:r>
              <a:rPr lang="en-US" dirty="0"/>
              <a:t>Data-Driven Insights</a:t>
            </a:r>
          </a:p>
        </p:txBody>
      </p:sp>
    </p:spTree>
    <p:extLst>
      <p:ext uri="{BB962C8B-B14F-4D97-AF65-F5344CB8AC3E}">
        <p14:creationId xmlns:p14="http://schemas.microsoft.com/office/powerpoint/2010/main" val="1485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325B-4139-4622-60E5-03F0615CD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8893-981A-38C0-445C-07E053E5F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041190"/>
            <a:ext cx="5422390" cy="3633047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+mj-lt"/>
              </a:rPr>
              <a:t>Weather Dataset:</a:t>
            </a:r>
            <a:br>
              <a:rPr lang="en-US" b="1" dirty="0">
                <a:latin typeface="+mj-lt"/>
              </a:rPr>
            </a:br>
            <a:r>
              <a:rPr lang="en-US" dirty="0"/>
              <a:t>Dataset Size: (178396,17).</a:t>
            </a:r>
            <a:br>
              <a:rPr lang="en-US" b="1" dirty="0"/>
            </a:br>
            <a:r>
              <a:rPr lang="en-US" dirty="0"/>
              <a:t>Timestamp: ‘dt_iso’ .</a:t>
            </a:r>
            <a:br>
              <a:rPr lang="en-US" dirty="0"/>
            </a:br>
            <a:r>
              <a:rPr lang="en-US" b="1" dirty="0">
                <a:latin typeface="+mj-lt"/>
              </a:rPr>
              <a:t>The columns includes:</a:t>
            </a:r>
            <a:br>
              <a:rPr lang="en-US" dirty="0"/>
            </a:br>
            <a:r>
              <a:rPr lang="en-US" dirty="0"/>
              <a:t>Temperature</a:t>
            </a:r>
            <a:br>
              <a:rPr lang="en-US" dirty="0"/>
            </a:br>
            <a:r>
              <a:rPr lang="en-US" dirty="0"/>
              <a:t>Precipitation</a:t>
            </a:r>
            <a:br>
              <a:rPr lang="en-US" dirty="0"/>
            </a:br>
            <a:r>
              <a:rPr lang="en-US" dirty="0"/>
              <a:t>Additional Weather Data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1C351-750D-125C-693B-64322C0064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+mj-lt"/>
              </a:rPr>
              <a:t>Energy Dataset:</a:t>
            </a:r>
            <a:br>
              <a:rPr lang="en-US" b="1" dirty="0">
                <a:latin typeface="+mj-lt"/>
              </a:rPr>
            </a:br>
            <a:r>
              <a:rPr lang="en-US" dirty="0"/>
              <a:t>Dataset Size: (35064,27).</a:t>
            </a:r>
            <a:br>
              <a:rPr lang="en-US" b="1" dirty="0"/>
            </a:br>
            <a:r>
              <a:rPr lang="en-US" dirty="0"/>
              <a:t>Timestamp: ‘time’ .</a:t>
            </a:r>
            <a:br>
              <a:rPr lang="en-US" dirty="0"/>
            </a:br>
            <a:r>
              <a:rPr lang="en-US" b="1" dirty="0">
                <a:latin typeface="+mj-lt"/>
              </a:rPr>
              <a:t>The columns includes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Energy Generation Sources</a:t>
            </a:r>
            <a:br>
              <a:rPr lang="en-US" dirty="0"/>
            </a:br>
            <a:r>
              <a:rPr lang="en-US" dirty="0"/>
              <a:t>Hydro Generation</a:t>
            </a:r>
            <a:br>
              <a:rPr lang="en-US" dirty="0"/>
            </a:br>
            <a:r>
              <a:rPr lang="en-US" dirty="0"/>
              <a:t>Renewable and Other Generation</a:t>
            </a:r>
            <a:br>
              <a:rPr lang="en-US" dirty="0"/>
            </a:br>
            <a:r>
              <a:rPr lang="en-US" dirty="0"/>
              <a:t>Forecasts</a:t>
            </a:r>
            <a:br>
              <a:rPr lang="en-US" dirty="0"/>
            </a:br>
            <a:r>
              <a:rPr lang="en-US" dirty="0"/>
              <a:t>Load and Price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023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0C97-0733-E6A1-5803-DB8EFD9B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69DF2-276A-2B3B-04C7-131B524CB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u="sng" dirty="0">
                <a:latin typeface="+mj-lt"/>
              </a:rPr>
              <a:t>Merging the data </a:t>
            </a:r>
            <a:r>
              <a:rPr lang="en-US" b="1" dirty="0">
                <a:latin typeface="+mj-lt"/>
              </a:rPr>
              <a:t>-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Initially the data contains </a:t>
            </a:r>
            <a:br>
              <a:rPr lang="en-US" dirty="0"/>
            </a:br>
            <a:r>
              <a:rPr lang="en-US" dirty="0"/>
              <a:t>weather data : (</a:t>
            </a:r>
            <a:r>
              <a:rPr lang="en-US" dirty="0">
                <a:solidFill>
                  <a:srgbClr val="000000"/>
                </a:solidFill>
                <a:latin typeface="Arial Unicode MS"/>
              </a:rPr>
              <a:t>178396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, 17)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                  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dirty="0">
                <a:solidFill>
                  <a:schemeClr val="tx1"/>
                </a:solidFill>
              </a:rPr>
              <a:t>Energy data :  (35064, 27)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After aggregating the weather data columns with date and time column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weather data : (35064, 14)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</a:rPr>
              <a:t>Merged the two datasets with date and time column 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merged data : (35064, 41)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010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FF189-434E-4D38-BF7C-B3E3FA10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63E54-BE15-CFAA-C73A-549F302D0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23180"/>
            <a:ext cx="11029615" cy="4692252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Missing values imputation </a:t>
            </a:r>
            <a: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–</a:t>
            </a:r>
            <a:br>
              <a:rPr lang="en-US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Missing values is replaced using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</a:rPr>
              <a:t>ffill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and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</a:rPr>
              <a:t>bfill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after identifying the number of missing values from each column.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u="sng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Outlier detection and replacement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– 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Identify Outliers: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Calculate Q1 (25th percentile) and Q3 (75th percentile)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Compute IQR (Interquartile Range):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</a:rPr>
              <a:t>	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IQR=Q3−Q1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Define bounds: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 Lower=Q1−1.5×IQR, Upper=Q3+1.5×IQR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        Replaced the outliers with </a:t>
            </a:r>
            <a:r>
              <a:rPr lang="en-US" b="1" dirty="0">
                <a:solidFill>
                  <a:schemeClr val="tx1"/>
                </a:solidFill>
                <a:highlight>
                  <a:srgbClr val="FFFFFF"/>
                </a:highlight>
              </a:rPr>
              <a:t>median value 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of the respective columns</a:t>
            </a:r>
            <a:r>
              <a:rPr lang="en-US" sz="1400" dirty="0">
                <a:solidFill>
                  <a:schemeClr val="tx1"/>
                </a:solidFill>
                <a:highlight>
                  <a:srgbClr val="FFFFFF"/>
                </a:highlight>
              </a:rPr>
              <a:t>.</a:t>
            </a:r>
            <a:endParaRPr lang="en-IN" sz="140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71696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3694-33B6-AF5F-E221-854A94F7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D445C-57D0-EE09-D555-72B74F87C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83634" cy="36783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Columns Created: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month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day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weekday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weekend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hour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weekend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Average Hourly Demand:</a:t>
            </a:r>
            <a:br>
              <a:rPr lang="en-US" dirty="0">
                <a:latin typeface="+mj-lt"/>
              </a:rPr>
            </a:br>
            <a:r>
              <a:rPr lang="en-US" dirty="0"/>
              <a:t>Calculate avg_hourly_demand by hour.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Peak/Off-Peak Classification:</a:t>
            </a:r>
            <a:br>
              <a:rPr lang="en-US" dirty="0">
                <a:latin typeface="+mj-lt"/>
              </a:rPr>
            </a:br>
            <a:r>
              <a:rPr lang="en-US" dirty="0"/>
              <a:t>Create peak_hour and off_peak_hour based on avg_hourly_demand.</a:t>
            </a:r>
            <a:endParaRPr lang="en-IN" dirty="0"/>
          </a:p>
        </p:txBody>
      </p:sp>
      <p:pic>
        <p:nvPicPr>
          <p:cNvPr id="5" name="Picture 4" descr="A screenshot of a calendar&#10;&#10;Description automatically generated">
            <a:extLst>
              <a:ext uri="{FF2B5EF4-FFF2-40B4-BE49-F238E27FC236}">
                <a16:creationId xmlns:a16="http://schemas.microsoft.com/office/drawing/2014/main" id="{E5B26ADA-CC7F-80DD-8ED7-2232A7B95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29" y="2272557"/>
            <a:ext cx="6794090" cy="291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34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9B7E2-C0A8-ED8E-013F-4F17B49EF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6BD5-A262-D758-00DD-A75727F6F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8959" y="2086212"/>
            <a:ext cx="5393102" cy="368162"/>
          </a:xfrm>
        </p:spPr>
        <p:txBody>
          <a:bodyPr/>
          <a:lstStyle/>
          <a:p>
            <a:pPr algn="ctr"/>
            <a:r>
              <a:rPr lang="en-US" sz="1800" dirty="0"/>
              <a:t>Average hourly demand for peak and off-peak hours</a:t>
            </a:r>
            <a:endParaRPr lang="en-IN" sz="1800" dirty="0"/>
          </a:p>
        </p:txBody>
      </p:sp>
      <p:pic>
        <p:nvPicPr>
          <p:cNvPr id="8" name="Content Placeholder 7" descr="A graph of a graph showing the average electricity demand&#10;&#10;Description automatically generated with medium confidence">
            <a:extLst>
              <a:ext uri="{FF2B5EF4-FFF2-40B4-BE49-F238E27FC236}">
                <a16:creationId xmlns:a16="http://schemas.microsoft.com/office/drawing/2014/main" id="{F25CC5CA-4D21-8E90-094D-2F20A7C91E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025" y="3029509"/>
            <a:ext cx="5392738" cy="272779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423436-064A-17B3-6095-782C40BFE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16349" y="824009"/>
            <a:ext cx="5393102" cy="55337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2" name="Content Placeholder 11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BD0F4DCD-6DA9-5048-C348-FC2D3D4AB56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12311" y="3106995"/>
            <a:ext cx="5298498" cy="255238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8FCEA6-42F3-4C8B-2691-D77CFEEE8E0C}"/>
              </a:ext>
            </a:extLst>
          </p:cNvPr>
          <p:cNvSpPr txBox="1"/>
          <p:nvPr/>
        </p:nvSpPr>
        <p:spPr>
          <a:xfrm>
            <a:off x="581025" y="5659382"/>
            <a:ext cx="53927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'electricity demand ' : 'average hourly demand' is only on 'peak hours' only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28954A-DEF1-7284-7185-256F9EAA02AD}"/>
              </a:ext>
            </a:extLst>
          </p:cNvPr>
          <p:cNvSpPr txBox="1"/>
          <p:nvPr/>
        </p:nvSpPr>
        <p:spPr>
          <a:xfrm>
            <a:off x="6632015" y="5677565"/>
            <a:ext cx="47439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the 'electricity price' is high on 'peak hours' compared to the off-peak</a:t>
            </a:r>
          </a:p>
        </p:txBody>
      </p:sp>
    </p:spTree>
    <p:extLst>
      <p:ext uri="{BB962C8B-B14F-4D97-AF65-F5344CB8AC3E}">
        <p14:creationId xmlns:p14="http://schemas.microsoft.com/office/powerpoint/2010/main" val="44021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39BD-E217-9B6B-7CA4-ABEC1E16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81099-41C8-5128-F5E4-900ADD7AC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Percentage of peak hours on weekday and weekends</a:t>
            </a:r>
            <a:endParaRPr lang="en-IN" sz="1800" dirty="0"/>
          </a:p>
        </p:txBody>
      </p:sp>
      <p:pic>
        <p:nvPicPr>
          <p:cNvPr id="10" name="Content Placeholder 9" descr="A screenshot of a graph&#10;&#10;Description automatically generated">
            <a:extLst>
              <a:ext uri="{FF2B5EF4-FFF2-40B4-BE49-F238E27FC236}">
                <a16:creationId xmlns:a16="http://schemas.microsoft.com/office/drawing/2014/main" id="{BE392898-2F34-0CC6-9867-557C3FD176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7944" y="2925763"/>
            <a:ext cx="5018900" cy="293499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E3C58-A6BD-72C6-4496-8583AC383C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6" y="2233524"/>
            <a:ext cx="5087073" cy="553373"/>
          </a:xfrm>
        </p:spPr>
        <p:txBody>
          <a:bodyPr/>
          <a:lstStyle/>
          <a:p>
            <a:r>
              <a:rPr lang="en-IN" dirty="0"/>
              <a:t>correlation Matrix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60EF9B-B108-286E-A94F-E7F1A88D476B}"/>
              </a:ext>
            </a:extLst>
          </p:cNvPr>
          <p:cNvSpPr txBox="1"/>
          <p:nvPr/>
        </p:nvSpPr>
        <p:spPr>
          <a:xfrm>
            <a:off x="635829" y="5805176"/>
            <a:ext cx="5018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the bar plot says 'percentage of peak hours' is high on 'weekday' rather than weekend</a:t>
            </a:r>
          </a:p>
        </p:txBody>
      </p:sp>
      <p:pic>
        <p:nvPicPr>
          <p:cNvPr id="18" name="Content Placeholder 17" descr="A screenshot of a graph&#10;&#10;Description automatically generated">
            <a:extLst>
              <a:ext uri="{FF2B5EF4-FFF2-40B4-BE49-F238E27FC236}">
                <a16:creationId xmlns:a16="http://schemas.microsoft.com/office/drawing/2014/main" id="{CC5DA06C-D2D9-59D0-0361-1D517BB6CB8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23039" y="2925763"/>
            <a:ext cx="4202797" cy="2935287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71488B2-38F7-F064-A97A-9DD01E1708D0}"/>
              </a:ext>
            </a:extLst>
          </p:cNvPr>
          <p:cNvSpPr txBox="1"/>
          <p:nvPr/>
        </p:nvSpPr>
        <p:spPr>
          <a:xfrm>
            <a:off x="6421645" y="5912897"/>
            <a:ext cx="4747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'temp','temp_min','temp_max’  has strong relation </a:t>
            </a:r>
          </a:p>
        </p:txBody>
      </p:sp>
    </p:spTree>
    <p:extLst>
      <p:ext uri="{BB962C8B-B14F-4D97-AF65-F5344CB8AC3E}">
        <p14:creationId xmlns:p14="http://schemas.microsoft.com/office/powerpoint/2010/main" val="13100454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368</TotalTime>
  <Words>1043</Words>
  <Application>Microsoft Office PowerPoint</Application>
  <PresentationFormat>Widescreen</PresentationFormat>
  <Paragraphs>95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 Unicode MS</vt:lpstr>
      <vt:lpstr>Aptos</vt:lpstr>
      <vt:lpstr>Arial</vt:lpstr>
      <vt:lpstr>Gill Sans MT</vt:lpstr>
      <vt:lpstr>Wingdings</vt:lpstr>
      <vt:lpstr>Wingdings 2</vt:lpstr>
      <vt:lpstr>Dividend</vt:lpstr>
      <vt:lpstr>Electricity demand and price forecasting</vt:lpstr>
      <vt:lpstr>Contents</vt:lpstr>
      <vt:lpstr>Problem Statement</vt:lpstr>
      <vt:lpstr>Data Introduction</vt:lpstr>
      <vt:lpstr>Exploratory Data Analysis</vt:lpstr>
      <vt:lpstr>Exploratory Data Analysis</vt:lpstr>
      <vt:lpstr>Feature Engineering</vt:lpstr>
      <vt:lpstr>Visualization</vt:lpstr>
      <vt:lpstr>Visualization</vt:lpstr>
      <vt:lpstr>Visualization</vt:lpstr>
      <vt:lpstr>Visualization</vt:lpstr>
      <vt:lpstr>Model Implementation – linear regression</vt:lpstr>
      <vt:lpstr>Model implementation – Random forest</vt:lpstr>
      <vt:lpstr>Random forest with hyper parameter tuning</vt:lpstr>
      <vt:lpstr>Gradient Boosting Regressor</vt:lpstr>
      <vt:lpstr>Gradient Boosting with hyper parameter tuning</vt:lpstr>
      <vt:lpstr>Long short - term memory</vt:lpstr>
      <vt:lpstr>Comparison of Model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Divya Vitamsetti</dc:creator>
  <cp:lastModifiedBy>Divya Vitamsetti</cp:lastModifiedBy>
  <cp:revision>17</cp:revision>
  <dcterms:created xsi:type="dcterms:W3CDTF">2024-07-17T04:15:05Z</dcterms:created>
  <dcterms:modified xsi:type="dcterms:W3CDTF">2024-07-19T13:43:02Z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2024-07-17T04:34:19Z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0d014a99-b27a-47f2-9c5c-889e200cb408</vt:lpwstr>
  </property>
  <property fmtid="{D5CDD505-2E9C-101B-9397-08002B2CF9AE}" pid="7" name="MSIP_Label_defa4170-0d19-0005-0004-bc88714345d2_ActionId">
    <vt:lpwstr>11fe4c74-3a47-47d6-a68d-be2bcc52785e</vt:lpwstr>
  </property>
  <property fmtid="{D5CDD505-2E9C-101B-9397-08002B2CF9AE}" pid="8" name="MSIP_Label_defa4170-0d19-0005-0004-bc88714345d2_ContentBits">
    <vt:lpwstr>0</vt:lpwstr>
  </property>
</Properties>
</file>