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72" r:id="rId13"/>
    <p:sldId id="266" r:id="rId14"/>
    <p:sldId id="267" r:id="rId15"/>
    <p:sldId id="273" r:id="rId16"/>
    <p:sldId id="268" r:id="rId17"/>
    <p:sldId id="269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EAD-8A11-4A99-9274-495961B1573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5199-6293-452C-A944-9916F2243B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39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EAD-8A11-4A99-9274-495961B1573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5199-6293-452C-A944-9916F224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4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EAD-8A11-4A99-9274-495961B1573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5199-6293-452C-A944-9916F224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9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EAD-8A11-4A99-9274-495961B1573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5199-6293-452C-A944-9916F224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9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EAD-8A11-4A99-9274-495961B1573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5199-6293-452C-A944-9916F2243B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65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EAD-8A11-4A99-9274-495961B1573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5199-6293-452C-A944-9916F224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EAD-8A11-4A99-9274-495961B1573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5199-6293-452C-A944-9916F224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7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EAD-8A11-4A99-9274-495961B1573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5199-6293-452C-A944-9916F224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1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EAD-8A11-4A99-9274-495961B1573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5199-6293-452C-A944-9916F224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40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4E6EAD-8A11-4A99-9274-495961B1573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75199-6293-452C-A944-9916F224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4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6EAD-8A11-4A99-9274-495961B1573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75199-6293-452C-A944-9916F2243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3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4E6EAD-8A11-4A99-9274-495961B1573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675199-6293-452C-A944-9916F2243B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6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4547-DF42-238B-47E2-E0FF19929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972423"/>
            <a:ext cx="7421780" cy="2986506"/>
          </a:xfrm>
        </p:spPr>
        <p:txBody>
          <a:bodyPr>
            <a:normAutofit fontScale="90000"/>
          </a:bodyPr>
          <a:lstStyle/>
          <a:p>
            <a:r>
              <a:rPr lang="en" sz="8000" b="1" dirty="0">
                <a:latin typeface="Bahnschrift SemiBold" panose="020B0502040204020203" pitchFamily="34" charset="0"/>
              </a:rPr>
              <a:t>Electricity Demand and Price Prediction</a:t>
            </a:r>
            <a:endParaRPr lang="en-US" b="1"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1BCD9-F2CB-9FBF-0932-A9C317F09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440" y="4700717"/>
            <a:ext cx="5102786" cy="550013"/>
          </a:xfrm>
        </p:spPr>
        <p:txBody>
          <a:bodyPr>
            <a:normAutofit/>
          </a:bodyPr>
          <a:lstStyle/>
          <a:p>
            <a:r>
              <a:rPr lang="en-US" dirty="0"/>
              <a:t>Presented by –  ALOK Raj HANS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7012F-4D41-BA18-4B7C-C67E3A2D3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620" y="231848"/>
            <a:ext cx="1517811" cy="955929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47776C06-A334-CDA9-55F7-CE2360DFB686}"/>
              </a:ext>
            </a:extLst>
          </p:cNvPr>
          <p:cNvSpPr txBox="1">
            <a:spLocks/>
          </p:cNvSpPr>
          <p:nvPr/>
        </p:nvSpPr>
        <p:spPr>
          <a:xfrm>
            <a:off x="1307440" y="5250730"/>
            <a:ext cx="2471137" cy="2749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Dated: 19 July 2024</a:t>
            </a:r>
          </a:p>
        </p:txBody>
      </p:sp>
    </p:spTree>
    <p:extLst>
      <p:ext uri="{BB962C8B-B14F-4D97-AF65-F5344CB8AC3E}">
        <p14:creationId xmlns:p14="http://schemas.microsoft.com/office/powerpoint/2010/main" val="313037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1E4C-F606-7B87-E69F-E479ABDB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0452"/>
            <a:ext cx="10058400" cy="748454"/>
          </a:xfrm>
        </p:spPr>
        <p:txBody>
          <a:bodyPr/>
          <a:lstStyle/>
          <a:p>
            <a:r>
              <a:rPr lang="en-US" dirty="0"/>
              <a:t>4. Data Visualization                        Contd…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D6B4A-5BE3-9265-C226-CBB794821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19" y="1846263"/>
            <a:ext cx="4198902" cy="40227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CC9A84-9B3A-69B8-387D-AC801AB78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45" y="1938724"/>
            <a:ext cx="6611808" cy="393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6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00C5-763E-4DBC-FD84-414042FD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52" y="279692"/>
            <a:ext cx="10159300" cy="118766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5. Machine Learning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1551-9B2D-F10A-0248-6DEE8C3B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336" y="1842161"/>
            <a:ext cx="4672899" cy="3693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Regression Model Plot (MAPE: 0.04)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1B626-630A-0F98-05DC-E6795A1B78EF}"/>
              </a:ext>
            </a:extLst>
          </p:cNvPr>
          <p:cNvSpPr txBox="1"/>
          <p:nvPr/>
        </p:nvSpPr>
        <p:spPr>
          <a:xfrm>
            <a:off x="1170852" y="1144196"/>
            <a:ext cx="1003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total </a:t>
            </a:r>
            <a:r>
              <a:rPr lang="en-US" b="1" dirty="0"/>
              <a:t>load actual and Predicted load </a:t>
            </a:r>
            <a:r>
              <a:rPr lang="en-US" dirty="0"/>
              <a:t>as y axis and datetime at x axis.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BEA03-0016-EA7B-D4B9-0FF20C360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63" y="2144515"/>
            <a:ext cx="10033176" cy="2011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A6EACE-779D-E475-BE8B-FA058E825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64" y="4410562"/>
            <a:ext cx="10033175" cy="1859925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80DDFD7-87A0-838C-8C4A-2EF752F13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42404"/>
              </p:ext>
            </p:extLst>
          </p:nvPr>
        </p:nvGraphicFramePr>
        <p:xfrm>
          <a:off x="26623" y="4148738"/>
          <a:ext cx="1663439" cy="2179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43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179096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4550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338784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1369580.05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45503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491194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61979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338784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884.83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2AFE6D6-65A3-98B0-A5AB-0CB21231B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2426"/>
              </p:ext>
            </p:extLst>
          </p:nvPr>
        </p:nvGraphicFramePr>
        <p:xfrm>
          <a:off x="20317" y="1948207"/>
          <a:ext cx="1669746" cy="211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179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183567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3276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321210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1595417.25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32767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465713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321210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987.65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98FFA90-7201-C581-02DE-F8D1361772AE}"/>
              </a:ext>
            </a:extLst>
          </p:cNvPr>
          <p:cNvSpPr txBox="1">
            <a:spLocks/>
          </p:cNvSpPr>
          <p:nvPr/>
        </p:nvSpPr>
        <p:spPr>
          <a:xfrm>
            <a:off x="2169336" y="4148738"/>
            <a:ext cx="4357587" cy="36933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 Model Plot (MAPE: 0.03)</a:t>
            </a:r>
          </a:p>
        </p:txBody>
      </p:sp>
    </p:spTree>
    <p:extLst>
      <p:ext uri="{BB962C8B-B14F-4D97-AF65-F5344CB8AC3E}">
        <p14:creationId xmlns:p14="http://schemas.microsoft.com/office/powerpoint/2010/main" val="2375375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00C5-763E-4DBC-FD84-414042FD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52" y="279692"/>
            <a:ext cx="10159300" cy="118766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5. Machine Learning Models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1551-9B2D-F10A-0248-6DEE8C3B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00" y="4076927"/>
            <a:ext cx="4672899" cy="369332"/>
          </a:xfrm>
        </p:spPr>
        <p:txBody>
          <a:bodyPr>
            <a:normAutofit/>
          </a:bodyPr>
          <a:lstStyle/>
          <a:p>
            <a:r>
              <a:rPr lang="en-US" dirty="0"/>
              <a:t>Gradient Boosting Model Plot (MAPE: 0.03)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1B626-630A-0F98-05DC-E6795A1B78EF}"/>
              </a:ext>
            </a:extLst>
          </p:cNvPr>
          <p:cNvSpPr txBox="1"/>
          <p:nvPr/>
        </p:nvSpPr>
        <p:spPr>
          <a:xfrm>
            <a:off x="1170852" y="1144196"/>
            <a:ext cx="1003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total </a:t>
            </a:r>
            <a:r>
              <a:rPr lang="en-US" b="1" dirty="0"/>
              <a:t>load actual and Predicted load </a:t>
            </a:r>
            <a:r>
              <a:rPr lang="en-US" dirty="0"/>
              <a:t>as y axis and datetime at x axis.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73BAB4-22CD-9CDC-EC95-F865C048D999}"/>
              </a:ext>
            </a:extLst>
          </p:cNvPr>
          <p:cNvSpPr txBox="1">
            <a:spLocks/>
          </p:cNvSpPr>
          <p:nvPr/>
        </p:nvSpPr>
        <p:spPr>
          <a:xfrm>
            <a:off x="2175641" y="1752040"/>
            <a:ext cx="5545257" cy="36933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 with Parameter Tuning (MAPE: 0.03)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8F57A8-EB8D-31E0-E87B-48C090258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21" y="2092458"/>
            <a:ext cx="10159299" cy="19528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0A75B0-A2DA-780B-E519-6D042BA9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36" y="4380967"/>
            <a:ext cx="10095184" cy="1952821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303EFFE-158D-6CE7-CD03-1BD60DC98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38284"/>
              </p:ext>
            </p:extLst>
          </p:nvPr>
        </p:nvGraphicFramePr>
        <p:xfrm>
          <a:off x="91790" y="1849214"/>
          <a:ext cx="1723346" cy="2196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86">
                  <a:extLst>
                    <a:ext uri="{9D8B030D-6E8A-4147-A177-3AD203B41FA5}">
                      <a16:colId xmlns:a16="http://schemas.microsoft.com/office/drawing/2014/main" val="2309789460"/>
                    </a:ext>
                  </a:extLst>
                </a:gridCol>
                <a:gridCol w="1221560">
                  <a:extLst>
                    <a:ext uri="{9D8B030D-6E8A-4147-A177-3AD203B41FA5}">
                      <a16:colId xmlns:a16="http://schemas.microsoft.com/office/drawing/2014/main" val="534087806"/>
                    </a:ext>
                  </a:extLst>
                </a:gridCol>
              </a:tblGrid>
              <a:tr h="28465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49327"/>
                  </a:ext>
                </a:extLst>
              </a:tr>
              <a:tr h="334025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1160731.21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49580"/>
                  </a:ext>
                </a:extLst>
              </a:tr>
              <a:tr h="284652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469806"/>
                  </a:ext>
                </a:extLst>
              </a:tr>
              <a:tr h="484293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786337"/>
                  </a:ext>
                </a:extLst>
              </a:tr>
              <a:tr h="474420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68905"/>
                  </a:ext>
                </a:extLst>
              </a:tr>
              <a:tr h="334025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5870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BFBE326-65D0-8B25-A77F-D35C8CEBF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43533"/>
              </p:ext>
            </p:extLst>
          </p:nvPr>
        </p:nvGraphicFramePr>
        <p:xfrm>
          <a:off x="68666" y="4164654"/>
          <a:ext cx="1746470" cy="2086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19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237951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259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1514348.70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25957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452087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25198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311811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961.76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24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00C5-763E-4DBC-FD84-414042FD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52" y="279692"/>
            <a:ext cx="10159300" cy="118766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5. Machine Learning Models Contd…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1551-9B2D-F10A-0248-6DEE8C3B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253" y="1879062"/>
            <a:ext cx="7300486" cy="475621"/>
          </a:xfrm>
        </p:spPr>
        <p:txBody>
          <a:bodyPr>
            <a:normAutofit/>
          </a:bodyPr>
          <a:lstStyle/>
          <a:p>
            <a:r>
              <a:rPr lang="en-US" dirty="0"/>
              <a:t>Gradient Boosting with Parameter Tuning Model Plot (MAPE: 0.03)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1B626-630A-0F98-05DC-E6795A1B78EF}"/>
              </a:ext>
            </a:extLst>
          </p:cNvPr>
          <p:cNvSpPr txBox="1"/>
          <p:nvPr/>
        </p:nvSpPr>
        <p:spPr>
          <a:xfrm>
            <a:off x="1170852" y="1144196"/>
            <a:ext cx="1003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total </a:t>
            </a:r>
            <a:r>
              <a:rPr lang="en-US" b="1" dirty="0"/>
              <a:t>load actual and Predicted load </a:t>
            </a:r>
            <a:r>
              <a:rPr lang="en-US" dirty="0"/>
              <a:t>as y axis and datetime at x axis.     Contd….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73BAB4-22CD-9CDC-EC95-F865C048D999}"/>
              </a:ext>
            </a:extLst>
          </p:cNvPr>
          <p:cNvSpPr txBox="1">
            <a:spLocks/>
          </p:cNvSpPr>
          <p:nvPr/>
        </p:nvSpPr>
        <p:spPr>
          <a:xfrm>
            <a:off x="2085253" y="4097207"/>
            <a:ext cx="4672899" cy="36933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LSTM Model Plot (MAPE: 0.03)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9AA3D-12F7-E0C5-CED6-4A32D7551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62" y="2215856"/>
            <a:ext cx="10033175" cy="1881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9F261-72D6-114D-6B2B-6B0C9EFA8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63" y="4359835"/>
            <a:ext cx="10033174" cy="188135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B0C603-BAD3-2FDD-32CE-1F9BF0DEE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717869"/>
              </p:ext>
            </p:extLst>
          </p:nvPr>
        </p:nvGraphicFramePr>
        <p:xfrm>
          <a:off x="68664" y="1637256"/>
          <a:ext cx="1665541" cy="2272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954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180587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5674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404762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967143.57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56747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27911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404762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766.58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25D4631-220F-9FB3-742C-9C24ECAF7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41884"/>
              </p:ext>
            </p:extLst>
          </p:nvPr>
        </p:nvGraphicFramePr>
        <p:xfrm>
          <a:off x="68664" y="4097206"/>
          <a:ext cx="1665540" cy="228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955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180585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5177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410108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871004.26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51774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410108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10108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410108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717.43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33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00C5-763E-4DBC-FD84-414042FD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52" y="279692"/>
            <a:ext cx="10159300" cy="118766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5. Machine Learning Models Contd…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1551-9B2D-F10A-0248-6DEE8C3B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432" y="1834802"/>
            <a:ext cx="4986034" cy="3582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Linear Regression Model Plot (MAPE: 0.15)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1B626-630A-0F98-05DC-E6795A1B78EF}"/>
              </a:ext>
            </a:extLst>
          </p:cNvPr>
          <p:cNvSpPr txBox="1"/>
          <p:nvPr/>
        </p:nvSpPr>
        <p:spPr>
          <a:xfrm>
            <a:off x="1170852" y="1144196"/>
            <a:ext cx="1003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total </a:t>
            </a:r>
            <a:r>
              <a:rPr lang="en-US" b="1" dirty="0"/>
              <a:t>Price actual and Predicted price </a:t>
            </a:r>
            <a:r>
              <a:rPr lang="en-US" dirty="0"/>
              <a:t>as y axis and datetime at x axis.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73BAB4-22CD-9CDC-EC95-F865C048D999}"/>
              </a:ext>
            </a:extLst>
          </p:cNvPr>
          <p:cNvSpPr txBox="1">
            <a:spLocks/>
          </p:cNvSpPr>
          <p:nvPr/>
        </p:nvSpPr>
        <p:spPr>
          <a:xfrm>
            <a:off x="1891861" y="4065226"/>
            <a:ext cx="5503216" cy="3834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 Model Plot (MAPE: 0.07)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5FB85-4B5A-B39A-4C25-6DA7D4F28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85" y="2145945"/>
            <a:ext cx="10050838" cy="1912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2B27A1-193B-5ED3-ED5E-1DA7B765B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84" y="4417093"/>
            <a:ext cx="10050839" cy="1827663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B3D317E-F8DD-2393-D958-D23BBE11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40280"/>
              </p:ext>
            </p:extLst>
          </p:nvPr>
        </p:nvGraphicFramePr>
        <p:xfrm>
          <a:off x="16132" y="4065226"/>
          <a:ext cx="1610008" cy="223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85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141223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2649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453168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26214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7D1C30A-AB04-BB3B-32A4-FCAAB7496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88119"/>
              </p:ext>
            </p:extLst>
          </p:nvPr>
        </p:nvGraphicFramePr>
        <p:xfrm>
          <a:off x="16132" y="1917507"/>
          <a:ext cx="1641552" cy="21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70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163582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3577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325359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96.93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35775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471730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43672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325359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40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00C5-763E-4DBC-FD84-414042FD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52" y="279692"/>
            <a:ext cx="10159300" cy="118766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5. Machine Learning Models                   Contd…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1551-9B2D-F10A-0248-6DEE8C3B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323" y="4084245"/>
            <a:ext cx="4986034" cy="369332"/>
          </a:xfrm>
        </p:spPr>
        <p:txBody>
          <a:bodyPr/>
          <a:lstStyle/>
          <a:p>
            <a:r>
              <a:rPr lang="en-US" dirty="0"/>
              <a:t>Gradient Boosting Model Plot (MAPE: 0.11)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1B626-630A-0F98-05DC-E6795A1B78EF}"/>
              </a:ext>
            </a:extLst>
          </p:cNvPr>
          <p:cNvSpPr txBox="1"/>
          <p:nvPr/>
        </p:nvSpPr>
        <p:spPr>
          <a:xfrm>
            <a:off x="1170852" y="1144196"/>
            <a:ext cx="1003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total </a:t>
            </a:r>
            <a:r>
              <a:rPr lang="en-US" b="1" dirty="0"/>
              <a:t>Price actual and Predicted price </a:t>
            </a:r>
            <a:r>
              <a:rPr lang="en-US" dirty="0"/>
              <a:t>as y axis and datetime at x axis.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73BAB4-22CD-9CDC-EC95-F865C048D999}"/>
              </a:ext>
            </a:extLst>
          </p:cNvPr>
          <p:cNvSpPr txBox="1">
            <a:spLocks/>
          </p:cNvSpPr>
          <p:nvPr/>
        </p:nvSpPr>
        <p:spPr>
          <a:xfrm>
            <a:off x="1828798" y="1782170"/>
            <a:ext cx="5503216" cy="38887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Forest with Parameter Tuning (MAPE: 0.07)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CC2703-C72E-0E86-49E5-5BEDFBB9C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8" y="2171042"/>
            <a:ext cx="9732581" cy="2002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E56381-89EB-BCF7-EFD7-306A968E5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7" y="4363913"/>
            <a:ext cx="9732581" cy="1867593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BEDD5F3-46C8-1865-61E6-F566BCE89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65630"/>
              </p:ext>
            </p:extLst>
          </p:nvPr>
        </p:nvGraphicFramePr>
        <p:xfrm>
          <a:off x="68665" y="4170662"/>
          <a:ext cx="1760131" cy="2109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97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247634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3174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319802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51.36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31748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463673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36094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319802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99E4D31-7FD2-F4B3-CECD-8A277C801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37802"/>
              </p:ext>
            </p:extLst>
          </p:nvPr>
        </p:nvGraphicFramePr>
        <p:xfrm>
          <a:off x="68666" y="1981038"/>
          <a:ext cx="1760130" cy="218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96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247634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5969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217143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59699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519597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88693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358374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1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00C5-763E-4DBC-FD84-414042FD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52" y="279692"/>
            <a:ext cx="10159300" cy="118766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5. Machine Learning Models Contd…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1551-9B2D-F10A-0248-6DEE8C3B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067" y="1748381"/>
            <a:ext cx="8193865" cy="418982"/>
          </a:xfrm>
        </p:spPr>
        <p:txBody>
          <a:bodyPr>
            <a:normAutofit/>
          </a:bodyPr>
          <a:lstStyle/>
          <a:p>
            <a:r>
              <a:rPr lang="en-US" dirty="0"/>
              <a:t>Gradient Boosting with Parameter Tuning Model Plot (MAPE: 0.08)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1B626-630A-0F98-05DC-E6795A1B78EF}"/>
              </a:ext>
            </a:extLst>
          </p:cNvPr>
          <p:cNvSpPr txBox="1"/>
          <p:nvPr/>
        </p:nvSpPr>
        <p:spPr>
          <a:xfrm>
            <a:off x="987972" y="1178326"/>
            <a:ext cx="1003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total </a:t>
            </a:r>
            <a:r>
              <a:rPr lang="en-US" b="1" dirty="0"/>
              <a:t>Price actual and Predicted price </a:t>
            </a:r>
            <a:r>
              <a:rPr lang="en-US" dirty="0"/>
              <a:t>as y axis and datetime at x axis.     Contd….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73BAB4-22CD-9CDC-EC95-F865C048D999}"/>
              </a:ext>
            </a:extLst>
          </p:cNvPr>
          <p:cNvSpPr txBox="1">
            <a:spLocks/>
          </p:cNvSpPr>
          <p:nvPr/>
        </p:nvSpPr>
        <p:spPr>
          <a:xfrm>
            <a:off x="1999067" y="4075506"/>
            <a:ext cx="4672899" cy="36933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LSTM Model Plot (MAPE: 0.07)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36E4E3-EDE5-BFEA-7BFB-4DFCA833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06" y="4340470"/>
            <a:ext cx="10033177" cy="20116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82CF55-E4FE-7AA0-6902-5CC3E27F2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06" y="2061194"/>
            <a:ext cx="10033177" cy="2011681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840012-1C3C-46B8-5245-DC66AC090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940566"/>
              </p:ext>
            </p:extLst>
          </p:nvPr>
        </p:nvGraphicFramePr>
        <p:xfrm>
          <a:off x="89686" y="1857927"/>
          <a:ext cx="1644519" cy="2172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34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165685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4451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337421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44515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489217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60119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337421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89CEAF5-FF27-93AB-9FFC-6A9C7BC0D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45164"/>
              </p:ext>
            </p:extLst>
          </p:nvPr>
        </p:nvGraphicFramePr>
        <p:xfrm>
          <a:off x="89685" y="4155802"/>
          <a:ext cx="1644519" cy="211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34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165685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3276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321210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32767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465713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321210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9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33CB-2EA5-2460-A4FE-6AEC36AE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31" y="-346237"/>
            <a:ext cx="10058400" cy="1450757"/>
          </a:xfrm>
        </p:spPr>
        <p:txBody>
          <a:bodyPr/>
          <a:lstStyle/>
          <a:p>
            <a:r>
              <a:rPr lang="en-US" dirty="0"/>
              <a:t>6.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6600-35C4-D678-2E45-FE0DF0B9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04520"/>
            <a:ext cx="10058400" cy="65864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LSTM Model </a:t>
            </a:r>
            <a:r>
              <a:rPr lang="en-US" dirty="0"/>
              <a:t>for </a:t>
            </a:r>
            <a:r>
              <a:rPr lang="en-US" b="1" dirty="0"/>
              <a:t>Load Prediction and Price Prediction </a:t>
            </a:r>
            <a:r>
              <a:rPr lang="en-US" dirty="0"/>
              <a:t>is the best models among all those models with MAPE as 0.03 and 0.07 respectively.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6EC73B-DAF3-EB5D-3FFF-69B6D60B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45" y="4354726"/>
            <a:ext cx="9585458" cy="1786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EA8496-F8BD-1978-522C-239857E8F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45" y="2081876"/>
            <a:ext cx="9739258" cy="201715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55F824-4722-A90D-460A-8A09FAF01B5E}"/>
              </a:ext>
            </a:extLst>
          </p:cNvPr>
          <p:cNvSpPr txBox="1">
            <a:spLocks/>
          </p:cNvSpPr>
          <p:nvPr/>
        </p:nvSpPr>
        <p:spPr>
          <a:xfrm>
            <a:off x="1953275" y="1780058"/>
            <a:ext cx="4672899" cy="36933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LSTM Model Plot(For Load) (MAPE: 0.03)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1324C1-5CC2-74D4-B9F5-AA00A87B109C}"/>
              </a:ext>
            </a:extLst>
          </p:cNvPr>
          <p:cNvSpPr txBox="1">
            <a:spLocks/>
          </p:cNvSpPr>
          <p:nvPr/>
        </p:nvSpPr>
        <p:spPr>
          <a:xfrm>
            <a:off x="1953275" y="3985786"/>
            <a:ext cx="4672899" cy="36933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LSTM Model Plot (For Price) (MAPE: 0.07)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BAC743-5C35-7926-9922-8658C74D6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93906"/>
              </p:ext>
            </p:extLst>
          </p:nvPr>
        </p:nvGraphicFramePr>
        <p:xfrm>
          <a:off x="89685" y="4155802"/>
          <a:ext cx="1644519" cy="2113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34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165685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3276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321210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32767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465713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38013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321210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CBF302D-B543-63EC-5FEF-679CF3517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16895"/>
              </p:ext>
            </p:extLst>
          </p:nvPr>
        </p:nvGraphicFramePr>
        <p:xfrm>
          <a:off x="68664" y="1886538"/>
          <a:ext cx="1665540" cy="2222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955">
                  <a:extLst>
                    <a:ext uri="{9D8B030D-6E8A-4147-A177-3AD203B41FA5}">
                      <a16:colId xmlns:a16="http://schemas.microsoft.com/office/drawing/2014/main" val="2824794898"/>
                    </a:ext>
                  </a:extLst>
                </a:gridCol>
                <a:gridCol w="1180585">
                  <a:extLst>
                    <a:ext uri="{9D8B030D-6E8A-4147-A177-3AD203B41FA5}">
                      <a16:colId xmlns:a16="http://schemas.microsoft.com/office/drawing/2014/main" val="396553545"/>
                    </a:ext>
                  </a:extLst>
                </a:gridCol>
              </a:tblGrid>
              <a:tr h="25398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92045"/>
                  </a:ext>
                </a:extLst>
              </a:tr>
              <a:tr h="379702">
                <a:tc>
                  <a:txBody>
                    <a:bodyPr/>
                    <a:lstStyle/>
                    <a:p>
                      <a:r>
                        <a:rPr lang="en-US" sz="1200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871004.26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48902"/>
                  </a:ext>
                </a:extLst>
              </a:tr>
              <a:tr h="253982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6907"/>
                  </a:ext>
                </a:extLst>
              </a:tr>
              <a:tr h="423303">
                <a:tc>
                  <a:txBody>
                    <a:bodyPr/>
                    <a:lstStyle/>
                    <a:p>
                      <a:r>
                        <a:rPr lang="en-US" sz="1200" dirty="0"/>
                        <a:t>ADJ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72401"/>
                  </a:ext>
                </a:extLst>
              </a:tr>
              <a:tr h="423303">
                <a:tc>
                  <a:txBody>
                    <a:bodyPr/>
                    <a:lstStyle/>
                    <a:p>
                      <a:r>
                        <a:rPr lang="en-US" sz="1200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78946"/>
                  </a:ext>
                </a:extLst>
              </a:tr>
              <a:tr h="379702">
                <a:tc>
                  <a:txBody>
                    <a:bodyPr/>
                    <a:lstStyle/>
                    <a:p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717.43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843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33CB-2EA5-2460-A4FE-6AEC36AE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31" y="-346237"/>
            <a:ext cx="10058400" cy="1450757"/>
          </a:xfrm>
        </p:spPr>
        <p:txBody>
          <a:bodyPr/>
          <a:lstStyle/>
          <a:p>
            <a:r>
              <a:rPr lang="en-US" dirty="0"/>
              <a:t>6. Final Report 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6600-35C4-D678-2E45-FE0DF0B97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Model for Load Prediction and Price Prediction is the best models among all those models with MAPE as 0.03 and 0.07 respectively.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9DE0A-171E-F3E5-F735-BC47950D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45" y="2475362"/>
            <a:ext cx="6067186" cy="3200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5E0369-9D4D-5955-213A-9180E3B9D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31" y="2475362"/>
            <a:ext cx="5715218" cy="33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33CB-2EA5-2460-A4FE-6AEC36AE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131" y="-346237"/>
            <a:ext cx="10058400" cy="1450757"/>
          </a:xfrm>
        </p:spPr>
        <p:txBody>
          <a:bodyPr/>
          <a:lstStyle/>
          <a:p>
            <a:r>
              <a:rPr lang="en-US" dirty="0"/>
              <a:t>7.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6600-35C4-D678-2E45-FE0DF0B97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790" y="1341238"/>
            <a:ext cx="2896651" cy="371949"/>
          </a:xfrm>
        </p:spPr>
        <p:txBody>
          <a:bodyPr/>
          <a:lstStyle/>
          <a:p>
            <a:r>
              <a:rPr lang="en-US" dirty="0"/>
              <a:t>Scalability of this project: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F1CF7-BB5F-26BB-97F2-6EF5E6FFC0C8}"/>
              </a:ext>
            </a:extLst>
          </p:cNvPr>
          <p:cNvSpPr txBox="1"/>
          <p:nvPr/>
        </p:nvSpPr>
        <p:spPr>
          <a:xfrm>
            <a:off x="1460938" y="2091559"/>
            <a:ext cx="42882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Handling:</a:t>
            </a:r>
          </a:p>
          <a:p>
            <a:pPr marL="746125" indent="-177800">
              <a:buFont typeface="Arial" panose="020B0604020202020204" pitchFamily="34" charset="0"/>
              <a:buChar char="•"/>
            </a:pPr>
            <a:r>
              <a:rPr lang="en-US" dirty="0"/>
              <a:t>Scalable for large datasets with real-time ingestion.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Infrastructure:</a:t>
            </a:r>
          </a:p>
          <a:p>
            <a:pPr marL="746125" indent="-177800">
              <a:buFont typeface="Arial" panose="020B0604020202020204" pitchFamily="34" charset="0"/>
              <a:buChar char="•"/>
            </a:pPr>
            <a:r>
              <a:rPr lang="en-US" dirty="0"/>
              <a:t>Cloud-based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Engineering:</a:t>
            </a:r>
          </a:p>
          <a:p>
            <a:pPr marL="746125" indent="-177800">
              <a:buFont typeface="Arial" panose="020B0604020202020204" pitchFamily="34" charset="0"/>
              <a:buChar char="•"/>
            </a:pPr>
            <a:r>
              <a:rPr lang="en-US" dirty="0"/>
              <a:t>Automated feature selection and integration.</a:t>
            </a:r>
          </a:p>
          <a:p>
            <a:pPr marL="746125" indent="-177800">
              <a:buFont typeface="Arial" panose="020B0604020202020204" pitchFamily="34" charset="0"/>
              <a:buChar char="•"/>
            </a:pPr>
            <a:r>
              <a:rPr lang="en-US" dirty="0"/>
              <a:t>Handles new data sources effortlessly.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6E528-1043-B62C-8752-FFE787C9439F}"/>
              </a:ext>
            </a:extLst>
          </p:cNvPr>
          <p:cNvSpPr txBox="1"/>
          <p:nvPr/>
        </p:nvSpPr>
        <p:spPr>
          <a:xfrm>
            <a:off x="6442841" y="2091559"/>
            <a:ext cx="42882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Performance: </a:t>
            </a:r>
          </a:p>
          <a:p>
            <a:pPr marL="746125" indent="-231775">
              <a:buFont typeface="Arial" panose="020B0604020202020204" pitchFamily="34" charset="0"/>
              <a:buChar char="•"/>
            </a:pPr>
            <a:r>
              <a:rPr lang="en-US" dirty="0"/>
              <a:t>Efficient algorithms (Random Forest, Gradient Boosting, LSTM).</a:t>
            </a:r>
          </a:p>
          <a:p>
            <a:pPr marL="746125" indent="-231775">
              <a:buFont typeface="Arial" panose="020B0604020202020204" pitchFamily="34" charset="0"/>
              <a:buChar char="•"/>
            </a:pPr>
            <a:r>
              <a:rPr lang="en-US" dirty="0"/>
              <a:t>Parallelized processing for faster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and Deployment:</a:t>
            </a:r>
          </a:p>
          <a:p>
            <a:pPr marL="746125" indent="-284163">
              <a:buFont typeface="Arial" panose="020B0604020202020204" pitchFamily="34" charset="0"/>
              <a:buChar char="•"/>
            </a:pPr>
            <a:r>
              <a:rPr lang="en-US" dirty="0"/>
              <a:t>Distributed Frameworks (TensorFlow).</a:t>
            </a:r>
          </a:p>
        </p:txBody>
      </p:sp>
    </p:spTree>
    <p:extLst>
      <p:ext uri="{BB962C8B-B14F-4D97-AF65-F5344CB8AC3E}">
        <p14:creationId xmlns:p14="http://schemas.microsoft.com/office/powerpoint/2010/main" val="140804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A2C8-730B-DDBC-BCFC-B0F057F2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032" y="194227"/>
            <a:ext cx="2633848" cy="427034"/>
          </a:xfrm>
        </p:spPr>
        <p:txBody>
          <a:bodyPr>
            <a:normAutofit/>
          </a:bodyPr>
          <a:lstStyle/>
          <a:p>
            <a:pPr algn="ctr"/>
            <a:r>
              <a:rPr lang="en-US" sz="2400" u="sng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5F4D-9E20-68A7-A7FA-894E2833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789" y="856931"/>
            <a:ext cx="10599499" cy="1123709"/>
          </a:xfrm>
        </p:spPr>
        <p:txBody>
          <a:bodyPr>
            <a:normAutofit/>
          </a:bodyPr>
          <a:lstStyle/>
          <a:p>
            <a:r>
              <a:rPr lang="en-US" sz="2400" b="1" dirty="0"/>
              <a:t>Develop a machine </a:t>
            </a:r>
            <a:r>
              <a:rPr lang="en-US" sz="2400" b="1" dirty="0">
                <a:latin typeface="Bahnschrift SemiBold" panose="020B0502040204020203" pitchFamily="34" charset="0"/>
              </a:rPr>
              <a:t>learning</a:t>
            </a:r>
            <a:r>
              <a:rPr lang="en-US" sz="2400" b="1" dirty="0"/>
              <a:t> model to accurately forecast electricity demand and it’s prices.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76C97-F5F9-BF72-1205-8A0926D2CCBE}"/>
              </a:ext>
            </a:extLst>
          </p:cNvPr>
          <p:cNvSpPr txBox="1"/>
          <p:nvPr/>
        </p:nvSpPr>
        <p:spPr>
          <a:xfrm>
            <a:off x="1387366" y="2217683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Exploratory Data Analysis, data pre-processing, Feature engineering and Data visualization.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various machine learning models like</a:t>
            </a:r>
          </a:p>
          <a:p>
            <a:pPr marL="3311525" indent="-284163">
              <a:buFont typeface="Arial" panose="020B0604020202020204" pitchFamily="34" charset="0"/>
              <a:buChar char="•"/>
            </a:pPr>
            <a:r>
              <a:rPr lang="en-US" dirty="0"/>
              <a:t>Linear Regression</a:t>
            </a:r>
          </a:p>
          <a:p>
            <a:pPr marL="3311525" indent="-284163">
              <a:buFont typeface="Arial" panose="020B0604020202020204" pitchFamily="34" charset="0"/>
              <a:buChar char="•"/>
            </a:pPr>
            <a:r>
              <a:rPr lang="en-US" dirty="0"/>
              <a:t>Random Forest </a:t>
            </a:r>
          </a:p>
          <a:p>
            <a:pPr marL="3311525" indent="-284163">
              <a:buFont typeface="Arial" panose="020B0604020202020204" pitchFamily="34" charset="0"/>
              <a:buChar char="•"/>
            </a:pPr>
            <a:r>
              <a:rPr lang="en-US" dirty="0"/>
              <a:t>Gradient Boosting</a:t>
            </a:r>
          </a:p>
          <a:p>
            <a:pPr marL="3311525" indent="-284163">
              <a:buFont typeface="Arial" panose="020B0604020202020204" pitchFamily="34" charset="0"/>
              <a:buChar char="•"/>
            </a:pPr>
            <a:r>
              <a:rPr lang="en-US" dirty="0"/>
              <a:t>Long Short-Term Memory</a:t>
            </a:r>
          </a:p>
          <a:p>
            <a:pPr marL="284163" indent="-284163">
              <a:buFont typeface="Arial" panose="020B0604020202020204" pitchFamily="34" charset="0"/>
              <a:buChar char="•"/>
              <a:tabLst>
                <a:tab pos="284163" algn="l"/>
              </a:tabLst>
            </a:pPr>
            <a:endParaRPr lang="en-US" dirty="0"/>
          </a:p>
          <a:p>
            <a:pPr marL="284163" indent="-284163">
              <a:buFont typeface="Arial" panose="020B0604020202020204" pitchFamily="34" charset="0"/>
              <a:buChar char="•"/>
              <a:tabLst>
                <a:tab pos="284163" algn="l"/>
              </a:tabLst>
            </a:pPr>
            <a:r>
              <a:rPr lang="en-US" dirty="0"/>
              <a:t>Conclude and make a final report with the best suitable model with least errors and also observe the important features related to that model.</a:t>
            </a:r>
          </a:p>
        </p:txBody>
      </p:sp>
    </p:spTree>
    <p:extLst>
      <p:ext uri="{BB962C8B-B14F-4D97-AF65-F5344CB8AC3E}">
        <p14:creationId xmlns:p14="http://schemas.microsoft.com/office/powerpoint/2010/main" val="3804491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33CB-2EA5-2460-A4FE-6AEC36AE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045" y="394977"/>
            <a:ext cx="7229526" cy="1450757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THANK YOU!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36F50B-772A-04D4-18B9-0F35FB7C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620" y="231848"/>
            <a:ext cx="1517811" cy="95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6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1B35-FA91-6A4D-3AD6-E351177B4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96AF-18BF-68C8-16F7-3C63444F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92575"/>
            <a:ext cx="10058400" cy="402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Dataset Introduction</a:t>
            </a:r>
          </a:p>
          <a:p>
            <a:pPr marL="457200" indent="-457200">
              <a:buAutoNum type="arabicPeriod"/>
            </a:pPr>
            <a:r>
              <a:rPr lang="en-US" dirty="0"/>
              <a:t>Data Pre-processing</a:t>
            </a:r>
          </a:p>
          <a:p>
            <a:pPr marL="457200" indent="-457200">
              <a:buAutoNum type="arabicPeriod"/>
            </a:pPr>
            <a:r>
              <a:rPr lang="en-US" dirty="0"/>
              <a:t>Feature Engineering</a:t>
            </a:r>
          </a:p>
          <a:p>
            <a:pPr marL="457200" indent="-457200">
              <a:buAutoNum type="arabicPeriod"/>
            </a:pPr>
            <a:r>
              <a:rPr lang="en-US" dirty="0"/>
              <a:t>Data Visualization</a:t>
            </a:r>
          </a:p>
          <a:p>
            <a:pPr marL="457200" indent="-457200">
              <a:buAutoNum type="arabicPeriod"/>
            </a:pPr>
            <a:r>
              <a:rPr lang="en-US" dirty="0"/>
              <a:t>Machine Learning Models</a:t>
            </a:r>
          </a:p>
          <a:p>
            <a:pPr marL="457200" indent="-457200">
              <a:buAutoNum type="arabicPeriod"/>
            </a:pPr>
            <a:r>
              <a:rPr lang="en-US" dirty="0"/>
              <a:t>Final Report</a:t>
            </a:r>
          </a:p>
          <a:p>
            <a:pPr marL="457200" indent="-457200"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1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4BD9-43AE-5F1F-1D0B-63D2E750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8523"/>
            <a:ext cx="10058400" cy="804107"/>
          </a:xfrm>
        </p:spPr>
        <p:txBody>
          <a:bodyPr/>
          <a:lstStyle/>
          <a:p>
            <a:r>
              <a:rPr lang="en-US" dirty="0"/>
              <a:t>1. Dataset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4C9FE-755F-938E-A0BA-C518DE32B861}"/>
              </a:ext>
            </a:extLst>
          </p:cNvPr>
          <p:cNvSpPr txBox="1"/>
          <p:nvPr/>
        </p:nvSpPr>
        <p:spPr>
          <a:xfrm>
            <a:off x="1225485" y="1311318"/>
            <a:ext cx="8766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Two provided datasets are namely ‘weather_features’ and ‘energy_dataset’.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6F486-04AC-C932-FA72-343BCC311E78}"/>
              </a:ext>
            </a:extLst>
          </p:cNvPr>
          <p:cNvSpPr txBox="1"/>
          <p:nvPr/>
        </p:nvSpPr>
        <p:spPr>
          <a:xfrm>
            <a:off x="1225485" y="2115161"/>
            <a:ext cx="5393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Weather_features dataset</a:t>
            </a:r>
          </a:p>
          <a:p>
            <a:pPr marL="685800" indent="-228600">
              <a:buFont typeface="Arial" panose="020B0604020202020204" pitchFamily="34" charset="0"/>
              <a:buChar char="•"/>
            </a:pPr>
            <a:r>
              <a:rPr lang="en-US" dirty="0"/>
              <a:t>Consists of 17 columns and 178396 rows.</a:t>
            </a:r>
          </a:p>
          <a:p>
            <a:pPr marL="685800" indent="-228600">
              <a:buFont typeface="Arial" panose="020B0604020202020204" pitchFamily="34" charset="0"/>
              <a:buChar char="•"/>
            </a:pPr>
            <a:r>
              <a:rPr lang="en-US" dirty="0"/>
              <a:t>Some of these columns are temp, pressure, humidity, wind_deg.</a:t>
            </a:r>
          </a:p>
          <a:p>
            <a:pPr marL="685800" indent="-228600">
              <a:buFont typeface="Arial" panose="020B0604020202020204" pitchFamily="34" charset="0"/>
              <a:buChar char="•"/>
            </a:pPr>
            <a:r>
              <a:rPr lang="en-US" dirty="0"/>
              <a:t>Columns related to weather variables.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3BC40-EFBA-9582-BE2B-5743F7E1CC80}"/>
              </a:ext>
            </a:extLst>
          </p:cNvPr>
          <p:cNvSpPr txBox="1"/>
          <p:nvPr/>
        </p:nvSpPr>
        <p:spPr>
          <a:xfrm>
            <a:off x="6619461" y="1985593"/>
            <a:ext cx="5393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Energy_dataset</a:t>
            </a:r>
          </a:p>
          <a:p>
            <a:pPr marL="685800" indent="-228600">
              <a:buFont typeface="Arial" panose="020B0604020202020204" pitchFamily="34" charset="0"/>
              <a:buChar char="•"/>
            </a:pPr>
            <a:r>
              <a:rPr lang="en-US" dirty="0"/>
              <a:t>Consists of 29 columns and 35064 rows.</a:t>
            </a:r>
          </a:p>
          <a:p>
            <a:pPr marL="685800" indent="-228600">
              <a:buFont typeface="Arial" panose="020B0604020202020204" pitchFamily="34" charset="0"/>
              <a:buChar char="•"/>
            </a:pPr>
            <a:r>
              <a:rPr lang="en-US" sz="1800" dirty="0"/>
              <a:t>Some of these columns are generation fossil gas, total load actual, price actual.</a:t>
            </a:r>
          </a:p>
          <a:p>
            <a:pPr marL="685800" indent="-228600">
              <a:buFont typeface="Arial" panose="020B0604020202020204" pitchFamily="34" charset="0"/>
              <a:buChar char="•"/>
            </a:pPr>
            <a:r>
              <a:rPr lang="en-US" dirty="0"/>
              <a:t>Columns related to energy generation using various methods.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0E520-FA2A-C794-1DE1-B1C4104E6CB7}"/>
              </a:ext>
            </a:extLst>
          </p:cNvPr>
          <p:cNvSpPr txBox="1"/>
          <p:nvPr/>
        </p:nvSpPr>
        <p:spPr>
          <a:xfrm>
            <a:off x="1225485" y="4346353"/>
            <a:ext cx="10264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values in this dataset are recorded hourly from 2014-12-31 to 2018-12-31.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‘datetime’ column is in the format YYYY-MM-DD HH:MM:SS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D84C0-B146-88F4-CD71-DEBAF60D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6" y="473899"/>
            <a:ext cx="10058400" cy="748454"/>
          </a:xfrm>
        </p:spPr>
        <p:txBody>
          <a:bodyPr/>
          <a:lstStyle/>
          <a:p>
            <a:r>
              <a:rPr lang="en-US" dirty="0"/>
              <a:t>2. 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F730-9911-DB52-C765-7EEE083A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2" y="1845734"/>
            <a:ext cx="11393214" cy="4023360"/>
          </a:xfrm>
        </p:spPr>
        <p:txBody>
          <a:bodyPr>
            <a:normAutofit lnSpcReduction="10000"/>
          </a:bodyPr>
          <a:lstStyle/>
          <a:p>
            <a:pPr marL="400050" indent="-347663">
              <a:buFont typeface="Arial" panose="020B0604020202020204" pitchFamily="34" charset="0"/>
              <a:buChar char="•"/>
            </a:pPr>
            <a:r>
              <a:rPr lang="en-US" dirty="0"/>
              <a:t>Aggregation of ‘weather_features’ dataset at </a:t>
            </a:r>
            <a:r>
              <a:rPr lang="en-US" b="1" dirty="0"/>
              <a:t>city level</a:t>
            </a:r>
            <a:r>
              <a:rPr lang="en-US" dirty="0"/>
              <a:t>.</a:t>
            </a:r>
          </a:p>
          <a:p>
            <a:pPr marL="400050" indent="-347663">
              <a:buFont typeface="Arial" panose="020B0604020202020204" pitchFamily="34" charset="0"/>
              <a:buChar char="•"/>
            </a:pPr>
            <a:r>
              <a:rPr lang="en-US" dirty="0"/>
              <a:t>Taking mean of numerical values and mode for non-numerical values.</a:t>
            </a:r>
          </a:p>
          <a:p>
            <a:pPr marL="400050" indent="-347663">
              <a:buFont typeface="Arial" panose="020B0604020202020204" pitchFamily="34" charset="0"/>
              <a:buChar char="•"/>
            </a:pPr>
            <a:r>
              <a:rPr lang="en-US" dirty="0"/>
              <a:t>Merging of ‘weather_features’ and ‘energy_dataset’ using left join.</a:t>
            </a:r>
          </a:p>
          <a:p>
            <a:r>
              <a:rPr lang="en-US" u="sng" dirty="0"/>
              <a:t>Null value treatment</a:t>
            </a:r>
          </a:p>
          <a:p>
            <a:pPr marL="625475" indent="-168275">
              <a:buFont typeface="Arial" panose="020B0604020202020204" pitchFamily="34" charset="0"/>
              <a:buChar char="•"/>
            </a:pPr>
            <a:r>
              <a:rPr lang="en-US" dirty="0"/>
              <a:t> Null value present in all row of any column:</a:t>
            </a:r>
          </a:p>
          <a:p>
            <a:pPr marL="1881188" indent="-1881188">
              <a:buNone/>
            </a:pPr>
            <a:r>
              <a:rPr lang="en-US" dirty="0"/>
              <a:t>                                Taking its sum and if found zero then removing that column. Got these columns whose sum is zero: </a:t>
            </a:r>
            <a:r>
              <a:rPr lang="en-US" sz="1500" dirty="0"/>
              <a:t>'generation fossil coal-derived gas', 'generation fossil oil shale', 'generation fossil peat', 'generation geothermal', 'generation hydro pumped storage aggregated', 'generation marine', 'generation wind offshore', 'forecast wind offshore day ahead'</a:t>
            </a:r>
          </a:p>
          <a:p>
            <a:pPr marL="685800" indent="-228600">
              <a:buFont typeface="Arial" panose="020B0604020202020204" pitchFamily="34" charset="0"/>
              <a:buChar char="•"/>
            </a:pPr>
            <a:r>
              <a:rPr lang="en-US" dirty="0"/>
              <a:t>Null value present in any row</a:t>
            </a:r>
          </a:p>
          <a:p>
            <a:pPr marL="0" indent="0">
              <a:buNone/>
            </a:pPr>
            <a:r>
              <a:rPr lang="en-US" dirty="0"/>
              <a:t>                               Using bfill() and ffill() to fill those null values.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BE0BB-382E-DE48-B160-D4E346FF0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177" y="2131524"/>
            <a:ext cx="2405125" cy="1805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75F6B-7E8C-684E-F0EA-89C451BF7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139" y="1819125"/>
            <a:ext cx="349616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8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5F4C-D330-87C9-C03B-651AD8AD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73" y="-312486"/>
            <a:ext cx="10058400" cy="1450757"/>
          </a:xfrm>
        </p:spPr>
        <p:txBody>
          <a:bodyPr/>
          <a:lstStyle/>
          <a:p>
            <a:r>
              <a:rPr lang="en-US" dirty="0"/>
              <a:t>2. Data Pre-processing  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21E5-040B-BD81-66E2-3AD2715D2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Outliers Treatment</a:t>
            </a:r>
          </a:p>
          <a:p>
            <a:pPr marL="284163" indent="-231775">
              <a:buFont typeface="Arial" panose="020B0604020202020204" pitchFamily="34" charset="0"/>
              <a:buChar char="•"/>
            </a:pPr>
            <a:r>
              <a:rPr lang="en-US" dirty="0"/>
              <a:t>Using IQR (Inter Quantile Range) method to detect outliers. </a:t>
            </a:r>
          </a:p>
          <a:p>
            <a:pPr marL="284163" indent="-231775">
              <a:buFont typeface="Arial" panose="020B0604020202020204" pitchFamily="34" charset="0"/>
              <a:buChar char="•"/>
            </a:pPr>
            <a:r>
              <a:rPr lang="en-US" dirty="0"/>
              <a:t>Values that are below Q1 - 1.5 * IQR or above Q3 + 1.5 * IQR are Outliers</a:t>
            </a:r>
          </a:p>
          <a:p>
            <a:pPr marL="284163" indent="-231775">
              <a:buFont typeface="Arial" panose="020B0604020202020204" pitchFamily="34" charset="0"/>
              <a:buChar char="•"/>
            </a:pPr>
            <a:r>
              <a:rPr lang="en-US" dirty="0"/>
              <a:t>where Q1 and Q3 are the 25th and 75th percentiles, respectively.</a:t>
            </a:r>
          </a:p>
          <a:p>
            <a:pPr marL="284163" indent="-231775">
              <a:buFont typeface="Arial" panose="020B0604020202020204" pitchFamily="34" charset="0"/>
              <a:buChar char="•"/>
            </a:pPr>
            <a:r>
              <a:rPr lang="en-US" dirty="0"/>
              <a:t>Using Upper bound and lower Bound capping technique to handle these outliers.</a:t>
            </a:r>
          </a:p>
        </p:txBody>
      </p:sp>
    </p:spTree>
    <p:extLst>
      <p:ext uri="{BB962C8B-B14F-4D97-AF65-F5344CB8AC3E}">
        <p14:creationId xmlns:p14="http://schemas.microsoft.com/office/powerpoint/2010/main" val="304847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969D-BA01-47C4-CA98-B953AD2B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33507"/>
            <a:ext cx="10058400" cy="1450757"/>
          </a:xfrm>
        </p:spPr>
        <p:txBody>
          <a:bodyPr/>
          <a:lstStyle/>
          <a:p>
            <a:r>
              <a:rPr lang="en-US" dirty="0"/>
              <a:t>3.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52F4-B884-CCC8-6128-289FE4051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3086"/>
            <a:ext cx="10548182" cy="4023360"/>
          </a:xfrm>
        </p:spPr>
        <p:txBody>
          <a:bodyPr/>
          <a:lstStyle/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/>
              <a:t>Creating new columns like ‘hour’, ‘month’, ‘day’, ‘weekday’, ‘is_weekend’.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/>
              <a:t>Using label encoding for these columns weather_main, weather_description and weather_icon.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/>
              <a:t>Categorizing hour as ‘peak hour’ and ‘off-peak hour’ based on energy demand. 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/>
              <a:t>Peak hours : 9 to 12 and 18-19  &amp; Off-Peak hours : 0 to 4 and 23.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/>
              <a:t>Binary encoding months into seasons as: (12, 1, 2) as ‘winter’ , (3, 4, 5) as ‘spring’, (6,7,8) as summer, (9,10,11) as fall</a:t>
            </a:r>
          </a:p>
          <a:p>
            <a:pPr marL="400050" indent="-400050">
              <a:buFont typeface="Arial" panose="020B0604020202020204" pitchFamily="34" charset="0"/>
              <a:buChar char="•"/>
            </a:pPr>
            <a:r>
              <a:rPr lang="en-US" dirty="0"/>
              <a:t>Similarly binary encoding ‘is_weekend’ column as True to be 1 and False to be 0.</a:t>
            </a:r>
          </a:p>
        </p:txBody>
      </p:sp>
    </p:spTree>
    <p:extLst>
      <p:ext uri="{BB962C8B-B14F-4D97-AF65-F5344CB8AC3E}">
        <p14:creationId xmlns:p14="http://schemas.microsoft.com/office/powerpoint/2010/main" val="33079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5F0C-6EDF-2725-8292-171C48F0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08" y="114024"/>
            <a:ext cx="10058400" cy="780919"/>
          </a:xfrm>
        </p:spPr>
        <p:txBody>
          <a:bodyPr/>
          <a:lstStyle/>
          <a:p>
            <a:r>
              <a:rPr lang="en-US" dirty="0"/>
              <a:t>4.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D4B7-0327-14C0-DC6C-8A55DC4A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13" y="813071"/>
            <a:ext cx="10058400" cy="10025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Plotting separate line charts with ‘datetime’ column as x axis aggregated by </a:t>
            </a:r>
            <a:r>
              <a:rPr lang="en-US" b="1" dirty="0"/>
              <a:t>month </a:t>
            </a:r>
            <a:r>
              <a:rPr lang="en-US" dirty="0"/>
              <a:t>and at y axis these values</a:t>
            </a:r>
          </a:p>
          <a:p>
            <a:r>
              <a:rPr lang="en-US" dirty="0"/>
              <a:t>Total load actual, temperature, pressure, humidity and price actual.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30FE04-74DD-F610-3449-AEE7F6C90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38" y="3309249"/>
            <a:ext cx="4782207" cy="2222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5C78EC-316F-463B-2565-00BE69729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0" y="1789428"/>
            <a:ext cx="5034456" cy="13437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664E0E-F479-FB05-1C45-71B241681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56" y="4004372"/>
            <a:ext cx="5338733" cy="1838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F579F7-9C1C-796A-3AE4-61F9C8DC5C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8" y="4923495"/>
            <a:ext cx="3807252" cy="13118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94C994-9B29-5B03-470B-19596BF3B9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8" y="3470722"/>
            <a:ext cx="3807252" cy="12913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B8DDFE9-92FF-4B60-E301-3887A80EE9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56" y="1707592"/>
            <a:ext cx="5607752" cy="18767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78E51-5349-112D-DD2B-2F3DE224C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12" y="4807415"/>
            <a:ext cx="3597048" cy="2321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B0A442-BBC5-27CE-6C17-1E97B8555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12" y="6235379"/>
            <a:ext cx="3597048" cy="1160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494CEF-68EF-625F-2A71-62A0B1B97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766" y="5842618"/>
            <a:ext cx="5023423" cy="2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2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1E4C-F606-7B87-E69F-E479ABDB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0452"/>
            <a:ext cx="10058400" cy="748454"/>
          </a:xfrm>
        </p:spPr>
        <p:txBody>
          <a:bodyPr/>
          <a:lstStyle/>
          <a:p>
            <a:r>
              <a:rPr lang="en-US" dirty="0"/>
              <a:t>4. Data Visualization                        Contd…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1A0C9F-83F9-3709-3470-DFBD4574F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06" y="2253114"/>
            <a:ext cx="5203422" cy="30872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C93E8-69D6-1470-8070-16F03181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118" y="2253113"/>
            <a:ext cx="6348248" cy="30872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AC6CF9-5C8C-3350-4D52-928604F8C499}"/>
              </a:ext>
            </a:extLst>
          </p:cNvPr>
          <p:cNvSpPr txBox="1"/>
          <p:nvPr/>
        </p:nvSpPr>
        <p:spPr>
          <a:xfrm>
            <a:off x="714705" y="5508502"/>
            <a:ext cx="4992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Generally weekday have more energy demand than weekends.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FDE93-9448-A0CA-E8C8-DA7E0B79E27E}"/>
              </a:ext>
            </a:extLst>
          </p:cNvPr>
          <p:cNvSpPr txBox="1"/>
          <p:nvPr/>
        </p:nvSpPr>
        <p:spPr>
          <a:xfrm>
            <a:off x="6300953" y="5495306"/>
            <a:ext cx="4992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Peak hour for energy demand are: 9-12 &amp; 18-19</a:t>
            </a:r>
          </a:p>
          <a:p>
            <a:r>
              <a:rPr lang="en-US" sz="1400" dirty="0"/>
              <a:t>Off-Peak hour for energy demand are: 0-4 &amp; 23</a:t>
            </a:r>
          </a:p>
        </p:txBody>
      </p:sp>
    </p:spTree>
    <p:extLst>
      <p:ext uri="{BB962C8B-B14F-4D97-AF65-F5344CB8AC3E}">
        <p14:creationId xmlns:p14="http://schemas.microsoft.com/office/powerpoint/2010/main" val="1361990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1594</TotalTime>
  <Words>1213</Words>
  <Application>Microsoft Office PowerPoint</Application>
  <PresentationFormat>Widescreen</PresentationFormat>
  <Paragraphs>296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 SemiBold</vt:lpstr>
      <vt:lpstr>Calibri</vt:lpstr>
      <vt:lpstr>Calibri Light</vt:lpstr>
      <vt:lpstr>Cascadia Mono SemiBold</vt:lpstr>
      <vt:lpstr>Retrospect</vt:lpstr>
      <vt:lpstr>Electricity Demand and Price Prediction</vt:lpstr>
      <vt:lpstr>Problem Statement:</vt:lpstr>
      <vt:lpstr>Content</vt:lpstr>
      <vt:lpstr>1. Dataset Introduction</vt:lpstr>
      <vt:lpstr>2. Data Pre-processing</vt:lpstr>
      <vt:lpstr>2. Data Pre-processing  Contd…</vt:lpstr>
      <vt:lpstr>3. Feature Engineering</vt:lpstr>
      <vt:lpstr>4. Data Visualization</vt:lpstr>
      <vt:lpstr>4. Data Visualization                        Contd…</vt:lpstr>
      <vt:lpstr>4. Data Visualization                        Contd…</vt:lpstr>
      <vt:lpstr>  5. Machine Learning Models </vt:lpstr>
      <vt:lpstr>  5. Machine Learning Models </vt:lpstr>
      <vt:lpstr>  5. Machine Learning Models Contd… </vt:lpstr>
      <vt:lpstr>  5. Machine Learning Models Contd… </vt:lpstr>
      <vt:lpstr>  5. Machine Learning Models                   Contd… </vt:lpstr>
      <vt:lpstr>  5. Machine Learning Models Contd… </vt:lpstr>
      <vt:lpstr>6. Final Report</vt:lpstr>
      <vt:lpstr>6. Final Report  Contd…</vt:lpstr>
      <vt:lpstr>7.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RAJ HANS</dc:creator>
  <cp:lastModifiedBy>ALOK RAJ HANS</cp:lastModifiedBy>
  <cp:revision>22</cp:revision>
  <dcterms:created xsi:type="dcterms:W3CDTF">2024-07-17T07:06:56Z</dcterms:created>
  <dcterms:modified xsi:type="dcterms:W3CDTF">2024-07-18T09:41:19Z</dcterms:modified>
</cp:coreProperties>
</file>