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317" r:id="rId3"/>
    <p:sldId id="316" r:id="rId4"/>
    <p:sldId id="257" r:id="rId5"/>
    <p:sldId id="349" r:id="rId6"/>
    <p:sldId id="318" r:id="rId7"/>
    <p:sldId id="329" r:id="rId8"/>
    <p:sldId id="319" r:id="rId9"/>
    <p:sldId id="330" r:id="rId10"/>
    <p:sldId id="332" r:id="rId11"/>
    <p:sldId id="333" r:id="rId12"/>
    <p:sldId id="331" r:id="rId13"/>
    <p:sldId id="335" r:id="rId14"/>
    <p:sldId id="320" r:id="rId15"/>
    <p:sldId id="365" r:id="rId16"/>
    <p:sldId id="366" r:id="rId17"/>
    <p:sldId id="368" r:id="rId18"/>
    <p:sldId id="367" r:id="rId19"/>
    <p:sldId id="370" r:id="rId20"/>
    <p:sldId id="371" r:id="rId21"/>
    <p:sldId id="326" r:id="rId22"/>
    <p:sldId id="327" r:id="rId23"/>
    <p:sldId id="328" r:id="rId24"/>
    <p:sldId id="30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9DD6E6-52AF-404E-89F4-E5EB850447E6}">
  <a:tblStyle styleId="{909DD6E6-52AF-404E-89F4-E5EB85044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29" autoAdjust="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533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076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881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868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78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25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765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909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6640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66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18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168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581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395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472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636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97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10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65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11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55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33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 rot="10800000" flipH="1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2077A-C8A9-C9A7-4EB7-76E2EA1F882C}"/>
              </a:ext>
            </a:extLst>
          </p:cNvPr>
          <p:cNvSpPr txBox="1"/>
          <p:nvPr/>
        </p:nvSpPr>
        <p:spPr>
          <a:xfrm rot="10800000" flipV="1">
            <a:off x="438760" y="671019"/>
            <a:ext cx="5528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000" dirty="0">
                <a:solidFill>
                  <a:srgbClr val="FFFF00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Electricity Demand and Price Forecasting</a:t>
            </a:r>
            <a:endParaRPr lang="en-US" sz="4000" dirty="0">
              <a:solidFill>
                <a:srgbClr val="FFFF00"/>
              </a:solidFill>
              <a:latin typeface="Times New Roman" panose="02000000000000000000" pitchFamily="2" charset="0"/>
              <a:ea typeface="Times New Roman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92AF2-A08E-FD01-8652-0B6A74A85714}"/>
              </a:ext>
            </a:extLst>
          </p:cNvPr>
          <p:cNvSpPr txBox="1"/>
          <p:nvPr/>
        </p:nvSpPr>
        <p:spPr>
          <a:xfrm>
            <a:off x="438760" y="3885954"/>
            <a:ext cx="451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cap="small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 </a:t>
            </a:r>
            <a:r>
              <a:rPr lang="en-GB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Anthony Brighton Stalin Nadar</a:t>
            </a:r>
          </a:p>
          <a:p>
            <a:pPr algn="l"/>
            <a:r>
              <a:rPr lang="en-GB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:- 19 July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A9BBC-92EE-5ABC-37AD-709958BDC387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1115207" y="1732893"/>
            <a:ext cx="6914014" cy="2953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49" y="4686300"/>
            <a:ext cx="423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10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87900C-C036-D9FF-C8B8-264FFBED8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23" y="1180079"/>
            <a:ext cx="8313226" cy="34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37;p31">
            <a:extLst>
              <a:ext uri="{FF2B5EF4-FFF2-40B4-BE49-F238E27FC236}">
                <a16:creationId xmlns:a16="http://schemas.microsoft.com/office/drawing/2014/main" id="{FF6CC37B-9724-CE96-1908-9F3675A9C995}"/>
              </a:ext>
            </a:extLst>
          </p:cNvPr>
          <p:cNvSpPr txBox="1">
            <a:spLocks/>
          </p:cNvSpPr>
          <p:nvPr/>
        </p:nvSpPr>
        <p:spPr>
          <a:xfrm>
            <a:off x="573437" y="4551390"/>
            <a:ext cx="8101739" cy="4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lt2"/>
              </a:buClr>
              <a:buSzPts val="1100"/>
              <a:buFont typeface="DM Sans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demand in the morning and evening while lower demand in the mid night and early morning</a:t>
            </a:r>
          </a:p>
        </p:txBody>
      </p:sp>
    </p:spTree>
    <p:extLst>
      <p:ext uri="{BB962C8B-B14F-4D97-AF65-F5344CB8AC3E}">
        <p14:creationId xmlns:p14="http://schemas.microsoft.com/office/powerpoint/2010/main" val="68795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4623121"/>
            <a:ext cx="6769977" cy="307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lt2"/>
              </a:buClr>
              <a:buSzPts val="110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demand in Peak hours while lower demand in Non-Peak hours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49" y="4686300"/>
            <a:ext cx="423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11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AB86A67-E0A4-34A9-5429-B903E1CB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6" y="1185620"/>
            <a:ext cx="8568263" cy="341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3017664"/>
            <a:ext cx="7162108" cy="1591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50" y="4686300"/>
            <a:ext cx="45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12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5C419C2-795C-E404-829C-5AE9C2B9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0" y="1069242"/>
            <a:ext cx="8500820" cy="36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37;p31">
            <a:extLst>
              <a:ext uri="{FF2B5EF4-FFF2-40B4-BE49-F238E27FC236}">
                <a16:creationId xmlns:a16="http://schemas.microsoft.com/office/drawing/2014/main" id="{44EB9C4C-FDB6-68AA-DAFB-5555F86D2976}"/>
              </a:ext>
            </a:extLst>
          </p:cNvPr>
          <p:cNvSpPr txBox="1">
            <a:spLocks/>
          </p:cNvSpPr>
          <p:nvPr/>
        </p:nvSpPr>
        <p:spPr>
          <a:xfrm>
            <a:off x="720000" y="4686300"/>
            <a:ext cx="7955176" cy="35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lt2"/>
              </a:buClr>
              <a:buSzPts val="1100"/>
              <a:buFont typeface="DM Sans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demand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is increases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temperature decreases</a:t>
            </a:r>
          </a:p>
        </p:txBody>
      </p:sp>
    </p:spTree>
    <p:extLst>
      <p:ext uri="{BB962C8B-B14F-4D97-AF65-F5344CB8AC3E}">
        <p14:creationId xmlns:p14="http://schemas.microsoft.com/office/powerpoint/2010/main" val="61295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270502" y="1952786"/>
            <a:ext cx="4726983" cy="1201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tx1"/>
              </a:buClr>
              <a:buSzPts val="1100"/>
            </a:pP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50" y="4686300"/>
            <a:ext cx="43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71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7866061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6531865" y="1122124"/>
            <a:ext cx="2250184" cy="1921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7.12%  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2011.97 RMSE : 2575.01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0.68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49" y="4686300"/>
            <a:ext cx="46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14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C322B-C8CA-B94F-54AD-33822418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1112200"/>
            <a:ext cx="5614302" cy="1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ABC473A6-817C-2503-0FD9-FE184006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3101891"/>
            <a:ext cx="5614302" cy="19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37;p31"/>
          <p:cNvSpPr txBox="1">
            <a:spLocks/>
          </p:cNvSpPr>
          <p:nvPr/>
        </p:nvSpPr>
        <p:spPr>
          <a:xfrm>
            <a:off x="6531866" y="3101892"/>
            <a:ext cx="2250184" cy="197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16.27%  </a:t>
            </a:r>
          </a:p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8.22 </a:t>
            </a:r>
          </a:p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: 10.39</a:t>
            </a:r>
          </a:p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0.45</a:t>
            </a:r>
          </a:p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0.68</a:t>
            </a:r>
          </a:p>
        </p:txBody>
      </p:sp>
    </p:spTree>
    <p:extLst>
      <p:ext uri="{BB962C8B-B14F-4D97-AF65-F5344CB8AC3E}">
        <p14:creationId xmlns:p14="http://schemas.microsoft.com/office/powerpoint/2010/main" val="403228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7866061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6531865" y="1122124"/>
            <a:ext cx="2250184" cy="1921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5.24%  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 1479.84 RMSE : 2249.16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0.76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49" y="4686300"/>
            <a:ext cx="46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15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C322B-C8CA-B94F-54AD-33822418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1112200"/>
            <a:ext cx="5614302" cy="1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ABC473A6-817C-2503-0FD9-FE184006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3101891"/>
            <a:ext cx="5614302" cy="19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37;p31"/>
          <p:cNvSpPr txBox="1">
            <a:spLocks/>
          </p:cNvSpPr>
          <p:nvPr/>
        </p:nvSpPr>
        <p:spPr>
          <a:xfrm>
            <a:off x="6531866" y="3101892"/>
            <a:ext cx="2250184" cy="197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11.22%  	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 5.92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: 8.96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0.59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0.76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7CB61C3D-CF33-7846-A670-802BE585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1112200"/>
            <a:ext cx="5614302" cy="19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4" name="Picture 2">
            <a:extLst>
              <a:ext uri="{FF2B5EF4-FFF2-40B4-BE49-F238E27FC236}">
                <a16:creationId xmlns:a16="http://schemas.microsoft.com/office/drawing/2014/main" id="{79F60678-EE16-D8AF-B4B4-CCB0A090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3102054"/>
            <a:ext cx="5614302" cy="19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35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7866061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6531865" y="1122124"/>
            <a:ext cx="2250184" cy="1921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3.87%  	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1085.50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: 1556.46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0.88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49" y="4686300"/>
            <a:ext cx="46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16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C322B-C8CA-B94F-54AD-33822418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1112200"/>
            <a:ext cx="5614302" cy="1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ABC473A6-817C-2503-0FD9-FE184006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3101891"/>
            <a:ext cx="5614302" cy="19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37;p31"/>
          <p:cNvSpPr txBox="1">
            <a:spLocks/>
          </p:cNvSpPr>
          <p:nvPr/>
        </p:nvSpPr>
        <p:spPr>
          <a:xfrm>
            <a:off x="6531866" y="3101892"/>
            <a:ext cx="2250184" cy="197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8.82%  	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4.50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: 6.12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0.81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0.81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065D4CC9-A911-DE2A-0F4C-ADB56B3F2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4" y="1112200"/>
            <a:ext cx="5614302" cy="191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2" name="Picture 2">
            <a:extLst>
              <a:ext uri="{FF2B5EF4-FFF2-40B4-BE49-F238E27FC236}">
                <a16:creationId xmlns:a16="http://schemas.microsoft.com/office/drawing/2014/main" id="{AC2F698A-1758-6D56-495C-492D4CA4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4" y="3101891"/>
            <a:ext cx="5614302" cy="19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7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89675" y="539500"/>
            <a:ext cx="8555063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with Hyper Parameter Tuning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6531865" y="1122124"/>
            <a:ext cx="2250184" cy="1921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3.95%  	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1108.99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: 1576.78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0.88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49" y="4686300"/>
            <a:ext cx="46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17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C322B-C8CA-B94F-54AD-33822418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1112200"/>
            <a:ext cx="5614302" cy="1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ABC473A6-817C-2503-0FD9-FE184006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3101891"/>
            <a:ext cx="5614302" cy="19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37;p31"/>
          <p:cNvSpPr txBox="1">
            <a:spLocks/>
          </p:cNvSpPr>
          <p:nvPr/>
        </p:nvSpPr>
        <p:spPr>
          <a:xfrm>
            <a:off x="6531866" y="3101892"/>
            <a:ext cx="2250184" cy="197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9.12%  	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4.68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: 6.27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0.88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85BCCDD7-4EBE-5B4D-0129-616022254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1122124"/>
            <a:ext cx="5614302" cy="1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0" name="Picture 2">
            <a:extLst>
              <a:ext uri="{FF2B5EF4-FFF2-40B4-BE49-F238E27FC236}">
                <a16:creationId xmlns:a16="http://schemas.microsoft.com/office/drawing/2014/main" id="{FBED5378-92CA-AF23-180A-806A5D76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3101891"/>
            <a:ext cx="5614302" cy="19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80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7866061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Model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6531865" y="1122124"/>
            <a:ext cx="2250184" cy="1921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5.54 %  	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1566.50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: 2060.54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49" y="4686300"/>
            <a:ext cx="46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18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C322B-C8CA-B94F-54AD-33822418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1112200"/>
            <a:ext cx="5614302" cy="1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ABC473A6-817C-2503-0FD9-FE184006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3101891"/>
            <a:ext cx="5614302" cy="19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37;p31"/>
          <p:cNvSpPr txBox="1">
            <a:spLocks/>
          </p:cNvSpPr>
          <p:nvPr/>
        </p:nvSpPr>
        <p:spPr>
          <a:xfrm>
            <a:off x="6531866" y="3101892"/>
            <a:ext cx="2250184" cy="197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13.91 %  	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6.99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: 8.79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0.60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0.80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F21F590E-339B-9D08-852C-0CAB8050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4" y="1122124"/>
            <a:ext cx="5614302" cy="19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8" name="Picture 2">
            <a:extLst>
              <a:ext uri="{FF2B5EF4-FFF2-40B4-BE49-F238E27FC236}">
                <a16:creationId xmlns:a16="http://schemas.microsoft.com/office/drawing/2014/main" id="{F9765A89-D240-DD1B-29C6-0B2C977E3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2" y="3101891"/>
            <a:ext cx="5614302" cy="19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6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418454" y="539500"/>
            <a:ext cx="9291234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with Hyper Parameter Tuning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6531865" y="1122124"/>
            <a:ext cx="2250184" cy="1921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4.54 %  	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1282.80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: 1752.67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0.85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0.85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49" y="4686300"/>
            <a:ext cx="46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19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C322B-C8CA-B94F-54AD-33822418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1112200"/>
            <a:ext cx="5614302" cy="1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ABC473A6-817C-2503-0FD9-FE184006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3101891"/>
            <a:ext cx="5614302" cy="19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37;p31"/>
          <p:cNvSpPr txBox="1">
            <a:spLocks/>
          </p:cNvSpPr>
          <p:nvPr/>
        </p:nvSpPr>
        <p:spPr>
          <a:xfrm>
            <a:off x="6531866" y="3101892"/>
            <a:ext cx="2250184" cy="197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10.54 %  	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5.43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: 7.01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0.75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0.75</a:t>
            </a:r>
          </a:p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85BCCDD7-4EBE-5B4D-0129-616022254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1122124"/>
            <a:ext cx="5614302" cy="1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0" name="Picture 2">
            <a:extLst>
              <a:ext uri="{FF2B5EF4-FFF2-40B4-BE49-F238E27FC236}">
                <a16:creationId xmlns:a16="http://schemas.microsoft.com/office/drawing/2014/main" id="{FBED5378-92CA-AF23-180A-806A5D76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3101891"/>
            <a:ext cx="5614302" cy="19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>
            <a:extLst>
              <a:ext uri="{FF2B5EF4-FFF2-40B4-BE49-F238E27FC236}">
                <a16:creationId xmlns:a16="http://schemas.microsoft.com/office/drawing/2014/main" id="{36DBA7B8-9E7B-8B6C-4A52-25150E40C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1112199"/>
            <a:ext cx="5614302" cy="19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7A6229-8C69-A407-80EB-72DB9BE622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903" y="3101890"/>
            <a:ext cx="5614302" cy="19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1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364210"/>
            <a:ext cx="7704000" cy="557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867905"/>
            <a:ext cx="7704000" cy="4126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tx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SzPts val="1100"/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Introduction</a:t>
            </a:r>
          </a:p>
          <a:p>
            <a:pPr marL="342900" indent="-342900">
              <a:buClr>
                <a:schemeClr val="tx1"/>
              </a:buClr>
              <a:buSzPts val="1100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  <a:p>
            <a:pPr marL="800100" lvl="1" indent="-34290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  <a:p>
            <a:pPr marL="800100" lvl="1" indent="-34290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</a:p>
          <a:p>
            <a:pPr marL="800100" lvl="1" indent="-34290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</a:p>
          <a:p>
            <a:pPr marL="342900" indent="-342900">
              <a:buClr>
                <a:schemeClr val="tx1"/>
              </a:buClr>
              <a:buSzPts val="1100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Linear Regression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Decision Tree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Random Forest (with and without hyper parameter tuning)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Gradient Boosting (with and without hyper parameter tuning)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Long Short-Term Memory (LSTM)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SzPts val="1100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Performance Matrices</a:t>
            </a:r>
          </a:p>
          <a:p>
            <a:pPr marL="342900" indent="-342900">
              <a:buClr>
                <a:schemeClr val="tx1"/>
              </a:buClr>
              <a:buSzPts val="1100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  <a:p>
            <a:pPr marL="342900" indent="-342900">
              <a:buClr>
                <a:schemeClr val="tx1"/>
              </a:buClr>
              <a:buSzPts val="1100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Clr>
                <a:schemeClr val="tx1"/>
              </a:buClr>
              <a:buSzPts val="1100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SzPts val="1100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B04BB-4640-92F2-81B5-F791FC6AAF3B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93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7866061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LSTM) Model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6531865" y="1122124"/>
            <a:ext cx="2250184" cy="1921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4.04 %  	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1141.06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: 1525.42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49" y="4686300"/>
            <a:ext cx="46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20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C322B-C8CA-B94F-54AD-33822418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1112200"/>
            <a:ext cx="5614302" cy="1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ABC473A6-817C-2503-0FD9-FE184006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3" y="3101891"/>
            <a:ext cx="5614302" cy="19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37;p31"/>
          <p:cNvSpPr txBox="1">
            <a:spLocks/>
          </p:cNvSpPr>
          <p:nvPr/>
        </p:nvSpPr>
        <p:spPr>
          <a:xfrm>
            <a:off x="6531866" y="3101892"/>
            <a:ext cx="2250184" cy="197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tx1"/>
              </a:buClr>
              <a:buSzPts val="1100"/>
              <a:buFont typeface="DM Sans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8.91 %  	</a:t>
            </a:r>
          </a:p>
          <a:p>
            <a:pPr marL="0" indent="0"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: 4.62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: 6.10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: 0.81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: 0.89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F21F590E-339B-9D08-852C-0CAB8050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4" y="1122124"/>
            <a:ext cx="5614302" cy="19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8" name="Picture 2">
            <a:extLst>
              <a:ext uri="{FF2B5EF4-FFF2-40B4-BE49-F238E27FC236}">
                <a16:creationId xmlns:a16="http://schemas.microsoft.com/office/drawing/2014/main" id="{F9765A89-D240-DD1B-29C6-0B2C977E3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2" y="3101891"/>
            <a:ext cx="5614302" cy="19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34554B-C97C-E778-CAA5-AC33307A61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02" y="1132025"/>
            <a:ext cx="5614302" cy="19118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B4C302-D023-E24A-8BCD-A3413A37E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902" y="3102795"/>
            <a:ext cx="5614302" cy="19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2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19931" y="539500"/>
            <a:ext cx="8004875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Performance Matrices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50" y="4686300"/>
            <a:ext cx="43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21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FD35A-8968-8536-0394-0F15344A7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1" r="11610" b="55670"/>
          <a:stretch/>
        </p:blipFill>
        <p:spPr>
          <a:xfrm>
            <a:off x="1418095" y="1112200"/>
            <a:ext cx="6052087" cy="1920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FD35A-8968-8536-0394-0F15344A7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51" r="11610" b="15028"/>
          <a:stretch/>
        </p:blipFill>
        <p:spPr>
          <a:xfrm>
            <a:off x="1418095" y="3084845"/>
            <a:ext cx="6052087" cy="19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2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1126219" y="1769038"/>
            <a:ext cx="6970926" cy="2105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49" y="4686300"/>
            <a:ext cx="423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22</a:t>
            </a:r>
            <a:endParaRPr lang="en-IN" dirty="0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1B214723-3929-6566-B99E-ED19B1138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6" y="1268924"/>
            <a:ext cx="4254282" cy="28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2E1E66-1E21-50AB-5CAF-549EA91F3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682" y="1268924"/>
            <a:ext cx="4254282" cy="2845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00571-C268-8F83-921C-D5C6773BFD85}"/>
              </a:ext>
            </a:extLst>
          </p:cNvPr>
          <p:cNvSpPr txBox="1"/>
          <p:nvPr/>
        </p:nvSpPr>
        <p:spPr>
          <a:xfrm>
            <a:off x="2143577" y="4201403"/>
            <a:ext cx="104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BF93A-E326-0A93-B764-B5CFE331B1F5}"/>
              </a:ext>
            </a:extLst>
          </p:cNvPr>
          <p:cNvSpPr txBox="1"/>
          <p:nvPr/>
        </p:nvSpPr>
        <p:spPr>
          <a:xfrm>
            <a:off x="6738823" y="4190023"/>
            <a:ext cx="1108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5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is better compared to other model as it has the least MAPE, MAE, RMSE and best R² value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model is better compared to other model as it has the less MAPE, MAE, RMSE and best R² value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Variable for Demand model: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peak_hour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non_peak_hour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hour, generation fossil oil, temp,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temp_min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temp_max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Sunday, Saturday, April, March, May, pressure, humidity,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wind_speed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Variable for Price model: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peak_hour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non_peak_hour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hour, generation other renewable, temp,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temp_min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temp_max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Sunday, Saturday, April, January, October, pressure, humidity,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wind_speed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50" y="4686300"/>
            <a:ext cx="431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098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CB3DB-D1E8-3FE9-AD07-2F92A5B91C26}"/>
              </a:ext>
            </a:extLst>
          </p:cNvPr>
          <p:cNvSpPr txBox="1"/>
          <p:nvPr/>
        </p:nvSpPr>
        <p:spPr>
          <a:xfrm>
            <a:off x="2929180" y="2217807"/>
            <a:ext cx="4081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1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accurate forecasting of electricity demand and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Importance for grid management, financial planning, and energy trading.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Challenges due to the variability and complexity of influencing factors.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B04BB-4640-92F2-81B5-F791FC6AAF3B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60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Introduction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1278610"/>
            <a:ext cx="7447607" cy="3330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Source: There are two Datasets.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Dataset - Includes feature related to energy production and consumption.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Dataset - Includes various weather related features.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 Period: From December 2014 to March 2019.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Variables : total load actual and total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4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169764" y="1952786"/>
            <a:ext cx="4889714" cy="7594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tx1"/>
              </a:buClr>
              <a:buSzPts val="1100"/>
            </a:pP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67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Aggregation.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Handling missing values: Techniques like forward fill and backward fill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remove duplicate records.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Outlier Treatment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or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cap/floor outlier.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9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1263112"/>
            <a:ext cx="7704000" cy="3345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new features are as follows:-</a:t>
            </a:r>
          </a:p>
          <a:p>
            <a:pPr marL="457200" lvl="1" indent="0">
              <a:lnSpc>
                <a:spcPct val="100000"/>
              </a:lnSpc>
              <a:buClr>
                <a:schemeClr val="tx1"/>
              </a:buClr>
              <a:buSzPts val="1100"/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Month: January to December.</a:t>
            </a:r>
          </a:p>
          <a:p>
            <a:pPr marL="742950" lvl="1" indent="-28575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of the Week: Monday to Sunday.</a:t>
            </a:r>
          </a:p>
          <a:p>
            <a:pPr marL="742950" lvl="1" indent="-28575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Peak/Non-Peak hours: Peak hours are from 7 AM to 10 PM and non-peak hours are the remaining hours.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10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4554473"/>
            <a:ext cx="7031532" cy="493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demand is more in weekdays as compared to weekends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8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426D3D2-2AAB-AED7-35A1-40882706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1" y="1161342"/>
            <a:ext cx="8345837" cy="344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17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9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D913D4-2025-FDA6-7677-45C5E0D60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2" y="1140315"/>
            <a:ext cx="8424000" cy="34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37;p31">
            <a:extLst>
              <a:ext uri="{FF2B5EF4-FFF2-40B4-BE49-F238E27FC236}">
                <a16:creationId xmlns:a16="http://schemas.microsoft.com/office/drawing/2014/main" id="{74D15863-6E30-72B8-AC88-65A402885191}"/>
              </a:ext>
            </a:extLst>
          </p:cNvPr>
          <p:cNvSpPr txBox="1">
            <a:spLocks/>
          </p:cNvSpPr>
          <p:nvPr/>
        </p:nvSpPr>
        <p:spPr>
          <a:xfrm>
            <a:off x="573437" y="4551390"/>
            <a:ext cx="8208613" cy="4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lt2"/>
              </a:buClr>
              <a:buSzPts val="1100"/>
              <a:buFont typeface="DM Sans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demand is higher in summer months (June, July, August) for air conditioning or in winter months (November, December, January, February) for heating </a:t>
            </a:r>
          </a:p>
        </p:txBody>
      </p:sp>
    </p:spTree>
    <p:extLst>
      <p:ext uri="{BB962C8B-B14F-4D97-AF65-F5344CB8AC3E}">
        <p14:creationId xmlns:p14="http://schemas.microsoft.com/office/powerpoint/2010/main" val="306218627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855</Words>
  <Application>Microsoft Office PowerPoint</Application>
  <PresentationFormat>On-screen Show (16:9)</PresentationFormat>
  <Paragraphs>193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DM Sans</vt:lpstr>
      <vt:lpstr>Oswald</vt:lpstr>
      <vt:lpstr>Roboto Condensed Light</vt:lpstr>
      <vt:lpstr>Times New Roman</vt:lpstr>
      <vt:lpstr>Technology Project Proposal Minitheme by Slidesgo</vt:lpstr>
      <vt:lpstr>PowerPoint Presentation</vt:lpstr>
      <vt:lpstr>  Table of Content</vt:lpstr>
      <vt:lpstr>  Problem statement </vt:lpstr>
      <vt:lpstr> Data Introduction</vt:lpstr>
      <vt:lpstr>Exploratory Data Analysis </vt:lpstr>
      <vt:lpstr> Data Preprocessing</vt:lpstr>
      <vt:lpstr> Feature Engineering  </vt:lpstr>
      <vt:lpstr> Visualization</vt:lpstr>
      <vt:lpstr> Visualization</vt:lpstr>
      <vt:lpstr> Visualization</vt:lpstr>
      <vt:lpstr> Visualization</vt:lpstr>
      <vt:lpstr> Visualization</vt:lpstr>
      <vt:lpstr>Machine Learning Model </vt:lpstr>
      <vt:lpstr> Linear Regression Model</vt:lpstr>
      <vt:lpstr> Decision Tree Model</vt:lpstr>
      <vt:lpstr> Random Forest Model</vt:lpstr>
      <vt:lpstr> Random Forest with Hyper Parameter Tuning</vt:lpstr>
      <vt:lpstr> Gradient Boosting Model</vt:lpstr>
      <vt:lpstr> Gradient Boosting with Hyper Parameter Tuning</vt:lpstr>
      <vt:lpstr> Long Short-Term Memory (LSTM) Model</vt:lpstr>
      <vt:lpstr> Machine Learning Model Performance Matrices</vt:lpstr>
      <vt:lpstr> Feature Importance 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princy</dc:creator>
  <cp:lastModifiedBy>princy</cp:lastModifiedBy>
  <cp:revision>27</cp:revision>
  <dcterms:modified xsi:type="dcterms:W3CDTF">2024-07-18T15:12:07Z</dcterms:modified>
</cp:coreProperties>
</file>