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nton" charset="1" panose="00000500000000000000"/>
      <p:regular r:id="rId22"/>
    </p:embeddedFont>
    <p:embeddedFont>
      <p:font typeface="Arimo" charset="1" panose="020B0604020202020204"/>
      <p:regular r:id="rId23"/>
    </p:embeddedFont>
    <p:embeddedFont>
      <p:font typeface="Arimo Bold" charset="1" panose="020B0704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5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331044" y="338034"/>
            <a:ext cx="3034833" cy="3034833"/>
          </a:xfrm>
          <a:custGeom>
            <a:avLst/>
            <a:gdLst/>
            <a:ahLst/>
            <a:cxnLst/>
            <a:rect r="r" b="b" t="t" l="l"/>
            <a:pathLst>
              <a:path h="3034833" w="3034833">
                <a:moveTo>
                  <a:pt x="0" y="0"/>
                </a:moveTo>
                <a:lnTo>
                  <a:pt x="3034833" y="0"/>
                </a:lnTo>
                <a:lnTo>
                  <a:pt x="3034833" y="3034833"/>
                </a:lnTo>
                <a:lnTo>
                  <a:pt x="0" y="3034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67558" y="3882751"/>
            <a:ext cx="8893468" cy="3497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834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ELECTRICITY PRICE</a:t>
            </a:r>
          </a:p>
          <a:p>
            <a:pPr algn="ctr">
              <a:lnSpc>
                <a:spcPts val="9180"/>
              </a:lnSpc>
            </a:pPr>
            <a:r>
              <a:rPr lang="en-US" sz="834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AND </a:t>
            </a:r>
          </a:p>
          <a:p>
            <a:pPr algn="ctr">
              <a:lnSpc>
                <a:spcPts val="9180"/>
              </a:lnSpc>
            </a:pPr>
            <a:r>
              <a:rPr lang="en-US" sz="834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DEMAND FORECASTING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61026" y="8332072"/>
            <a:ext cx="1606456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Vaibhav Malhotra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77358" y="8884522"/>
            <a:ext cx="1606456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67"/>
              </a:lnSpc>
            </a:pPr>
            <a:r>
              <a:rPr lang="en-US" sz="30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vaibhav.malhotra@adgitmdelhi.ac.in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88184" y="3047896"/>
            <a:ext cx="8096406" cy="3994883"/>
          </a:xfrm>
          <a:custGeom>
            <a:avLst/>
            <a:gdLst/>
            <a:ahLst/>
            <a:cxnLst/>
            <a:rect r="r" b="b" t="t" l="l"/>
            <a:pathLst>
              <a:path h="3994883" w="8096406">
                <a:moveTo>
                  <a:pt x="0" y="0"/>
                </a:moveTo>
                <a:lnTo>
                  <a:pt x="8096406" y="0"/>
                </a:lnTo>
                <a:lnTo>
                  <a:pt x="8096406" y="3994883"/>
                </a:lnTo>
                <a:lnTo>
                  <a:pt x="0" y="3994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13396" y="3047896"/>
            <a:ext cx="7809428" cy="3802578"/>
          </a:xfrm>
          <a:custGeom>
            <a:avLst/>
            <a:gdLst/>
            <a:ahLst/>
            <a:cxnLst/>
            <a:rect r="r" b="b" t="t" l="l"/>
            <a:pathLst>
              <a:path h="3802578" w="7809428">
                <a:moveTo>
                  <a:pt x="0" y="0"/>
                </a:moveTo>
                <a:lnTo>
                  <a:pt x="7809428" y="0"/>
                </a:lnTo>
                <a:lnTo>
                  <a:pt x="7809428" y="3802578"/>
                </a:lnTo>
                <a:lnTo>
                  <a:pt x="0" y="38025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8184" y="1528420"/>
            <a:ext cx="4139263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7"/>
              </a:lnSpc>
            </a:pPr>
            <a:r>
              <a:rPr lang="en-US" sz="37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Gradient Boosting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20516" y="7933604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MAE: 1163.9760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1477.2702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4.1681%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R²: 0.8946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R²: 0.8940</a:t>
            </a:r>
          </a:p>
          <a:p>
            <a:pPr algn="ctr">
              <a:lnSpc>
                <a:spcPts val="217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811179" y="7933604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MAE: 7.4226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10.5024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12.5529%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R²: 0.5413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R²: 0.5387</a:t>
            </a:r>
          </a:p>
          <a:p>
            <a:pPr algn="ctr">
              <a:lnSpc>
                <a:spcPts val="217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4316" y="3092684"/>
            <a:ext cx="8319976" cy="4101632"/>
          </a:xfrm>
          <a:custGeom>
            <a:avLst/>
            <a:gdLst/>
            <a:ahLst/>
            <a:cxnLst/>
            <a:rect r="r" b="b" t="t" l="l"/>
            <a:pathLst>
              <a:path h="4101632" w="8319976">
                <a:moveTo>
                  <a:pt x="0" y="0"/>
                </a:moveTo>
                <a:lnTo>
                  <a:pt x="8319976" y="0"/>
                </a:lnTo>
                <a:lnTo>
                  <a:pt x="8319976" y="4101632"/>
                </a:lnTo>
                <a:lnTo>
                  <a:pt x="0" y="4101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65793" y="3152346"/>
            <a:ext cx="8322186" cy="4041970"/>
          </a:xfrm>
          <a:custGeom>
            <a:avLst/>
            <a:gdLst/>
            <a:ahLst/>
            <a:cxnLst/>
            <a:rect r="r" b="b" t="t" l="l"/>
            <a:pathLst>
              <a:path h="4041970" w="8322186">
                <a:moveTo>
                  <a:pt x="0" y="0"/>
                </a:moveTo>
                <a:lnTo>
                  <a:pt x="8322186" y="0"/>
                </a:lnTo>
                <a:lnTo>
                  <a:pt x="8322186" y="4041970"/>
                </a:lnTo>
                <a:lnTo>
                  <a:pt x="0" y="40419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8184" y="1528420"/>
            <a:ext cx="5107696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7"/>
              </a:lnSpc>
            </a:pPr>
            <a:r>
              <a:rPr lang="en-US" sz="37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Random Forest (Tuned)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47373" y="7933604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MAE: 835.7118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1115.1523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2.9702%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R²: 0.9400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R²: 0.9396</a:t>
            </a:r>
          </a:p>
          <a:p>
            <a:pPr algn="ctr">
              <a:lnSpc>
                <a:spcPts val="217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719955" y="7933604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MAE: 4.2886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6.9711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7.1015%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R²: 0.7979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R²: 0.7968</a:t>
            </a:r>
          </a:p>
          <a:p>
            <a:pPr algn="l">
              <a:lnSpc>
                <a:spcPts val="217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13686" y="365781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215471"/>
            <a:ext cx="7984685" cy="3856058"/>
          </a:xfrm>
          <a:custGeom>
            <a:avLst/>
            <a:gdLst/>
            <a:ahLst/>
            <a:cxnLst/>
            <a:rect r="r" b="b" t="t" l="l"/>
            <a:pathLst>
              <a:path h="3856058" w="7984685">
                <a:moveTo>
                  <a:pt x="0" y="0"/>
                </a:moveTo>
                <a:lnTo>
                  <a:pt x="7984685" y="0"/>
                </a:lnTo>
                <a:lnTo>
                  <a:pt x="7984685" y="3856058"/>
                </a:lnTo>
                <a:lnTo>
                  <a:pt x="0" y="38560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73816" y="3215471"/>
            <a:ext cx="7530525" cy="3746032"/>
          </a:xfrm>
          <a:custGeom>
            <a:avLst/>
            <a:gdLst/>
            <a:ahLst/>
            <a:cxnLst/>
            <a:rect r="r" b="b" t="t" l="l"/>
            <a:pathLst>
              <a:path h="3746032" w="7530525">
                <a:moveTo>
                  <a:pt x="0" y="0"/>
                </a:moveTo>
                <a:lnTo>
                  <a:pt x="7530525" y="0"/>
                </a:lnTo>
                <a:lnTo>
                  <a:pt x="7530525" y="3746033"/>
                </a:lnTo>
                <a:lnTo>
                  <a:pt x="0" y="374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8184" y="1528420"/>
            <a:ext cx="615808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7"/>
              </a:lnSpc>
            </a:pPr>
            <a:r>
              <a:rPr lang="en-US" sz="37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Gradient Boosting (Tuned)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14111" y="7933604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MAE: 739.2993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975.0947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2.6289%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R²: 0.9541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R²: 0.9538</a:t>
            </a:r>
          </a:p>
          <a:p>
            <a:pPr algn="ctr">
              <a:lnSpc>
                <a:spcPts val="217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932147" y="7933604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MAE: 4.8166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7.3686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8.2530%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R²: 0.7742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R²: 0.7729</a:t>
            </a:r>
          </a:p>
          <a:p>
            <a:pPr algn="ctr">
              <a:lnSpc>
                <a:spcPts val="2175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179987"/>
            <a:ext cx="7707372" cy="3764606"/>
          </a:xfrm>
          <a:custGeom>
            <a:avLst/>
            <a:gdLst/>
            <a:ahLst/>
            <a:cxnLst/>
            <a:rect r="r" b="b" t="t" l="l"/>
            <a:pathLst>
              <a:path h="3764606" w="7707372">
                <a:moveTo>
                  <a:pt x="0" y="0"/>
                </a:moveTo>
                <a:lnTo>
                  <a:pt x="7707372" y="0"/>
                </a:lnTo>
                <a:lnTo>
                  <a:pt x="7707372" y="3764606"/>
                </a:lnTo>
                <a:lnTo>
                  <a:pt x="0" y="37646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99606" y="3179987"/>
            <a:ext cx="7559694" cy="3764606"/>
          </a:xfrm>
          <a:custGeom>
            <a:avLst/>
            <a:gdLst/>
            <a:ahLst/>
            <a:cxnLst/>
            <a:rect r="r" b="b" t="t" l="l"/>
            <a:pathLst>
              <a:path h="3764606" w="7559694">
                <a:moveTo>
                  <a:pt x="0" y="0"/>
                </a:moveTo>
                <a:lnTo>
                  <a:pt x="7559694" y="0"/>
                </a:lnTo>
                <a:lnTo>
                  <a:pt x="7559694" y="3764606"/>
                </a:lnTo>
                <a:lnTo>
                  <a:pt x="0" y="3764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8184" y="1528420"/>
            <a:ext cx="615808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7"/>
              </a:lnSpc>
            </a:pPr>
            <a:r>
              <a:rPr lang="en-US" sz="37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LSTM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75455" y="7933604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MAE: 857.4957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1127.5320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3.0512%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R²: 0.9386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R²: 0.9383</a:t>
            </a:r>
          </a:p>
          <a:p>
            <a:pPr algn="ctr">
              <a:lnSpc>
                <a:spcPts val="217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016776" y="7933604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MAE: 6.6625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9.4803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11.5711%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R²: 0.6262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R²: 0.6241</a:t>
            </a:r>
          </a:p>
          <a:p>
            <a:pPr algn="ctr">
              <a:lnSpc>
                <a:spcPts val="2175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94732" y="1697390"/>
            <a:ext cx="9736368" cy="7910799"/>
          </a:xfrm>
          <a:custGeom>
            <a:avLst/>
            <a:gdLst/>
            <a:ahLst/>
            <a:cxnLst/>
            <a:rect r="r" b="b" t="t" l="l"/>
            <a:pathLst>
              <a:path h="7910799" w="9736368">
                <a:moveTo>
                  <a:pt x="0" y="0"/>
                </a:moveTo>
                <a:lnTo>
                  <a:pt x="9736367" y="0"/>
                </a:lnTo>
                <a:lnTo>
                  <a:pt x="9736367" y="7910798"/>
                </a:lnTo>
                <a:lnTo>
                  <a:pt x="0" y="7910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641520" y="3884232"/>
            <a:ext cx="7673915" cy="532059"/>
            <a:chOff x="0" y="0"/>
            <a:chExt cx="2021113" cy="1401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21113" cy="140131"/>
            </a:xfrm>
            <a:custGeom>
              <a:avLst/>
              <a:gdLst/>
              <a:ahLst/>
              <a:cxnLst/>
              <a:rect r="r" b="b" t="t" l="l"/>
              <a:pathLst>
                <a:path h="140131" w="2021113">
                  <a:moveTo>
                    <a:pt x="0" y="0"/>
                  </a:moveTo>
                  <a:lnTo>
                    <a:pt x="2021113" y="0"/>
                  </a:lnTo>
                  <a:lnTo>
                    <a:pt x="2021113" y="140131"/>
                  </a:lnTo>
                  <a:lnTo>
                    <a:pt x="0" y="1401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021113" cy="197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 Comparison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24875" y="2050287"/>
            <a:ext cx="7134425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49"/>
              </a:lnSpc>
            </a:pPr>
            <a:r>
              <a:rPr lang="en-US" sz="295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 Price actual: Random Forest (Tuned)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24875" y="6128765"/>
            <a:ext cx="731764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9"/>
              </a:lnSpc>
            </a:pPr>
            <a:r>
              <a:rPr lang="en-US" sz="295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 Load actual: Gradient Boosting(Tuned)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641520" y="8519967"/>
            <a:ext cx="7673915" cy="470999"/>
            <a:chOff x="0" y="0"/>
            <a:chExt cx="2021113" cy="12404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21113" cy="124049"/>
            </a:xfrm>
            <a:custGeom>
              <a:avLst/>
              <a:gdLst/>
              <a:ahLst/>
              <a:cxnLst/>
              <a:rect r="r" b="b" t="t" l="l"/>
              <a:pathLst>
                <a:path h="124049" w="2021113">
                  <a:moveTo>
                    <a:pt x="0" y="0"/>
                  </a:moveTo>
                  <a:lnTo>
                    <a:pt x="2021113" y="0"/>
                  </a:lnTo>
                  <a:lnTo>
                    <a:pt x="2021113" y="124049"/>
                  </a:lnTo>
                  <a:lnTo>
                    <a:pt x="0" y="124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021113" cy="181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29607" y="1726072"/>
            <a:ext cx="7984685" cy="3856058"/>
          </a:xfrm>
          <a:custGeom>
            <a:avLst/>
            <a:gdLst/>
            <a:ahLst/>
            <a:cxnLst/>
            <a:rect r="r" b="b" t="t" l="l"/>
            <a:pathLst>
              <a:path h="3856058" w="7984685">
                <a:moveTo>
                  <a:pt x="0" y="0"/>
                </a:moveTo>
                <a:lnTo>
                  <a:pt x="7984685" y="0"/>
                </a:lnTo>
                <a:lnTo>
                  <a:pt x="7984685" y="3856058"/>
                </a:lnTo>
                <a:lnTo>
                  <a:pt x="0" y="38560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78006" y="1726072"/>
            <a:ext cx="8228164" cy="3996305"/>
          </a:xfrm>
          <a:custGeom>
            <a:avLst/>
            <a:gdLst/>
            <a:ahLst/>
            <a:cxnLst/>
            <a:rect r="r" b="b" t="t" l="l"/>
            <a:pathLst>
              <a:path h="3996305" w="8228164">
                <a:moveTo>
                  <a:pt x="0" y="0"/>
                </a:moveTo>
                <a:lnTo>
                  <a:pt x="8228164" y="0"/>
                </a:lnTo>
                <a:lnTo>
                  <a:pt x="8228164" y="3996305"/>
                </a:lnTo>
                <a:lnTo>
                  <a:pt x="0" y="39963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49329" y="6763230"/>
            <a:ext cx="4545242" cy="2834852"/>
          </a:xfrm>
          <a:custGeom>
            <a:avLst/>
            <a:gdLst/>
            <a:ahLst/>
            <a:cxnLst/>
            <a:rect r="r" b="b" t="t" l="l"/>
            <a:pathLst>
              <a:path h="2834852" w="4545242">
                <a:moveTo>
                  <a:pt x="0" y="0"/>
                </a:moveTo>
                <a:lnTo>
                  <a:pt x="4545242" y="0"/>
                </a:lnTo>
                <a:lnTo>
                  <a:pt x="4545242" y="2834852"/>
                </a:lnTo>
                <a:lnTo>
                  <a:pt x="0" y="28348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27412" y="6763230"/>
            <a:ext cx="4329351" cy="2873075"/>
          </a:xfrm>
          <a:custGeom>
            <a:avLst/>
            <a:gdLst/>
            <a:ahLst/>
            <a:cxnLst/>
            <a:rect r="r" b="b" t="t" l="l"/>
            <a:pathLst>
              <a:path h="2873075" w="4329351">
                <a:moveTo>
                  <a:pt x="0" y="0"/>
                </a:moveTo>
                <a:lnTo>
                  <a:pt x="4329351" y="0"/>
                </a:lnTo>
                <a:lnTo>
                  <a:pt x="4329351" y="2873075"/>
                </a:lnTo>
                <a:lnTo>
                  <a:pt x="0" y="28730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 Selection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24875" y="5839305"/>
            <a:ext cx="7134425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89"/>
              </a:lnSpc>
            </a:pPr>
            <a:r>
              <a:rPr lang="en-US" sz="215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 Price actual: Random Forest (Tuned) model performed well with good R^2 and MAPE value.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89665" y="5839305"/>
            <a:ext cx="767322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215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 Load actual: Gradient Boosting(Tuned) model performed well with good R^2  and MAPE value.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72459" y="2282252"/>
            <a:ext cx="15883666" cy="775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9315" indent="-394657" lvl="1">
              <a:lnSpc>
                <a:spcPts val="4387"/>
              </a:lnSpc>
              <a:buAutoNum type="arabicPeriod" startAt="1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 Selection and Tuning:</a:t>
            </a:r>
          </a:p>
          <a:p>
            <a:pPr algn="just" marL="1578629" indent="-526210" lvl="2">
              <a:lnSpc>
                <a:spcPts val="4387"/>
              </a:lnSpc>
              <a:buFont typeface="Arial"/>
              <a:buChar char="⚬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Random Forest (tuned for price) and Gradient Boosting (tuned for load) outperformed other models.</a:t>
            </a:r>
          </a:p>
          <a:p>
            <a:pPr algn="just" marL="1578629" indent="-526210" lvl="2">
              <a:lnSpc>
                <a:spcPts val="4387"/>
              </a:lnSpc>
              <a:buFont typeface="Arial"/>
              <a:buChar char="⚬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Least MAPE% and better R² and adjusted R² values influenced our choice.</a:t>
            </a:r>
          </a:p>
          <a:p>
            <a:pPr algn="just" marL="789315" indent="-394657" lvl="1">
              <a:lnSpc>
                <a:spcPts val="4387"/>
              </a:lnSpc>
              <a:buAutoNum type="arabicPeriod" startAt="1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Data-Driven Insights:</a:t>
            </a:r>
          </a:p>
          <a:p>
            <a:pPr algn="just" marL="1578629" indent="-526210" lvl="2">
              <a:lnSpc>
                <a:spcPts val="4387"/>
              </a:lnSpc>
              <a:buFont typeface="Arial"/>
              <a:buChar char="⚬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Uncovered relationships between demand, price, and influencing factors.</a:t>
            </a:r>
          </a:p>
          <a:p>
            <a:pPr algn="just" marL="1578629" indent="-526210" lvl="2">
              <a:lnSpc>
                <a:spcPts val="4387"/>
              </a:lnSpc>
              <a:buFont typeface="Arial"/>
              <a:buChar char="⚬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These insights inform long-term energy planning.</a:t>
            </a:r>
          </a:p>
          <a:p>
            <a:pPr algn="just" marL="789315" indent="-394657" lvl="1">
              <a:lnSpc>
                <a:spcPts val="4387"/>
              </a:lnSpc>
              <a:buAutoNum type="arabicPeriod" startAt="1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Scalable Solutions:</a:t>
            </a:r>
          </a:p>
          <a:p>
            <a:pPr algn="just" marL="1578629" indent="-526210" lvl="2">
              <a:lnSpc>
                <a:spcPts val="4387"/>
              </a:lnSpc>
              <a:buFont typeface="Arial"/>
              <a:buChar char="⚬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Consider scalability as data volumes grow.</a:t>
            </a:r>
          </a:p>
          <a:p>
            <a:pPr algn="just">
              <a:lnSpc>
                <a:spcPts val="4387"/>
              </a:lnSpc>
            </a:pPr>
          </a:p>
          <a:p>
            <a:pPr algn="just">
              <a:lnSpc>
                <a:spcPts val="4387"/>
              </a:lnSpc>
            </a:pPr>
          </a:p>
          <a:p>
            <a:pPr algn="just">
              <a:lnSpc>
                <a:spcPts val="438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4732" y="2630901"/>
            <a:ext cx="16064568" cy="664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ive:</a:t>
            </a:r>
          </a:p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Develop machine learning models for accurate prediction of</a:t>
            </a:r>
          </a:p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electricity demand and price.</a:t>
            </a:r>
          </a:p>
          <a:p>
            <a:pPr algn="just">
              <a:lnSpc>
                <a:spcPts val="4387"/>
              </a:lnSpc>
            </a:pP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Integration:</a:t>
            </a:r>
          </a:p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 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Integrate historical demand patterns, weather data, and other relevant</a:t>
            </a:r>
          </a:p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 factors to enhance forecasting accuracy.</a:t>
            </a:r>
          </a:p>
          <a:p>
            <a:pPr algn="just">
              <a:lnSpc>
                <a:spcPts val="4387"/>
              </a:lnSpc>
            </a:pP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Impact:</a:t>
            </a:r>
          </a:p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Support smart grid operations and enable data-driven decision-making in</a:t>
            </a:r>
          </a:p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the energy market to optimize resource allocation and pricing strategies.</a:t>
            </a:r>
          </a:p>
          <a:p>
            <a:pPr algn="just">
              <a:lnSpc>
                <a:spcPts val="438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09140" y="2048857"/>
            <a:ext cx="14596333" cy="746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ta Introduction</a:t>
            </a:r>
          </a:p>
          <a:p>
            <a:pPr algn="l">
              <a:lnSpc>
                <a:spcPts val="3907"/>
              </a:lnSpc>
            </a:pPr>
          </a:p>
          <a:p>
            <a:pPr algn="l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Exploratory Data Analysis (EDA) and Data Preprocessing</a:t>
            </a:r>
          </a:p>
          <a:p>
            <a:pPr algn="l">
              <a:lnSpc>
                <a:spcPts val="3907"/>
              </a:lnSpc>
            </a:pPr>
          </a:p>
          <a:p>
            <a:pPr algn="l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Feature Engineering</a:t>
            </a:r>
          </a:p>
          <a:p>
            <a:pPr algn="l">
              <a:lnSpc>
                <a:spcPts val="3907"/>
              </a:lnSpc>
            </a:pPr>
          </a:p>
          <a:p>
            <a:pPr algn="l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 Implementation </a:t>
            </a:r>
          </a:p>
          <a:p>
            <a:pPr algn="l">
              <a:lnSpc>
                <a:spcPts val="3907"/>
              </a:lnSpc>
            </a:pPr>
            <a:r>
              <a:rPr lang="en-US" sz="32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l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 Comparison</a:t>
            </a:r>
          </a:p>
          <a:p>
            <a:pPr algn="l">
              <a:lnSpc>
                <a:spcPts val="4387"/>
              </a:lnSpc>
            </a:pPr>
          </a:p>
          <a:p>
            <a:pPr algn="l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 Selection</a:t>
            </a:r>
          </a:p>
          <a:p>
            <a:pPr algn="l">
              <a:lnSpc>
                <a:spcPts val="4387"/>
              </a:lnSpc>
            </a:pPr>
          </a:p>
          <a:p>
            <a:pPr algn="l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Conclusion</a:t>
            </a:r>
          </a:p>
          <a:p>
            <a:pPr algn="l">
              <a:lnSpc>
                <a:spcPts val="390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Content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94732" y="2280759"/>
            <a:ext cx="162052" cy="162052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4732" y="3330065"/>
            <a:ext cx="162052" cy="162052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94732" y="4369846"/>
            <a:ext cx="162052" cy="162052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94732" y="5425025"/>
            <a:ext cx="162052" cy="162052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94732" y="6434802"/>
            <a:ext cx="162052" cy="162052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194732" y="7530304"/>
            <a:ext cx="162052" cy="162052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94732" y="8664576"/>
            <a:ext cx="162052" cy="162052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07253"/>
            <a:ext cx="15883666" cy="609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Overv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iew of the datasets used:</a:t>
            </a: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Weather Data: Contains various weather-related features such as temperature, humidity, wind speed, and weather conditions.</a:t>
            </a: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Energy Data: Includes features related to energy production and consumption, such as different types of generation (e.g., fossil, hydro, solar), load, and price information.</a:t>
            </a:r>
          </a:p>
          <a:p>
            <a:pPr algn="just">
              <a:lnSpc>
                <a:spcPts val="4387"/>
              </a:lnSpc>
            </a:pPr>
          </a:p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Dataset Shapes:</a:t>
            </a: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Weather Data: (178396, 17)</a:t>
            </a: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Energy Data: (35064, 29)</a:t>
            </a:r>
          </a:p>
          <a:p>
            <a:pPr algn="just">
              <a:lnSpc>
                <a:spcPts val="438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94732" y="5631399"/>
            <a:ext cx="6435762" cy="3525311"/>
          </a:xfrm>
          <a:custGeom>
            <a:avLst/>
            <a:gdLst/>
            <a:ahLst/>
            <a:cxnLst/>
            <a:rect r="r" b="b" t="t" l="l"/>
            <a:pathLst>
              <a:path h="3525311" w="6435762">
                <a:moveTo>
                  <a:pt x="0" y="0"/>
                </a:moveTo>
                <a:lnTo>
                  <a:pt x="6435761" y="0"/>
                </a:lnTo>
                <a:lnTo>
                  <a:pt x="6435761" y="3525312"/>
                </a:lnTo>
                <a:lnTo>
                  <a:pt x="0" y="3525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27" b="-288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66877" y="5700747"/>
            <a:ext cx="6202976" cy="3337201"/>
          </a:xfrm>
          <a:custGeom>
            <a:avLst/>
            <a:gdLst/>
            <a:ahLst/>
            <a:cxnLst/>
            <a:rect r="r" b="b" t="t" l="l"/>
            <a:pathLst>
              <a:path h="3337201" w="6202976">
                <a:moveTo>
                  <a:pt x="0" y="0"/>
                </a:moveTo>
                <a:lnTo>
                  <a:pt x="6202976" y="0"/>
                </a:lnTo>
                <a:lnTo>
                  <a:pt x="6202976" y="3337201"/>
                </a:lnTo>
                <a:lnTo>
                  <a:pt x="0" y="3337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EDA and Data Preprocessing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334453"/>
            <a:ext cx="15883666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preprocessing:</a:t>
            </a: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Removed columns with all NAN or zero value.</a:t>
            </a: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Handled missing values:  numeric columns with mean, categorical columns with mode</a:t>
            </a: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Replace outliers with NaN using the IQR method.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248775"/>
            <a:ext cx="7941833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3883" indent="-221942" lvl="1">
              <a:lnSpc>
                <a:spcPts val="246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hypothesis is supported but with a weak correlation.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70922" y="9248775"/>
            <a:ext cx="7941833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3883" indent="-221942" lvl="1">
              <a:lnSpc>
                <a:spcPts val="246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Demand peaking at times consistent with extreme temperatures.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681855"/>
            <a:ext cx="6423441" cy="3364660"/>
          </a:xfrm>
          <a:custGeom>
            <a:avLst/>
            <a:gdLst/>
            <a:ahLst/>
            <a:cxnLst/>
            <a:rect r="r" b="b" t="t" l="l"/>
            <a:pathLst>
              <a:path h="3364660" w="6423441">
                <a:moveTo>
                  <a:pt x="0" y="0"/>
                </a:moveTo>
                <a:lnTo>
                  <a:pt x="6423441" y="0"/>
                </a:lnTo>
                <a:lnTo>
                  <a:pt x="6423441" y="3364660"/>
                </a:lnTo>
                <a:lnTo>
                  <a:pt x="0" y="3364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29311" y="681855"/>
            <a:ext cx="6506754" cy="3364660"/>
          </a:xfrm>
          <a:custGeom>
            <a:avLst/>
            <a:gdLst/>
            <a:ahLst/>
            <a:cxnLst/>
            <a:rect r="r" b="b" t="t" l="l"/>
            <a:pathLst>
              <a:path h="3364660" w="6506754">
                <a:moveTo>
                  <a:pt x="0" y="0"/>
                </a:moveTo>
                <a:lnTo>
                  <a:pt x="6506754" y="0"/>
                </a:lnTo>
                <a:lnTo>
                  <a:pt x="6506754" y="3364660"/>
                </a:lnTo>
                <a:lnTo>
                  <a:pt x="0" y="3364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291161" y="5115753"/>
            <a:ext cx="5152850" cy="4416728"/>
          </a:xfrm>
          <a:custGeom>
            <a:avLst/>
            <a:gdLst/>
            <a:ahLst/>
            <a:cxnLst/>
            <a:rect r="r" b="b" t="t" l="l"/>
            <a:pathLst>
              <a:path h="4416728" w="5152850">
                <a:moveTo>
                  <a:pt x="0" y="0"/>
                </a:moveTo>
                <a:lnTo>
                  <a:pt x="5152850" y="0"/>
                </a:lnTo>
                <a:lnTo>
                  <a:pt x="5152850" y="4416728"/>
                </a:lnTo>
                <a:lnTo>
                  <a:pt x="0" y="44167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89806" y="5115753"/>
            <a:ext cx="5615571" cy="4142547"/>
          </a:xfrm>
          <a:custGeom>
            <a:avLst/>
            <a:gdLst/>
            <a:ahLst/>
            <a:cxnLst/>
            <a:rect r="r" b="b" t="t" l="l"/>
            <a:pathLst>
              <a:path h="4142547" w="5615571">
                <a:moveTo>
                  <a:pt x="0" y="0"/>
                </a:moveTo>
                <a:lnTo>
                  <a:pt x="5615571" y="0"/>
                </a:lnTo>
                <a:lnTo>
                  <a:pt x="5615571" y="4142547"/>
                </a:lnTo>
                <a:lnTo>
                  <a:pt x="0" y="41425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04494" b="-10044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26675" y="4219575"/>
            <a:ext cx="794183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3883" indent="-221942" lvl="1">
              <a:lnSpc>
                <a:spcPts val="246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Distinct peaks and troughs corresponding to different hours of the day.</a:t>
            </a:r>
          </a:p>
          <a:p>
            <a:pPr algn="just">
              <a:lnSpc>
                <a:spcPts val="246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317467" y="4191828"/>
            <a:ext cx="794183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3883" indent="-221942" lvl="1">
              <a:lnSpc>
                <a:spcPts val="246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Electricity demand patterns differ between weekdays and weekends.</a:t>
            </a:r>
          </a:p>
          <a:p>
            <a:pPr algn="just">
              <a:lnSpc>
                <a:spcPts val="2467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26675" y="9248775"/>
            <a:ext cx="7941833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67"/>
              </a:lnSpc>
            </a:pPr>
            <a:r>
              <a:rPr lang="en-US" sz="20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 had a higher median score, while 2 showed greater variability in exam scores.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Feature Engineering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5474" y="2211950"/>
            <a:ext cx="15883666" cy="704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9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Temporal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Features:</a:t>
            </a:r>
          </a:p>
          <a:p>
            <a:pPr algn="just" marL="789315" indent="-394657" lvl="1">
              <a:lnSpc>
                <a:spcPts val="3729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Hour of Day</a:t>
            </a:r>
          </a:p>
          <a:p>
            <a:pPr algn="just">
              <a:lnSpc>
                <a:spcPts val="3729"/>
              </a:lnSpc>
            </a:pPr>
          </a:p>
          <a:p>
            <a:pPr algn="just">
              <a:lnSpc>
                <a:spcPts val="3729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Categorical Features:</a:t>
            </a:r>
          </a:p>
          <a:p>
            <a:pPr algn="just" marL="789315" indent="-394657" lvl="1">
              <a:lnSpc>
                <a:spcPts val="3729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Peak/Off-Peak Classification</a:t>
            </a:r>
          </a:p>
          <a:p>
            <a:pPr algn="just">
              <a:lnSpc>
                <a:spcPts val="3729"/>
              </a:lnSpc>
            </a:pPr>
          </a:p>
          <a:p>
            <a:pPr algn="just">
              <a:lnSpc>
                <a:spcPts val="3729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Day of Week and Weekend Classification:</a:t>
            </a:r>
          </a:p>
          <a:p>
            <a:pPr algn="just" marL="789315" indent="-394657" lvl="1">
              <a:lnSpc>
                <a:spcPts val="3729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One-Hot Encoding</a:t>
            </a:r>
          </a:p>
          <a:p>
            <a:pPr algn="just">
              <a:lnSpc>
                <a:spcPts val="3729"/>
              </a:lnSpc>
            </a:pPr>
          </a:p>
          <a:p>
            <a:pPr algn="just">
              <a:lnSpc>
                <a:spcPts val="3729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Month a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nd Seasonal Variation:</a:t>
            </a:r>
          </a:p>
          <a:p>
            <a:pPr algn="just" marL="789315" indent="-394657" lvl="1">
              <a:lnSpc>
                <a:spcPts val="3729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One-Hot Encoding</a:t>
            </a:r>
          </a:p>
          <a:p>
            <a:pPr algn="just">
              <a:lnSpc>
                <a:spcPts val="3729"/>
              </a:lnSpc>
            </a:pPr>
          </a:p>
          <a:p>
            <a:pPr algn="just">
              <a:lnSpc>
                <a:spcPts val="3729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Temperature Features:</a:t>
            </a:r>
          </a:p>
          <a:p>
            <a:pPr algn="just" marL="789315" indent="-394657" lvl="1">
              <a:lnSpc>
                <a:spcPts val="3729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Squared and Cubed Temperatures</a:t>
            </a:r>
          </a:p>
          <a:p>
            <a:pPr algn="just">
              <a:lnSpc>
                <a:spcPts val="372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62159" y="3300308"/>
            <a:ext cx="7760738" cy="3630889"/>
          </a:xfrm>
          <a:custGeom>
            <a:avLst/>
            <a:gdLst/>
            <a:ahLst/>
            <a:cxnLst/>
            <a:rect r="r" b="b" t="t" l="l"/>
            <a:pathLst>
              <a:path h="3630889" w="7760738">
                <a:moveTo>
                  <a:pt x="0" y="0"/>
                </a:moveTo>
                <a:lnTo>
                  <a:pt x="7760738" y="0"/>
                </a:lnTo>
                <a:lnTo>
                  <a:pt x="7760738" y="3630890"/>
                </a:lnTo>
                <a:lnTo>
                  <a:pt x="0" y="3630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25727" y="3265763"/>
            <a:ext cx="7533573" cy="3755475"/>
          </a:xfrm>
          <a:custGeom>
            <a:avLst/>
            <a:gdLst/>
            <a:ahLst/>
            <a:cxnLst/>
            <a:rect r="r" b="b" t="t" l="l"/>
            <a:pathLst>
              <a:path h="3755475" w="7533573">
                <a:moveTo>
                  <a:pt x="0" y="0"/>
                </a:moveTo>
                <a:lnTo>
                  <a:pt x="7533573" y="0"/>
                </a:lnTo>
                <a:lnTo>
                  <a:pt x="7533573" y="3755474"/>
                </a:lnTo>
                <a:lnTo>
                  <a:pt x="0" y="37554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 Implementation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5474" y="1737811"/>
            <a:ext cx="4139263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7"/>
              </a:lnSpc>
            </a:pPr>
            <a:r>
              <a:rPr lang="en-US" sz="37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Linear Regression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85582" y="7864648"/>
            <a:ext cx="3613862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MAE: 9.1610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12.6693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15.4059%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R²: 0.3325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R²: 0.3286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35597" y="7864648"/>
            <a:ext cx="3613862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MAE: 1693.6033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2250.50341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5.9981%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R²: 0.7555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R²: 0.7540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42110" y="3010703"/>
            <a:ext cx="8216486" cy="3974674"/>
          </a:xfrm>
          <a:custGeom>
            <a:avLst/>
            <a:gdLst/>
            <a:ahLst/>
            <a:cxnLst/>
            <a:rect r="r" b="b" t="t" l="l"/>
            <a:pathLst>
              <a:path h="3974674" w="8216486">
                <a:moveTo>
                  <a:pt x="0" y="0"/>
                </a:moveTo>
                <a:lnTo>
                  <a:pt x="8216486" y="0"/>
                </a:lnTo>
                <a:lnTo>
                  <a:pt x="8216486" y="3974674"/>
                </a:lnTo>
                <a:lnTo>
                  <a:pt x="0" y="3974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37536" y="3010703"/>
            <a:ext cx="8191768" cy="3862652"/>
          </a:xfrm>
          <a:custGeom>
            <a:avLst/>
            <a:gdLst/>
            <a:ahLst/>
            <a:cxnLst/>
            <a:rect r="r" b="b" t="t" l="l"/>
            <a:pathLst>
              <a:path h="3862652" w="8191768">
                <a:moveTo>
                  <a:pt x="0" y="0"/>
                </a:moveTo>
                <a:lnTo>
                  <a:pt x="8191767" y="0"/>
                </a:lnTo>
                <a:lnTo>
                  <a:pt x="8191767" y="3862652"/>
                </a:lnTo>
                <a:lnTo>
                  <a:pt x="0" y="3862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8184" y="1528420"/>
            <a:ext cx="4139263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7"/>
              </a:lnSpc>
            </a:pPr>
            <a:r>
              <a:rPr lang="en-US" sz="37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Random Forest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43422" y="7842627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MAE: 826.4561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1107.4328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2.9379%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R²: 0.9407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R²: 0.9404</a:t>
            </a:r>
          </a:p>
          <a:p>
            <a:pPr algn="ctr">
              <a:lnSpc>
                <a:spcPts val="217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626488" y="7842627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MAE: 4.3753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7.1094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7.3093%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R²: 0.7898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R²: 0.7886</a:t>
            </a:r>
          </a:p>
          <a:p>
            <a:pPr algn="ctr">
              <a:lnSpc>
                <a:spcPts val="217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DAF_T5a4LwU</dc:identifier>
  <dcterms:modified xsi:type="dcterms:W3CDTF">2011-08-01T06:04:30Z</dcterms:modified>
  <cp:revision>1</cp:revision>
  <dc:title>Pink and Blue Modern Virtual Reality Presentation</dc:title>
</cp:coreProperties>
</file>