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4" r:id="rId6"/>
    <p:sldId id="270" r:id="rId7"/>
    <p:sldId id="260" r:id="rId8"/>
    <p:sldId id="271" r:id="rId9"/>
    <p:sldId id="272" r:id="rId10"/>
    <p:sldId id="273" r:id="rId11"/>
    <p:sldId id="261" r:id="rId12"/>
    <p:sldId id="265" r:id="rId13"/>
    <p:sldId id="262" r:id="rId14"/>
    <p:sldId id="267" r:id="rId15"/>
  </p:sldIdLst>
  <p:sldSz cx="18288000" cy="10287000"/>
  <p:notesSz cx="6858000" cy="9144000"/>
  <p:embeddedFontLst>
    <p:embeddedFont>
      <p:font typeface="Clear Sans" panose="020B0604020202020204" charset="0"/>
      <p:regular r:id="rId16"/>
    </p:embeddedFont>
    <p:embeddedFont>
      <p:font typeface="Clear Sans Medium" panose="020B0604020202020204" charset="0"/>
      <p:regular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Mardoto Heavy" panose="020B0604020202020204" charset="0"/>
      <p:regular r:id="rId22"/>
    </p:embeddedFont>
    <p:embeddedFont>
      <p:font typeface="Public Sans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FBFB"/>
    <a:srgbClr val="A9A9A9"/>
    <a:srgbClr val="E3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5C770-A60C-9205-A37E-4A55094B043F}" v="1954" dt="2024-07-17T14:33:35.650"/>
    <p1510:client id="{44A530D4-263C-2FFC-C64A-E4FA7BC77E2E}" v="252" dt="2024-07-17T01:26:39.152"/>
    <p1510:client id="{655AAD38-8F1F-F7BB-0921-C3DDA19C47AE}" v="38" dt="2024-07-18T16:02:20.630"/>
    <p1510:client id="{951EBDC5-C5DD-17AE-EEB2-4D8689603DCA}" v="841" dt="2024-07-17T10:11:29.780"/>
    <p1510:client id="{D5E17C4A-B5F7-B2E2-9658-315236D572E5}" v="1099" dt="2024-07-17T19:25:08.064"/>
    <p1510:client id="{EF3D6C48-6228-0935-54A9-7A762C0FFC96}" v="73" dt="2024-07-18T12:40:04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17T17:52:11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16351 4295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customXml" Target="../ink/ink1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6E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93358" y="7217166"/>
            <a:ext cx="14016572" cy="1655641"/>
            <a:chOff x="0" y="0"/>
            <a:chExt cx="3667562" cy="4579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67562" cy="457922"/>
            </a:xfrm>
            <a:custGeom>
              <a:avLst/>
              <a:gdLst/>
              <a:ahLst/>
              <a:cxnLst/>
              <a:rect l="l" t="t" r="r" b="b"/>
              <a:pathLst>
                <a:path w="3667562" h="457922">
                  <a:moveTo>
                    <a:pt x="0" y="0"/>
                  </a:moveTo>
                  <a:lnTo>
                    <a:pt x="3667562" y="0"/>
                  </a:lnTo>
                  <a:lnTo>
                    <a:pt x="3667562" y="457922"/>
                  </a:lnTo>
                  <a:lnTo>
                    <a:pt x="0" y="457922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667562" cy="4960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-902504" y="-874376"/>
            <a:ext cx="8932059" cy="17164890"/>
          </a:xfrm>
          <a:custGeom>
            <a:avLst/>
            <a:gdLst/>
            <a:ahLst/>
            <a:cxnLst/>
            <a:rect l="l" t="t" r="r" b="b"/>
            <a:pathLst>
              <a:path w="8932059" h="17164890">
                <a:moveTo>
                  <a:pt x="8932059" y="0"/>
                </a:moveTo>
                <a:lnTo>
                  <a:pt x="0" y="0"/>
                </a:lnTo>
                <a:lnTo>
                  <a:pt x="0" y="17164891"/>
                </a:lnTo>
                <a:lnTo>
                  <a:pt x="8932059" y="17164891"/>
                </a:lnTo>
                <a:lnTo>
                  <a:pt x="8932059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5400000">
            <a:off x="651708" y="1112637"/>
            <a:ext cx="3086100" cy="1543050"/>
            <a:chOff x="0" y="0"/>
            <a:chExt cx="812800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203200" y="120650"/>
              <a:ext cx="406400" cy="285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601719" y="1723017"/>
            <a:ext cx="9657581" cy="617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40"/>
              </a:lnSpc>
            </a:pPr>
            <a:r>
              <a:rPr lang="en-US" sz="4400" spc="330">
                <a:solidFill>
                  <a:srgbClr val="FFFFFF"/>
                </a:solidFill>
                <a:latin typeface="Clear Sans"/>
              </a:rPr>
              <a:t>Internship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858189" y="5137639"/>
            <a:ext cx="12201130" cy="16821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484"/>
              </a:lnSpc>
            </a:pPr>
            <a:r>
              <a:rPr lang="en-US" sz="6600" spc="188" dirty="0">
                <a:solidFill>
                  <a:srgbClr val="FFFFFF"/>
                </a:solidFill>
                <a:ea typeface="+mn-lt"/>
                <a:cs typeface="+mn-lt"/>
              </a:rPr>
              <a:t>ELECTRICITY DEMAND AND PRICE FORECASTING</a:t>
            </a:r>
            <a:r>
              <a:rPr lang="en-US" sz="5850" spc="188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en-US">
              <a:cs typeface="Calibri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635762" y="1268847"/>
            <a:ext cx="6623538" cy="31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20"/>
              </a:lnSpc>
            </a:pPr>
            <a:r>
              <a:rPr lang="en-US" sz="2200" spc="187">
                <a:solidFill>
                  <a:srgbClr val="FFFFFF"/>
                </a:solidFill>
                <a:latin typeface="Clear Sans Medium"/>
              </a:rPr>
              <a:t>Infosys Springboard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23233" y="8528685"/>
            <a:ext cx="3474780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19"/>
              </a:lnSpc>
            </a:pPr>
            <a:r>
              <a:rPr lang="en-US" sz="2150" spc="312">
                <a:solidFill>
                  <a:srgbClr val="000000"/>
                </a:solidFill>
                <a:latin typeface="Clear Sans Medium"/>
              </a:rPr>
              <a:t>JULY 2024</a:t>
            </a:r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3901926" y="7481839"/>
            <a:ext cx="14351131" cy="1359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80"/>
              </a:lnSpc>
            </a:pPr>
            <a:r>
              <a:rPr lang="en-US" sz="4800" b="1" spc="153" dirty="0">
                <a:solidFill>
                  <a:srgbClr val="FFFFFF"/>
                </a:solidFill>
                <a:latin typeface="Public Sans"/>
                <a:ea typeface="+mn-lt"/>
                <a:cs typeface="+mn-lt"/>
              </a:rPr>
              <a:t>Submitted BY</a:t>
            </a:r>
            <a:r>
              <a:rPr lang="en-US" sz="4800" spc="153" dirty="0">
                <a:solidFill>
                  <a:srgbClr val="FFFFFF"/>
                </a:solidFill>
                <a:latin typeface="Public Sans"/>
              </a:rPr>
              <a:t>:-  Challa Anjani Kumar Reddy</a:t>
            </a:r>
          </a:p>
          <a:p>
            <a:pPr>
              <a:lnSpc>
                <a:spcPts val="5280"/>
              </a:lnSpc>
            </a:pPr>
            <a:r>
              <a:rPr lang="en-US" sz="4800" spc="153" dirty="0">
                <a:solidFill>
                  <a:srgbClr val="FFFFFF"/>
                </a:solidFill>
                <a:latin typeface="Calibri"/>
                <a:cs typeface="Calibri"/>
              </a:rPr>
              <a:t>                 Email:-  anjanikumarchalla694@gmail.com</a:t>
            </a: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2975620" y="3524816"/>
            <a:ext cx="6893838" cy="3446919"/>
            <a:chOff x="0" y="0"/>
            <a:chExt cx="812800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203200" y="120650"/>
              <a:ext cx="406400" cy="285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6E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95467" y="1083564"/>
            <a:ext cx="16898645" cy="8741391"/>
            <a:chOff x="0" y="0"/>
            <a:chExt cx="1722814" cy="9869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22814" cy="986959"/>
            </a:xfrm>
            <a:custGeom>
              <a:avLst/>
              <a:gdLst/>
              <a:ahLst/>
              <a:cxnLst/>
              <a:rect l="l" t="t" r="r" b="b"/>
              <a:pathLst>
                <a:path w="1722814" h="986959">
                  <a:moveTo>
                    <a:pt x="0" y="0"/>
                  </a:moveTo>
                  <a:lnTo>
                    <a:pt x="1722814" y="0"/>
                  </a:lnTo>
                  <a:lnTo>
                    <a:pt x="1722814" y="986959"/>
                  </a:lnTo>
                  <a:lnTo>
                    <a:pt x="0" y="986959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722814" cy="9679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10800000" flipV="1">
            <a:off x="15355172" y="3796038"/>
            <a:ext cx="3150917" cy="6483509"/>
          </a:xfrm>
          <a:custGeom>
            <a:avLst/>
            <a:gdLst/>
            <a:ahLst/>
            <a:cxnLst/>
            <a:rect l="l" t="t" r="r" b="b"/>
            <a:pathLst>
              <a:path w="3150917" h="6008725">
                <a:moveTo>
                  <a:pt x="0" y="6008726"/>
                </a:moveTo>
                <a:lnTo>
                  <a:pt x="3150917" y="6008726"/>
                </a:lnTo>
                <a:lnTo>
                  <a:pt x="3150917" y="0"/>
                </a:lnTo>
                <a:lnTo>
                  <a:pt x="0" y="0"/>
                </a:lnTo>
                <a:lnTo>
                  <a:pt x="0" y="6008726"/>
                </a:lnTo>
                <a:close/>
              </a:path>
            </a:pathLst>
          </a:custGeom>
          <a:blipFill>
            <a:blip r:embed="rId2"/>
            <a:stretch>
              <a:fillRect l="-764376" t="-10648" r="-242807" b="-72239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4917658" y="411471"/>
            <a:ext cx="3032398" cy="28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9"/>
              </a:lnSpc>
            </a:pPr>
            <a:r>
              <a:rPr lang="en-US" sz="1999" spc="79">
                <a:solidFill>
                  <a:srgbClr val="FFFFFF"/>
                </a:solidFill>
                <a:latin typeface="Clear Sans Medium"/>
              </a:rPr>
              <a:t>INFOSYS SPRINGBOARD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069096B7-DCB8-2AEE-263B-914E5FC411CC}"/>
              </a:ext>
            </a:extLst>
          </p:cNvPr>
          <p:cNvSpPr txBox="1"/>
          <p:nvPr/>
        </p:nvSpPr>
        <p:spPr>
          <a:xfrm>
            <a:off x="997797" y="1074975"/>
            <a:ext cx="8123736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Arial"/>
              <a:buChar char="•"/>
            </a:pPr>
            <a:r>
              <a:rPr lang="en-US" sz="5600" dirty="0">
                <a:solidFill>
                  <a:srgbClr val="000000"/>
                </a:solidFill>
                <a:ea typeface="+mn-lt"/>
                <a:cs typeface="+mn-lt"/>
              </a:rPr>
              <a:t>Long short-term memory </a:t>
            </a:r>
            <a:endParaRPr lang="en-US" sz="5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40F9EC6D-B3B9-E562-6DE9-2CB305EC371D}"/>
              </a:ext>
            </a:extLst>
          </p:cNvPr>
          <p:cNvSpPr txBox="1"/>
          <p:nvPr/>
        </p:nvSpPr>
        <p:spPr>
          <a:xfrm>
            <a:off x="997796" y="5277698"/>
            <a:ext cx="9776689" cy="338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200" dirty="0">
                <a:ea typeface="Calibri"/>
                <a:cs typeface="Calibri"/>
              </a:rPr>
              <a:t>The above graphs of actual vs forecast are only for test data.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46536AAA-CB53-A450-623F-9B5F0CB2193A}"/>
              </a:ext>
            </a:extLst>
          </p:cNvPr>
          <p:cNvSpPr txBox="1"/>
          <p:nvPr/>
        </p:nvSpPr>
        <p:spPr>
          <a:xfrm>
            <a:off x="3383445" y="5002104"/>
            <a:ext cx="1251829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Load Actual</a:t>
            </a:r>
            <a:endParaRPr lang="en-US" sz="2000">
              <a:cs typeface="Calibri"/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E3957123-3F0A-F91F-69A4-40ABB73111A9}"/>
              </a:ext>
            </a:extLst>
          </p:cNvPr>
          <p:cNvSpPr txBox="1"/>
          <p:nvPr/>
        </p:nvSpPr>
        <p:spPr>
          <a:xfrm>
            <a:off x="6654183" y="2540256"/>
            <a:ext cx="2764105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>
                <a:latin typeface="Consolas"/>
                <a:ea typeface="+mn-lt"/>
                <a:cs typeface="+mn-lt"/>
              </a:rPr>
              <a:t>Load Prediction - Test Set</a:t>
            </a:r>
            <a:endParaRPr lang="en-US" dirty="0"/>
          </a:p>
          <a:p>
            <a:r>
              <a:rPr lang="en-US" sz="2000" b="1" dirty="0">
                <a:latin typeface="Consolas"/>
                <a:ea typeface="+mn-lt"/>
                <a:cs typeface="+mn-lt"/>
              </a:rPr>
              <a:t>MAPE: </a:t>
            </a:r>
            <a:r>
              <a:rPr lang="en-US" sz="2000" dirty="0">
                <a:latin typeface="Consolas"/>
                <a:ea typeface="+mn-lt"/>
                <a:cs typeface="+mn-lt"/>
              </a:rPr>
              <a:t>2.76</a:t>
            </a:r>
            <a:br>
              <a:rPr lang="en-US" sz="2000" b="1" dirty="0">
                <a:latin typeface="Consolas"/>
                <a:ea typeface="+mn-lt"/>
                <a:cs typeface="+mn-lt"/>
              </a:rPr>
            </a:br>
            <a:r>
              <a:rPr lang="en-US" sz="2000" b="1" dirty="0">
                <a:latin typeface="Consolas"/>
                <a:ea typeface="+mn-lt"/>
                <a:cs typeface="+mn-lt"/>
              </a:rPr>
              <a:t>MAE: </a:t>
            </a:r>
            <a:r>
              <a:rPr lang="en-US" sz="2000" dirty="0">
                <a:latin typeface="Consolas"/>
                <a:ea typeface="+mn-lt"/>
                <a:cs typeface="+mn-lt"/>
              </a:rPr>
              <a:t>1.92</a:t>
            </a:r>
            <a:br>
              <a:rPr lang="en-US" sz="2000" b="1" dirty="0">
                <a:latin typeface="Consolas"/>
                <a:ea typeface="+mn-lt"/>
                <a:cs typeface="+mn-lt"/>
              </a:rPr>
            </a:br>
            <a:r>
              <a:rPr lang="en-US" sz="2000" b="1" dirty="0">
                <a:latin typeface="Consolas"/>
                <a:ea typeface="+mn-lt"/>
                <a:cs typeface="+mn-lt"/>
              </a:rPr>
              <a:t>RMSE: </a:t>
            </a:r>
            <a:r>
              <a:rPr lang="en-US" sz="2000" dirty="0">
                <a:latin typeface="Consolas"/>
                <a:ea typeface="+mn-lt"/>
                <a:cs typeface="+mn-lt"/>
              </a:rPr>
              <a:t>2.47</a:t>
            </a:r>
            <a:endParaRPr lang="en-US" sz="2000">
              <a:cs typeface="Calibri"/>
            </a:endParaRPr>
          </a:p>
          <a:p>
            <a:r>
              <a:rPr lang="en-US" sz="2000" b="1" dirty="0">
                <a:latin typeface="Consolas"/>
                <a:ea typeface="+mn-lt"/>
                <a:cs typeface="+mn-lt"/>
              </a:rPr>
              <a:t>R²: </a:t>
            </a:r>
            <a:r>
              <a:rPr lang="en-US" sz="2000" dirty="0">
                <a:latin typeface="Consolas"/>
                <a:ea typeface="+mn-lt"/>
                <a:cs typeface="+mn-lt"/>
              </a:rPr>
              <a:t>0.90</a:t>
            </a:r>
            <a:r>
              <a:rPr lang="en-US" sz="2000" b="1" dirty="0">
                <a:latin typeface="Consolas"/>
                <a:ea typeface="+mn-lt"/>
                <a:cs typeface="+mn-lt"/>
              </a:rPr>
              <a:t>
Adjusted R²: </a:t>
            </a:r>
            <a:r>
              <a:rPr lang="en-US" sz="2000" dirty="0">
                <a:latin typeface="Consolas"/>
                <a:ea typeface="+mn-lt"/>
                <a:cs typeface="+mn-lt"/>
              </a:rPr>
              <a:t>0.90</a:t>
            </a:r>
            <a:r>
              <a:rPr lang="en-US" sz="2000" b="1" dirty="0">
                <a:latin typeface="Consolas"/>
                <a:ea typeface="+mn-lt"/>
                <a:cs typeface="+mn-lt"/>
              </a:rPr>
              <a:t>
</a:t>
            </a:r>
            <a:endParaRPr lang="en-US" sz="2000" b="1" dirty="0">
              <a:latin typeface="Consolas"/>
              <a:ea typeface="Calibri"/>
              <a:cs typeface="Calibri"/>
            </a:endParaRPr>
          </a:p>
        </p:txBody>
      </p:sp>
      <p:sp>
        <p:nvSpPr>
          <p:cNvPr id="24" name="TextBox 13">
            <a:extLst>
              <a:ext uri="{FF2B5EF4-FFF2-40B4-BE49-F238E27FC236}">
                <a16:creationId xmlns:a16="http://schemas.microsoft.com/office/drawing/2014/main" id="{0D75BAD5-CA27-61B9-0041-8E04E1825DA8}"/>
              </a:ext>
            </a:extLst>
          </p:cNvPr>
          <p:cNvSpPr txBox="1"/>
          <p:nvPr/>
        </p:nvSpPr>
        <p:spPr>
          <a:xfrm>
            <a:off x="14918951" y="2540254"/>
            <a:ext cx="2764105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>
                <a:latin typeface="Consolas"/>
                <a:ea typeface="+mn-lt"/>
                <a:cs typeface="+mn-lt"/>
              </a:rPr>
              <a:t>Price Prediction - Test Set</a:t>
            </a:r>
            <a:endParaRPr lang="en-US" dirty="0"/>
          </a:p>
          <a:p>
            <a:r>
              <a:rPr lang="en-US" sz="2000" b="1" dirty="0">
                <a:latin typeface="Consolas"/>
                <a:ea typeface="+mn-lt"/>
                <a:cs typeface="+mn-lt"/>
              </a:rPr>
              <a:t>MAPE:</a:t>
            </a:r>
            <a:r>
              <a:rPr lang="en-US" sz="2000" dirty="0">
                <a:latin typeface="Consolas"/>
                <a:ea typeface="+mn-lt"/>
                <a:cs typeface="+mn-lt"/>
              </a:rPr>
              <a:t> 2.1</a:t>
            </a:r>
            <a:br>
              <a:rPr lang="en-US" sz="2000" dirty="0">
                <a:latin typeface="Consolas"/>
                <a:ea typeface="+mn-lt"/>
                <a:cs typeface="+mn-lt"/>
              </a:rPr>
            </a:br>
            <a:r>
              <a:rPr lang="en-US" sz="2000" b="1" dirty="0">
                <a:latin typeface="Consolas"/>
                <a:ea typeface="+mn-lt"/>
                <a:cs typeface="+mn-lt"/>
              </a:rPr>
              <a:t>MAE:</a:t>
            </a:r>
            <a:r>
              <a:rPr lang="en-US" sz="2000" dirty="0">
                <a:latin typeface="Consolas"/>
                <a:ea typeface="+mn-lt"/>
                <a:cs typeface="+mn-lt"/>
              </a:rPr>
              <a:t> 633.48</a:t>
            </a:r>
            <a:br>
              <a:rPr lang="en-US" sz="2000" dirty="0">
                <a:latin typeface="Consolas"/>
                <a:ea typeface="+mn-lt"/>
                <a:cs typeface="+mn-lt"/>
              </a:rPr>
            </a:br>
            <a:r>
              <a:rPr lang="en-US" sz="2000" b="1" dirty="0">
                <a:latin typeface="Consolas"/>
                <a:ea typeface="+mn-lt"/>
                <a:cs typeface="+mn-lt"/>
              </a:rPr>
              <a:t>RMSE:</a:t>
            </a:r>
            <a:r>
              <a:rPr lang="en-US" sz="2000" dirty="0">
                <a:latin typeface="Consolas"/>
                <a:ea typeface="+mn-lt"/>
                <a:cs typeface="+mn-lt"/>
              </a:rPr>
              <a:t> 811.84</a:t>
            </a:r>
            <a:endParaRPr lang="en-US" sz="2000">
              <a:cs typeface="Calibri"/>
            </a:endParaRPr>
          </a:p>
          <a:p>
            <a:r>
              <a:rPr lang="en-US" sz="2000" b="1" dirty="0">
                <a:latin typeface="Consolas"/>
                <a:ea typeface="+mn-lt"/>
                <a:cs typeface="+mn-lt"/>
              </a:rPr>
              <a:t>R²:</a:t>
            </a:r>
            <a:r>
              <a:rPr lang="en-US" sz="2000" dirty="0">
                <a:latin typeface="Consolas"/>
                <a:ea typeface="+mn-lt"/>
                <a:cs typeface="+mn-lt"/>
              </a:rPr>
              <a:t> 0.968
</a:t>
            </a:r>
            <a:r>
              <a:rPr lang="en-US" sz="2000" b="1" dirty="0">
                <a:latin typeface="Consolas"/>
                <a:ea typeface="+mn-lt"/>
                <a:cs typeface="+mn-lt"/>
              </a:rPr>
              <a:t>Adjusted R²:</a:t>
            </a:r>
            <a:r>
              <a:rPr lang="en-US" sz="2000" dirty="0">
                <a:latin typeface="Consolas"/>
                <a:ea typeface="+mn-lt"/>
                <a:cs typeface="+mn-lt"/>
              </a:rPr>
              <a:t> 0.968
</a:t>
            </a:r>
            <a:endParaRPr lang="en-US" sz="2000" dirty="0">
              <a:latin typeface="Consolas"/>
              <a:ea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9770F1-BB77-9B0D-AD0B-3E35B2C4B02C}"/>
              </a:ext>
            </a:extLst>
          </p:cNvPr>
          <p:cNvSpPr txBox="1"/>
          <p:nvPr/>
        </p:nvSpPr>
        <p:spPr>
          <a:xfrm>
            <a:off x="11741996" y="5007964"/>
            <a:ext cx="1304582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ea typeface="Calibri"/>
                <a:cs typeface="Calibri"/>
              </a:rPr>
              <a:t>Price Actual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D7A26-5CA3-B859-130B-B12044B89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618" y="2073152"/>
            <a:ext cx="4947872" cy="2782034"/>
          </a:xfrm>
          <a:prstGeom prst="rect">
            <a:avLst/>
          </a:prstGeom>
        </p:spPr>
      </p:pic>
      <p:pic>
        <p:nvPicPr>
          <p:cNvPr id="16" name="Picture 15" descr="A graph with a line&#10;&#10;Description automatically generated">
            <a:extLst>
              <a:ext uri="{FF2B5EF4-FFF2-40B4-BE49-F238E27FC236}">
                <a16:creationId xmlns:a16="http://schemas.microsoft.com/office/drawing/2014/main" id="{7A30532B-F90F-9550-BAE4-D8F281A08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1185" y="1948961"/>
            <a:ext cx="5164016" cy="290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9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6E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800000" flipV="1">
            <a:off x="15935463" y="-54995"/>
            <a:ext cx="2535456" cy="7292402"/>
          </a:xfrm>
          <a:custGeom>
            <a:avLst/>
            <a:gdLst/>
            <a:ahLst/>
            <a:cxnLst/>
            <a:rect l="l" t="t" r="r" b="b"/>
            <a:pathLst>
              <a:path w="3150917" h="6008725">
                <a:moveTo>
                  <a:pt x="0" y="6008726"/>
                </a:moveTo>
                <a:lnTo>
                  <a:pt x="3150917" y="6008726"/>
                </a:lnTo>
                <a:lnTo>
                  <a:pt x="3150917" y="0"/>
                </a:lnTo>
                <a:lnTo>
                  <a:pt x="0" y="0"/>
                </a:lnTo>
                <a:lnTo>
                  <a:pt x="0" y="6008726"/>
                </a:lnTo>
                <a:close/>
              </a:path>
            </a:pathLst>
          </a:custGeom>
          <a:blipFill>
            <a:blip r:embed="rId2"/>
            <a:stretch>
              <a:fillRect l="-764376" t="-10648" r="-242807" b="-72239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777381" y="8062452"/>
            <a:ext cx="1506854" cy="1660392"/>
            <a:chOff x="0" y="0"/>
            <a:chExt cx="396867" cy="43730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96867" cy="437305"/>
            </a:xfrm>
            <a:custGeom>
              <a:avLst/>
              <a:gdLst/>
              <a:ahLst/>
              <a:cxnLst/>
              <a:rect l="l" t="t" r="r" b="b"/>
              <a:pathLst>
                <a:path w="396867" h="437305">
                  <a:moveTo>
                    <a:pt x="0" y="0"/>
                  </a:moveTo>
                  <a:lnTo>
                    <a:pt x="396867" y="0"/>
                  </a:lnTo>
                  <a:lnTo>
                    <a:pt x="396867" y="437305"/>
                  </a:lnTo>
                  <a:lnTo>
                    <a:pt x="0" y="437305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19050"/>
              <a:ext cx="396867" cy="4182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67154" y="1112619"/>
            <a:ext cx="14823786" cy="8112704"/>
            <a:chOff x="0" y="0"/>
            <a:chExt cx="3294885" cy="187574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94885" cy="187574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28575"/>
              <a:ext cx="3294885" cy="18471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39"/>
                </a:lnSpc>
              </a:pPr>
              <a:endParaRPr lang="en-US" sz="3399" spc="135">
                <a:solidFill>
                  <a:srgbClr val="000000"/>
                </a:solidFill>
                <a:latin typeface="Clear Sans Medium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247839" y="940849"/>
            <a:ext cx="1375250" cy="1353316"/>
            <a:chOff x="0" y="0"/>
            <a:chExt cx="362206" cy="35642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2206" cy="356429"/>
            </a:xfrm>
            <a:custGeom>
              <a:avLst/>
              <a:gdLst/>
              <a:ahLst/>
              <a:cxnLst/>
              <a:rect l="l" t="t" r="r" b="b"/>
              <a:pathLst>
                <a:path w="362206" h="356429">
                  <a:moveTo>
                    <a:pt x="0" y="0"/>
                  </a:moveTo>
                  <a:lnTo>
                    <a:pt x="362206" y="0"/>
                  </a:lnTo>
                  <a:lnTo>
                    <a:pt x="362206" y="356429"/>
                  </a:lnTo>
                  <a:lnTo>
                    <a:pt x="0" y="356429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19050"/>
              <a:ext cx="362206" cy="3373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4407704" y="387080"/>
            <a:ext cx="3032398" cy="28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9"/>
              </a:lnSpc>
            </a:pPr>
            <a:r>
              <a:rPr lang="en-US" sz="1999" spc="79">
                <a:solidFill>
                  <a:srgbClr val="FFFFFF"/>
                </a:solidFill>
                <a:latin typeface="Clear Sans Medium"/>
              </a:rPr>
              <a:t>INFOSYS SPRINGBOARD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409A4A-4AF0-7CDA-B0F4-B591F4019E08}"/>
              </a:ext>
            </a:extLst>
          </p:cNvPr>
          <p:cNvSpPr txBox="1"/>
          <p:nvPr/>
        </p:nvSpPr>
        <p:spPr>
          <a:xfrm>
            <a:off x="1534465" y="1416930"/>
            <a:ext cx="6781799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5400" dirty="0">
                <a:latin typeface="Mardoto Heavy"/>
                <a:ea typeface="+mn-lt"/>
                <a:cs typeface="+mn-lt"/>
              </a:rPr>
              <a:t>Model Selection:</a:t>
            </a:r>
            <a:endParaRPr lang="en-US" dirty="0">
              <a:latin typeface="Mardoto Heavy"/>
            </a:endParaRPr>
          </a:p>
          <a:p>
            <a:endParaRPr lang="en-IN" sz="5400" b="1" i="1" dirty="0">
              <a:latin typeface="Calibri"/>
              <a:ea typeface="Calibri"/>
              <a:cs typeface="Clear Sans Bold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DDC5E0-AF87-573B-34BC-2C6624BBFC14}"/>
              </a:ext>
            </a:extLst>
          </p:cNvPr>
          <p:cNvSpPr txBox="1"/>
          <p:nvPr/>
        </p:nvSpPr>
        <p:spPr>
          <a:xfrm>
            <a:off x="1535461" y="2297627"/>
            <a:ext cx="103632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 dirty="0">
                <a:ea typeface="+mn-lt"/>
                <a:cs typeface="+mn-lt"/>
              </a:rPr>
              <a:t>Criteria:</a:t>
            </a:r>
            <a:endParaRPr lang="en-US" b="1" dirty="0"/>
          </a:p>
          <a:p>
            <a:pPr marL="342900" indent="-342900">
              <a:buFont typeface="Arial"/>
              <a:buChar char="•"/>
            </a:pPr>
            <a:r>
              <a:rPr lang="en-IN" sz="2400" dirty="0">
                <a:ea typeface="+mn-lt"/>
                <a:cs typeface="+mn-lt"/>
              </a:rPr>
              <a:t>Performance metrics (e.g., RMSE, MAE, R^2, Adjusted R^2).</a:t>
            </a:r>
            <a:endParaRPr lang="en-IN" dirty="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IN" sz="2400" dirty="0">
                <a:ea typeface="+mn-lt"/>
                <a:cs typeface="+mn-lt"/>
              </a:rPr>
              <a:t>Comparison of different models on training and validation sets.</a:t>
            </a:r>
            <a:endParaRPr lang="en-IN">
              <a:ea typeface="Calibri"/>
              <a:cs typeface="Calibri"/>
            </a:endParaRPr>
          </a:p>
          <a:p>
            <a:r>
              <a:rPr lang="en-IN" sz="2400" b="1" dirty="0">
                <a:ea typeface="+mn-lt"/>
                <a:cs typeface="+mn-lt"/>
              </a:rPr>
              <a:t>Outcome:</a:t>
            </a:r>
            <a:r>
              <a:rPr lang="en-IN" sz="2400" dirty="0">
                <a:ea typeface="+mn-lt"/>
                <a:cs typeface="+mn-lt"/>
              </a:rPr>
              <a:t> Selection of LSTM as the best-performing model based on evaluation metrics.</a:t>
            </a:r>
            <a:endParaRPr lang="en-IN" dirty="0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BA7C53D3-7ECE-4116-1B03-8696AB13D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49" y="4004239"/>
            <a:ext cx="12276260" cy="2258891"/>
          </a:xfrm>
          <a:prstGeom prst="rect">
            <a:avLst/>
          </a:prstGeom>
        </p:spPr>
      </p:pic>
      <p:pic>
        <p:nvPicPr>
          <p:cNvPr id="10" name="Picture 9" descr="A table with numbers and text&#10;&#10;Description automatically generated">
            <a:extLst>
              <a:ext uri="{FF2B5EF4-FFF2-40B4-BE49-F238E27FC236}">
                <a16:creationId xmlns:a16="http://schemas.microsoft.com/office/drawing/2014/main" id="{25B1F19B-441A-3A64-C73A-18FBCBDF3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982" y="6304126"/>
            <a:ext cx="12277828" cy="25856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30F27E0-BE82-E80D-A256-1D27B4B2137E}"/>
                  </a:ext>
                </a:extLst>
              </p14:cNvPr>
              <p14:cNvContentPartPr/>
              <p14:nvPr/>
            </p14:nvContentPartPr>
            <p14:xfrm>
              <a:off x="12304059" y="4787153"/>
              <a:ext cx="20170" cy="2017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30F27E0-BE82-E80D-A256-1D27B4B2137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95559" y="3778653"/>
                <a:ext cx="2017000" cy="2017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A610D47E-3F4F-FA09-73E6-20903CC47A0A}"/>
              </a:ext>
            </a:extLst>
          </p:cNvPr>
          <p:cNvSpPr/>
          <p:nvPr/>
        </p:nvSpPr>
        <p:spPr>
          <a:xfrm>
            <a:off x="1803262" y="8479189"/>
            <a:ext cx="12216821" cy="395721"/>
          </a:xfrm>
          <a:prstGeom prst="rect">
            <a:avLst/>
          </a:prstGeom>
          <a:noFill/>
          <a:ln>
            <a:solidFill>
              <a:srgbClr val="E317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28E4730A-B829-5FA5-69F1-3C732213E593}"/>
              </a:ext>
            </a:extLst>
          </p:cNvPr>
          <p:cNvSpPr/>
          <p:nvPr/>
        </p:nvSpPr>
        <p:spPr>
          <a:xfrm>
            <a:off x="1803262" y="5780438"/>
            <a:ext cx="12185071" cy="475096"/>
          </a:xfrm>
          <a:prstGeom prst="rect">
            <a:avLst/>
          </a:prstGeom>
          <a:noFill/>
          <a:ln>
            <a:solidFill>
              <a:srgbClr val="E317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8938" y="52753"/>
            <a:ext cx="17989063" cy="10269416"/>
          </a:xfrm>
          <a:prstGeom prst="rightArrow">
            <a:avLst/>
          </a:prstGeom>
          <a:blipFill>
            <a:blip r:embed="rId2"/>
            <a:stretch>
              <a:fillRect r="-61138" b="-14587"/>
            </a:stretch>
          </a:blipFill>
        </p:spPr>
      </p:sp>
      <p:sp>
        <p:nvSpPr>
          <p:cNvPr id="4" name="AutoShape 4"/>
          <p:cNvSpPr/>
          <p:nvPr/>
        </p:nvSpPr>
        <p:spPr>
          <a:xfrm rot="21598039">
            <a:off x="1474606" y="1518968"/>
            <a:ext cx="14770542" cy="0"/>
          </a:xfrm>
          <a:prstGeom prst="line">
            <a:avLst/>
          </a:prstGeom>
          <a:ln w="238125" cap="flat">
            <a:solidFill>
              <a:srgbClr val="EFA03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874071" y="292637"/>
            <a:ext cx="12740685" cy="1137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000000"/>
                </a:solidFill>
                <a:latin typeface="Mardoto Heavy"/>
              </a:rPr>
              <a:t>Final output of lstm model</a:t>
            </a:r>
            <a:endParaRPr lang="en-US" sz="6600" dirty="0">
              <a:solidFill>
                <a:srgbClr val="000000"/>
              </a:solidFill>
              <a:latin typeface="Mardoto Heavy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724227" y="366850"/>
            <a:ext cx="3032398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9"/>
              </a:lnSpc>
            </a:pPr>
            <a:r>
              <a:rPr lang="en-US" sz="1800" spc="79">
                <a:solidFill>
                  <a:srgbClr val="000000"/>
                </a:solidFill>
                <a:latin typeface="Clear Sans Medium"/>
              </a:rPr>
              <a:t>INFOSYS SPRINGBOARD</a:t>
            </a:r>
          </a:p>
          <a:p>
            <a:pPr algn="l">
              <a:lnSpc>
                <a:spcPts val="1869"/>
              </a:lnSpc>
            </a:pPr>
            <a:endParaRPr lang="en-US" sz="1699" spc="67">
              <a:solidFill>
                <a:srgbClr val="000000"/>
              </a:solidFill>
              <a:latin typeface="Clear Sans Medium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522951-59C5-8DAB-C280-529C69453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39" y="1803889"/>
            <a:ext cx="9234124" cy="373086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2BE3766-2885-FB02-3F37-0339C71D85D2}"/>
              </a:ext>
            </a:extLst>
          </p:cNvPr>
          <p:cNvSpPr/>
          <p:nvPr/>
        </p:nvSpPr>
        <p:spPr>
          <a:xfrm>
            <a:off x="7929809" y="2568462"/>
            <a:ext cx="1213339" cy="1125417"/>
          </a:xfrm>
          <a:prstGeom prst="rect">
            <a:avLst/>
          </a:prstGeom>
          <a:noFill/>
          <a:ln>
            <a:solidFill>
              <a:srgbClr val="E317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72451C0-602A-D5D3-7669-9475977111DD}"/>
              </a:ext>
            </a:extLst>
          </p:cNvPr>
          <p:cNvSpPr/>
          <p:nvPr/>
        </p:nvSpPr>
        <p:spPr>
          <a:xfrm>
            <a:off x="9506542" y="2900924"/>
            <a:ext cx="914399" cy="7737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1D960F8-1D24-9A62-2BC4-16C9FD76C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756" y="1826966"/>
            <a:ext cx="7585563" cy="3731603"/>
          </a:xfrm>
          <a:prstGeom prst="rect">
            <a:avLst/>
          </a:prstGeom>
        </p:spPr>
      </p:pic>
      <p:pic>
        <p:nvPicPr>
          <p:cNvPr id="20" name="Picture 19" descr="A graph showing a line&#10;&#10;Description automatically generated">
            <a:extLst>
              <a:ext uri="{FF2B5EF4-FFF2-40B4-BE49-F238E27FC236}">
                <a16:creationId xmlns:a16="http://schemas.microsoft.com/office/drawing/2014/main" id="{5A203A90-B292-4DCE-FDBB-E9BDCEDE6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898" y="5964846"/>
            <a:ext cx="9270756" cy="34392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0D3A20-65BE-3F67-2C1E-AB603C08F359}"/>
              </a:ext>
            </a:extLst>
          </p:cNvPr>
          <p:cNvSpPr/>
          <p:nvPr/>
        </p:nvSpPr>
        <p:spPr>
          <a:xfrm>
            <a:off x="7929808" y="6173306"/>
            <a:ext cx="1213339" cy="984740"/>
          </a:xfrm>
          <a:prstGeom prst="rect">
            <a:avLst/>
          </a:prstGeom>
          <a:noFill/>
          <a:ln>
            <a:solidFill>
              <a:srgbClr val="E317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7B4EBDC-26B0-A1D6-F1B7-E17BC910B9F1}"/>
              </a:ext>
            </a:extLst>
          </p:cNvPr>
          <p:cNvSpPr/>
          <p:nvPr/>
        </p:nvSpPr>
        <p:spPr>
          <a:xfrm>
            <a:off x="9453786" y="6312340"/>
            <a:ext cx="826476" cy="8440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graph with a line&#10;&#10;Description automatically generated">
            <a:extLst>
              <a:ext uri="{FF2B5EF4-FFF2-40B4-BE49-F238E27FC236}">
                <a16:creationId xmlns:a16="http://schemas.microsoft.com/office/drawing/2014/main" id="{A4561C24-EA57-8564-C941-B6C01ACB24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6985" y="5975839"/>
            <a:ext cx="7467600" cy="3434861"/>
          </a:xfrm>
          <a:prstGeom prst="rect">
            <a:avLst/>
          </a:prstGeom>
        </p:spPr>
      </p:pic>
      <p:sp>
        <p:nvSpPr>
          <p:cNvPr id="25" name="TextBox 13">
            <a:extLst>
              <a:ext uri="{FF2B5EF4-FFF2-40B4-BE49-F238E27FC236}">
                <a16:creationId xmlns:a16="http://schemas.microsoft.com/office/drawing/2014/main" id="{627EF0B5-1F45-E299-CCDC-EE4269A8C93D}"/>
              </a:ext>
            </a:extLst>
          </p:cNvPr>
          <p:cNvSpPr txBox="1"/>
          <p:nvPr/>
        </p:nvSpPr>
        <p:spPr>
          <a:xfrm>
            <a:off x="4215782" y="5553088"/>
            <a:ext cx="1251829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ea typeface="+mn-lt"/>
                <a:cs typeface="+mn-lt"/>
              </a:rPr>
              <a:t>Load Actual</a:t>
            </a:r>
            <a:endParaRPr lang="en-US" dirty="0"/>
          </a:p>
        </p:txBody>
      </p:sp>
      <p:sp>
        <p:nvSpPr>
          <p:cNvPr id="26" name="TextBox 13">
            <a:extLst>
              <a:ext uri="{FF2B5EF4-FFF2-40B4-BE49-F238E27FC236}">
                <a16:creationId xmlns:a16="http://schemas.microsoft.com/office/drawing/2014/main" id="{627EF0B5-1F45-E299-CCDC-EE4269A8C93D}"/>
              </a:ext>
            </a:extLst>
          </p:cNvPr>
          <p:cNvSpPr txBox="1"/>
          <p:nvPr/>
        </p:nvSpPr>
        <p:spPr>
          <a:xfrm>
            <a:off x="13625750" y="5537702"/>
            <a:ext cx="1251829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ea typeface="+mn-lt"/>
                <a:cs typeface="+mn-lt"/>
              </a:rPr>
              <a:t>Load Actual</a:t>
            </a:r>
            <a:endParaRPr lang="en-US" dirty="0"/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3B76539B-778F-C6BE-9967-A84CED1A0D76}"/>
              </a:ext>
            </a:extLst>
          </p:cNvPr>
          <p:cNvSpPr txBox="1"/>
          <p:nvPr/>
        </p:nvSpPr>
        <p:spPr>
          <a:xfrm>
            <a:off x="13623550" y="9456872"/>
            <a:ext cx="1304582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ea typeface="Calibri"/>
                <a:cs typeface="Calibri"/>
              </a:rPr>
              <a:t>Price Actual</a:t>
            </a: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3B76539B-778F-C6BE-9967-A84CED1A0D76}"/>
              </a:ext>
            </a:extLst>
          </p:cNvPr>
          <p:cNvSpPr txBox="1"/>
          <p:nvPr/>
        </p:nvSpPr>
        <p:spPr>
          <a:xfrm>
            <a:off x="4217979" y="9459070"/>
            <a:ext cx="1304582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ea typeface="Calibri"/>
                <a:cs typeface="Calibri"/>
              </a:rPr>
              <a:t>Price Actual</a:t>
            </a: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8EFC3F1C-C3B7-797F-1398-589DC74697AD}"/>
              </a:ext>
            </a:extLst>
          </p:cNvPr>
          <p:cNvSpPr txBox="1"/>
          <p:nvPr/>
        </p:nvSpPr>
        <p:spPr>
          <a:xfrm>
            <a:off x="681270" y="9744189"/>
            <a:ext cx="12941920" cy="338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200" dirty="0">
                <a:ea typeface="Calibri"/>
                <a:cs typeface="Calibri"/>
              </a:rPr>
              <a:t>The above actual vs forecast graphs contain actual line for complete data but forecast line is only for test data.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6E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>
            <a:off x="-284267" y="5477712"/>
            <a:ext cx="2171137" cy="6571588"/>
          </a:xfrm>
          <a:custGeom>
            <a:avLst/>
            <a:gdLst/>
            <a:ahLst/>
            <a:cxnLst/>
            <a:rect l="l" t="t" r="r" b="b"/>
            <a:pathLst>
              <a:path w="3419644" h="6571588">
                <a:moveTo>
                  <a:pt x="3419643" y="0"/>
                </a:moveTo>
                <a:lnTo>
                  <a:pt x="0" y="0"/>
                </a:lnTo>
                <a:lnTo>
                  <a:pt x="0" y="6571588"/>
                </a:lnTo>
                <a:lnTo>
                  <a:pt x="3419643" y="6571588"/>
                </a:lnTo>
                <a:lnTo>
                  <a:pt x="3419643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 flipV="1">
            <a:off x="1386913" y="1765278"/>
            <a:ext cx="6571588" cy="20492"/>
          </a:xfrm>
          <a:prstGeom prst="line">
            <a:avLst/>
          </a:prstGeom>
          <a:ln w="123825" cap="flat">
            <a:solidFill>
              <a:srgbClr val="EFA03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 rot="5400000" flipH="1">
            <a:off x="13819923" y="-2087338"/>
            <a:ext cx="2417321" cy="6729848"/>
          </a:xfrm>
          <a:custGeom>
            <a:avLst/>
            <a:gdLst/>
            <a:ahLst/>
            <a:cxnLst/>
            <a:rect l="l" t="t" r="r" b="b"/>
            <a:pathLst>
              <a:path w="3419644" h="6571588">
                <a:moveTo>
                  <a:pt x="3419644" y="0"/>
                </a:moveTo>
                <a:lnTo>
                  <a:pt x="0" y="0"/>
                </a:lnTo>
                <a:lnTo>
                  <a:pt x="0" y="6571589"/>
                </a:lnTo>
                <a:lnTo>
                  <a:pt x="3419644" y="6571589"/>
                </a:lnTo>
                <a:lnTo>
                  <a:pt x="3419644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5005581" y="665789"/>
            <a:ext cx="3032398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9"/>
              </a:lnSpc>
            </a:pPr>
            <a:r>
              <a:rPr lang="en-US" sz="1800" spc="79">
                <a:solidFill>
                  <a:srgbClr val="000000"/>
                </a:solidFill>
                <a:latin typeface="Clear Sans Medium"/>
              </a:rPr>
              <a:t>INFOSYS SPRINGBOARD</a:t>
            </a:r>
          </a:p>
          <a:p>
            <a:pPr algn="l">
              <a:lnSpc>
                <a:spcPts val="1869"/>
              </a:lnSpc>
            </a:pPr>
            <a:endParaRPr lang="en-US" sz="1699" spc="67">
              <a:solidFill>
                <a:srgbClr val="FFFFFF"/>
              </a:solidFill>
              <a:latin typeface="Clear Sans Medium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94500" y="668802"/>
            <a:ext cx="10533731" cy="10078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580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Mardoto Heavy"/>
              </a:rPr>
              <a:t>Conclusion:</a:t>
            </a:r>
            <a:endParaRPr 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A5DF6-3DA3-1148-D854-5407663EA115}"/>
              </a:ext>
            </a:extLst>
          </p:cNvPr>
          <p:cNvSpPr txBox="1"/>
          <p:nvPr/>
        </p:nvSpPr>
        <p:spPr>
          <a:xfrm>
            <a:off x="1670539" y="4246685"/>
            <a:ext cx="696350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LSTM Model Output for Total Load Actual: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Wingdings"/>
              <a:buChar char="q"/>
            </a:pPr>
            <a:endParaRPr lang="en-US">
              <a:cs typeface="Calibri"/>
            </a:endParaRPr>
          </a:p>
          <a:p>
            <a:pPr marL="342900" indent="-342900">
              <a:buFont typeface="Wingdings"/>
              <a:buChar char="q"/>
            </a:pP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R²:</a:t>
            </a: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 0.9687: Explains 96.87% of the variance in total load.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q"/>
            </a:pP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Adjusted R²:</a:t>
            </a: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 0.9685: Slightly adjusted for the number of predictors, still very high.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q"/>
            </a:pP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MAPE:</a:t>
            </a: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 2.16: Very low percentage error, indicating high accuracy.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q"/>
            </a:pP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MAE: </a:t>
            </a: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633.48: Average absolute error in load predictions.</a:t>
            </a:r>
          </a:p>
          <a:p>
            <a:pPr marL="342900" indent="-342900">
              <a:buFont typeface="Wingdings"/>
              <a:buChar char="q"/>
            </a:pP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RMSE:</a:t>
            </a: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 811.85: Indicates the magnitude of prediction errors.</a:t>
            </a:r>
            <a:endParaRPr lang="en-US" sz="22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44924C-1949-4FCA-5332-FA532E4C3F26}"/>
              </a:ext>
            </a:extLst>
          </p:cNvPr>
          <p:cNvSpPr txBox="1"/>
          <p:nvPr/>
        </p:nvSpPr>
        <p:spPr>
          <a:xfrm>
            <a:off x="1459521" y="2013438"/>
            <a:ext cx="15368954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cs typeface="Calibri"/>
              </a:rPr>
              <a:t>Model Performance:</a:t>
            </a:r>
          </a:p>
          <a:p>
            <a:endParaRPr lang="en-US" sz="2200" b="1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q"/>
            </a:pPr>
            <a:r>
              <a:rPr lang="en-US" sz="2200" dirty="0">
                <a:solidFill>
                  <a:schemeClr val="bg1"/>
                </a:solidFill>
                <a:cs typeface="Calibri"/>
              </a:rPr>
              <a:t>Among the various models tested, the LSTM model outperformed others in accurately forecasting both electricity demand and prices.</a:t>
            </a:r>
          </a:p>
          <a:p>
            <a:pPr marL="342900" indent="-342900">
              <a:buFont typeface="Wingdings"/>
              <a:buChar char="q"/>
            </a:pPr>
            <a:r>
              <a:rPr lang="en-US" sz="2200" dirty="0">
                <a:solidFill>
                  <a:schemeClr val="bg1"/>
                </a:solidFill>
                <a:cs typeface="Calibri"/>
              </a:rPr>
              <a:t>The use of advanced feature selection techniques, such as correlation analysis and feature importance from models, ensured the selection of relevant predictors, improving model accuracy.</a:t>
            </a:r>
          </a:p>
          <a:p>
            <a:endParaRPr lang="en-US" sz="22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9BA33-E700-A78F-68E0-C3585510D4EF}"/>
              </a:ext>
            </a:extLst>
          </p:cNvPr>
          <p:cNvSpPr txBox="1"/>
          <p:nvPr/>
        </p:nvSpPr>
        <p:spPr>
          <a:xfrm>
            <a:off x="1670537" y="7693269"/>
            <a:ext cx="15368954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Implications:</a:t>
            </a:r>
            <a:endParaRPr lang="en-US" sz="2200" b="1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q"/>
            </a:pPr>
            <a:endParaRPr lang="en-US" sz="22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q"/>
            </a:pPr>
            <a:r>
              <a:rPr lang="en-US" sz="2200" dirty="0">
                <a:solidFill>
                  <a:schemeClr val="bg1"/>
                </a:solidFill>
              </a:rPr>
              <a:t>Accurate forecasting models can significantly enhance energy management and planning, leading to cost savings and more efficient resource allocation.</a:t>
            </a:r>
            <a:endParaRPr lang="en-US" sz="22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q"/>
            </a:pPr>
            <a:r>
              <a:rPr lang="en-US" sz="2200" dirty="0">
                <a:solidFill>
                  <a:schemeClr val="bg1"/>
                </a:solidFill>
              </a:rPr>
              <a:t>The approach demonstrated can be adapted and extended to other time series forecasting problems, showcasing the versatility of machine learning models in predictive analytics.</a:t>
            </a:r>
            <a:endParaRPr lang="en-US" sz="22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60CCF7-A7F3-A245-61E6-B416B4F19FBE}"/>
              </a:ext>
            </a:extLst>
          </p:cNvPr>
          <p:cNvSpPr txBox="1"/>
          <p:nvPr/>
        </p:nvSpPr>
        <p:spPr>
          <a:xfrm>
            <a:off x="9566030" y="4246684"/>
            <a:ext cx="6963508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LSTM Model Output for Actual Price:</a:t>
            </a:r>
            <a:endParaRPr lang="en-US" b="1" dirty="0">
              <a:solidFill>
                <a:schemeClr val="bg1"/>
              </a:solidFill>
            </a:endParaRPr>
          </a:p>
          <a:p>
            <a:endParaRPr lang="en-US"/>
          </a:p>
          <a:p>
            <a:pPr marL="342900" indent="-342900">
              <a:buFont typeface="Wingdings"/>
              <a:buChar char="q"/>
            </a:pP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R²:</a:t>
            </a: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 0.9018: Explains 90.18% of the variance in actual prices.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q"/>
            </a:pP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Adjusted R²:</a:t>
            </a: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 0.9014: Slightly adjusted for the number of predictors, still very high.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q"/>
            </a:pP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MAPE: </a:t>
            </a: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0.0277: Very low percentage error, indicating high accuracy.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q"/>
            </a:pP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MAE:</a:t>
            </a: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 1.93: Average absolute error in price predictions.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q"/>
            </a:pP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RMSE: </a:t>
            </a: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2.48: Indicates the magnitude of prediction errors.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61138" b="-1458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7448" y="3730657"/>
            <a:ext cx="14833104" cy="3860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97"/>
              </a:lnSpc>
            </a:pPr>
            <a:r>
              <a:rPr lang="en-US" sz="15099" spc="1585">
                <a:solidFill>
                  <a:srgbClr val="000000"/>
                </a:solidFill>
                <a:latin typeface="Mardoto Heavy"/>
              </a:rPr>
              <a:t>THANK</a:t>
            </a:r>
          </a:p>
          <a:p>
            <a:pPr algn="ctr">
              <a:lnSpc>
                <a:spcPts val="14797"/>
              </a:lnSpc>
            </a:pPr>
            <a:r>
              <a:rPr lang="en-US" sz="15099" spc="1585">
                <a:solidFill>
                  <a:srgbClr val="000000"/>
                </a:solidFill>
                <a:latin typeface="Mardoto Heavy"/>
              </a:rPr>
              <a:t>YOU</a:t>
            </a:r>
          </a:p>
        </p:txBody>
      </p:sp>
      <p:grpSp>
        <p:nvGrpSpPr>
          <p:cNvPr id="4" name="Group 4"/>
          <p:cNvGrpSpPr/>
          <p:nvPr/>
        </p:nvGrpSpPr>
        <p:grpSpPr>
          <a:xfrm rot="5400000">
            <a:off x="-635933" y="1183211"/>
            <a:ext cx="3858176" cy="1929088"/>
            <a:chOff x="0" y="0"/>
            <a:chExt cx="812800" cy="406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203200" y="120650"/>
              <a:ext cx="406400" cy="285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5400000">
            <a:off x="15083182" y="7133888"/>
            <a:ext cx="3823082" cy="1911541"/>
            <a:chOff x="0" y="0"/>
            <a:chExt cx="812800" cy="40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E6E8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203200" y="120650"/>
              <a:ext cx="406400" cy="285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61138" b="-1458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82069" y="2528621"/>
            <a:ext cx="15655447" cy="6026692"/>
            <a:chOff x="0" y="0"/>
            <a:chExt cx="2885744" cy="1550226"/>
          </a:xfrm>
        </p:grpSpPr>
        <p:sp>
          <p:nvSpPr>
            <p:cNvPr id="4" name="Freeform 4"/>
            <p:cNvSpPr/>
            <p:nvPr/>
          </p:nvSpPr>
          <p:spPr>
            <a:xfrm>
              <a:off x="45379" y="0"/>
              <a:ext cx="2840365" cy="1550226"/>
            </a:xfrm>
            <a:custGeom>
              <a:avLst/>
              <a:gdLst/>
              <a:ahLst/>
              <a:cxnLst/>
              <a:rect l="l" t="t" r="r" b="b"/>
              <a:pathLst>
                <a:path w="2840365" h="1550226">
                  <a:moveTo>
                    <a:pt x="0" y="0"/>
                  </a:moveTo>
                  <a:lnTo>
                    <a:pt x="2840365" y="0"/>
                  </a:lnTo>
                  <a:lnTo>
                    <a:pt x="2840365" y="1550226"/>
                  </a:lnTo>
                  <a:lnTo>
                    <a:pt x="0" y="1550226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19050"/>
              <a:ext cx="2840365" cy="15311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665581" y="1489062"/>
            <a:ext cx="2296061" cy="2254962"/>
            <a:chOff x="0" y="0"/>
            <a:chExt cx="604724" cy="59389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4724" cy="593900"/>
            </a:xfrm>
            <a:custGeom>
              <a:avLst/>
              <a:gdLst/>
              <a:ahLst/>
              <a:cxnLst/>
              <a:rect l="l" t="t" r="r" b="b"/>
              <a:pathLst>
                <a:path w="604724" h="593900">
                  <a:moveTo>
                    <a:pt x="0" y="0"/>
                  </a:moveTo>
                  <a:lnTo>
                    <a:pt x="604724" y="0"/>
                  </a:lnTo>
                  <a:lnTo>
                    <a:pt x="604724" y="593900"/>
                  </a:lnTo>
                  <a:lnTo>
                    <a:pt x="0" y="593900"/>
                  </a:lnTo>
                  <a:close/>
                </a:path>
              </a:pathLst>
            </a:custGeom>
            <a:solidFill>
              <a:srgbClr val="2E6E8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19050"/>
              <a:ext cx="604724" cy="5748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791909" y="2866609"/>
            <a:ext cx="6140253" cy="884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60"/>
              </a:lnSpc>
            </a:pPr>
            <a:r>
              <a:rPr lang="en-US" sz="5400">
                <a:latin typeface="Mardoto Heavy"/>
              </a:rPr>
              <a:t>Introduction: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91909" y="4017818"/>
            <a:ext cx="11216922" cy="7112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sz="2200" b="1" dirty="0">
                <a:solidFill>
                  <a:srgbClr val="000000"/>
                </a:solidFill>
                <a:ea typeface="+mn-lt"/>
                <a:cs typeface="+mn-lt"/>
              </a:rPr>
              <a:t>Objective:</a:t>
            </a: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 Forecasting electricity demand and prices using machine learning models.</a:t>
            </a:r>
            <a:endParaRPr lang="en-US" sz="2200" dirty="0">
              <a:ea typeface="Calibri"/>
              <a:cs typeface="Calibri"/>
            </a:endParaRPr>
          </a:p>
          <a:p>
            <a:pPr marL="342900" indent="-342900" algn="just">
              <a:lnSpc>
                <a:spcPts val="3079"/>
              </a:lnSpc>
              <a:buFont typeface="Arial"/>
              <a:buChar char="•"/>
            </a:pPr>
            <a:r>
              <a:rPr lang="en-US" sz="2200" b="1" dirty="0">
                <a:solidFill>
                  <a:srgbClr val="000000"/>
                </a:solidFill>
                <a:ea typeface="+mn-lt"/>
                <a:cs typeface="+mn-lt"/>
              </a:rPr>
              <a:t>Importance:</a:t>
            </a: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 Accurate forecasting helps in efficient energy management and cost savings.</a:t>
            </a:r>
            <a:endParaRPr lang="en-US" sz="2200" dirty="0">
              <a:ea typeface="Calibri"/>
              <a:cs typeface="Calibri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1420565" y="7691601"/>
            <a:ext cx="2296061" cy="2254962"/>
            <a:chOff x="0" y="0"/>
            <a:chExt cx="604724" cy="59389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04724" cy="593900"/>
            </a:xfrm>
            <a:custGeom>
              <a:avLst/>
              <a:gdLst/>
              <a:ahLst/>
              <a:cxnLst/>
              <a:rect l="l" t="t" r="r" b="b"/>
              <a:pathLst>
                <a:path w="604724" h="593900">
                  <a:moveTo>
                    <a:pt x="0" y="0"/>
                  </a:moveTo>
                  <a:lnTo>
                    <a:pt x="604724" y="0"/>
                  </a:lnTo>
                  <a:lnTo>
                    <a:pt x="604724" y="593900"/>
                  </a:lnTo>
                  <a:lnTo>
                    <a:pt x="0" y="593900"/>
                  </a:lnTo>
                  <a:close/>
                </a:path>
              </a:pathLst>
            </a:custGeom>
            <a:solidFill>
              <a:srgbClr val="2E6E8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19050"/>
              <a:ext cx="604724" cy="5748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3932920" y="699492"/>
            <a:ext cx="3032398" cy="28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9"/>
              </a:lnSpc>
            </a:pPr>
            <a:r>
              <a:rPr lang="en-US" sz="1999" spc="79">
                <a:solidFill>
                  <a:srgbClr val="000000"/>
                </a:solidFill>
                <a:latin typeface="Clear Sans Medium"/>
              </a:rPr>
              <a:t>INFOSYS SPRINGBOARD</a:t>
            </a: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98EFE6B3-935B-5980-A989-F9E44ED8CF55}"/>
              </a:ext>
            </a:extLst>
          </p:cNvPr>
          <p:cNvSpPr txBox="1"/>
          <p:nvPr/>
        </p:nvSpPr>
        <p:spPr>
          <a:xfrm>
            <a:off x="1791909" y="5099854"/>
            <a:ext cx="6140253" cy="875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59"/>
              </a:lnSpc>
            </a:pPr>
            <a:r>
              <a:rPr lang="en-US" sz="5400" b="1">
                <a:solidFill>
                  <a:srgbClr val="000000"/>
                </a:solidFill>
                <a:latin typeface="Mardoto Heavy"/>
                <a:ea typeface="+mn-lt"/>
                <a:cs typeface="+mn-lt"/>
              </a:rPr>
              <a:t>Problem:</a:t>
            </a:r>
            <a:endParaRPr lang="en-US" sz="5400" b="1">
              <a:latin typeface="Mardoto Heavy"/>
              <a:ea typeface="+mn-lt"/>
              <a:cs typeface="+mn-lt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F182E99A-BCBA-744D-DDE9-2D54D177B247}"/>
              </a:ext>
            </a:extLst>
          </p:cNvPr>
          <p:cNvSpPr txBox="1"/>
          <p:nvPr/>
        </p:nvSpPr>
        <p:spPr>
          <a:xfrm>
            <a:off x="1791909" y="6180724"/>
            <a:ext cx="11216922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sz="2200" b="1" dirty="0">
                <a:ea typeface="+mn-lt"/>
                <a:cs typeface="+mn-lt"/>
              </a:rPr>
              <a:t>Challenges</a:t>
            </a:r>
            <a:r>
              <a:rPr lang="en-US" sz="2200" dirty="0">
                <a:ea typeface="+mn-lt"/>
                <a:cs typeface="+mn-lt"/>
              </a:rPr>
              <a:t>: Variability in electricity demand and price due to multiple factors like weather, time of day, and seasonality.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200" b="1" dirty="0">
                <a:ea typeface="+mn-lt"/>
                <a:cs typeface="+mn-lt"/>
              </a:rPr>
              <a:t>Goal</a:t>
            </a:r>
            <a:r>
              <a:rPr lang="en-US" sz="2200" dirty="0">
                <a:ea typeface="+mn-lt"/>
                <a:cs typeface="+mn-lt"/>
              </a:rPr>
              <a:t>: Develop a robust model to predict electricity demand and prices.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6E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2958" y="2019631"/>
            <a:ext cx="13723099" cy="7014859"/>
            <a:chOff x="0" y="0"/>
            <a:chExt cx="3040028" cy="10879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40028" cy="1087995"/>
            </a:xfrm>
            <a:custGeom>
              <a:avLst/>
              <a:gdLst/>
              <a:ahLst/>
              <a:cxnLst/>
              <a:rect l="l" t="t" r="r" b="b"/>
              <a:pathLst>
                <a:path w="3040028" h="1087995">
                  <a:moveTo>
                    <a:pt x="0" y="0"/>
                  </a:moveTo>
                  <a:lnTo>
                    <a:pt x="3040028" y="0"/>
                  </a:lnTo>
                  <a:lnTo>
                    <a:pt x="3040028" y="1087995"/>
                  </a:lnTo>
                  <a:lnTo>
                    <a:pt x="0" y="1087995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040028" cy="1135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494778" y="934164"/>
            <a:ext cx="3298615" cy="2874650"/>
            <a:chOff x="0" y="0"/>
            <a:chExt cx="868771" cy="7571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68771" cy="757110"/>
            </a:xfrm>
            <a:custGeom>
              <a:avLst/>
              <a:gdLst/>
              <a:ahLst/>
              <a:cxnLst/>
              <a:rect l="l" t="t" r="r" b="b"/>
              <a:pathLst>
                <a:path w="868771" h="757110">
                  <a:moveTo>
                    <a:pt x="0" y="0"/>
                  </a:moveTo>
                  <a:lnTo>
                    <a:pt x="868771" y="0"/>
                  </a:lnTo>
                  <a:lnTo>
                    <a:pt x="868771" y="757110"/>
                  </a:lnTo>
                  <a:lnTo>
                    <a:pt x="0" y="757110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68771" cy="804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16200000" flipH="1">
            <a:off x="11787404" y="4998528"/>
            <a:ext cx="3419644" cy="6571588"/>
          </a:xfrm>
          <a:custGeom>
            <a:avLst/>
            <a:gdLst/>
            <a:ahLst/>
            <a:cxnLst/>
            <a:rect l="l" t="t" r="r" b="b"/>
            <a:pathLst>
              <a:path w="3419644" h="6571588">
                <a:moveTo>
                  <a:pt x="3419644" y="0"/>
                </a:moveTo>
                <a:lnTo>
                  <a:pt x="0" y="0"/>
                </a:lnTo>
                <a:lnTo>
                  <a:pt x="0" y="6571589"/>
                </a:lnTo>
                <a:lnTo>
                  <a:pt x="3419644" y="6571589"/>
                </a:lnTo>
                <a:lnTo>
                  <a:pt x="3419644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 flipH="1">
            <a:off x="16111672" y="-3829840"/>
            <a:ext cx="3183012" cy="6116850"/>
          </a:xfrm>
          <a:custGeom>
            <a:avLst/>
            <a:gdLst/>
            <a:ahLst/>
            <a:cxnLst/>
            <a:rect l="l" t="t" r="r" b="b"/>
            <a:pathLst>
              <a:path w="3183012" h="6116850">
                <a:moveTo>
                  <a:pt x="3183012" y="0"/>
                </a:moveTo>
                <a:lnTo>
                  <a:pt x="0" y="0"/>
                </a:lnTo>
                <a:lnTo>
                  <a:pt x="0" y="6116849"/>
                </a:lnTo>
                <a:lnTo>
                  <a:pt x="3183012" y="6116849"/>
                </a:lnTo>
                <a:lnTo>
                  <a:pt x="3183012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248593" y="1327929"/>
            <a:ext cx="2854953" cy="2854953"/>
          </a:xfrm>
          <a:custGeom>
            <a:avLst/>
            <a:gdLst/>
            <a:ahLst/>
            <a:cxnLst/>
            <a:rect l="l" t="t" r="r" b="b"/>
            <a:pathLst>
              <a:path w="2854953" h="2854953">
                <a:moveTo>
                  <a:pt x="0" y="0"/>
                </a:moveTo>
                <a:lnTo>
                  <a:pt x="2854953" y="0"/>
                </a:lnTo>
                <a:lnTo>
                  <a:pt x="2854953" y="2854953"/>
                </a:lnTo>
                <a:lnTo>
                  <a:pt x="0" y="28549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998164" y="2383024"/>
            <a:ext cx="6148437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40"/>
              </a:lnSpc>
              <a:spcBef>
                <a:spcPct val="0"/>
              </a:spcBef>
            </a:pPr>
            <a:r>
              <a:rPr lang="en-US" sz="5400">
                <a:solidFill>
                  <a:srgbClr val="000000"/>
                </a:solidFill>
                <a:latin typeface="Mardoto Heavy"/>
                <a:ea typeface="+mn-lt"/>
                <a:cs typeface="+mn-lt"/>
              </a:rPr>
              <a:t>INDEX</a:t>
            </a:r>
            <a:r>
              <a:rPr lang="en-US" sz="620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998164" y="3478273"/>
            <a:ext cx="7141183" cy="3419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Introduction</a:t>
            </a:r>
            <a:endParaRPr lang="en-US" sz="2200" dirty="0">
              <a:ea typeface="Calibri"/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Problem Statement</a:t>
            </a:r>
            <a:endParaRPr lang="en-US" sz="2200" dirty="0">
              <a:ea typeface="Calibri"/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Granularity</a:t>
            </a:r>
          </a:p>
          <a:p>
            <a:pPr marL="457200" indent="-457200" algn="just">
              <a:buAutoNum type="arabicPeriod"/>
            </a:pP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Data Preprocessing</a:t>
            </a:r>
          </a:p>
          <a:p>
            <a:pPr marL="457200" indent="-457200" algn="just">
              <a:buAutoNum type="arabicPeriod"/>
            </a:pP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Feature Engineering</a:t>
            </a:r>
          </a:p>
          <a:p>
            <a:pPr marL="457200" indent="-457200" algn="just">
              <a:buAutoNum type="arabicPeriod"/>
            </a:pP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Exploratory Data Analysis (EDA)</a:t>
            </a:r>
            <a:endParaRPr lang="en-US" sz="2200" dirty="0">
              <a:ea typeface="Calibri"/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Feature Selection</a:t>
            </a:r>
            <a:endParaRPr lang="en-US" sz="2200" dirty="0">
              <a:ea typeface="Calibri"/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Model Building</a:t>
            </a:r>
            <a:endParaRPr lang="en-US" sz="2200" dirty="0">
              <a:ea typeface="Calibri"/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Model Selection and Evaluation</a:t>
            </a:r>
            <a:endParaRPr lang="en-US" sz="2200" dirty="0">
              <a:ea typeface="Calibri"/>
              <a:cs typeface="Calibri"/>
            </a:endParaRPr>
          </a:p>
          <a:p>
            <a:pPr marL="457200" lvl="0" indent="-457200" algn="just">
              <a:lnSpc>
                <a:spcPts val="3079"/>
              </a:lnSpc>
              <a:buAutoNum type="arabicPeriod"/>
            </a:pP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Conclusion</a:t>
            </a:r>
            <a:endParaRPr lang="en-US" sz="2200" dirty="0">
              <a:ea typeface="Calibri"/>
              <a:cs typeface="Calibri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757074" y="376302"/>
            <a:ext cx="3032398" cy="28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9"/>
              </a:lnSpc>
            </a:pPr>
            <a:r>
              <a:rPr lang="en-US" sz="1999" spc="79">
                <a:solidFill>
                  <a:srgbClr val="FFFFFF"/>
                </a:solidFill>
                <a:latin typeface="Clear Sans Medium"/>
              </a:rPr>
              <a:t>INFOSYS SPRINGBOARD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6E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0975" y="775488"/>
            <a:ext cx="16431128" cy="9103062"/>
            <a:chOff x="0" y="-47625"/>
            <a:chExt cx="3040028" cy="11356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40028" cy="1087995"/>
            </a:xfrm>
            <a:custGeom>
              <a:avLst/>
              <a:gdLst/>
              <a:ahLst/>
              <a:cxnLst/>
              <a:rect l="l" t="t" r="r" b="b"/>
              <a:pathLst>
                <a:path w="3040028" h="1087995">
                  <a:moveTo>
                    <a:pt x="0" y="0"/>
                  </a:moveTo>
                  <a:lnTo>
                    <a:pt x="3040028" y="0"/>
                  </a:lnTo>
                  <a:lnTo>
                    <a:pt x="3040028" y="1087995"/>
                  </a:lnTo>
                  <a:lnTo>
                    <a:pt x="0" y="1087995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040028" cy="1135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rot="10800000" flipH="1">
            <a:off x="15109349" y="-752532"/>
            <a:ext cx="3183012" cy="6116850"/>
          </a:xfrm>
          <a:custGeom>
            <a:avLst/>
            <a:gdLst/>
            <a:ahLst/>
            <a:cxnLst/>
            <a:rect l="l" t="t" r="r" b="b"/>
            <a:pathLst>
              <a:path w="3183012" h="6116850">
                <a:moveTo>
                  <a:pt x="3183012" y="0"/>
                </a:moveTo>
                <a:lnTo>
                  <a:pt x="0" y="0"/>
                </a:lnTo>
                <a:lnTo>
                  <a:pt x="0" y="6116849"/>
                </a:lnTo>
                <a:lnTo>
                  <a:pt x="3183012" y="6116849"/>
                </a:lnTo>
                <a:lnTo>
                  <a:pt x="3183012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538640" y="4686609"/>
            <a:ext cx="6148437" cy="830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5400">
                <a:solidFill>
                  <a:srgbClr val="000000"/>
                </a:solidFill>
                <a:latin typeface="Mardoto Heavy"/>
                <a:ea typeface="+mn-lt"/>
                <a:cs typeface="+mn-lt"/>
              </a:rPr>
              <a:t>Preprocessing</a:t>
            </a:r>
            <a:r>
              <a:rPr lang="en-US" sz="540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538641" y="2563874"/>
            <a:ext cx="11326321" cy="1726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sz="2200" b="1" dirty="0">
                <a:solidFill>
                  <a:srgbClr val="000000"/>
                </a:solidFill>
                <a:ea typeface="+mn-lt"/>
                <a:cs typeface="+mn-lt"/>
              </a:rPr>
              <a:t>Data Level</a:t>
            </a: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: The project utilizes hourly data for electricity demand and prices, ensuring fine-grained insights into short-term fluctuations.</a:t>
            </a:r>
            <a:endParaRPr lang="en-US" sz="2200" b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200" b="1" dirty="0">
                <a:solidFill>
                  <a:srgbClr val="000000"/>
                </a:solidFill>
                <a:ea typeface="+mn-lt"/>
                <a:cs typeface="+mn-lt"/>
              </a:rPr>
              <a:t>Detail in Features</a:t>
            </a: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: Includes weather conditions, time-based features , and seasonal indicators to capture comprehensive factors affecting demand and price.</a:t>
            </a:r>
            <a:endParaRPr lang="en-US" sz="2200" dirty="0">
              <a:ea typeface="+mn-lt"/>
              <a:cs typeface="+mn-lt"/>
            </a:endParaRPr>
          </a:p>
          <a:p>
            <a:pPr marL="342900" indent="-342900" algn="just">
              <a:lnSpc>
                <a:spcPts val="3079"/>
              </a:lnSpc>
              <a:buFont typeface="Arial"/>
              <a:buChar char="•"/>
            </a:pPr>
            <a:r>
              <a:rPr lang="en-US" sz="2200" b="1" dirty="0">
                <a:solidFill>
                  <a:srgbClr val="000000"/>
                </a:solidFill>
                <a:ea typeface="+mn-lt"/>
                <a:cs typeface="+mn-lt"/>
              </a:rPr>
              <a:t>Level of Detail:</a:t>
            </a: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 Hourly data for demand and prices, along with weather conditions.</a:t>
            </a:r>
            <a:endParaRPr lang="en-US" sz="2200" dirty="0">
              <a:ea typeface="+mn-lt"/>
              <a:cs typeface="+mn-lt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535766" y="798333"/>
            <a:ext cx="3032398" cy="28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9"/>
              </a:lnSpc>
            </a:pPr>
            <a:r>
              <a:rPr lang="en-US" sz="1999" spc="79">
                <a:solidFill>
                  <a:srgbClr val="FFFFFF"/>
                </a:solidFill>
                <a:latin typeface="Clear Sans Medium"/>
              </a:rPr>
              <a:t>INFOSYS SPRINGBOARD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8B1CF25D-6B02-0E94-9225-9AB603CE0BE3}"/>
              </a:ext>
            </a:extLst>
          </p:cNvPr>
          <p:cNvSpPr txBox="1"/>
          <p:nvPr/>
        </p:nvSpPr>
        <p:spPr>
          <a:xfrm>
            <a:off x="1538639" y="1433454"/>
            <a:ext cx="6148437" cy="894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40"/>
              </a:lnSpc>
              <a:spcBef>
                <a:spcPct val="0"/>
              </a:spcBef>
            </a:pPr>
            <a:r>
              <a:rPr lang="en-US" sz="5400">
                <a:solidFill>
                  <a:srgbClr val="000000"/>
                </a:solidFill>
                <a:latin typeface="Mardoto Heavy"/>
                <a:cs typeface="Calibri"/>
              </a:rPr>
              <a:t>Granularity:</a:t>
            </a:r>
            <a:endParaRPr lang="en-US" sz="5400">
              <a:latin typeface="Mardoto Heavy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FA029892-0407-068E-B5B4-58FD739975E3}"/>
              </a:ext>
            </a:extLst>
          </p:cNvPr>
          <p:cNvSpPr txBox="1"/>
          <p:nvPr/>
        </p:nvSpPr>
        <p:spPr>
          <a:xfrm>
            <a:off x="1538640" y="5852195"/>
            <a:ext cx="6191613" cy="3385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buFont typeface="Arial"/>
              <a:buChar char="•"/>
            </a:pPr>
            <a:r>
              <a:rPr lang="en-US" sz="2200" b="1" dirty="0">
                <a:ea typeface="+mn-lt"/>
                <a:cs typeface="+mn-lt"/>
              </a:rPr>
              <a:t>Steps:</a:t>
            </a:r>
            <a:endParaRPr lang="en-US" sz="2200" b="1">
              <a:ea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Aggregating weather data.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Merging datasets.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Filling empty rows with forward fill and backward fill technique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Identifying and handling outliers in price data using interpolation.</a:t>
            </a:r>
          </a:p>
          <a:p>
            <a:pPr algn="just">
              <a:buFont typeface="Arial"/>
              <a:buChar char="•"/>
            </a:pPr>
            <a:r>
              <a:rPr lang="en-US" sz="2200" b="1" dirty="0">
                <a:ea typeface="+mn-lt"/>
                <a:cs typeface="+mn-lt"/>
              </a:rPr>
              <a:t>Outcome:</a:t>
            </a:r>
          </a:p>
          <a:p>
            <a:pPr algn="just"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    Cleaned and merged dataset ready for analysis.</a:t>
            </a:r>
            <a:endParaRPr lang="en-US" dirty="0"/>
          </a:p>
          <a:p>
            <a:pPr algn="just">
              <a:buFont typeface="Arial"/>
              <a:buChar char="•"/>
            </a:pPr>
            <a:endParaRPr lang="en-US" sz="2200" dirty="0">
              <a:ea typeface="Calibri"/>
              <a:cs typeface="Calibri"/>
            </a:endParaRPr>
          </a:p>
        </p:txBody>
      </p:sp>
      <p:pic>
        <p:nvPicPr>
          <p:cNvPr id="5" name="Picture 4" descr="A graph of a blue rectangular object&#10;&#10;Description automatically generated">
            <a:extLst>
              <a:ext uri="{FF2B5EF4-FFF2-40B4-BE49-F238E27FC236}">
                <a16:creationId xmlns:a16="http://schemas.microsoft.com/office/drawing/2014/main" id="{3ADA9C84-937F-B8F9-FB72-680A2FD46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234" y="5520837"/>
            <a:ext cx="4635009" cy="3219450"/>
          </a:xfrm>
          <a:prstGeom prst="rect">
            <a:avLst/>
          </a:prstGeom>
        </p:spPr>
      </p:pic>
      <p:pic>
        <p:nvPicPr>
          <p:cNvPr id="6" name="Picture 5" descr="A graph with a rectangular blue rectangle&#10;&#10;Description automatically generated">
            <a:extLst>
              <a:ext uri="{FF2B5EF4-FFF2-40B4-BE49-F238E27FC236}">
                <a16:creationId xmlns:a16="http://schemas.microsoft.com/office/drawing/2014/main" id="{0A257605-D21C-2E83-4695-B4A440F99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8223" y="5520836"/>
            <a:ext cx="4276725" cy="3219450"/>
          </a:xfrm>
          <a:prstGeom prst="rect">
            <a:avLst/>
          </a:prstGeom>
        </p:spPr>
      </p:pic>
      <p:sp>
        <p:nvSpPr>
          <p:cNvPr id="11" name="TextBox 13">
            <a:extLst>
              <a:ext uri="{FF2B5EF4-FFF2-40B4-BE49-F238E27FC236}">
                <a16:creationId xmlns:a16="http://schemas.microsoft.com/office/drawing/2014/main" id="{0C743C28-C70A-DA2F-113E-4C0E824759F4}"/>
              </a:ext>
            </a:extLst>
          </p:cNvPr>
          <p:cNvSpPr txBox="1"/>
          <p:nvPr/>
        </p:nvSpPr>
        <p:spPr>
          <a:xfrm>
            <a:off x="12740040" y="8994840"/>
            <a:ext cx="4776836" cy="3308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150" b="1" dirty="0">
                <a:ea typeface="Calibri"/>
                <a:cs typeface="Calibri"/>
              </a:rPr>
              <a:t>After removing outliers in price column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9DD03952-9F89-4E80-1787-70694E490125}"/>
              </a:ext>
            </a:extLst>
          </p:cNvPr>
          <p:cNvSpPr txBox="1"/>
          <p:nvPr/>
        </p:nvSpPr>
        <p:spPr>
          <a:xfrm>
            <a:off x="7816346" y="8994838"/>
            <a:ext cx="4794420" cy="3308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150" b="1" dirty="0">
                <a:ea typeface="Calibri"/>
                <a:cs typeface="Calibri"/>
              </a:rPr>
              <a:t>Before removing outliers in price column</a:t>
            </a:r>
          </a:p>
        </p:txBody>
      </p:sp>
    </p:spTree>
    <p:extLst>
      <p:ext uri="{BB962C8B-B14F-4D97-AF65-F5344CB8AC3E}">
        <p14:creationId xmlns:p14="http://schemas.microsoft.com/office/powerpoint/2010/main" val="400974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7585"/>
            <a:ext cx="18657276" cy="10972799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61138" b="-14587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852852" y="974196"/>
            <a:ext cx="14403180" cy="9436656"/>
            <a:chOff x="0" y="-141663"/>
            <a:chExt cx="853418" cy="1281015"/>
          </a:xfrm>
        </p:grpSpPr>
        <p:sp>
          <p:nvSpPr>
            <p:cNvPr id="4" name="Freeform 4"/>
            <p:cNvSpPr/>
            <p:nvPr/>
          </p:nvSpPr>
          <p:spPr>
            <a:xfrm>
              <a:off x="35055" y="-141663"/>
              <a:ext cx="818363" cy="1281015"/>
            </a:xfrm>
            <a:custGeom>
              <a:avLst/>
              <a:gdLst/>
              <a:ahLst/>
              <a:cxnLst/>
              <a:rect l="l" t="t" r="r" b="b"/>
              <a:pathLst>
                <a:path w="792322" h="1059259">
                  <a:moveTo>
                    <a:pt x="0" y="0"/>
                  </a:moveTo>
                  <a:lnTo>
                    <a:pt x="792322" y="0"/>
                  </a:lnTo>
                  <a:lnTo>
                    <a:pt x="792322" y="1059259"/>
                  </a:lnTo>
                  <a:lnTo>
                    <a:pt x="0" y="1059259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19050"/>
              <a:ext cx="792322" cy="10402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493283" y="922883"/>
            <a:ext cx="3184194" cy="9508139"/>
            <a:chOff x="0" y="-30255"/>
            <a:chExt cx="801171" cy="1089514"/>
          </a:xfrm>
        </p:grpSpPr>
        <p:sp>
          <p:nvSpPr>
            <p:cNvPr id="7" name="Freeform 7"/>
            <p:cNvSpPr/>
            <p:nvPr/>
          </p:nvSpPr>
          <p:spPr>
            <a:xfrm>
              <a:off x="0" y="-30255"/>
              <a:ext cx="801171" cy="1085499"/>
            </a:xfrm>
            <a:custGeom>
              <a:avLst/>
              <a:gdLst/>
              <a:ahLst/>
              <a:cxnLst/>
              <a:rect l="l" t="t" r="r" b="b"/>
              <a:pathLst>
                <a:path w="792322" h="1059259">
                  <a:moveTo>
                    <a:pt x="0" y="0"/>
                  </a:moveTo>
                  <a:lnTo>
                    <a:pt x="792322" y="0"/>
                  </a:lnTo>
                  <a:lnTo>
                    <a:pt x="792322" y="1059259"/>
                  </a:lnTo>
                  <a:lnTo>
                    <a:pt x="0" y="1059259"/>
                  </a:lnTo>
                  <a:close/>
                </a:path>
              </a:pathLst>
            </a:custGeom>
            <a:solidFill>
              <a:srgbClr val="2E6E8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19050"/>
              <a:ext cx="792322" cy="10402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035292" y="1549760"/>
            <a:ext cx="7824798" cy="843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76"/>
              </a:lnSpc>
            </a:pPr>
            <a:r>
              <a:rPr lang="en-US" sz="5600">
                <a:solidFill>
                  <a:srgbClr val="000000"/>
                </a:solidFill>
                <a:latin typeface="Mardoto Heavy"/>
                <a:ea typeface="+mn-lt"/>
                <a:cs typeface="+mn-lt"/>
              </a:rPr>
              <a:t>Feature Engineering:</a:t>
            </a:r>
            <a:endParaRPr lang="en-US">
              <a:latin typeface="Mardoto Heavy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794566" y="437189"/>
            <a:ext cx="4826028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69"/>
              </a:lnSpc>
            </a:pPr>
            <a:r>
              <a:rPr lang="en-US" sz="1800" spc="79">
                <a:latin typeface="Clear Sans Medium"/>
              </a:rPr>
              <a:t>INFOSYS SPRINGBOARD</a:t>
            </a:r>
          </a:p>
          <a:p>
            <a:pPr algn="l">
              <a:lnSpc>
                <a:spcPts val="1869"/>
              </a:lnSpc>
            </a:pPr>
            <a:endParaRPr lang="en-US" sz="1699" spc="67">
              <a:solidFill>
                <a:srgbClr val="000000"/>
              </a:solidFill>
              <a:latin typeface="Clear Sans Medium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088047" y="2563706"/>
            <a:ext cx="10976119" cy="2708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ea typeface="+mn-lt"/>
                <a:cs typeface="+mn-lt"/>
              </a:rPr>
              <a:t>New Features:   </a:t>
            </a:r>
            <a:endParaRPr lang="en-US" sz="22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 err="1">
                <a:solidFill>
                  <a:srgbClr val="000000"/>
                </a:solidFill>
                <a:ea typeface="+mn-lt"/>
                <a:cs typeface="+mn-lt"/>
              </a:rPr>
              <a:t>is_weekday</a:t>
            </a: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: Identifies weekdays.</a:t>
            </a:r>
            <a:endParaRPr lang="en-US" sz="2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 err="1">
                <a:solidFill>
                  <a:srgbClr val="000000"/>
                </a:solidFill>
                <a:ea typeface="+mn-lt"/>
                <a:cs typeface="+mn-lt"/>
              </a:rPr>
              <a:t>peak_off_peak</a:t>
            </a: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: Differentiates between peak and off-peak hours for load and price.</a:t>
            </a:r>
            <a:endParaRPr lang="en-US" sz="2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Seasonal columns: Indicating the season of the data.</a:t>
            </a:r>
            <a:endParaRPr lang="en-US" sz="2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 err="1">
                <a:solidFill>
                  <a:srgbClr val="000000"/>
                </a:solidFill>
                <a:ea typeface="+mn-lt"/>
                <a:cs typeface="+mn-lt"/>
              </a:rPr>
              <a:t>is_weekend</a:t>
            </a: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: Identifies weekends.</a:t>
            </a:r>
            <a:endParaRPr lang="en-US" sz="2200" dirty="0">
              <a:ea typeface="Calibri"/>
              <a:cs typeface="Calibri"/>
            </a:endParaRPr>
          </a:p>
          <a:p>
            <a:r>
              <a:rPr lang="en-US" sz="2200" b="1" dirty="0">
                <a:solidFill>
                  <a:srgbClr val="000000"/>
                </a:solidFill>
                <a:ea typeface="+mn-lt"/>
                <a:cs typeface="+mn-lt"/>
              </a:rPr>
              <a:t>Encoding:</a:t>
            </a:r>
            <a:endParaRPr lang="en-US" sz="2200" b="1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One-hot encoding for day of the week and month.</a:t>
            </a:r>
            <a:endParaRPr lang="en-US" sz="2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Label encoding for weather-related columns to reduce the number of columns.</a:t>
            </a:r>
            <a:endParaRPr lang="en-US" sz="2200" dirty="0">
              <a:ea typeface="Calibri"/>
              <a:cs typeface="Calibri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70793386-56B0-1BBD-E3A8-4DCF983613E4}"/>
              </a:ext>
            </a:extLst>
          </p:cNvPr>
          <p:cNvSpPr txBox="1"/>
          <p:nvPr/>
        </p:nvSpPr>
        <p:spPr>
          <a:xfrm>
            <a:off x="2193554" y="9562382"/>
            <a:ext cx="8531858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 Hourly Average Demand and Price:</a:t>
            </a:r>
            <a:r>
              <a:rPr lang="en-US">
                <a:ea typeface="+mn-lt"/>
                <a:cs typeface="+mn-lt"/>
              </a:rPr>
              <a:t> Graphs showing patterns over 24 hours.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A6F617B4-B0B0-077E-09AE-04BCD8351485}"/>
              </a:ext>
            </a:extLst>
          </p:cNvPr>
          <p:cNvSpPr txBox="1"/>
          <p:nvPr/>
        </p:nvSpPr>
        <p:spPr>
          <a:xfrm>
            <a:off x="2052875" y="5277697"/>
            <a:ext cx="10620751" cy="827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76"/>
              </a:lnSpc>
            </a:pPr>
            <a:r>
              <a:rPr lang="en-US" sz="5400">
                <a:solidFill>
                  <a:srgbClr val="000000"/>
                </a:solidFill>
                <a:latin typeface="Mardoto Heavy"/>
                <a:ea typeface="+mn-lt"/>
                <a:cs typeface="+mn-lt"/>
              </a:rPr>
              <a:t>Exploratory Data Analysis (EDA)</a:t>
            </a:r>
            <a:endParaRPr lang="en-US" sz="5400">
              <a:latin typeface="Mardoto Heavy"/>
              <a:cs typeface="Calibri"/>
            </a:endParaRP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970B9B98-DD4A-B7B1-E89E-D5AD95628B5E}"/>
              </a:ext>
            </a:extLst>
          </p:cNvPr>
          <p:cNvSpPr/>
          <p:nvPr/>
        </p:nvSpPr>
        <p:spPr>
          <a:xfrm rot="10800000" flipH="1">
            <a:off x="14249250" y="1551944"/>
            <a:ext cx="3419644" cy="6571588"/>
          </a:xfrm>
          <a:custGeom>
            <a:avLst/>
            <a:gdLst/>
            <a:ahLst/>
            <a:cxnLst/>
            <a:rect l="l" t="t" r="r" b="b"/>
            <a:pathLst>
              <a:path w="3419644" h="6571588">
                <a:moveTo>
                  <a:pt x="3419644" y="0"/>
                </a:moveTo>
                <a:lnTo>
                  <a:pt x="0" y="0"/>
                </a:lnTo>
                <a:lnTo>
                  <a:pt x="0" y="6571589"/>
                </a:lnTo>
                <a:lnTo>
                  <a:pt x="3419644" y="6571589"/>
                </a:lnTo>
                <a:lnTo>
                  <a:pt x="3419644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8E87C3DD-6932-C3F7-B5AE-41865BA7FC2F}"/>
              </a:ext>
            </a:extLst>
          </p:cNvPr>
          <p:cNvSpPr txBox="1"/>
          <p:nvPr/>
        </p:nvSpPr>
        <p:spPr>
          <a:xfrm>
            <a:off x="2088046" y="6397149"/>
            <a:ext cx="2588258" cy="338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ea typeface="+mn-lt"/>
                <a:cs typeface="+mn-lt"/>
              </a:rPr>
              <a:t>Data Visualization:</a:t>
            </a:r>
            <a:endParaRPr lang="en-US" sz="2200" b="1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14" name="Picture 13" descr="A graph with a line&#10;&#10;Description automatically generated">
            <a:extLst>
              <a:ext uri="{FF2B5EF4-FFF2-40B4-BE49-F238E27FC236}">
                <a16:creationId xmlns:a16="http://schemas.microsoft.com/office/drawing/2014/main" id="{A9F6BBEC-75B0-F090-3883-780092529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469" y="6756522"/>
            <a:ext cx="5172075" cy="2752725"/>
          </a:xfrm>
          <a:prstGeom prst="rect">
            <a:avLst/>
          </a:prstGeom>
        </p:spPr>
      </p:pic>
      <p:pic>
        <p:nvPicPr>
          <p:cNvPr id="15" name="Picture 14" descr="A graph with a line graph&#10;&#10;Description automatically generated">
            <a:extLst>
              <a:ext uri="{FF2B5EF4-FFF2-40B4-BE49-F238E27FC236}">
                <a16:creationId xmlns:a16="http://schemas.microsoft.com/office/drawing/2014/main" id="{A277958B-0988-0589-9657-511666464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188" y="6739304"/>
            <a:ext cx="5090747" cy="27695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7585"/>
            <a:ext cx="18657276" cy="10972799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61138" b="-14587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05231" y="921447"/>
            <a:ext cx="17042320" cy="9718007"/>
            <a:chOff x="-29196" y="-204905"/>
            <a:chExt cx="876591" cy="1349122"/>
          </a:xfrm>
        </p:grpSpPr>
        <p:sp>
          <p:nvSpPr>
            <p:cNvPr id="4" name="Freeform 4"/>
            <p:cNvSpPr/>
            <p:nvPr/>
          </p:nvSpPr>
          <p:spPr>
            <a:xfrm>
              <a:off x="-29196" y="-204905"/>
              <a:ext cx="876591" cy="1349122"/>
            </a:xfrm>
            <a:custGeom>
              <a:avLst/>
              <a:gdLst/>
              <a:ahLst/>
              <a:cxnLst/>
              <a:rect l="l" t="t" r="r" b="b"/>
              <a:pathLst>
                <a:path w="792322" h="1059259">
                  <a:moveTo>
                    <a:pt x="0" y="0"/>
                  </a:moveTo>
                  <a:lnTo>
                    <a:pt x="792322" y="0"/>
                  </a:lnTo>
                  <a:lnTo>
                    <a:pt x="792322" y="1059259"/>
                  </a:lnTo>
                  <a:lnTo>
                    <a:pt x="0" y="1059259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19050"/>
              <a:ext cx="792322" cy="10402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4970411" y="437189"/>
            <a:ext cx="3014813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69"/>
              </a:lnSpc>
            </a:pPr>
            <a:r>
              <a:rPr lang="en-US" sz="1800" spc="79">
                <a:latin typeface="Clear Sans Medium"/>
              </a:rPr>
              <a:t>INFOSYS SPRINGBOARD</a:t>
            </a:r>
          </a:p>
          <a:p>
            <a:pPr algn="l">
              <a:lnSpc>
                <a:spcPts val="1869"/>
              </a:lnSpc>
            </a:pPr>
            <a:endParaRPr lang="en-US" sz="1699" spc="67">
              <a:solidFill>
                <a:srgbClr val="000000"/>
              </a:solidFill>
              <a:latin typeface="Clear Sans Medium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70793386-56B0-1BBD-E3A8-4DCF983613E4}"/>
              </a:ext>
            </a:extLst>
          </p:cNvPr>
          <p:cNvSpPr txBox="1"/>
          <p:nvPr/>
        </p:nvSpPr>
        <p:spPr>
          <a:xfrm>
            <a:off x="1542924" y="1473459"/>
            <a:ext cx="3924689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Monthly Average Load and Price</a:t>
            </a:r>
            <a:endParaRPr lang="en-US" sz="2000">
              <a:cs typeface="Calibri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8E87C3DD-6932-C3F7-B5AE-41865BA7FC2F}"/>
              </a:ext>
            </a:extLst>
          </p:cNvPr>
          <p:cNvSpPr txBox="1"/>
          <p:nvPr/>
        </p:nvSpPr>
        <p:spPr>
          <a:xfrm>
            <a:off x="1279153" y="981089"/>
            <a:ext cx="2605843" cy="338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200" b="1" dirty="0">
                <a:ea typeface="+mn-lt"/>
                <a:cs typeface="+mn-lt"/>
              </a:rPr>
              <a:t>Data Visualization:</a:t>
            </a:r>
            <a:endParaRPr lang="en-US" sz="2200" dirty="0">
              <a:cs typeface="Calibri"/>
            </a:endParaRPr>
          </a:p>
        </p:txBody>
      </p:sp>
      <p:pic>
        <p:nvPicPr>
          <p:cNvPr id="17" name="Picture 16" descr="A graph with blue lines&#10;&#10;Description automatically generated">
            <a:extLst>
              <a:ext uri="{FF2B5EF4-FFF2-40B4-BE49-F238E27FC236}">
                <a16:creationId xmlns:a16="http://schemas.microsoft.com/office/drawing/2014/main" id="{376DD18D-696A-EDAC-C820-35E0A71BA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82" y="1844187"/>
            <a:ext cx="5137638" cy="3116874"/>
          </a:xfrm>
          <a:prstGeom prst="rect">
            <a:avLst/>
          </a:prstGeom>
        </p:spPr>
      </p:pic>
      <p:pic>
        <p:nvPicPr>
          <p:cNvPr id="19" name="Picture 18" descr="A graph with a line going up&#10;&#10;Description automatically generated">
            <a:extLst>
              <a:ext uri="{FF2B5EF4-FFF2-40B4-BE49-F238E27FC236}">
                <a16:creationId xmlns:a16="http://schemas.microsoft.com/office/drawing/2014/main" id="{D45234AB-A99C-CC5A-6542-6D0B7EC17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288" y="5612056"/>
            <a:ext cx="5117856" cy="4039332"/>
          </a:xfrm>
          <a:prstGeom prst="rect">
            <a:avLst/>
          </a:prstGeom>
        </p:spPr>
      </p:pic>
      <p:sp>
        <p:nvSpPr>
          <p:cNvPr id="20" name="TextBox 13">
            <a:extLst>
              <a:ext uri="{FF2B5EF4-FFF2-40B4-BE49-F238E27FC236}">
                <a16:creationId xmlns:a16="http://schemas.microsoft.com/office/drawing/2014/main" id="{26CE1D74-B323-82AB-4BF9-574EB9F5F6BC}"/>
              </a:ext>
            </a:extLst>
          </p:cNvPr>
          <p:cNvSpPr txBox="1"/>
          <p:nvPr/>
        </p:nvSpPr>
        <p:spPr>
          <a:xfrm>
            <a:off x="12726738" y="1473457"/>
            <a:ext cx="4557735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Correlation Graph for Load and Price</a:t>
            </a:r>
          </a:p>
        </p:txBody>
      </p:sp>
      <p:pic>
        <p:nvPicPr>
          <p:cNvPr id="23" name="Picture 22" descr="A graph showing the average electricity demand&#10;&#10;Description automatically generated">
            <a:extLst>
              <a:ext uri="{FF2B5EF4-FFF2-40B4-BE49-F238E27FC236}">
                <a16:creationId xmlns:a16="http://schemas.microsoft.com/office/drawing/2014/main" id="{5C755EAB-F2B1-6447-FFA4-2616AFDCC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4657" y="1844554"/>
            <a:ext cx="4508256" cy="3116139"/>
          </a:xfrm>
          <a:prstGeom prst="rect">
            <a:avLst/>
          </a:prstGeom>
        </p:spPr>
      </p:pic>
      <p:pic>
        <p:nvPicPr>
          <p:cNvPr id="24" name="Picture 23" descr="A graph showing the average electricity prices&#10;&#10;Description automatically generated">
            <a:extLst>
              <a:ext uri="{FF2B5EF4-FFF2-40B4-BE49-F238E27FC236}">
                <a16:creationId xmlns:a16="http://schemas.microsoft.com/office/drawing/2014/main" id="{A6527351-EE7B-9A91-B982-79E9BD57F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5866" y="5621947"/>
            <a:ext cx="4490670" cy="4054720"/>
          </a:xfrm>
          <a:prstGeom prst="rect">
            <a:avLst/>
          </a:prstGeom>
        </p:spPr>
      </p:pic>
      <p:pic>
        <p:nvPicPr>
          <p:cNvPr id="25" name="Picture 24" descr="A graph with blue lines&#10;&#10;Description automatically generated">
            <a:extLst>
              <a:ext uri="{FF2B5EF4-FFF2-40B4-BE49-F238E27FC236}">
                <a16:creationId xmlns:a16="http://schemas.microsoft.com/office/drawing/2014/main" id="{01B1E6D0-3DC0-CFF1-40BB-8F9EA4E582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58713" y="1841989"/>
            <a:ext cx="4600575" cy="3121269"/>
          </a:xfrm>
          <a:prstGeom prst="rect">
            <a:avLst/>
          </a:prstGeom>
        </p:spPr>
      </p:pic>
      <p:pic>
        <p:nvPicPr>
          <p:cNvPr id="26" name="Picture 25" descr="A graph with blue lines and white text&#10;&#10;Description automatically generated">
            <a:extLst>
              <a:ext uri="{FF2B5EF4-FFF2-40B4-BE49-F238E27FC236}">
                <a16:creationId xmlns:a16="http://schemas.microsoft.com/office/drawing/2014/main" id="{9CE80558-2512-D8CA-756E-BCE0B1AD8E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61277" y="5621581"/>
            <a:ext cx="4560276" cy="4055453"/>
          </a:xfrm>
          <a:prstGeom prst="rect">
            <a:avLst/>
          </a:prstGeom>
        </p:spPr>
      </p:pic>
      <p:sp>
        <p:nvSpPr>
          <p:cNvPr id="7" name="TextBox 13">
            <a:extLst>
              <a:ext uri="{FF2B5EF4-FFF2-40B4-BE49-F238E27FC236}">
                <a16:creationId xmlns:a16="http://schemas.microsoft.com/office/drawing/2014/main" id="{C41F037D-4562-751C-0CA6-5B7690558791}"/>
              </a:ext>
            </a:extLst>
          </p:cNvPr>
          <p:cNvSpPr txBox="1"/>
          <p:nvPr/>
        </p:nvSpPr>
        <p:spPr>
          <a:xfrm>
            <a:off x="7363431" y="1473458"/>
            <a:ext cx="3924689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 err="1">
                <a:ea typeface="+mn-lt"/>
                <a:cs typeface="+mn-lt"/>
              </a:rPr>
              <a:t>seasonly</a:t>
            </a:r>
            <a:r>
              <a:rPr lang="en-US" sz="2000" b="1" dirty="0">
                <a:ea typeface="+mn-lt"/>
                <a:cs typeface="+mn-lt"/>
              </a:rPr>
              <a:t> Average Load and Price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2546F9A9-8ADC-B68D-EC32-B528D84B2EED}"/>
              </a:ext>
            </a:extLst>
          </p:cNvPr>
          <p:cNvSpPr txBox="1"/>
          <p:nvPr/>
        </p:nvSpPr>
        <p:spPr>
          <a:xfrm>
            <a:off x="3318967" y="5148642"/>
            <a:ext cx="1251829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Load Actual</a:t>
            </a:r>
            <a:endParaRPr lang="en-US" sz="2000">
              <a:cs typeface="Calibri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8B323564-96FC-86C0-38E2-310F24BCB3F1}"/>
              </a:ext>
            </a:extLst>
          </p:cNvPr>
          <p:cNvSpPr txBox="1"/>
          <p:nvPr/>
        </p:nvSpPr>
        <p:spPr>
          <a:xfrm>
            <a:off x="8840536" y="5148640"/>
            <a:ext cx="1251829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Load Actual</a:t>
            </a:r>
            <a:endParaRPr lang="en-US" sz="2000">
              <a:ea typeface="+mn-lt"/>
              <a:cs typeface="+mn-lt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F309E12-A6B3-401E-2DDF-B2BB63EAD187}"/>
              </a:ext>
            </a:extLst>
          </p:cNvPr>
          <p:cNvSpPr txBox="1"/>
          <p:nvPr/>
        </p:nvSpPr>
        <p:spPr>
          <a:xfrm>
            <a:off x="14221427" y="5148640"/>
            <a:ext cx="1550767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Load Actual</a:t>
            </a:r>
            <a:endParaRPr lang="en-US" sz="2000">
              <a:ea typeface="+mn-lt"/>
              <a:cs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680DF3-5D7E-FE76-60C3-EAD95B8716CA}"/>
              </a:ext>
            </a:extLst>
          </p:cNvPr>
          <p:cNvSpPr txBox="1"/>
          <p:nvPr/>
        </p:nvSpPr>
        <p:spPr>
          <a:xfrm>
            <a:off x="3266212" y="9826149"/>
            <a:ext cx="1304582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ea typeface="Calibri"/>
                <a:cs typeface="Calibri"/>
              </a:rPr>
              <a:t>Price Actual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89EC8B4E-EB3B-7FD9-C375-C419996E4CC8}"/>
              </a:ext>
            </a:extLst>
          </p:cNvPr>
          <p:cNvSpPr txBox="1"/>
          <p:nvPr/>
        </p:nvSpPr>
        <p:spPr>
          <a:xfrm>
            <a:off x="14221428" y="9826147"/>
            <a:ext cx="1498013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ea typeface="Calibri"/>
                <a:cs typeface="Calibri"/>
              </a:rPr>
              <a:t>Price Actual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C8739CB9-A255-64DE-826A-62E759478454}"/>
              </a:ext>
            </a:extLst>
          </p:cNvPr>
          <p:cNvSpPr txBox="1"/>
          <p:nvPr/>
        </p:nvSpPr>
        <p:spPr>
          <a:xfrm>
            <a:off x="8840535" y="9826147"/>
            <a:ext cx="1498013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Price Actual</a:t>
            </a:r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98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6E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7883" y="1013226"/>
            <a:ext cx="16951399" cy="8495206"/>
            <a:chOff x="0" y="0"/>
            <a:chExt cx="1722814" cy="9869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22814" cy="986959"/>
            </a:xfrm>
            <a:custGeom>
              <a:avLst/>
              <a:gdLst/>
              <a:ahLst/>
              <a:cxnLst/>
              <a:rect l="l" t="t" r="r" b="b"/>
              <a:pathLst>
                <a:path w="1722814" h="986959">
                  <a:moveTo>
                    <a:pt x="0" y="0"/>
                  </a:moveTo>
                  <a:lnTo>
                    <a:pt x="1722814" y="0"/>
                  </a:lnTo>
                  <a:lnTo>
                    <a:pt x="1722814" y="986959"/>
                  </a:lnTo>
                  <a:lnTo>
                    <a:pt x="0" y="986959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722814" cy="9679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10800000" flipV="1">
            <a:off x="15355172" y="419789"/>
            <a:ext cx="3150917" cy="6536264"/>
          </a:xfrm>
          <a:custGeom>
            <a:avLst/>
            <a:gdLst/>
            <a:ahLst/>
            <a:cxnLst/>
            <a:rect l="l" t="t" r="r" b="b"/>
            <a:pathLst>
              <a:path w="3150917" h="6008725">
                <a:moveTo>
                  <a:pt x="0" y="6008726"/>
                </a:moveTo>
                <a:lnTo>
                  <a:pt x="3150917" y="6008726"/>
                </a:lnTo>
                <a:lnTo>
                  <a:pt x="3150917" y="0"/>
                </a:lnTo>
                <a:lnTo>
                  <a:pt x="0" y="0"/>
                </a:lnTo>
                <a:lnTo>
                  <a:pt x="0" y="6008726"/>
                </a:lnTo>
                <a:close/>
              </a:path>
            </a:pathLst>
          </a:custGeom>
          <a:blipFill>
            <a:blip r:embed="rId2"/>
            <a:stretch>
              <a:fillRect l="-764376" t="-10648" r="-242807" b="-72239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4689058" y="411471"/>
            <a:ext cx="3032398" cy="28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9"/>
              </a:lnSpc>
            </a:pPr>
            <a:r>
              <a:rPr lang="en-US" sz="1999" spc="79">
                <a:solidFill>
                  <a:srgbClr val="FFFFFF"/>
                </a:solidFill>
                <a:latin typeface="Clear Sans Medium"/>
              </a:rPr>
              <a:t>INFOSYS SPRINGBOARD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B660E136-3A8B-2855-3735-EFEC6B97AA85}"/>
              </a:ext>
            </a:extLst>
          </p:cNvPr>
          <p:cNvSpPr txBox="1"/>
          <p:nvPr/>
        </p:nvSpPr>
        <p:spPr>
          <a:xfrm>
            <a:off x="1173645" y="1004637"/>
            <a:ext cx="6154260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600">
                <a:solidFill>
                  <a:srgbClr val="000000"/>
                </a:solidFill>
                <a:latin typeface="Mardoto Heavy"/>
                <a:ea typeface="+mn-lt"/>
                <a:cs typeface="+mn-lt"/>
              </a:rPr>
              <a:t>Feature Selection:</a:t>
            </a:r>
            <a:endParaRPr lang="en-US">
              <a:latin typeface="Mardoto Heavy"/>
              <a:ea typeface="+mn-lt"/>
              <a:cs typeface="+mn-lt"/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6E65928E-DA5E-C85B-1D5A-07B9D69D4BD1}"/>
              </a:ext>
            </a:extLst>
          </p:cNvPr>
          <p:cNvSpPr txBox="1"/>
          <p:nvPr/>
        </p:nvSpPr>
        <p:spPr>
          <a:xfrm>
            <a:off x="1173645" y="2106505"/>
            <a:ext cx="11749843" cy="28777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rgbClr val="000000"/>
                </a:solidFill>
                <a:latin typeface="Calibri"/>
                <a:cs typeface="Calibri"/>
              </a:rPr>
              <a:t>Objective:</a:t>
            </a: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 Identify independent variables that help in predicting target variables.</a:t>
            </a:r>
            <a:endParaRPr lang="en-US" sz="2200" dirty="0">
              <a:ea typeface="Calibri"/>
              <a:cs typeface="Calibri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alibri"/>
                <a:cs typeface="Calibri"/>
              </a:rPr>
              <a:t>Techniques Used:</a:t>
            </a:r>
            <a:endParaRPr lang="en-US" sz="2200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 dirty="0">
                <a:cs typeface="Calibri"/>
              </a:rPr>
              <a:t>Correlation Analysis: </a:t>
            </a:r>
            <a:r>
              <a:rPr lang="en-US" sz="2200" dirty="0">
                <a:cs typeface="Calibri"/>
              </a:rPr>
              <a:t>Identified features with correlation above 0.1.</a:t>
            </a:r>
            <a:endParaRPr lang="en-US" sz="2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 dirty="0">
                <a:cs typeface="Calibri"/>
              </a:rPr>
              <a:t>Domain Knowledge:</a:t>
            </a:r>
            <a:r>
              <a:rPr lang="en-US" sz="2200" dirty="0">
                <a:cs typeface="Calibri"/>
              </a:rPr>
              <a:t> Included relevant features like weather conditions and time-based features.</a:t>
            </a:r>
            <a:endParaRPr lang="en-US" sz="2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 dirty="0">
                <a:cs typeface="Calibri"/>
              </a:rPr>
              <a:t>Feature Importance from Models:</a:t>
            </a:r>
            <a:r>
              <a:rPr lang="en-US" sz="2200" dirty="0">
                <a:cs typeface="Calibri"/>
              </a:rPr>
              <a:t> Used techniques like feature importance scores from Random Forest to identify key predictors.</a:t>
            </a:r>
            <a:endParaRPr lang="en-US" sz="2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2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2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FCA4C618-5CDE-EAC3-9425-4774F2C25C6C}"/>
              </a:ext>
            </a:extLst>
          </p:cNvPr>
          <p:cNvSpPr txBox="1"/>
          <p:nvPr/>
        </p:nvSpPr>
        <p:spPr>
          <a:xfrm>
            <a:off x="1173644" y="4398467"/>
            <a:ext cx="6854808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600" b="1" dirty="0">
                <a:latin typeface="Mardoto Heavy"/>
                <a:ea typeface="+mn-lt"/>
                <a:cs typeface="+mn-lt"/>
              </a:rPr>
              <a:t>Model Building: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B92240-4376-54E7-8323-18FE60CE2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217" y="6129704"/>
            <a:ext cx="5162550" cy="2705100"/>
          </a:xfrm>
          <a:prstGeom prst="rect">
            <a:avLst/>
          </a:prstGeom>
        </p:spPr>
      </p:pic>
      <p:pic>
        <p:nvPicPr>
          <p:cNvPr id="10" name="Picture 9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528BB608-D1F5-3A1B-52B6-CA741868E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3396" y="6122010"/>
            <a:ext cx="5153025" cy="2790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3FE868-A08E-CD52-83AD-DBAA1E8B3CEE}"/>
              </a:ext>
            </a:extLst>
          </p:cNvPr>
          <p:cNvSpPr txBox="1"/>
          <p:nvPr/>
        </p:nvSpPr>
        <p:spPr>
          <a:xfrm>
            <a:off x="11988181" y="8911749"/>
            <a:ext cx="1673858" cy="338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200" b="1" dirty="0">
                <a:ea typeface="Calibri"/>
                <a:cs typeface="Calibri"/>
              </a:rPr>
              <a:t>Price Actual</a:t>
            </a: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3018C145-5802-BD10-EA7A-7F2290307B49}"/>
              </a:ext>
            </a:extLst>
          </p:cNvPr>
          <p:cNvSpPr txBox="1"/>
          <p:nvPr/>
        </p:nvSpPr>
        <p:spPr>
          <a:xfrm>
            <a:off x="3617906" y="8911750"/>
            <a:ext cx="1638690" cy="338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200" b="1" dirty="0">
                <a:ea typeface="+mn-lt"/>
                <a:cs typeface="+mn-lt"/>
              </a:rPr>
              <a:t>Load Actual</a:t>
            </a:r>
            <a:endParaRPr lang="en-US" sz="2200">
              <a:cs typeface="Calibri"/>
            </a:endParaRP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1C34F6B9-433C-734D-77FC-52D7F4E60B7C}"/>
              </a:ext>
            </a:extLst>
          </p:cNvPr>
          <p:cNvSpPr txBox="1"/>
          <p:nvPr/>
        </p:nvSpPr>
        <p:spPr>
          <a:xfrm>
            <a:off x="7046906" y="6678502"/>
            <a:ext cx="2764105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>
                <a:latin typeface="Consolas"/>
                <a:ea typeface="+mn-lt"/>
                <a:cs typeface="+mn-lt"/>
              </a:rPr>
              <a:t>Load Prediction - Test Set</a:t>
            </a:r>
            <a:br>
              <a:rPr lang="en-US" sz="2000" dirty="0">
                <a:latin typeface="Consolas"/>
                <a:ea typeface="+mn-lt"/>
                <a:cs typeface="+mn-lt"/>
              </a:rPr>
            </a:br>
            <a:r>
              <a:rPr lang="en-US" sz="2000" b="1" dirty="0">
                <a:latin typeface="Consolas"/>
                <a:ea typeface="+mn-lt"/>
                <a:cs typeface="+mn-lt"/>
              </a:rPr>
              <a:t>MAE:</a:t>
            </a:r>
            <a:r>
              <a:rPr lang="en-US" sz="2000" dirty="0">
                <a:latin typeface="Consolas"/>
                <a:ea typeface="+mn-lt"/>
                <a:cs typeface="+mn-lt"/>
              </a:rPr>
              <a:t> 895.823</a:t>
            </a:r>
            <a:br>
              <a:rPr lang="en-US" sz="2000" dirty="0">
                <a:latin typeface="Consolas"/>
                <a:ea typeface="+mn-lt"/>
                <a:cs typeface="+mn-lt"/>
              </a:rPr>
            </a:br>
            <a:r>
              <a:rPr lang="en-US" sz="2000" b="1" dirty="0">
                <a:latin typeface="Consolas"/>
                <a:ea typeface="+mn-lt"/>
                <a:cs typeface="+mn-lt"/>
              </a:rPr>
              <a:t>RMSE:</a:t>
            </a:r>
            <a:r>
              <a:rPr lang="en-US" sz="2000" dirty="0">
                <a:latin typeface="Consolas"/>
                <a:ea typeface="+mn-lt"/>
                <a:cs typeface="+mn-lt"/>
              </a:rPr>
              <a:t> 1147.9</a:t>
            </a:r>
            <a:br>
              <a:rPr lang="en-US" sz="2000" dirty="0">
                <a:latin typeface="Consolas"/>
                <a:ea typeface="+mn-lt"/>
                <a:cs typeface="+mn-lt"/>
              </a:rPr>
            </a:br>
            <a:r>
              <a:rPr lang="en-US" sz="2000" b="1" dirty="0">
                <a:latin typeface="Consolas"/>
                <a:ea typeface="+mn-lt"/>
                <a:cs typeface="+mn-lt"/>
              </a:rPr>
              <a:t>MAPE:</a:t>
            </a:r>
            <a:r>
              <a:rPr lang="en-US" sz="2000" dirty="0">
                <a:latin typeface="Consolas"/>
                <a:ea typeface="+mn-lt"/>
                <a:cs typeface="+mn-lt"/>
              </a:rPr>
              <a:t> 3.2</a:t>
            </a:r>
            <a:br>
              <a:rPr lang="en-US" sz="2000" dirty="0">
                <a:latin typeface="Consolas"/>
                <a:ea typeface="+mn-lt"/>
                <a:cs typeface="+mn-lt"/>
              </a:rPr>
            </a:br>
            <a:r>
              <a:rPr lang="en-US" sz="2000" b="1" dirty="0">
                <a:latin typeface="Consolas"/>
                <a:ea typeface="+mn-lt"/>
                <a:cs typeface="+mn-lt"/>
              </a:rPr>
              <a:t>R²:</a:t>
            </a:r>
            <a:r>
              <a:rPr lang="en-US" sz="2000" dirty="0">
                <a:latin typeface="Consolas"/>
                <a:ea typeface="+mn-lt"/>
                <a:cs typeface="+mn-lt"/>
              </a:rPr>
              <a:t> 0.93</a:t>
            </a:r>
            <a:br>
              <a:rPr lang="en-US" sz="2000" dirty="0">
                <a:latin typeface="Consolas"/>
                <a:ea typeface="+mn-lt"/>
                <a:cs typeface="+mn-lt"/>
              </a:rPr>
            </a:br>
            <a:r>
              <a:rPr lang="en-US" sz="2000" b="1" dirty="0">
                <a:latin typeface="Consolas"/>
                <a:ea typeface="+mn-lt"/>
                <a:cs typeface="+mn-lt"/>
              </a:rPr>
              <a:t>Adjusted R²:</a:t>
            </a:r>
            <a:r>
              <a:rPr lang="en-US" sz="2000" dirty="0">
                <a:latin typeface="Consolas"/>
                <a:ea typeface="+mn-lt"/>
                <a:cs typeface="+mn-lt"/>
              </a:rPr>
              <a:t> 0.93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3FC468BF-3A2F-54EF-B701-A925348E611D}"/>
              </a:ext>
            </a:extLst>
          </p:cNvPr>
          <p:cNvSpPr txBox="1"/>
          <p:nvPr/>
        </p:nvSpPr>
        <p:spPr>
          <a:xfrm>
            <a:off x="15047905" y="6678503"/>
            <a:ext cx="2957535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>
                <a:latin typeface="Consolas"/>
                <a:ea typeface="+mn-lt"/>
                <a:cs typeface="+mn-lt"/>
              </a:rPr>
              <a:t>Price Prediction - Test Set
</a:t>
            </a:r>
            <a:r>
              <a:rPr lang="en-US" sz="2000" b="1" dirty="0">
                <a:latin typeface="Consolas"/>
                <a:ea typeface="+mn-lt"/>
                <a:cs typeface="+mn-lt"/>
              </a:rPr>
              <a:t>MAE:</a:t>
            </a:r>
            <a:r>
              <a:rPr lang="en-US" sz="2000" dirty="0">
                <a:latin typeface="Consolas"/>
                <a:ea typeface="+mn-lt"/>
                <a:cs typeface="+mn-lt"/>
              </a:rPr>
              <a:t> 5.443
</a:t>
            </a:r>
            <a:r>
              <a:rPr lang="en-US" sz="2000" b="1" dirty="0">
                <a:latin typeface="Consolas"/>
                <a:ea typeface="+mn-lt"/>
                <a:cs typeface="+mn-lt"/>
              </a:rPr>
              <a:t>RMSE:</a:t>
            </a:r>
            <a:r>
              <a:rPr lang="en-US" sz="2000" dirty="0">
                <a:latin typeface="Consolas"/>
                <a:ea typeface="+mn-lt"/>
                <a:cs typeface="+mn-lt"/>
              </a:rPr>
              <a:t> 6.98
</a:t>
            </a:r>
            <a:r>
              <a:rPr lang="en-US" sz="2000" b="1" dirty="0">
                <a:latin typeface="Consolas"/>
                <a:ea typeface="+mn-lt"/>
                <a:cs typeface="+mn-lt"/>
              </a:rPr>
              <a:t>MAPE:</a:t>
            </a:r>
            <a:r>
              <a:rPr lang="en-US" sz="2000" dirty="0">
                <a:latin typeface="Consolas"/>
                <a:ea typeface="+mn-lt"/>
                <a:cs typeface="+mn-lt"/>
              </a:rPr>
              <a:t> 10.98
</a:t>
            </a:r>
            <a:r>
              <a:rPr lang="en-US" sz="2000" b="1" dirty="0">
                <a:latin typeface="Consolas"/>
                <a:ea typeface="+mn-lt"/>
                <a:cs typeface="+mn-lt"/>
              </a:rPr>
              <a:t>R²:</a:t>
            </a:r>
            <a:r>
              <a:rPr lang="en-US" sz="2000" dirty="0">
                <a:latin typeface="Consolas"/>
                <a:ea typeface="+mn-lt"/>
                <a:cs typeface="+mn-lt"/>
              </a:rPr>
              <a:t> 0.74
</a:t>
            </a:r>
            <a:r>
              <a:rPr lang="en-US" sz="2000" b="1" dirty="0">
                <a:latin typeface="Consolas"/>
                <a:ea typeface="+mn-lt"/>
                <a:cs typeface="+mn-lt"/>
              </a:rPr>
              <a:t>Adjusted R²:</a:t>
            </a:r>
            <a:r>
              <a:rPr lang="en-US" sz="2000" dirty="0">
                <a:latin typeface="Consolas"/>
                <a:ea typeface="+mn-lt"/>
                <a:cs typeface="+mn-lt"/>
              </a:rPr>
              <a:t> 0.74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BDA61072-A9D4-3BED-95D8-700FC574C3F1}"/>
              </a:ext>
            </a:extLst>
          </p:cNvPr>
          <p:cNvSpPr txBox="1"/>
          <p:nvPr/>
        </p:nvSpPr>
        <p:spPr>
          <a:xfrm>
            <a:off x="1173643" y="5137020"/>
            <a:ext cx="6154260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Arial"/>
              <a:buChar char="•"/>
            </a:pPr>
            <a:r>
              <a:rPr lang="en-US" sz="5600" dirty="0">
                <a:ea typeface="+mn-lt"/>
                <a:cs typeface="+mn-lt"/>
              </a:rPr>
              <a:t>Linear Regression:</a:t>
            </a:r>
            <a:endParaRPr lang="en-US" sz="56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6E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95467" y="1083564"/>
            <a:ext cx="16898645" cy="8741391"/>
            <a:chOff x="0" y="0"/>
            <a:chExt cx="1722814" cy="9869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22814" cy="986959"/>
            </a:xfrm>
            <a:custGeom>
              <a:avLst/>
              <a:gdLst/>
              <a:ahLst/>
              <a:cxnLst/>
              <a:rect l="l" t="t" r="r" b="b"/>
              <a:pathLst>
                <a:path w="1722814" h="986959">
                  <a:moveTo>
                    <a:pt x="0" y="0"/>
                  </a:moveTo>
                  <a:lnTo>
                    <a:pt x="1722814" y="0"/>
                  </a:lnTo>
                  <a:lnTo>
                    <a:pt x="1722814" y="986959"/>
                  </a:lnTo>
                  <a:lnTo>
                    <a:pt x="0" y="986959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722814" cy="9679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10800000" flipV="1">
            <a:off x="15935464" y="-1707947"/>
            <a:ext cx="3150917" cy="6008725"/>
          </a:xfrm>
          <a:custGeom>
            <a:avLst/>
            <a:gdLst/>
            <a:ahLst/>
            <a:cxnLst/>
            <a:rect l="l" t="t" r="r" b="b"/>
            <a:pathLst>
              <a:path w="3150917" h="6008725">
                <a:moveTo>
                  <a:pt x="0" y="6008726"/>
                </a:moveTo>
                <a:lnTo>
                  <a:pt x="3150917" y="6008726"/>
                </a:lnTo>
                <a:lnTo>
                  <a:pt x="3150917" y="0"/>
                </a:lnTo>
                <a:lnTo>
                  <a:pt x="0" y="0"/>
                </a:lnTo>
                <a:lnTo>
                  <a:pt x="0" y="6008726"/>
                </a:lnTo>
                <a:close/>
              </a:path>
            </a:pathLst>
          </a:custGeom>
          <a:blipFill>
            <a:blip r:embed="rId2"/>
            <a:stretch>
              <a:fillRect l="-764376" t="-10648" r="-242807" b="-72239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4653890" y="411471"/>
            <a:ext cx="3032398" cy="28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9"/>
              </a:lnSpc>
            </a:pPr>
            <a:r>
              <a:rPr lang="en-US" sz="1999" spc="79">
                <a:solidFill>
                  <a:srgbClr val="FFFFFF"/>
                </a:solidFill>
                <a:latin typeface="Clear Sans Medium"/>
              </a:rPr>
              <a:t>INFOSYS SPRINGBOARD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069096B7-DCB8-2AEE-263B-914E5FC411CC}"/>
              </a:ext>
            </a:extLst>
          </p:cNvPr>
          <p:cNvSpPr txBox="1"/>
          <p:nvPr/>
        </p:nvSpPr>
        <p:spPr>
          <a:xfrm>
            <a:off x="997797" y="1074975"/>
            <a:ext cx="5714644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Arial"/>
              <a:buChar char="•"/>
            </a:pPr>
            <a:r>
              <a:rPr lang="en-US" sz="5600" dirty="0">
                <a:ea typeface="+mn-lt"/>
                <a:cs typeface="+mn-lt"/>
              </a:rPr>
              <a:t>Random Forest</a:t>
            </a:r>
            <a:endParaRPr lang="en-US" sz="1100" dirty="0">
              <a:latin typeface="Consolas"/>
              <a:ea typeface="Calibri"/>
              <a:cs typeface="Calibri"/>
            </a:endParaRPr>
          </a:p>
        </p:txBody>
      </p:sp>
      <p:pic>
        <p:nvPicPr>
          <p:cNvPr id="9" name="Picture 8" descr="A graph of a graph with red and blue lines&#10;&#10;Description automatically generated">
            <a:extLst>
              <a:ext uri="{FF2B5EF4-FFF2-40B4-BE49-F238E27FC236}">
                <a16:creationId xmlns:a16="http://schemas.microsoft.com/office/drawing/2014/main" id="{EBE41D6A-997B-3ACD-6648-4CE3557B2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094" y="2121878"/>
            <a:ext cx="5429984" cy="2737339"/>
          </a:xfrm>
          <a:prstGeom prst="rect">
            <a:avLst/>
          </a:prstGeom>
        </p:spPr>
      </p:pic>
      <p:pic>
        <p:nvPicPr>
          <p:cNvPr id="10" name="Picture 9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6457BD84-FEA4-BE36-B6DF-395763FA0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3969" y="2120046"/>
            <a:ext cx="5439507" cy="2741002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40F9EC6D-B3B9-E562-6DE9-2CB305EC371D}"/>
              </a:ext>
            </a:extLst>
          </p:cNvPr>
          <p:cNvSpPr txBox="1"/>
          <p:nvPr/>
        </p:nvSpPr>
        <p:spPr>
          <a:xfrm>
            <a:off x="997796" y="5277698"/>
            <a:ext cx="9337074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Arial"/>
              <a:buChar char="•"/>
            </a:pPr>
            <a:r>
              <a:rPr lang="en-US" sz="5600" dirty="0">
                <a:ea typeface="+mn-lt"/>
                <a:cs typeface="+mn-lt"/>
              </a:rPr>
              <a:t>Random Forest(with tuning)</a:t>
            </a:r>
            <a:endParaRPr lang="en-US" sz="5600" dirty="0"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7EF0B5-1F45-E299-CCDC-EE4269A8C93D}"/>
              </a:ext>
            </a:extLst>
          </p:cNvPr>
          <p:cNvSpPr txBox="1"/>
          <p:nvPr/>
        </p:nvSpPr>
        <p:spPr>
          <a:xfrm>
            <a:off x="3600321" y="9228273"/>
            <a:ext cx="1251829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Load Actual</a:t>
            </a:r>
            <a:endParaRPr lang="en-US" dirty="0"/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46536AAA-CB53-A450-623F-9B5F0CB2193A}"/>
              </a:ext>
            </a:extLst>
          </p:cNvPr>
          <p:cNvSpPr txBox="1"/>
          <p:nvPr/>
        </p:nvSpPr>
        <p:spPr>
          <a:xfrm>
            <a:off x="3383445" y="5072442"/>
            <a:ext cx="1445259" cy="338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200" b="1" dirty="0">
                <a:ea typeface="+mn-lt"/>
                <a:cs typeface="+mn-lt"/>
              </a:rPr>
              <a:t>Load Actual</a:t>
            </a:r>
            <a:endParaRPr lang="en-US" sz="2200">
              <a:cs typeface="Calibri"/>
            </a:endParaRP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ED0DD752-10E7-D0C0-9D59-64F719A90048}"/>
              </a:ext>
            </a:extLst>
          </p:cNvPr>
          <p:cNvSpPr txBox="1"/>
          <p:nvPr/>
        </p:nvSpPr>
        <p:spPr>
          <a:xfrm>
            <a:off x="6765552" y="6696087"/>
            <a:ext cx="2764105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>
                <a:latin typeface="Consolas"/>
                <a:ea typeface="+mn-lt"/>
                <a:cs typeface="+mn-lt"/>
              </a:rPr>
              <a:t>Load Prediction with 1000 Trees - Test Set
</a:t>
            </a:r>
            <a:r>
              <a:rPr lang="en-US" sz="2000" b="1" dirty="0">
                <a:latin typeface="Consolas"/>
                <a:ea typeface="+mn-lt"/>
                <a:cs typeface="+mn-lt"/>
              </a:rPr>
              <a:t>MAE:</a:t>
            </a:r>
            <a:r>
              <a:rPr lang="en-US" sz="2000" dirty="0">
                <a:latin typeface="Consolas"/>
                <a:ea typeface="+mn-lt"/>
                <a:cs typeface="+mn-lt"/>
              </a:rPr>
              <a:t> 696.88
</a:t>
            </a:r>
            <a:r>
              <a:rPr lang="en-US" sz="2000" b="1" dirty="0">
                <a:latin typeface="Consolas"/>
                <a:ea typeface="+mn-lt"/>
                <a:cs typeface="+mn-lt"/>
              </a:rPr>
              <a:t>RMSE:</a:t>
            </a:r>
            <a:r>
              <a:rPr lang="en-US" sz="2000" dirty="0">
                <a:latin typeface="Consolas"/>
                <a:ea typeface="+mn-lt"/>
                <a:cs typeface="+mn-lt"/>
              </a:rPr>
              <a:t> 926.87
</a:t>
            </a:r>
            <a:r>
              <a:rPr lang="en-US" sz="2000" b="1" dirty="0">
                <a:latin typeface="Consolas"/>
                <a:ea typeface="+mn-lt"/>
                <a:cs typeface="+mn-lt"/>
              </a:rPr>
              <a:t>MAPE:</a:t>
            </a:r>
            <a:r>
              <a:rPr lang="en-US" sz="2000" dirty="0">
                <a:latin typeface="Consolas"/>
                <a:ea typeface="+mn-lt"/>
                <a:cs typeface="+mn-lt"/>
              </a:rPr>
              <a:t> 2.49
</a:t>
            </a:r>
            <a:r>
              <a:rPr lang="en-US" sz="2000" b="1" dirty="0">
                <a:latin typeface="Consolas"/>
                <a:ea typeface="+mn-lt"/>
                <a:cs typeface="+mn-lt"/>
              </a:rPr>
              <a:t>R²:</a:t>
            </a:r>
            <a:r>
              <a:rPr lang="en-US" sz="2000" dirty="0">
                <a:latin typeface="Consolas"/>
                <a:ea typeface="+mn-lt"/>
                <a:cs typeface="+mn-lt"/>
              </a:rPr>
              <a:t> 0.958
</a:t>
            </a:r>
            <a:r>
              <a:rPr lang="en-US" sz="2000" b="1" dirty="0">
                <a:latin typeface="Consolas"/>
                <a:ea typeface="+mn-lt"/>
                <a:cs typeface="+mn-lt"/>
              </a:rPr>
              <a:t>Adjusted R²:</a:t>
            </a:r>
            <a:r>
              <a:rPr lang="en-US" sz="2000" dirty="0">
                <a:latin typeface="Consolas"/>
                <a:ea typeface="+mn-lt"/>
                <a:cs typeface="+mn-lt"/>
              </a:rPr>
              <a:t> 0.958</a:t>
            </a:r>
            <a:endParaRPr lang="en-US" sz="2000">
              <a:cs typeface="Calibri"/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E3957123-3F0A-F91F-69A4-40ABB73111A9}"/>
              </a:ext>
            </a:extLst>
          </p:cNvPr>
          <p:cNvSpPr txBox="1"/>
          <p:nvPr/>
        </p:nvSpPr>
        <p:spPr>
          <a:xfrm>
            <a:off x="6742106" y="2575425"/>
            <a:ext cx="2764105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>
                <a:latin typeface="Consolas"/>
                <a:ea typeface="+mn-lt"/>
                <a:cs typeface="+mn-lt"/>
              </a:rPr>
              <a:t>Load Prediction - Test Set
</a:t>
            </a:r>
            <a:r>
              <a:rPr lang="en-US" sz="2000" b="1" dirty="0">
                <a:latin typeface="Consolas"/>
                <a:ea typeface="+mn-lt"/>
                <a:cs typeface="+mn-lt"/>
              </a:rPr>
              <a:t>MAE:</a:t>
            </a:r>
            <a:r>
              <a:rPr lang="en-US" sz="2000" dirty="0">
                <a:latin typeface="Consolas"/>
                <a:ea typeface="+mn-lt"/>
                <a:cs typeface="+mn-lt"/>
              </a:rPr>
              <a:t> 704.16
</a:t>
            </a:r>
            <a:r>
              <a:rPr lang="en-US" sz="2000" b="1" dirty="0">
                <a:latin typeface="Consolas"/>
                <a:ea typeface="+mn-lt"/>
                <a:cs typeface="+mn-lt"/>
              </a:rPr>
              <a:t>RMSE:</a:t>
            </a:r>
            <a:r>
              <a:rPr lang="en-US" sz="2000" dirty="0">
                <a:latin typeface="Consolas"/>
                <a:ea typeface="+mn-lt"/>
                <a:cs typeface="+mn-lt"/>
              </a:rPr>
              <a:t> 937.27
</a:t>
            </a:r>
            <a:r>
              <a:rPr lang="en-US" sz="2000" b="1" dirty="0">
                <a:latin typeface="Consolas"/>
                <a:ea typeface="+mn-lt"/>
                <a:cs typeface="+mn-lt"/>
              </a:rPr>
              <a:t>MAPE:</a:t>
            </a:r>
            <a:r>
              <a:rPr lang="en-US" sz="2000" dirty="0">
                <a:latin typeface="Consolas"/>
                <a:ea typeface="+mn-lt"/>
                <a:cs typeface="+mn-lt"/>
              </a:rPr>
              <a:t> 2.5
</a:t>
            </a:r>
            <a:r>
              <a:rPr lang="en-US" sz="2000" b="1" dirty="0">
                <a:latin typeface="Consolas"/>
                <a:ea typeface="+mn-lt"/>
                <a:cs typeface="+mn-lt"/>
              </a:rPr>
              <a:t>R²:</a:t>
            </a:r>
            <a:r>
              <a:rPr lang="en-US" sz="2000" dirty="0">
                <a:latin typeface="Consolas"/>
                <a:ea typeface="+mn-lt"/>
                <a:cs typeface="+mn-lt"/>
              </a:rPr>
              <a:t> 0.95
</a:t>
            </a:r>
            <a:r>
              <a:rPr lang="en-US" sz="2000" b="1" dirty="0">
                <a:latin typeface="Consolas"/>
                <a:ea typeface="+mn-lt"/>
                <a:cs typeface="+mn-lt"/>
              </a:rPr>
              <a:t>Adjusted R²:</a:t>
            </a:r>
            <a:r>
              <a:rPr lang="en-US" sz="2000" dirty="0">
                <a:latin typeface="Consolas"/>
                <a:ea typeface="+mn-lt"/>
                <a:cs typeface="+mn-lt"/>
              </a:rPr>
              <a:t> 0.95</a:t>
            </a:r>
            <a:endParaRPr lang="en-US" sz="2000">
              <a:cs typeface="Calibri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27803D0-1671-D810-C59A-AC6A2E79F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063" y="6403363"/>
            <a:ext cx="5402874" cy="2755656"/>
          </a:xfrm>
          <a:prstGeom prst="rect">
            <a:avLst/>
          </a:prstGeom>
        </p:spPr>
      </p:pic>
      <p:pic>
        <p:nvPicPr>
          <p:cNvPr id="23" name="Picture 22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2D953ED1-FD41-2A61-A5FC-EA2F95FDA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8732" y="6405195"/>
            <a:ext cx="5465153" cy="2734410"/>
          </a:xfrm>
          <a:prstGeom prst="rect">
            <a:avLst/>
          </a:prstGeom>
        </p:spPr>
      </p:pic>
      <p:sp>
        <p:nvSpPr>
          <p:cNvPr id="24" name="TextBox 13">
            <a:extLst>
              <a:ext uri="{FF2B5EF4-FFF2-40B4-BE49-F238E27FC236}">
                <a16:creationId xmlns:a16="http://schemas.microsoft.com/office/drawing/2014/main" id="{0D75BAD5-CA27-61B9-0041-8E04E1825DA8}"/>
              </a:ext>
            </a:extLst>
          </p:cNvPr>
          <p:cNvSpPr txBox="1"/>
          <p:nvPr/>
        </p:nvSpPr>
        <p:spPr>
          <a:xfrm>
            <a:off x="14918951" y="2680931"/>
            <a:ext cx="2764105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>
                <a:latin typeface="Consolas"/>
                <a:ea typeface="+mn-lt"/>
                <a:cs typeface="+mn-lt"/>
              </a:rPr>
              <a:t>Price Prediction - Test Set</a:t>
            </a:r>
            <a:br>
              <a:rPr lang="en-US" sz="2000" dirty="0">
                <a:latin typeface="Consolas"/>
                <a:ea typeface="+mn-lt"/>
                <a:cs typeface="+mn-lt"/>
              </a:rPr>
            </a:br>
            <a:r>
              <a:rPr lang="en-US" sz="2000" b="1" dirty="0">
                <a:latin typeface="Consolas"/>
                <a:ea typeface="+mn-lt"/>
                <a:cs typeface="+mn-lt"/>
              </a:rPr>
              <a:t>MAE:</a:t>
            </a:r>
            <a:r>
              <a:rPr lang="en-US" sz="2000" dirty="0">
                <a:latin typeface="Consolas"/>
                <a:ea typeface="+mn-lt"/>
                <a:cs typeface="+mn-lt"/>
              </a:rPr>
              <a:t> 3.05</a:t>
            </a:r>
            <a:br>
              <a:rPr lang="en-US" sz="2000" dirty="0">
                <a:latin typeface="Consolas"/>
                <a:ea typeface="+mn-lt"/>
                <a:cs typeface="+mn-lt"/>
              </a:rPr>
            </a:br>
            <a:r>
              <a:rPr lang="en-US" sz="2000" b="1" dirty="0">
                <a:latin typeface="Consolas"/>
                <a:ea typeface="+mn-lt"/>
                <a:cs typeface="+mn-lt"/>
              </a:rPr>
              <a:t>RMSE:</a:t>
            </a:r>
            <a:r>
              <a:rPr lang="en-US" sz="2000" dirty="0">
                <a:latin typeface="Consolas"/>
                <a:ea typeface="+mn-lt"/>
                <a:cs typeface="+mn-lt"/>
              </a:rPr>
              <a:t> 4.16</a:t>
            </a:r>
            <a:br>
              <a:rPr lang="en-US" sz="2000" dirty="0">
                <a:latin typeface="Consolas"/>
                <a:ea typeface="+mn-lt"/>
                <a:cs typeface="+mn-lt"/>
              </a:rPr>
            </a:br>
            <a:r>
              <a:rPr lang="en-US" sz="2000" b="1" dirty="0">
                <a:latin typeface="Consolas"/>
                <a:ea typeface="+mn-lt"/>
                <a:cs typeface="+mn-lt"/>
              </a:rPr>
              <a:t>MAPE:</a:t>
            </a:r>
            <a:r>
              <a:rPr lang="en-US" sz="2000" dirty="0">
                <a:latin typeface="Consolas"/>
                <a:ea typeface="+mn-lt"/>
                <a:cs typeface="+mn-lt"/>
              </a:rPr>
              <a:t> 5.8</a:t>
            </a:r>
            <a:br>
              <a:rPr lang="en-US" sz="2000" dirty="0">
                <a:latin typeface="Consolas"/>
                <a:ea typeface="+mn-lt"/>
                <a:cs typeface="+mn-lt"/>
              </a:rPr>
            </a:br>
            <a:r>
              <a:rPr lang="en-US" sz="2000" b="1" dirty="0">
                <a:latin typeface="Consolas"/>
                <a:ea typeface="+mn-lt"/>
                <a:cs typeface="+mn-lt"/>
              </a:rPr>
              <a:t>R²:</a:t>
            </a:r>
            <a:r>
              <a:rPr lang="en-US" sz="2000" dirty="0">
                <a:latin typeface="Consolas"/>
                <a:ea typeface="+mn-lt"/>
                <a:cs typeface="+mn-lt"/>
              </a:rPr>
              <a:t> 0.90</a:t>
            </a:r>
            <a:br>
              <a:rPr lang="en-US" sz="2000" dirty="0">
                <a:latin typeface="Consolas"/>
                <a:ea typeface="+mn-lt"/>
                <a:cs typeface="+mn-lt"/>
              </a:rPr>
            </a:br>
            <a:r>
              <a:rPr lang="en-US" sz="2000" b="1" dirty="0">
                <a:latin typeface="Consolas"/>
                <a:ea typeface="+mn-lt"/>
                <a:cs typeface="+mn-lt"/>
              </a:rPr>
              <a:t>Adjusted R²:</a:t>
            </a:r>
            <a:r>
              <a:rPr lang="en-US" sz="2000" dirty="0">
                <a:latin typeface="Consolas"/>
                <a:ea typeface="+mn-lt"/>
                <a:cs typeface="+mn-lt"/>
              </a:rPr>
              <a:t> 0.90</a:t>
            </a:r>
          </a:p>
          <a:p>
            <a:endParaRPr lang="en-US" sz="2000" dirty="0">
              <a:latin typeface="Consolas"/>
              <a:ea typeface="Calibri"/>
              <a:cs typeface="Calibri"/>
            </a:endParaRPr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CCFD23E2-3E90-A264-FE23-624FE4876E3F}"/>
              </a:ext>
            </a:extLst>
          </p:cNvPr>
          <p:cNvSpPr txBox="1"/>
          <p:nvPr/>
        </p:nvSpPr>
        <p:spPr>
          <a:xfrm>
            <a:off x="15024460" y="6672639"/>
            <a:ext cx="255309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>
                <a:latin typeface="Consolas"/>
                <a:ea typeface="+mn-lt"/>
                <a:cs typeface="+mn-lt"/>
              </a:rPr>
              <a:t>Price Prediction with 170 Trees- Test Set
</a:t>
            </a:r>
            <a:r>
              <a:rPr lang="en-US" sz="2000" b="1" dirty="0">
                <a:latin typeface="Consolas"/>
                <a:ea typeface="+mn-lt"/>
                <a:cs typeface="+mn-lt"/>
              </a:rPr>
              <a:t>MAE:</a:t>
            </a:r>
            <a:r>
              <a:rPr lang="en-US" sz="2000" dirty="0">
                <a:latin typeface="Consolas"/>
                <a:ea typeface="+mn-lt"/>
                <a:cs typeface="+mn-lt"/>
              </a:rPr>
              <a:t> 2.97
</a:t>
            </a:r>
            <a:r>
              <a:rPr lang="en-US" sz="2000" b="1" dirty="0">
                <a:latin typeface="Consolas"/>
                <a:ea typeface="+mn-lt"/>
                <a:cs typeface="+mn-lt"/>
              </a:rPr>
              <a:t>RMSE:</a:t>
            </a:r>
            <a:r>
              <a:rPr lang="en-US" sz="2000" dirty="0">
                <a:latin typeface="Consolas"/>
                <a:ea typeface="+mn-lt"/>
                <a:cs typeface="+mn-lt"/>
              </a:rPr>
              <a:t> 4.00
</a:t>
            </a:r>
            <a:r>
              <a:rPr lang="en-US" sz="2000" b="1" dirty="0">
                <a:latin typeface="Consolas"/>
                <a:ea typeface="+mn-lt"/>
                <a:cs typeface="+mn-lt"/>
              </a:rPr>
              <a:t>MAPE:</a:t>
            </a:r>
            <a:r>
              <a:rPr lang="en-US" sz="2000" dirty="0">
                <a:latin typeface="Consolas"/>
                <a:ea typeface="+mn-lt"/>
                <a:cs typeface="+mn-lt"/>
              </a:rPr>
              <a:t> 5.76
</a:t>
            </a:r>
            <a:r>
              <a:rPr lang="en-US" sz="2000" b="1" dirty="0">
                <a:latin typeface="Consolas"/>
                <a:ea typeface="+mn-lt"/>
                <a:cs typeface="+mn-lt"/>
              </a:rPr>
              <a:t>R²:</a:t>
            </a:r>
            <a:r>
              <a:rPr lang="en-US" sz="2000" dirty="0">
                <a:latin typeface="Consolas"/>
                <a:ea typeface="+mn-lt"/>
                <a:cs typeface="+mn-lt"/>
              </a:rPr>
              <a:t> 0.916
</a:t>
            </a:r>
            <a:r>
              <a:rPr lang="en-US" sz="2000" b="1" dirty="0">
                <a:latin typeface="Consolas"/>
                <a:ea typeface="+mn-lt"/>
                <a:cs typeface="+mn-lt"/>
              </a:rPr>
              <a:t>Adjusted R²:</a:t>
            </a:r>
            <a:r>
              <a:rPr lang="en-US" sz="2000" dirty="0">
                <a:latin typeface="Consolas"/>
                <a:ea typeface="+mn-lt"/>
                <a:cs typeface="+mn-lt"/>
              </a:rPr>
              <a:t> 0.915</a:t>
            </a:r>
            <a:endParaRPr lang="en-US" sz="2000"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F33C71-4774-2968-8FE4-B1724DAF818B}"/>
              </a:ext>
            </a:extLst>
          </p:cNvPr>
          <p:cNvSpPr txBox="1"/>
          <p:nvPr/>
        </p:nvSpPr>
        <p:spPr>
          <a:xfrm>
            <a:off x="11566150" y="5131056"/>
            <a:ext cx="1603520" cy="338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200" b="1" dirty="0">
                <a:ea typeface="Calibri"/>
                <a:cs typeface="Calibri"/>
              </a:rPr>
              <a:t>Price Actual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2B4D82-6561-C291-7987-BF7BF26E09CD}"/>
              </a:ext>
            </a:extLst>
          </p:cNvPr>
          <p:cNvSpPr txBox="1"/>
          <p:nvPr/>
        </p:nvSpPr>
        <p:spPr>
          <a:xfrm>
            <a:off x="11566150" y="9228272"/>
            <a:ext cx="1304582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Price Actual</a:t>
            </a:r>
          </a:p>
        </p:txBody>
      </p:sp>
    </p:spTree>
    <p:extLst>
      <p:ext uri="{BB962C8B-B14F-4D97-AF65-F5344CB8AC3E}">
        <p14:creationId xmlns:p14="http://schemas.microsoft.com/office/powerpoint/2010/main" val="426652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6E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95467" y="1083564"/>
            <a:ext cx="16898645" cy="8741391"/>
            <a:chOff x="0" y="0"/>
            <a:chExt cx="1722814" cy="9869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22814" cy="986959"/>
            </a:xfrm>
            <a:custGeom>
              <a:avLst/>
              <a:gdLst/>
              <a:ahLst/>
              <a:cxnLst/>
              <a:rect l="l" t="t" r="r" b="b"/>
              <a:pathLst>
                <a:path w="1722814" h="986959">
                  <a:moveTo>
                    <a:pt x="0" y="0"/>
                  </a:moveTo>
                  <a:lnTo>
                    <a:pt x="1722814" y="0"/>
                  </a:lnTo>
                  <a:lnTo>
                    <a:pt x="1722814" y="986959"/>
                  </a:lnTo>
                  <a:lnTo>
                    <a:pt x="0" y="986959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722814" cy="9679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5400000" flipV="1">
            <a:off x="14335262" y="-2886116"/>
            <a:ext cx="2236517" cy="7397909"/>
          </a:xfrm>
          <a:custGeom>
            <a:avLst/>
            <a:gdLst/>
            <a:ahLst/>
            <a:cxnLst/>
            <a:rect l="l" t="t" r="r" b="b"/>
            <a:pathLst>
              <a:path w="3150917" h="6008725">
                <a:moveTo>
                  <a:pt x="0" y="6008726"/>
                </a:moveTo>
                <a:lnTo>
                  <a:pt x="3150917" y="6008726"/>
                </a:lnTo>
                <a:lnTo>
                  <a:pt x="3150917" y="0"/>
                </a:lnTo>
                <a:lnTo>
                  <a:pt x="0" y="0"/>
                </a:lnTo>
                <a:lnTo>
                  <a:pt x="0" y="6008726"/>
                </a:lnTo>
                <a:close/>
              </a:path>
            </a:pathLst>
          </a:custGeom>
          <a:blipFill>
            <a:blip r:embed="rId2"/>
            <a:stretch>
              <a:fillRect l="-764376" t="-10648" r="-242807" b="-72239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4794566" y="429056"/>
            <a:ext cx="3032398" cy="28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9"/>
              </a:lnSpc>
            </a:pPr>
            <a:r>
              <a:rPr lang="en-US" sz="1999" spc="79">
                <a:solidFill>
                  <a:srgbClr val="FFFFFF"/>
                </a:solidFill>
                <a:latin typeface="Clear Sans Medium"/>
              </a:rPr>
              <a:t>INFOSYS SPRINGBOARD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069096B7-DCB8-2AEE-263B-914E5FC411CC}"/>
              </a:ext>
            </a:extLst>
          </p:cNvPr>
          <p:cNvSpPr txBox="1"/>
          <p:nvPr/>
        </p:nvSpPr>
        <p:spPr>
          <a:xfrm>
            <a:off x="997797" y="1074975"/>
            <a:ext cx="5714644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Arial"/>
              <a:buChar char="•"/>
            </a:pPr>
            <a:r>
              <a:rPr lang="en-US" sz="5600" dirty="0">
                <a:ea typeface="+mn-lt"/>
                <a:cs typeface="+mn-lt"/>
              </a:rPr>
              <a:t>Gradient descent</a:t>
            </a:r>
            <a:endParaRPr lang="en-US" sz="1100" dirty="0">
              <a:latin typeface="Consolas"/>
              <a:ea typeface="Calibri"/>
              <a:cs typeface="Calibri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40F9EC6D-B3B9-E562-6DE9-2CB305EC371D}"/>
              </a:ext>
            </a:extLst>
          </p:cNvPr>
          <p:cNvSpPr txBox="1"/>
          <p:nvPr/>
        </p:nvSpPr>
        <p:spPr>
          <a:xfrm>
            <a:off x="997796" y="5277698"/>
            <a:ext cx="9776689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Arial"/>
              <a:buChar char="•"/>
            </a:pPr>
            <a:r>
              <a:rPr lang="en-US" sz="5600" dirty="0">
                <a:ea typeface="+mn-lt"/>
                <a:cs typeface="+mn-lt"/>
              </a:rPr>
              <a:t>Gradient descent(with tuning)</a:t>
            </a:r>
            <a:endParaRPr lang="en-US" sz="5600" dirty="0"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7EF0B5-1F45-E299-CCDC-EE4269A8C93D}"/>
              </a:ext>
            </a:extLst>
          </p:cNvPr>
          <p:cNvSpPr txBox="1"/>
          <p:nvPr/>
        </p:nvSpPr>
        <p:spPr>
          <a:xfrm>
            <a:off x="3406890" y="9228273"/>
            <a:ext cx="1251829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Load Actual</a:t>
            </a:r>
            <a:endParaRPr lang="en-US" sz="2000">
              <a:cs typeface="Calibri"/>
            </a:endParaRP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46536AAA-CB53-A450-623F-9B5F0CB2193A}"/>
              </a:ext>
            </a:extLst>
          </p:cNvPr>
          <p:cNvSpPr txBox="1"/>
          <p:nvPr/>
        </p:nvSpPr>
        <p:spPr>
          <a:xfrm>
            <a:off x="3383445" y="5002104"/>
            <a:ext cx="1251829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Load Actual</a:t>
            </a:r>
            <a:endParaRPr lang="en-US" sz="2000">
              <a:cs typeface="Calibri"/>
            </a:endParaRP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ED0DD752-10E7-D0C0-9D59-64F719A90048}"/>
              </a:ext>
            </a:extLst>
          </p:cNvPr>
          <p:cNvSpPr txBox="1"/>
          <p:nvPr/>
        </p:nvSpPr>
        <p:spPr>
          <a:xfrm>
            <a:off x="6712799" y="6379564"/>
            <a:ext cx="2781689" cy="3139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b="1" dirty="0">
                <a:latin typeface="Consolas"/>
                <a:cs typeface="Calibri"/>
              </a:rPr>
              <a:t>Best Parameters:</a:t>
            </a:r>
            <a:r>
              <a:rPr lang="en-US" sz="1600" dirty="0">
                <a:latin typeface="Consolas"/>
                <a:cs typeface="Calibri"/>
              </a:rPr>
              <a:t>  {'</a:t>
            </a:r>
            <a:r>
              <a:rPr lang="en-US" sz="1600" err="1">
                <a:latin typeface="Consolas"/>
                <a:cs typeface="Calibri"/>
              </a:rPr>
              <a:t>learning_rate</a:t>
            </a:r>
            <a:r>
              <a:rPr lang="en-US" sz="1600" dirty="0">
                <a:latin typeface="Consolas"/>
                <a:cs typeface="Calibri"/>
              </a:rPr>
              <a:t>': 0.3, '</a:t>
            </a:r>
            <a:r>
              <a:rPr lang="en-US" sz="1600" err="1">
                <a:latin typeface="Consolas"/>
                <a:cs typeface="Calibri"/>
              </a:rPr>
              <a:t>n_estimators</a:t>
            </a:r>
            <a:r>
              <a:rPr lang="en-US" sz="1600" dirty="0">
                <a:latin typeface="Consolas"/>
                <a:cs typeface="Calibri"/>
              </a:rPr>
              <a:t>': 300}</a:t>
            </a:r>
            <a:endParaRPr lang="en-US" sz="1600">
              <a:latin typeface="Calibri"/>
              <a:cs typeface="Calibri"/>
            </a:endParaRPr>
          </a:p>
          <a:p>
            <a:r>
              <a:rPr lang="en-US" sz="2000" dirty="0">
                <a:latin typeface="Consolas"/>
                <a:cs typeface="Calibri"/>
              </a:rPr>
              <a:t>Load Prediction - Test Set
</a:t>
            </a:r>
            <a:r>
              <a:rPr lang="en-US" sz="2000" b="1" dirty="0">
                <a:latin typeface="Consolas"/>
                <a:cs typeface="Calibri"/>
              </a:rPr>
              <a:t>MAE:</a:t>
            </a:r>
            <a:r>
              <a:rPr lang="en-US" sz="2000" dirty="0">
                <a:latin typeface="Consolas"/>
                <a:cs typeface="Calibri"/>
              </a:rPr>
              <a:t> 637.23
</a:t>
            </a:r>
            <a:r>
              <a:rPr lang="en-US" sz="2000" b="1" dirty="0">
                <a:latin typeface="Consolas"/>
                <a:cs typeface="Calibri"/>
              </a:rPr>
              <a:t>RMSE: </a:t>
            </a:r>
            <a:r>
              <a:rPr lang="en-US" sz="2000" dirty="0">
                <a:latin typeface="Consolas"/>
                <a:cs typeface="Calibri"/>
              </a:rPr>
              <a:t>824.29
</a:t>
            </a:r>
            <a:r>
              <a:rPr lang="en-US" sz="2000" b="1" dirty="0">
                <a:latin typeface="Consolas"/>
                <a:cs typeface="Calibri"/>
              </a:rPr>
              <a:t>MAPE: </a:t>
            </a:r>
            <a:r>
              <a:rPr lang="en-US" sz="2000" dirty="0">
                <a:latin typeface="Consolas"/>
                <a:cs typeface="Calibri"/>
              </a:rPr>
              <a:t>2.2
</a:t>
            </a:r>
            <a:r>
              <a:rPr lang="en-US" sz="2000" b="1" dirty="0">
                <a:latin typeface="Consolas"/>
                <a:cs typeface="Calibri"/>
              </a:rPr>
              <a:t>R²:</a:t>
            </a:r>
            <a:r>
              <a:rPr lang="en-US" sz="2000" dirty="0">
                <a:latin typeface="Consolas"/>
                <a:cs typeface="Calibri"/>
              </a:rPr>
              <a:t> 0.967
</a:t>
            </a:r>
            <a:r>
              <a:rPr lang="en-US" sz="2000" b="1" dirty="0">
                <a:latin typeface="Consolas"/>
                <a:cs typeface="Calibri"/>
              </a:rPr>
              <a:t>Adjusted R²:</a:t>
            </a:r>
            <a:r>
              <a:rPr lang="en-US" sz="2000" dirty="0">
                <a:latin typeface="Consolas"/>
                <a:cs typeface="Calibri"/>
              </a:rPr>
              <a:t> 0.967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E3957123-3F0A-F91F-69A4-40ABB73111A9}"/>
              </a:ext>
            </a:extLst>
          </p:cNvPr>
          <p:cNvSpPr txBox="1"/>
          <p:nvPr/>
        </p:nvSpPr>
        <p:spPr>
          <a:xfrm>
            <a:off x="6706937" y="2417163"/>
            <a:ext cx="2764105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>
                <a:latin typeface="Consolas"/>
                <a:ea typeface="+mn-lt"/>
                <a:cs typeface="+mn-lt"/>
              </a:rPr>
              <a:t>Load Prediction - Test Set</a:t>
            </a:r>
            <a:endParaRPr lang="en-US" sz="2000">
              <a:latin typeface="Calibri"/>
              <a:ea typeface="+mn-lt"/>
              <a:cs typeface="+mn-lt"/>
            </a:endParaRPr>
          </a:p>
          <a:p>
            <a:r>
              <a:rPr lang="en-US" sz="2000" dirty="0">
                <a:latin typeface="Consolas"/>
                <a:ea typeface="+mn-lt"/>
                <a:cs typeface="+mn-lt"/>
              </a:rPr>
              <a:t>(Gradient Boosting)
</a:t>
            </a:r>
            <a:r>
              <a:rPr lang="en-US" sz="2000" b="1" dirty="0">
                <a:latin typeface="Consolas"/>
                <a:ea typeface="+mn-lt"/>
                <a:cs typeface="+mn-lt"/>
              </a:rPr>
              <a:t>MAE:</a:t>
            </a:r>
            <a:r>
              <a:rPr lang="en-US" sz="2000" dirty="0">
                <a:latin typeface="Consolas"/>
                <a:ea typeface="+mn-lt"/>
                <a:cs typeface="+mn-lt"/>
              </a:rPr>
              <a:t> 917.79
</a:t>
            </a:r>
            <a:r>
              <a:rPr lang="en-US" sz="2000" b="1" dirty="0">
                <a:latin typeface="Consolas"/>
                <a:ea typeface="+mn-lt"/>
                <a:cs typeface="+mn-lt"/>
              </a:rPr>
              <a:t>RMSE:</a:t>
            </a:r>
            <a:r>
              <a:rPr lang="en-US" sz="2000" dirty="0">
                <a:latin typeface="Consolas"/>
                <a:ea typeface="+mn-lt"/>
                <a:cs typeface="+mn-lt"/>
              </a:rPr>
              <a:t> 1163.08
</a:t>
            </a:r>
            <a:r>
              <a:rPr lang="en-US" sz="2000" b="1" dirty="0">
                <a:latin typeface="Consolas"/>
                <a:ea typeface="+mn-lt"/>
                <a:cs typeface="+mn-lt"/>
              </a:rPr>
              <a:t>MAPE: </a:t>
            </a:r>
            <a:r>
              <a:rPr lang="en-US" sz="2000" dirty="0">
                <a:latin typeface="Consolas"/>
                <a:ea typeface="+mn-lt"/>
                <a:cs typeface="+mn-lt"/>
              </a:rPr>
              <a:t>3.2
</a:t>
            </a:r>
            <a:r>
              <a:rPr lang="en-US" sz="2000" b="1" dirty="0">
                <a:latin typeface="Consolas"/>
                <a:ea typeface="+mn-lt"/>
                <a:cs typeface="+mn-lt"/>
              </a:rPr>
              <a:t>R²:</a:t>
            </a:r>
            <a:r>
              <a:rPr lang="en-US" sz="2000" dirty="0">
                <a:latin typeface="Consolas"/>
                <a:ea typeface="+mn-lt"/>
                <a:cs typeface="+mn-lt"/>
              </a:rPr>
              <a:t> 0.93
</a:t>
            </a:r>
            <a:r>
              <a:rPr lang="en-US" sz="2000" b="1" dirty="0">
                <a:latin typeface="Consolas"/>
                <a:ea typeface="+mn-lt"/>
                <a:cs typeface="+mn-lt"/>
              </a:rPr>
              <a:t>Adjusted R²:</a:t>
            </a:r>
            <a:r>
              <a:rPr lang="en-US" sz="2000" dirty="0">
                <a:latin typeface="Consolas"/>
                <a:ea typeface="+mn-lt"/>
                <a:cs typeface="+mn-lt"/>
              </a:rPr>
              <a:t> 0.93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24" name="TextBox 13">
            <a:extLst>
              <a:ext uri="{FF2B5EF4-FFF2-40B4-BE49-F238E27FC236}">
                <a16:creationId xmlns:a16="http://schemas.microsoft.com/office/drawing/2014/main" id="{0D75BAD5-CA27-61B9-0041-8E04E1825DA8}"/>
              </a:ext>
            </a:extLst>
          </p:cNvPr>
          <p:cNvSpPr txBox="1"/>
          <p:nvPr/>
        </p:nvSpPr>
        <p:spPr>
          <a:xfrm>
            <a:off x="14918951" y="2417162"/>
            <a:ext cx="2764105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>
                <a:latin typeface="Consolas"/>
                <a:ea typeface="+mn-lt"/>
                <a:cs typeface="+mn-lt"/>
              </a:rPr>
              <a:t>Price Prediction - Test Set (Gradient Boosting)
</a:t>
            </a:r>
            <a:r>
              <a:rPr lang="en-US" sz="2000" b="1" dirty="0">
                <a:latin typeface="Consolas"/>
                <a:ea typeface="+mn-lt"/>
                <a:cs typeface="+mn-lt"/>
              </a:rPr>
              <a:t>MAE:</a:t>
            </a:r>
            <a:r>
              <a:rPr lang="en-US" sz="2000" dirty="0">
                <a:latin typeface="Consolas"/>
                <a:ea typeface="+mn-lt"/>
                <a:cs typeface="+mn-lt"/>
              </a:rPr>
              <a:t> 4.58
</a:t>
            </a:r>
            <a:r>
              <a:rPr lang="en-US" sz="2000" b="1" dirty="0">
                <a:latin typeface="Consolas"/>
                <a:ea typeface="+mn-lt"/>
                <a:cs typeface="+mn-lt"/>
              </a:rPr>
              <a:t>RMSE:</a:t>
            </a:r>
            <a:r>
              <a:rPr lang="en-US" sz="2000" dirty="0">
                <a:latin typeface="Consolas"/>
                <a:ea typeface="+mn-lt"/>
                <a:cs typeface="+mn-lt"/>
              </a:rPr>
              <a:t> 5.87
</a:t>
            </a:r>
            <a:r>
              <a:rPr lang="en-US" sz="2000" b="1" dirty="0">
                <a:latin typeface="Consolas"/>
                <a:ea typeface="+mn-lt"/>
                <a:cs typeface="+mn-lt"/>
              </a:rPr>
              <a:t>MAPE: </a:t>
            </a:r>
            <a:r>
              <a:rPr lang="en-US" sz="2000" dirty="0">
                <a:latin typeface="Consolas"/>
                <a:ea typeface="+mn-lt"/>
                <a:cs typeface="+mn-lt"/>
              </a:rPr>
              <a:t>8.9
</a:t>
            </a:r>
            <a:r>
              <a:rPr lang="en-US" sz="2000" b="1" dirty="0">
                <a:latin typeface="Consolas"/>
                <a:ea typeface="+mn-lt"/>
                <a:cs typeface="+mn-lt"/>
              </a:rPr>
              <a:t>R²:</a:t>
            </a:r>
            <a:r>
              <a:rPr lang="en-US" sz="2000" dirty="0">
                <a:latin typeface="Consolas"/>
                <a:ea typeface="+mn-lt"/>
                <a:cs typeface="+mn-lt"/>
              </a:rPr>
              <a:t> 0.81</a:t>
            </a:r>
            <a:r>
              <a:rPr lang="en-US" sz="2000" b="1" dirty="0">
                <a:latin typeface="Consolas"/>
                <a:ea typeface="+mn-lt"/>
                <a:cs typeface="+mn-lt"/>
              </a:rPr>
              <a:t>
Adjusted R²:</a:t>
            </a:r>
            <a:r>
              <a:rPr lang="en-US" sz="2000" dirty="0">
                <a:latin typeface="Consolas"/>
                <a:ea typeface="+mn-lt"/>
                <a:cs typeface="+mn-lt"/>
              </a:rPr>
              <a:t> 0.81</a:t>
            </a:r>
            <a:endParaRPr lang="en-US" sz="2000">
              <a:cs typeface="Calibri"/>
            </a:endParaRPr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CCFD23E2-3E90-A264-FE23-624FE4876E3F}"/>
              </a:ext>
            </a:extLst>
          </p:cNvPr>
          <p:cNvSpPr txBox="1"/>
          <p:nvPr/>
        </p:nvSpPr>
        <p:spPr>
          <a:xfrm>
            <a:off x="14936537" y="6373702"/>
            <a:ext cx="3063043" cy="28931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b="1" dirty="0">
                <a:latin typeface="Consolas"/>
                <a:ea typeface="+mn-lt"/>
                <a:cs typeface="+mn-lt"/>
              </a:rPr>
              <a:t>Best Parameters:</a:t>
            </a:r>
            <a:endParaRPr lang="en-US" sz="1600" b="1">
              <a:ea typeface="Calibri"/>
              <a:cs typeface="Calibri"/>
            </a:endParaRPr>
          </a:p>
          <a:p>
            <a:r>
              <a:rPr lang="en-US" sz="1600" dirty="0">
                <a:latin typeface="Consolas"/>
                <a:ea typeface="+mn-lt"/>
                <a:cs typeface="+mn-lt"/>
              </a:rPr>
              <a:t>{'</a:t>
            </a:r>
            <a:r>
              <a:rPr lang="en-US" sz="1600" err="1">
                <a:latin typeface="Consolas"/>
                <a:ea typeface="+mn-lt"/>
                <a:cs typeface="+mn-lt"/>
              </a:rPr>
              <a:t>learning_rate</a:t>
            </a:r>
            <a:r>
              <a:rPr lang="en-US" sz="1600" dirty="0">
                <a:latin typeface="Consolas"/>
                <a:ea typeface="+mn-lt"/>
                <a:cs typeface="+mn-lt"/>
              </a:rPr>
              <a:t>': 0.3, </a:t>
            </a:r>
            <a:endParaRPr lang="en-US" sz="1600">
              <a:latin typeface="Calibri"/>
              <a:ea typeface="+mn-lt"/>
              <a:cs typeface="+mn-lt"/>
            </a:endParaRPr>
          </a:p>
          <a:p>
            <a:r>
              <a:rPr lang="en-US" sz="1600" dirty="0">
                <a:latin typeface="Consolas"/>
                <a:ea typeface="+mn-lt"/>
                <a:cs typeface="+mn-lt"/>
              </a:rPr>
              <a:t>'</a:t>
            </a:r>
            <a:r>
              <a:rPr lang="en-US" sz="1600" err="1">
                <a:latin typeface="Consolas"/>
                <a:ea typeface="+mn-lt"/>
                <a:cs typeface="+mn-lt"/>
              </a:rPr>
              <a:t>n_estimators</a:t>
            </a:r>
            <a:r>
              <a:rPr lang="en-US" sz="1600" dirty="0">
                <a:latin typeface="Consolas"/>
                <a:ea typeface="+mn-lt"/>
                <a:cs typeface="+mn-lt"/>
              </a:rPr>
              <a:t>': 1000}</a:t>
            </a:r>
            <a:endParaRPr lang="en-US" sz="1600" dirty="0">
              <a:latin typeface="Calibri"/>
              <a:ea typeface="+mn-lt"/>
              <a:cs typeface="+mn-lt"/>
            </a:endParaRPr>
          </a:p>
          <a:p>
            <a:r>
              <a:rPr lang="en-US" sz="2000" dirty="0">
                <a:latin typeface="Consolas"/>
                <a:ea typeface="+mn-lt"/>
                <a:cs typeface="+mn-lt"/>
              </a:rPr>
              <a:t>Price Prediction - Test Set
</a:t>
            </a:r>
            <a:r>
              <a:rPr lang="en-US" sz="2000" b="1" dirty="0">
                <a:latin typeface="Consolas"/>
                <a:ea typeface="+mn-lt"/>
                <a:cs typeface="+mn-lt"/>
              </a:rPr>
              <a:t>MAE: </a:t>
            </a:r>
            <a:r>
              <a:rPr lang="en-US" sz="2000" dirty="0">
                <a:latin typeface="Consolas"/>
                <a:ea typeface="+mn-lt"/>
                <a:cs typeface="+mn-lt"/>
              </a:rPr>
              <a:t>3.47
</a:t>
            </a:r>
            <a:r>
              <a:rPr lang="en-US" sz="2000" b="1" dirty="0">
                <a:latin typeface="Consolas"/>
                <a:ea typeface="+mn-lt"/>
                <a:cs typeface="+mn-lt"/>
              </a:rPr>
              <a:t>RMSE:</a:t>
            </a:r>
            <a:r>
              <a:rPr lang="en-US" sz="2000" dirty="0">
                <a:latin typeface="Consolas"/>
                <a:ea typeface="+mn-lt"/>
                <a:cs typeface="+mn-lt"/>
              </a:rPr>
              <a:t> 4.53
</a:t>
            </a:r>
            <a:r>
              <a:rPr lang="en-US" sz="2000" b="1" dirty="0">
                <a:latin typeface="Consolas"/>
                <a:ea typeface="+mn-lt"/>
                <a:cs typeface="+mn-lt"/>
              </a:rPr>
              <a:t>MAPE:</a:t>
            </a:r>
            <a:r>
              <a:rPr lang="en-US" sz="2000" dirty="0">
                <a:latin typeface="Consolas"/>
                <a:ea typeface="+mn-lt"/>
                <a:cs typeface="+mn-lt"/>
              </a:rPr>
              <a:t> 6.6
</a:t>
            </a:r>
            <a:r>
              <a:rPr lang="en-US" sz="2000" b="1" dirty="0">
                <a:latin typeface="Consolas"/>
                <a:ea typeface="+mn-lt"/>
                <a:cs typeface="+mn-lt"/>
              </a:rPr>
              <a:t>R²:</a:t>
            </a:r>
            <a:r>
              <a:rPr lang="en-US" sz="2000" dirty="0">
                <a:latin typeface="Consolas"/>
                <a:ea typeface="+mn-lt"/>
                <a:cs typeface="+mn-lt"/>
              </a:rPr>
              <a:t> 0.89
</a:t>
            </a:r>
            <a:r>
              <a:rPr lang="en-US" sz="2000" b="1" dirty="0">
                <a:latin typeface="Consolas"/>
                <a:ea typeface="+mn-lt"/>
                <a:cs typeface="+mn-lt"/>
              </a:rPr>
              <a:t>Adjusted R²:</a:t>
            </a:r>
            <a:r>
              <a:rPr lang="en-US" sz="2000" dirty="0">
                <a:latin typeface="Consolas"/>
                <a:ea typeface="+mn-lt"/>
                <a:cs typeface="+mn-lt"/>
              </a:rPr>
              <a:t> 0.89</a:t>
            </a:r>
            <a:endParaRPr lang="en-US" sz="2000" dirty="0">
              <a:latin typeface="Calibri"/>
              <a:ea typeface="Calibri"/>
              <a:cs typeface="Calibri"/>
            </a:endParaRPr>
          </a:p>
        </p:txBody>
      </p:sp>
      <p:pic>
        <p:nvPicPr>
          <p:cNvPr id="5" name="Picture 4" descr="A graph of a graph showing a blue and red line&#10;&#10;Description automatically generated">
            <a:extLst>
              <a:ext uri="{FF2B5EF4-FFF2-40B4-BE49-F238E27FC236}">
                <a16:creationId xmlns:a16="http://schemas.microsoft.com/office/drawing/2014/main" id="{0B64FF15-4515-DE03-7DA0-51D84F3E5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26" y="2112718"/>
            <a:ext cx="5395547" cy="2755656"/>
          </a:xfrm>
          <a:prstGeom prst="rect">
            <a:avLst/>
          </a:prstGeom>
        </p:spPr>
      </p:pic>
      <p:pic>
        <p:nvPicPr>
          <p:cNvPr id="6" name="Picture 5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E0DB8829-D8FE-88B8-2CD4-8B4620706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034" y="6403731"/>
            <a:ext cx="5375763" cy="27900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68F422-53B0-C4F4-C573-DFA7B89E2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2137" y="2095866"/>
            <a:ext cx="5443172" cy="27717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995D1B-5945-34B7-51B3-A379EA0A1E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0414" y="6386878"/>
            <a:ext cx="5466619" cy="28413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9770F1-BB77-9B0D-AD0B-3E35B2C4B02C}"/>
              </a:ext>
            </a:extLst>
          </p:cNvPr>
          <p:cNvSpPr txBox="1"/>
          <p:nvPr/>
        </p:nvSpPr>
        <p:spPr>
          <a:xfrm>
            <a:off x="11741996" y="5007964"/>
            <a:ext cx="1304582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ea typeface="Calibri"/>
                <a:cs typeface="Calibri"/>
              </a:rPr>
              <a:t>Price Actual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6539B-778F-C6BE-9967-A84CED1A0D76}"/>
              </a:ext>
            </a:extLst>
          </p:cNvPr>
          <p:cNvSpPr txBox="1"/>
          <p:nvPr/>
        </p:nvSpPr>
        <p:spPr>
          <a:xfrm>
            <a:off x="11741996" y="9228272"/>
            <a:ext cx="1304582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ea typeface="Calibri"/>
                <a:cs typeface="Calibri"/>
              </a:rPr>
              <a:t>Price Actual</a:t>
            </a:r>
          </a:p>
        </p:txBody>
      </p:sp>
    </p:spTree>
    <p:extLst>
      <p:ext uri="{BB962C8B-B14F-4D97-AF65-F5344CB8AC3E}">
        <p14:creationId xmlns:p14="http://schemas.microsoft.com/office/powerpoint/2010/main" val="294361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Infosys Springboard</dc:title>
  <dc:creator>NANDANA SANTHOSH</dc:creator>
  <cp:revision>1049</cp:revision>
  <dcterms:created xsi:type="dcterms:W3CDTF">2006-08-16T00:00:00Z</dcterms:created>
  <dcterms:modified xsi:type="dcterms:W3CDTF">2024-07-18T16:02:45Z</dcterms:modified>
  <dc:identifier>DAGG8-Avri0</dc:identifier>
</cp:coreProperties>
</file>