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0" autoAdjust="0"/>
  </p:normalViewPr>
  <p:slideViewPr>
    <p:cSldViewPr snapToGrid="0">
      <p:cViewPr varScale="1">
        <p:scale>
          <a:sx n="88" d="100"/>
          <a:sy n="88" d="100"/>
        </p:scale>
        <p:origin x="46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775140-0A52-446E-8F01-13C6F11D564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425637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775140-0A52-446E-8F01-13C6F11D564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315256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775140-0A52-446E-8F01-13C6F11D564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104338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775140-0A52-446E-8F01-13C6F11D564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209999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775140-0A52-446E-8F01-13C6F11D5642}" type="datetimeFigureOut">
              <a:rPr lang="en-IN" smtClean="0"/>
              <a:t>06-11-2019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22294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775140-0A52-446E-8F01-13C6F11D5642}" type="datetimeFigureOut">
              <a:rPr lang="en-IN" smtClean="0"/>
              <a:t>06-11-2019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7655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775140-0A52-446E-8F01-13C6F11D5642}" type="datetimeFigureOut">
              <a:rPr lang="en-IN" smtClean="0"/>
              <a:t>06-11-2019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359427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775140-0A52-446E-8F01-13C6F11D5642}" type="datetimeFigureOut">
              <a:rPr lang="en-IN" smtClean="0"/>
              <a:t>06-11-2019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305110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75140-0A52-446E-8F01-13C6F11D5642}" type="datetimeFigureOut">
              <a:rPr lang="en-IN" smtClean="0"/>
              <a:t>06-11-2019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200766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775140-0A52-446E-8F01-13C6F11D5642}" type="datetimeFigureOut">
              <a:rPr lang="en-IN" smtClean="0"/>
              <a:t>06-11-2019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190900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775140-0A52-446E-8F01-13C6F11D5642}" type="datetimeFigureOut">
              <a:rPr lang="en-IN" smtClean="0"/>
              <a:t>06-11-2019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585B0-D3F9-4CE1-AF30-3F52367353A9}" type="slidenum">
              <a:rPr lang="en-IN" smtClean="0"/>
              <a:t>‹#›</a:t>
            </a:fld>
            <a:endParaRPr lang="en-IN"/>
          </a:p>
        </p:txBody>
      </p:sp>
    </p:spTree>
    <p:extLst>
      <p:ext uri="{BB962C8B-B14F-4D97-AF65-F5344CB8AC3E}">
        <p14:creationId xmlns:p14="http://schemas.microsoft.com/office/powerpoint/2010/main" val="322446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75140-0A52-446E-8F01-13C6F11D5642}" type="datetimeFigureOut">
              <a:rPr lang="en-IN" smtClean="0"/>
              <a:t>06-11-2019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585B0-D3F9-4CE1-AF30-3F52367353A9}" type="slidenum">
              <a:rPr lang="en-IN" smtClean="0"/>
              <a:t>‹#›</a:t>
            </a:fld>
            <a:endParaRPr lang="en-IN"/>
          </a:p>
        </p:txBody>
      </p:sp>
    </p:spTree>
    <p:extLst>
      <p:ext uri="{BB962C8B-B14F-4D97-AF65-F5344CB8AC3E}">
        <p14:creationId xmlns:p14="http://schemas.microsoft.com/office/powerpoint/2010/main" val="366341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80906"/>
          </a:xfrm>
        </p:spPr>
        <p:txBody>
          <a:bodyPr/>
          <a:lstStyle/>
          <a:p>
            <a:r>
              <a:rPr lang="en-IN" dirty="0" smtClean="0">
                <a:solidFill>
                  <a:srgbClr val="00B0F0"/>
                </a:solidFill>
              </a:rPr>
              <a:t>HELP International NGO</a:t>
            </a:r>
            <a:endParaRPr lang="en-IN" dirty="0">
              <a:solidFill>
                <a:srgbClr val="00B0F0"/>
              </a:solidFill>
            </a:endParaRPr>
          </a:p>
        </p:txBody>
      </p:sp>
      <p:sp>
        <p:nvSpPr>
          <p:cNvPr id="3" name="Subtitle 2"/>
          <p:cNvSpPr>
            <a:spLocks noGrp="1"/>
          </p:cNvSpPr>
          <p:nvPr>
            <p:ph type="subTitle" idx="1"/>
          </p:nvPr>
        </p:nvSpPr>
        <p:spPr>
          <a:xfrm>
            <a:off x="1524000" y="2717074"/>
            <a:ext cx="9144000" cy="1663337"/>
          </a:xfrm>
        </p:spPr>
        <p:txBody>
          <a:bodyPr>
            <a:normAutofit/>
          </a:bodyPr>
          <a:lstStyle/>
          <a:p>
            <a:r>
              <a:rPr lang="en-IN" sz="3000" dirty="0" smtClean="0"/>
              <a:t>Clustering and PCA Assignment</a:t>
            </a:r>
          </a:p>
          <a:p>
            <a:endParaRPr lang="en-IN" sz="3000" dirty="0" smtClean="0"/>
          </a:p>
          <a:p>
            <a:pPr algn="l"/>
            <a:r>
              <a:rPr lang="en-IN" sz="1800" dirty="0"/>
              <a:t>	</a:t>
            </a:r>
            <a:r>
              <a:rPr lang="en-IN" sz="1800" dirty="0" smtClean="0"/>
              <a:t>Prepared by: Sagar </a:t>
            </a:r>
            <a:r>
              <a:rPr lang="en-IN" sz="1800" smtClean="0"/>
              <a:t>Kamble (DDS1930260)</a:t>
            </a:r>
            <a:endParaRPr lang="en-IN" sz="1800" dirty="0"/>
          </a:p>
        </p:txBody>
      </p:sp>
    </p:spTree>
    <p:extLst>
      <p:ext uri="{BB962C8B-B14F-4D97-AF65-F5344CB8AC3E}">
        <p14:creationId xmlns:p14="http://schemas.microsoft.com/office/powerpoint/2010/main" val="729807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8211"/>
          </a:xfrm>
        </p:spPr>
        <p:txBody>
          <a:bodyPr>
            <a:normAutofit/>
          </a:bodyPr>
          <a:lstStyle/>
          <a:p>
            <a:r>
              <a:rPr lang="en-IN" sz="2800" b="1" dirty="0" smtClean="0">
                <a:solidFill>
                  <a:srgbClr val="7030A0"/>
                </a:solidFill>
              </a:rPr>
              <a:t>Problem Statement</a:t>
            </a:r>
            <a:r>
              <a:rPr lang="en-IN" sz="2800" dirty="0" smtClean="0">
                <a:solidFill>
                  <a:srgbClr val="7030A0"/>
                </a:solidFill>
              </a:rPr>
              <a:t>: </a:t>
            </a:r>
            <a:r>
              <a:rPr lang="en-IN" sz="2400" dirty="0" smtClean="0"/>
              <a:t>Segment the data set by analysing the socio-economic contents and find backword countries.</a:t>
            </a:r>
            <a:endParaRPr lang="en-IN" sz="2400" dirty="0"/>
          </a:p>
        </p:txBody>
      </p:sp>
      <p:sp>
        <p:nvSpPr>
          <p:cNvPr id="3" name="Content Placeholder 2"/>
          <p:cNvSpPr>
            <a:spLocks noGrp="1"/>
          </p:cNvSpPr>
          <p:nvPr>
            <p:ph idx="1"/>
          </p:nvPr>
        </p:nvSpPr>
        <p:spPr>
          <a:xfrm>
            <a:off x="838200" y="2072640"/>
            <a:ext cx="10515600" cy="4104323"/>
          </a:xfrm>
        </p:spPr>
        <p:txBody>
          <a:bodyPr/>
          <a:lstStyle/>
          <a:p>
            <a:pPr marL="0" indent="0">
              <a:buNone/>
            </a:pPr>
            <a:r>
              <a:rPr lang="en-IN" dirty="0" smtClean="0">
                <a:solidFill>
                  <a:srgbClr val="7030A0"/>
                </a:solidFill>
              </a:rPr>
              <a:t>Point considered while performing analysis:</a:t>
            </a:r>
          </a:p>
          <a:p>
            <a:pPr>
              <a:buFont typeface="Wingdings" panose="05000000000000000000" pitchFamily="2" charset="2"/>
              <a:buChar char="Ø"/>
            </a:pPr>
            <a:r>
              <a:rPr lang="en-IN" sz="2400" dirty="0"/>
              <a:t> </a:t>
            </a:r>
            <a:r>
              <a:rPr lang="en-IN" sz="2400" dirty="0" smtClean="0">
                <a:latin typeface="+mj-lt"/>
              </a:rPr>
              <a:t>There are number of features available for analysing the data such as child mortality rate, overall health, Average Income, GDP per capita of country, Import-Export.</a:t>
            </a:r>
          </a:p>
          <a:p>
            <a:pPr marL="0" indent="0">
              <a:buNone/>
            </a:pPr>
            <a:endParaRPr lang="en-IN" sz="2400" dirty="0" smtClean="0">
              <a:latin typeface="+mj-lt"/>
            </a:endParaRPr>
          </a:p>
          <a:p>
            <a:pPr>
              <a:buFont typeface="Wingdings" panose="05000000000000000000" pitchFamily="2" charset="2"/>
              <a:buChar char="Ø"/>
            </a:pPr>
            <a:r>
              <a:rPr lang="en-IN" sz="2400" dirty="0" smtClean="0">
                <a:latin typeface="+mj-lt"/>
              </a:rPr>
              <a:t> From basic analysis we can say that countries which has economically backword have high child mortality rate and low health ratio so we need to find those countries by applying machine learning.</a:t>
            </a:r>
          </a:p>
          <a:p>
            <a:pPr>
              <a:buFont typeface="Wingdings" panose="05000000000000000000" pitchFamily="2" charset="2"/>
              <a:buChar char="Ø"/>
            </a:pPr>
            <a:endParaRPr lang="en-IN" sz="2400" dirty="0" smtClean="0"/>
          </a:p>
        </p:txBody>
      </p:sp>
    </p:spTree>
    <p:extLst>
      <p:ext uri="{BB962C8B-B14F-4D97-AF65-F5344CB8AC3E}">
        <p14:creationId xmlns:p14="http://schemas.microsoft.com/office/powerpoint/2010/main" val="1969957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7030A0"/>
                </a:solidFill>
              </a:rPr>
              <a:t>Correlation between each features:</a:t>
            </a:r>
            <a:endParaRPr lang="en-IN" sz="2800" b="1" dirty="0">
              <a:solidFill>
                <a:srgbClr val="7030A0"/>
              </a:solidFill>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463040"/>
            <a:ext cx="6006737" cy="4713923"/>
          </a:xfrm>
        </p:spPr>
      </p:pic>
      <p:sp>
        <p:nvSpPr>
          <p:cNvPr id="7" name="Content Placeholder 6"/>
          <p:cNvSpPr>
            <a:spLocks noGrp="1"/>
          </p:cNvSpPr>
          <p:nvPr>
            <p:ph sz="half" idx="2"/>
          </p:nvPr>
        </p:nvSpPr>
        <p:spPr>
          <a:xfrm>
            <a:off x="7001690" y="1463040"/>
            <a:ext cx="4352109" cy="4998720"/>
          </a:xfrm>
        </p:spPr>
        <p:txBody>
          <a:bodyPr>
            <a:normAutofit/>
          </a:bodyPr>
          <a:lstStyle/>
          <a:p>
            <a:pPr>
              <a:buFont typeface="Wingdings" panose="05000000000000000000" pitchFamily="2" charset="2"/>
              <a:buChar char="Ø"/>
            </a:pPr>
            <a:r>
              <a:rPr lang="en-IN" sz="2200" dirty="0" smtClean="0"/>
              <a:t> From the heat map we can say almost every feature is correlated to each other</a:t>
            </a:r>
          </a:p>
          <a:p>
            <a:pPr>
              <a:buFont typeface="Wingdings" panose="05000000000000000000" pitchFamily="2" charset="2"/>
              <a:buChar char="Ø"/>
            </a:pPr>
            <a:r>
              <a:rPr lang="en-IN" sz="2200" dirty="0" smtClean="0"/>
              <a:t> Some of the highly correlated features</a:t>
            </a:r>
          </a:p>
          <a:p>
            <a:pPr lvl="1"/>
            <a:r>
              <a:rPr lang="en-IN" sz="2000" dirty="0" smtClean="0"/>
              <a:t>Export - Import : 0.99</a:t>
            </a:r>
          </a:p>
          <a:p>
            <a:pPr lvl="1"/>
            <a:r>
              <a:rPr lang="en-IN" sz="2000" dirty="0" smtClean="0"/>
              <a:t>Import – GDP : 0.76</a:t>
            </a:r>
          </a:p>
          <a:p>
            <a:pPr lvl="1"/>
            <a:r>
              <a:rPr lang="en-IN" sz="2000" dirty="0" smtClean="0"/>
              <a:t>Export – GDP : 0.77</a:t>
            </a:r>
          </a:p>
          <a:p>
            <a:pPr lvl="1"/>
            <a:r>
              <a:rPr lang="en-IN" sz="2000" dirty="0" smtClean="0"/>
              <a:t>Child_mort – Life_expec : -0.89 </a:t>
            </a:r>
            <a:endParaRPr lang="en-IN" sz="2000" dirty="0" smtClean="0"/>
          </a:p>
          <a:p>
            <a:pPr>
              <a:buFont typeface="Wingdings" panose="05000000000000000000" pitchFamily="2" charset="2"/>
              <a:buChar char="Ø"/>
            </a:pPr>
            <a:r>
              <a:rPr lang="en-IN" sz="2200" dirty="0" smtClean="0"/>
              <a:t> We can reduce the feature in the data set By applying PCA (Principle Component Analysis)</a:t>
            </a:r>
          </a:p>
          <a:p>
            <a:pPr marL="0" indent="0">
              <a:buNone/>
            </a:pPr>
            <a:endParaRPr lang="en-IN" sz="2200" dirty="0"/>
          </a:p>
          <a:p>
            <a:endParaRPr lang="en-IN" sz="2200" dirty="0" smtClean="0"/>
          </a:p>
          <a:p>
            <a:endParaRPr lang="en-IN" sz="2200" dirty="0"/>
          </a:p>
          <a:p>
            <a:endParaRPr lang="en-IN" sz="2200" dirty="0" smtClean="0"/>
          </a:p>
        </p:txBody>
      </p:sp>
    </p:spTree>
    <p:extLst>
      <p:ext uri="{BB962C8B-B14F-4D97-AF65-F5344CB8AC3E}">
        <p14:creationId xmlns:p14="http://schemas.microsoft.com/office/powerpoint/2010/main" val="669892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normAutofit/>
          </a:bodyPr>
          <a:lstStyle/>
          <a:p>
            <a:r>
              <a:rPr lang="en-IN" sz="2400" b="1" dirty="0" smtClean="0">
                <a:solidFill>
                  <a:srgbClr val="7030A0"/>
                </a:solidFill>
              </a:rPr>
              <a:t>PCA:</a:t>
            </a:r>
            <a:endParaRPr lang="en-IN" sz="2400" b="1" dirty="0">
              <a:solidFill>
                <a:srgbClr val="7030A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896983"/>
            <a:ext cx="4308566" cy="2943498"/>
          </a:xfrm>
        </p:spPr>
      </p:pic>
      <p:sp>
        <p:nvSpPr>
          <p:cNvPr id="4" name="Content Placeholder 3"/>
          <p:cNvSpPr>
            <a:spLocks noGrp="1"/>
          </p:cNvSpPr>
          <p:nvPr>
            <p:ph sz="half" idx="2"/>
          </p:nvPr>
        </p:nvSpPr>
        <p:spPr>
          <a:xfrm>
            <a:off x="5808617" y="896984"/>
            <a:ext cx="5545183" cy="5279980"/>
          </a:xfrm>
        </p:spPr>
        <p:txBody>
          <a:bodyPr>
            <a:normAutofit/>
          </a:bodyPr>
          <a:lstStyle/>
          <a:p>
            <a:pPr marL="0" indent="0">
              <a:buNone/>
            </a:pPr>
            <a:r>
              <a:rPr lang="en-IN" sz="2200" dirty="0" smtClean="0">
                <a:solidFill>
                  <a:srgbClr val="7030A0"/>
                </a:solidFill>
              </a:rPr>
              <a:t>PCA observations:</a:t>
            </a:r>
          </a:p>
          <a:p>
            <a:pPr>
              <a:buFont typeface="Wingdings" panose="05000000000000000000" pitchFamily="2" charset="2"/>
              <a:buChar char="Ø"/>
            </a:pPr>
            <a:r>
              <a:rPr lang="en-IN" sz="2200" dirty="0" smtClean="0"/>
              <a:t> After applying the PCA we get three principle components which explain 93 percent of variance.</a:t>
            </a:r>
          </a:p>
          <a:p>
            <a:pPr>
              <a:buFont typeface="Wingdings" panose="05000000000000000000" pitchFamily="2" charset="2"/>
              <a:buChar char="Ø"/>
            </a:pPr>
            <a:r>
              <a:rPr lang="en-IN" sz="2200" dirty="0" smtClean="0"/>
              <a:t> Correlation between those three components are less as compare to the original dataset.</a:t>
            </a:r>
          </a:p>
          <a:p>
            <a:pPr>
              <a:buFont typeface="Wingdings" panose="05000000000000000000" pitchFamily="2" charset="2"/>
              <a:buChar char="Ø"/>
            </a:pPr>
            <a:r>
              <a:rPr lang="en-IN" sz="2200" dirty="0" smtClean="0"/>
              <a:t> In scree plot red and green line indicate the 1</a:t>
            </a:r>
            <a:r>
              <a:rPr lang="en-IN" sz="2200" baseline="30000" dirty="0" smtClean="0"/>
              <a:t>st</a:t>
            </a:r>
            <a:r>
              <a:rPr lang="en-IN" sz="2200" dirty="0" smtClean="0"/>
              <a:t> observation.</a:t>
            </a:r>
          </a:p>
          <a:p>
            <a:pPr marL="0" indent="0">
              <a:buNone/>
            </a:pPr>
            <a:endParaRPr lang="en-IN" sz="2200" dirty="0" smtClean="0">
              <a:solidFill>
                <a:srgbClr val="7030A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3840481"/>
            <a:ext cx="4308567" cy="2882536"/>
          </a:xfrm>
          <a:prstGeom prst="rect">
            <a:avLst/>
          </a:prstGeom>
        </p:spPr>
      </p:pic>
    </p:spTree>
    <p:extLst>
      <p:ext uri="{BB962C8B-B14F-4D97-AF65-F5344CB8AC3E}">
        <p14:creationId xmlns:p14="http://schemas.microsoft.com/office/powerpoint/2010/main" val="4154387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r>
              <a:rPr lang="en-IN" sz="2800" b="1" dirty="0" smtClean="0">
                <a:solidFill>
                  <a:srgbClr val="7030A0"/>
                </a:solidFill>
              </a:rPr>
              <a:t>Outlier Treatment:</a:t>
            </a:r>
            <a:endParaRPr lang="en-IN" sz="2800" b="1" dirty="0">
              <a:solidFill>
                <a:srgbClr val="7030A0"/>
              </a:solidFill>
            </a:endParaRPr>
          </a:p>
        </p:txBody>
      </p:sp>
      <p:sp>
        <p:nvSpPr>
          <p:cNvPr id="7" name="Content Placeholder 6"/>
          <p:cNvSpPr>
            <a:spLocks noGrp="1"/>
          </p:cNvSpPr>
          <p:nvPr>
            <p:ph sz="half" idx="1"/>
          </p:nvPr>
        </p:nvSpPr>
        <p:spPr>
          <a:xfrm>
            <a:off x="838200" y="1341120"/>
            <a:ext cx="5181600" cy="4089649"/>
          </a:xfrm>
        </p:spPr>
        <p:txBody>
          <a:bodyPr>
            <a:normAutofit/>
          </a:bodyPr>
          <a:lstStyle/>
          <a:p>
            <a:r>
              <a:rPr lang="en-IN" sz="2400" dirty="0" smtClean="0"/>
              <a:t>Box Plot before outlier treatment</a:t>
            </a:r>
            <a:endParaRPr lang="en-IN" sz="2400" dirty="0"/>
          </a:p>
        </p:txBody>
      </p:sp>
      <p:sp>
        <p:nvSpPr>
          <p:cNvPr id="8" name="Content Placeholder 7"/>
          <p:cNvSpPr>
            <a:spLocks noGrp="1"/>
          </p:cNvSpPr>
          <p:nvPr>
            <p:ph sz="half" idx="2"/>
          </p:nvPr>
        </p:nvSpPr>
        <p:spPr>
          <a:xfrm>
            <a:off x="6172200" y="1341121"/>
            <a:ext cx="5181600" cy="4023360"/>
          </a:xfrm>
        </p:spPr>
        <p:txBody>
          <a:bodyPr>
            <a:normAutofit/>
          </a:bodyPr>
          <a:lstStyle/>
          <a:p>
            <a:r>
              <a:rPr lang="en-IN" sz="2400" dirty="0" smtClean="0"/>
              <a:t>Box Plot After outlier treatment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4650629" cy="353885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825625"/>
            <a:ext cx="4896394" cy="3538855"/>
          </a:xfrm>
          <a:prstGeom prst="rect">
            <a:avLst/>
          </a:prstGeom>
        </p:spPr>
      </p:pic>
      <p:sp>
        <p:nvSpPr>
          <p:cNvPr id="12" name="Title 1"/>
          <p:cNvSpPr txBox="1">
            <a:spLocks/>
          </p:cNvSpPr>
          <p:nvPr/>
        </p:nvSpPr>
        <p:spPr>
          <a:xfrm>
            <a:off x="838200" y="5547359"/>
            <a:ext cx="10515600" cy="984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200" dirty="0" smtClean="0"/>
              <a:t>After finding the principle components we perform outlier treatment for removing the inconsistency in the data set which can affect the any ML algorithm</a:t>
            </a:r>
            <a:endParaRPr lang="en-IN" sz="2200" dirty="0"/>
          </a:p>
        </p:txBody>
      </p:sp>
    </p:spTree>
    <p:extLst>
      <p:ext uri="{BB962C8B-B14F-4D97-AF65-F5344CB8AC3E}">
        <p14:creationId xmlns:p14="http://schemas.microsoft.com/office/powerpoint/2010/main" val="357431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944"/>
          </a:xfrm>
        </p:spPr>
        <p:txBody>
          <a:bodyPr>
            <a:normAutofit/>
          </a:bodyPr>
          <a:lstStyle/>
          <a:p>
            <a:r>
              <a:rPr lang="en-IN" sz="2800" b="1" dirty="0" smtClean="0">
                <a:solidFill>
                  <a:srgbClr val="7030A0"/>
                </a:solidFill>
              </a:rPr>
              <a:t>K-mean Clustering:</a:t>
            </a:r>
            <a:endParaRPr lang="en-IN" sz="2800" b="1" dirty="0">
              <a:solidFill>
                <a:srgbClr val="7030A0"/>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01783"/>
            <a:ext cx="5466806" cy="4975180"/>
          </a:xfrm>
        </p:spPr>
      </p:pic>
      <p:sp>
        <p:nvSpPr>
          <p:cNvPr id="4" name="Content Placeholder 3"/>
          <p:cNvSpPr>
            <a:spLocks noGrp="1"/>
          </p:cNvSpPr>
          <p:nvPr>
            <p:ph sz="half" idx="2"/>
          </p:nvPr>
        </p:nvSpPr>
        <p:spPr>
          <a:xfrm>
            <a:off x="6714308" y="1201783"/>
            <a:ext cx="4639491" cy="4975180"/>
          </a:xfrm>
        </p:spPr>
        <p:txBody>
          <a:bodyPr>
            <a:normAutofit/>
          </a:bodyPr>
          <a:lstStyle/>
          <a:p>
            <a:pPr>
              <a:buFont typeface="Wingdings" panose="05000000000000000000" pitchFamily="2" charset="2"/>
              <a:buChar char="Ø"/>
            </a:pPr>
            <a:r>
              <a:rPr lang="en-IN" sz="2200" dirty="0" smtClean="0"/>
              <a:t> Using silhouette analysis and elbow curve we get k value as 5</a:t>
            </a:r>
          </a:p>
          <a:p>
            <a:pPr>
              <a:buFont typeface="Wingdings" panose="05000000000000000000" pitchFamily="2" charset="2"/>
              <a:buChar char="Ø"/>
            </a:pPr>
            <a:r>
              <a:rPr lang="en-IN" sz="2200" dirty="0" smtClean="0"/>
              <a:t> From the clusters obtain after applying K-mean </a:t>
            </a:r>
          </a:p>
          <a:p>
            <a:pPr lvl="1"/>
            <a:r>
              <a:rPr lang="en-IN" sz="1800" dirty="0" smtClean="0">
                <a:latin typeface="+mj-lt"/>
              </a:rPr>
              <a:t>Cluster 0 and cluster 3 has low income, GDP and health ratio with high child mortality rate </a:t>
            </a:r>
          </a:p>
          <a:p>
            <a:pPr lvl="1"/>
            <a:r>
              <a:rPr lang="en-IN" sz="1800" dirty="0" smtClean="0">
                <a:latin typeface="+mj-lt"/>
              </a:rPr>
              <a:t>Cluster 1 and cluster 2 has low child mortality rate and high income, GDP and health ration</a:t>
            </a:r>
          </a:p>
          <a:p>
            <a:pPr lvl="1"/>
            <a:r>
              <a:rPr lang="en-IN" sz="1800" dirty="0" smtClean="0">
                <a:latin typeface="+mj-lt"/>
              </a:rPr>
              <a:t>Cluster 4 behaviour is mix which has pretty low child mortality rate but not have high health, income, and GDP as 0 and 3.</a:t>
            </a:r>
            <a:endParaRPr lang="en-IN" sz="1800" dirty="0" smtClean="0">
              <a:latin typeface="+mj-lt"/>
            </a:endParaRPr>
          </a:p>
          <a:p>
            <a:pPr>
              <a:buFont typeface="Wingdings" panose="05000000000000000000" pitchFamily="2" charset="2"/>
              <a:buChar char="Ø"/>
            </a:pPr>
            <a:r>
              <a:rPr lang="en-IN" sz="2200" dirty="0" smtClean="0"/>
              <a:t> So basically we need to focus on cluster 0 and 3.</a:t>
            </a:r>
          </a:p>
          <a:p>
            <a:pPr lvl="1"/>
            <a:endParaRPr lang="en-IN" sz="2000" dirty="0" smtClean="0"/>
          </a:p>
        </p:txBody>
      </p:sp>
    </p:spTree>
    <p:extLst>
      <p:ext uri="{BB962C8B-B14F-4D97-AF65-F5344CB8AC3E}">
        <p14:creationId xmlns:p14="http://schemas.microsoft.com/office/powerpoint/2010/main" val="3288344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2485"/>
          </a:xfrm>
        </p:spPr>
        <p:txBody>
          <a:bodyPr>
            <a:normAutofit/>
          </a:bodyPr>
          <a:lstStyle/>
          <a:p>
            <a:r>
              <a:rPr lang="en-IN" sz="2800" b="1" dirty="0" smtClean="0">
                <a:solidFill>
                  <a:srgbClr val="7030A0"/>
                </a:solidFill>
              </a:rPr>
              <a:t>Hierarchical Clustering:</a:t>
            </a:r>
            <a:endParaRPr lang="en-IN" sz="2800" b="1" dirty="0">
              <a:solidFill>
                <a:srgbClr val="7030A0"/>
              </a:solidFill>
            </a:endParaRPr>
          </a:p>
        </p:txBody>
      </p:sp>
      <p:sp>
        <p:nvSpPr>
          <p:cNvPr id="4" name="Content Placeholder 3"/>
          <p:cNvSpPr>
            <a:spLocks noGrp="1"/>
          </p:cNvSpPr>
          <p:nvPr>
            <p:ph sz="half" idx="2"/>
          </p:nvPr>
        </p:nvSpPr>
        <p:spPr>
          <a:xfrm>
            <a:off x="838200" y="5408023"/>
            <a:ext cx="10515600" cy="1227908"/>
          </a:xfrm>
        </p:spPr>
        <p:txBody>
          <a:bodyPr>
            <a:normAutofit/>
          </a:bodyPr>
          <a:lstStyle/>
          <a:p>
            <a:pPr>
              <a:buFont typeface="Wingdings" panose="05000000000000000000" pitchFamily="2" charset="2"/>
              <a:buChar char="Ø"/>
            </a:pPr>
            <a:r>
              <a:rPr lang="en-IN" sz="2200" dirty="0" smtClean="0"/>
              <a:t> In hierarchical clustering we select both single linkage and complete linkage and get above results.</a:t>
            </a:r>
          </a:p>
          <a:p>
            <a:pPr marL="0" indent="0">
              <a:buNone/>
            </a:pPr>
            <a:endParaRPr lang="en-IN" sz="2000" dirty="0" smtClean="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67" y="1227909"/>
            <a:ext cx="5791211" cy="385086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5" y="1227909"/>
            <a:ext cx="5463353" cy="3850861"/>
          </a:xfrm>
          <a:prstGeom prst="rect">
            <a:avLst/>
          </a:prstGeom>
        </p:spPr>
      </p:pic>
    </p:spTree>
    <p:extLst>
      <p:ext uri="{BB962C8B-B14F-4D97-AF65-F5344CB8AC3E}">
        <p14:creationId xmlns:p14="http://schemas.microsoft.com/office/powerpoint/2010/main" val="1896383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944"/>
          </a:xfrm>
        </p:spPr>
        <p:txBody>
          <a:bodyPr>
            <a:normAutofit/>
          </a:bodyPr>
          <a:lstStyle/>
          <a:p>
            <a:r>
              <a:rPr lang="en-IN" sz="2800" b="1" dirty="0" smtClean="0">
                <a:solidFill>
                  <a:srgbClr val="7030A0"/>
                </a:solidFill>
              </a:rPr>
              <a:t>Hierarchical Clustering:</a:t>
            </a:r>
            <a:endParaRPr lang="en-IN" sz="2800" b="1" dirty="0">
              <a:solidFill>
                <a:srgbClr val="7030A0"/>
              </a:solidFill>
            </a:endParaRPr>
          </a:p>
        </p:txBody>
      </p:sp>
      <p:sp>
        <p:nvSpPr>
          <p:cNvPr id="4" name="Content Placeholder 3"/>
          <p:cNvSpPr>
            <a:spLocks noGrp="1"/>
          </p:cNvSpPr>
          <p:nvPr>
            <p:ph sz="half" idx="2"/>
          </p:nvPr>
        </p:nvSpPr>
        <p:spPr>
          <a:xfrm>
            <a:off x="6714308" y="1201783"/>
            <a:ext cx="4639491" cy="4975180"/>
          </a:xfrm>
        </p:spPr>
        <p:txBody>
          <a:bodyPr>
            <a:normAutofit/>
          </a:bodyPr>
          <a:lstStyle/>
          <a:p>
            <a:pPr>
              <a:buFont typeface="Wingdings" panose="05000000000000000000" pitchFamily="2" charset="2"/>
              <a:buChar char="Ø"/>
            </a:pPr>
            <a:r>
              <a:rPr lang="en-IN" sz="2200" dirty="0" smtClean="0"/>
              <a:t> Using Hierarchical clustering we get almost similar result only cluster ID get interchange </a:t>
            </a:r>
          </a:p>
          <a:p>
            <a:pPr lvl="1"/>
            <a:r>
              <a:rPr lang="en-IN" sz="1800" dirty="0" smtClean="0">
                <a:latin typeface="+mj-lt"/>
              </a:rPr>
              <a:t>Cluster 0 in k mean and in hierarchical clustering has 19 similar values </a:t>
            </a:r>
          </a:p>
          <a:p>
            <a:pPr lvl="1"/>
            <a:r>
              <a:rPr lang="en-IN" sz="1800" dirty="0" smtClean="0">
                <a:latin typeface="+mj-lt"/>
              </a:rPr>
              <a:t>Cluster 0 and cluster 1 has low income, GDP and health ratio with high child mortality rate </a:t>
            </a:r>
          </a:p>
          <a:p>
            <a:pPr lvl="1"/>
            <a:r>
              <a:rPr lang="en-IN" sz="1800" dirty="0" smtClean="0">
                <a:latin typeface="+mj-lt"/>
              </a:rPr>
              <a:t>Cluster 2 and cluster 3 has low child mortality rate and high income, GDP and health ration</a:t>
            </a:r>
          </a:p>
          <a:p>
            <a:pPr lvl="1"/>
            <a:r>
              <a:rPr lang="en-IN" sz="1800" dirty="0" smtClean="0">
                <a:latin typeface="+mj-lt"/>
              </a:rPr>
              <a:t>Cluster 4 behaviour is mix which has pretty low child mortality rate but not have high health, income, and GDP as 0 and 3.</a:t>
            </a:r>
            <a:endParaRPr lang="en-IN" sz="1800" dirty="0" smtClean="0">
              <a:latin typeface="+mj-lt"/>
            </a:endParaRPr>
          </a:p>
          <a:p>
            <a:pPr>
              <a:buFont typeface="Wingdings" panose="05000000000000000000" pitchFamily="2" charset="2"/>
              <a:buChar char="Ø"/>
            </a:pPr>
            <a:r>
              <a:rPr lang="en-IN" sz="2200" dirty="0" smtClean="0"/>
              <a:t> So basically we need to focus on cluster 0 and 1.</a:t>
            </a:r>
          </a:p>
          <a:p>
            <a:pPr lvl="1"/>
            <a:endParaRPr lang="en-IN" sz="2000" dirty="0" smtClean="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201783"/>
            <a:ext cx="5501640" cy="4975180"/>
          </a:xfrm>
        </p:spPr>
      </p:pic>
    </p:spTree>
    <p:extLst>
      <p:ext uri="{BB962C8B-B14F-4D97-AF65-F5344CB8AC3E}">
        <p14:creationId xmlns:p14="http://schemas.microsoft.com/office/powerpoint/2010/main" val="286148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8544"/>
          </a:xfrm>
        </p:spPr>
        <p:txBody>
          <a:bodyPr>
            <a:normAutofit/>
          </a:bodyPr>
          <a:lstStyle/>
          <a:p>
            <a:r>
              <a:rPr lang="en-IN" sz="2600" b="1" dirty="0" smtClean="0">
                <a:solidFill>
                  <a:srgbClr val="7030A0"/>
                </a:solidFill>
              </a:rPr>
              <a:t>List of the countries: </a:t>
            </a:r>
            <a:endParaRPr lang="en-IN" sz="2600" b="1" dirty="0">
              <a:solidFill>
                <a:srgbClr val="7030A0"/>
              </a:solidFill>
            </a:endParaRPr>
          </a:p>
        </p:txBody>
      </p:sp>
      <p:sp>
        <p:nvSpPr>
          <p:cNvPr id="3" name="Content Placeholder 2"/>
          <p:cNvSpPr>
            <a:spLocks noGrp="1"/>
          </p:cNvSpPr>
          <p:nvPr>
            <p:ph sz="half" idx="1"/>
          </p:nvPr>
        </p:nvSpPr>
        <p:spPr>
          <a:xfrm>
            <a:off x="838200" y="1323702"/>
            <a:ext cx="10515600" cy="5068389"/>
          </a:xfrm>
        </p:spPr>
        <p:txBody>
          <a:bodyPr>
            <a:normAutofit/>
          </a:bodyPr>
          <a:lstStyle/>
          <a:p>
            <a:pPr>
              <a:buFont typeface="Wingdings" panose="05000000000000000000" pitchFamily="2" charset="2"/>
              <a:buChar char="Ø"/>
            </a:pPr>
            <a:r>
              <a:rPr lang="en-IN" sz="2400" dirty="0" smtClean="0"/>
              <a:t>In the analysis of socio-economically backword countries GDP, child mortality, Income are most important factors </a:t>
            </a:r>
          </a:p>
          <a:p>
            <a:pPr>
              <a:buFont typeface="Wingdings" panose="05000000000000000000" pitchFamily="2" charset="2"/>
              <a:buChar char="Ø"/>
            </a:pPr>
            <a:r>
              <a:rPr lang="en-IN" sz="2400" dirty="0" smtClean="0"/>
              <a:t>Based on clusters we get lets decide the cut-off for above mention feature to find out list of countries on which we can focus.</a:t>
            </a:r>
          </a:p>
          <a:p>
            <a:pPr>
              <a:buFont typeface="Wingdings" panose="05000000000000000000" pitchFamily="2" charset="2"/>
              <a:buChar char="Ø"/>
            </a:pPr>
            <a:r>
              <a:rPr lang="en-IN" sz="2400" dirty="0" smtClean="0"/>
              <a:t>Cut-off</a:t>
            </a:r>
          </a:p>
          <a:p>
            <a:pPr lvl="1"/>
            <a:r>
              <a:rPr lang="en-IN" sz="2000" dirty="0" smtClean="0">
                <a:latin typeface="+mj-lt"/>
              </a:rPr>
              <a:t>Child mortality = 74</a:t>
            </a:r>
          </a:p>
          <a:p>
            <a:pPr lvl="1"/>
            <a:r>
              <a:rPr lang="en-IN" sz="2000" dirty="0" smtClean="0">
                <a:latin typeface="+mj-lt"/>
              </a:rPr>
              <a:t>GDP per Capita = 1600</a:t>
            </a:r>
          </a:p>
          <a:p>
            <a:pPr lvl="1"/>
            <a:r>
              <a:rPr lang="en-IN" sz="2000" dirty="0" smtClean="0">
                <a:latin typeface="+mj-lt"/>
              </a:rPr>
              <a:t>Income = 3540</a:t>
            </a:r>
          </a:p>
          <a:p>
            <a:pPr>
              <a:buFont typeface="Wingdings" panose="05000000000000000000" pitchFamily="2" charset="2"/>
              <a:buChar char="Ø"/>
            </a:pPr>
            <a:r>
              <a:rPr lang="en-IN" sz="2400" dirty="0" smtClean="0"/>
              <a:t>From above cut-off value we get following countries on which we can focus and utilize the amount of money for development.</a:t>
            </a:r>
          </a:p>
          <a:p>
            <a:pPr>
              <a:buFont typeface="Wingdings" panose="05000000000000000000" pitchFamily="2" charset="2"/>
              <a:buChar char="Ø"/>
            </a:pPr>
            <a:r>
              <a:rPr lang="en-IN" sz="2400" dirty="0" smtClean="0"/>
              <a:t>Countries:  </a:t>
            </a:r>
            <a:r>
              <a:rPr lang="en-IN" sz="1800" dirty="0" smtClean="0">
                <a:latin typeface="+mj-lt"/>
              </a:rPr>
              <a:t>Afghanistan</a:t>
            </a:r>
            <a:r>
              <a:rPr lang="en-IN" sz="1800" dirty="0">
                <a:latin typeface="+mj-lt"/>
              </a:rPr>
              <a:t>, Benin, Burkina Faso, Burundi, Cameroon, Central African Republic, Chad, Comoros, Congo, Dem. Rep., Cote d'Ivoire, Gambia, Ghana, Guinea, Guinea-Bissau, Haiti, Lesotho, Liberia, Malawi, Mali, Mauritania, Mozambique, Niger, Sierra Leone, Sudan, Togo, Uganda, Zambia.</a:t>
            </a:r>
          </a:p>
          <a:p>
            <a:endParaRPr lang="en-IN" sz="2400" dirty="0" smtClean="0"/>
          </a:p>
          <a:p>
            <a:endParaRPr lang="en-IN" dirty="0"/>
          </a:p>
        </p:txBody>
      </p:sp>
      <p:sp>
        <p:nvSpPr>
          <p:cNvPr id="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3798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622</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HELP International NGO</vt:lpstr>
      <vt:lpstr>Problem Statement: Segment the data set by analysing the socio-economic contents and find backword countries.</vt:lpstr>
      <vt:lpstr>Correlation between each features:</vt:lpstr>
      <vt:lpstr>PCA:</vt:lpstr>
      <vt:lpstr>Outlier Treatment:</vt:lpstr>
      <vt:lpstr>K-mean Clustering:</vt:lpstr>
      <vt:lpstr>Hierarchical Clustering:</vt:lpstr>
      <vt:lpstr>Hierarchical Clustering:</vt:lpstr>
      <vt:lpstr>List of the countries: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International NGO</dc:title>
  <dc:creator>sagar kamble</dc:creator>
  <cp:lastModifiedBy>sagar kamble</cp:lastModifiedBy>
  <cp:revision>40</cp:revision>
  <dcterms:created xsi:type="dcterms:W3CDTF">2019-11-06T06:09:14Z</dcterms:created>
  <dcterms:modified xsi:type="dcterms:W3CDTF">2019-11-06T17:28:29Z</dcterms:modified>
</cp:coreProperties>
</file>