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367" r:id="rId5"/>
    <p:sldId id="259" r:id="rId6"/>
    <p:sldId id="260" r:id="rId7"/>
    <p:sldId id="261" r:id="rId8"/>
    <p:sldId id="368" r:id="rId9"/>
    <p:sldId id="369" r:id="rId10"/>
    <p:sldId id="262" r:id="rId11"/>
    <p:sldId id="263" r:id="rId12"/>
    <p:sldId id="370" r:id="rId13"/>
    <p:sldId id="366" r:id="rId14"/>
    <p:sldId id="264" r:id="rId15"/>
    <p:sldId id="267" r:id="rId16"/>
    <p:sldId id="268" r:id="rId17"/>
    <p:sldId id="265" r:id="rId18"/>
    <p:sldId id="3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4682"/>
  </p:normalViewPr>
  <p:slideViewPr>
    <p:cSldViewPr snapToGrid="0" snapToObjects="1">
      <p:cViewPr varScale="1">
        <p:scale>
          <a:sx n="144" d="100"/>
          <a:sy n="144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0.04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0.04</c:v>
                </c:pt>
                <c:pt idx="8">
                  <c:v>0.08</c:v>
                </c:pt>
                <c:pt idx="9">
                  <c:v>0.16</c:v>
                </c:pt>
                <c:pt idx="10">
                  <c:v>0.6</c:v>
                </c:pt>
                <c:pt idx="11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4C-9043-B564-700BDB389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8091743"/>
        <c:axId val="1559972767"/>
      </c:barChart>
      <c:catAx>
        <c:axId val="160809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9972767"/>
        <c:crosses val="autoZero"/>
        <c:auto val="1"/>
        <c:lblAlgn val="ctr"/>
        <c:lblOffset val="100"/>
        <c:noMultiLvlLbl val="0"/>
      </c:catAx>
      <c:valAx>
        <c:axId val="155997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8091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75-5545-9108-15A13B123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194720"/>
        <c:axId val="1556742335"/>
      </c:lineChart>
      <c:catAx>
        <c:axId val="20819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742335"/>
        <c:crosses val="autoZero"/>
        <c:auto val="1"/>
        <c:lblAlgn val="ctr"/>
        <c:lblOffset val="100"/>
        <c:noMultiLvlLbl val="0"/>
      </c:catAx>
      <c:valAx>
        <c:axId val="155674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194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092A9-AA32-3C4D-9406-FC90AB1923F7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C271A-C797-F44F-B7F7-6054E7A9B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C271A-C797-F44F-B7F7-6054E7A9B3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5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DE14C7-9021-4811-8870-13D715FC6ED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4D84-31BE-E343-BA9B-4BA3AE54A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7671E-EED6-B54F-947D-A97C87F8C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3EF30-DB08-1F43-BD74-E66E4741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D2F-8B59-DE48-8A11-540284E23C1B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C2CC-F698-7846-93A6-3E4CE977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A9FD0-0AE1-1549-8B18-88DA9C72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A-8979-794E-8489-457251A4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1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35AE-B72E-2D4F-AF9C-B904D77B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F35A4-C3C0-D44D-B77F-5F9243606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9A4D-C3C4-D748-8B65-FE593A50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D2F-8B59-DE48-8A11-540284E23C1B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294EC-7C10-B041-BAA0-B0FC79DE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4E70-3DA6-7041-AF50-AB148056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A-8979-794E-8489-457251A4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5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45B5D-83EE-D845-96A8-2996A1097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5C95A-87D8-1D44-B267-481A4C71F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37B4B-2907-9C4C-A799-79345B1E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D2F-8B59-DE48-8A11-540284E23C1B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DAC6-3A5E-A647-9A07-C09CDDAD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89356-A24E-5742-B556-25E0CB4A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A-8979-794E-8489-457251A4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48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-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>
            <a:extLst>
              <a:ext uri="{FF2B5EF4-FFF2-40B4-BE49-F238E27FC236}">
                <a16:creationId xmlns:a16="http://schemas.microsoft.com/office/drawing/2014/main" id="{3CD40139-79DE-4E74-89AA-49F009E393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6332538"/>
            <a:ext cx="31257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03809F37-6908-4C7E-BF5E-79C39EAF8461}"/>
              </a:ext>
            </a:extLst>
          </p:cNvPr>
          <p:cNvSpPr>
            <a:spLocks/>
          </p:cNvSpPr>
          <p:nvPr userDrawn="1"/>
        </p:nvSpPr>
        <p:spPr bwMode="auto">
          <a:xfrm>
            <a:off x="0" y="1092200"/>
            <a:ext cx="12192000" cy="125413"/>
          </a:xfrm>
          <a:custGeom>
            <a:avLst/>
            <a:gdLst>
              <a:gd name="T0" fmla="*/ 0 w 14630400"/>
              <a:gd name="T1" fmla="*/ 0 h 1143000"/>
              <a:gd name="T2" fmla="*/ 3402564 w 14630400"/>
              <a:gd name="T3" fmla="*/ 0 h 1143000"/>
              <a:gd name="T4" fmla="*/ 3402564 w 14630400"/>
              <a:gd name="T5" fmla="*/ 0 h 1143000"/>
              <a:gd name="T6" fmla="*/ 0 w 14630400"/>
              <a:gd name="T7" fmla="*/ 0 h 1143000"/>
              <a:gd name="T8" fmla="*/ 0 w 14630400"/>
              <a:gd name="T9" fmla="*/ 0 h 1143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30400" h="1143000">
                <a:moveTo>
                  <a:pt x="0" y="1143000"/>
                </a:moveTo>
                <a:lnTo>
                  <a:pt x="14630400" y="1143000"/>
                </a:lnTo>
                <a:lnTo>
                  <a:pt x="14630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D020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6803B2-D9CF-4D90-9A27-110FC8178BF7}"/>
              </a:ext>
            </a:extLst>
          </p:cNvPr>
          <p:cNvGrpSpPr/>
          <p:nvPr userDrawn="1"/>
        </p:nvGrpSpPr>
        <p:grpSpPr>
          <a:xfrm>
            <a:off x="685800" y="181046"/>
            <a:ext cx="416504" cy="781399"/>
            <a:chOff x="685800" y="181046"/>
            <a:chExt cx="416504" cy="781399"/>
          </a:xfrm>
          <a:solidFill>
            <a:srgbClr val="37362F"/>
          </a:solidFill>
        </p:grpSpPr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6F3A48FC-5BAB-4C85-AD2B-8E0D8B570B58}"/>
                </a:ext>
              </a:extLst>
            </p:cNvPr>
            <p:cNvSpPr/>
            <p:nvPr/>
          </p:nvSpPr>
          <p:spPr>
            <a:xfrm>
              <a:off x="859734" y="181046"/>
              <a:ext cx="242570" cy="247650"/>
            </a:xfrm>
            <a:custGeom>
              <a:avLst/>
              <a:gdLst/>
              <a:ahLst/>
              <a:cxnLst/>
              <a:rect l="l" t="t" r="r" b="b"/>
              <a:pathLst>
                <a:path w="242569" h="247650">
                  <a:moveTo>
                    <a:pt x="76390" y="0"/>
                  </a:moveTo>
                  <a:lnTo>
                    <a:pt x="33692" y="12987"/>
                  </a:lnTo>
                  <a:lnTo>
                    <a:pt x="4595" y="49866"/>
                  </a:lnTo>
                  <a:lnTo>
                    <a:pt x="0" y="80200"/>
                  </a:lnTo>
                  <a:lnTo>
                    <a:pt x="6610" y="104611"/>
                  </a:lnTo>
                  <a:lnTo>
                    <a:pt x="49086" y="154970"/>
                  </a:lnTo>
                  <a:lnTo>
                    <a:pt x="84950" y="180924"/>
                  </a:lnTo>
                  <a:lnTo>
                    <a:pt x="138031" y="210762"/>
                  </a:lnTo>
                  <a:lnTo>
                    <a:pt x="205790" y="247421"/>
                  </a:lnTo>
                  <a:lnTo>
                    <a:pt x="207153" y="242972"/>
                  </a:lnTo>
                  <a:lnTo>
                    <a:pt x="210764" y="238650"/>
                  </a:lnTo>
                  <a:lnTo>
                    <a:pt x="216626" y="234450"/>
                  </a:lnTo>
                  <a:lnTo>
                    <a:pt x="224739" y="230365"/>
                  </a:lnTo>
                  <a:lnTo>
                    <a:pt x="232552" y="225872"/>
                  </a:lnTo>
                  <a:lnTo>
                    <a:pt x="237782" y="220502"/>
                  </a:lnTo>
                  <a:lnTo>
                    <a:pt x="240801" y="214272"/>
                  </a:lnTo>
                  <a:lnTo>
                    <a:pt x="241985" y="207200"/>
                  </a:lnTo>
                  <a:lnTo>
                    <a:pt x="226827" y="192737"/>
                  </a:lnTo>
                  <a:lnTo>
                    <a:pt x="209929" y="168417"/>
                  </a:lnTo>
                  <a:lnTo>
                    <a:pt x="190581" y="133444"/>
                  </a:lnTo>
                  <a:lnTo>
                    <a:pt x="168071" y="87020"/>
                  </a:lnTo>
                  <a:lnTo>
                    <a:pt x="148236" y="49440"/>
                  </a:lnTo>
                  <a:lnTo>
                    <a:pt x="126331" y="22664"/>
                  </a:lnTo>
                  <a:lnTo>
                    <a:pt x="102376" y="6312"/>
                  </a:lnTo>
                  <a:lnTo>
                    <a:pt x="76390" y="0"/>
                  </a:lnTo>
                  <a:close/>
                </a:path>
              </a:pathLst>
            </a:custGeom>
            <a:grpFill/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F02B083F-DFB5-4263-B323-DEC16F7194B8}"/>
                </a:ext>
              </a:extLst>
            </p:cNvPr>
            <p:cNvSpPr/>
            <p:nvPr/>
          </p:nvSpPr>
          <p:spPr>
            <a:xfrm>
              <a:off x="752391" y="637915"/>
              <a:ext cx="227965" cy="179705"/>
            </a:xfrm>
            <a:custGeom>
              <a:avLst/>
              <a:gdLst/>
              <a:ahLst/>
              <a:cxnLst/>
              <a:rect l="l" t="t" r="r" b="b"/>
              <a:pathLst>
                <a:path w="227965" h="179705">
                  <a:moveTo>
                    <a:pt x="215938" y="0"/>
                  </a:moveTo>
                  <a:lnTo>
                    <a:pt x="173226" y="10865"/>
                  </a:lnTo>
                  <a:lnTo>
                    <a:pt x="136228" y="23906"/>
                  </a:lnTo>
                  <a:lnTo>
                    <a:pt x="78701" y="54965"/>
                  </a:lnTo>
                  <a:lnTo>
                    <a:pt x="27744" y="108959"/>
                  </a:lnTo>
                  <a:lnTo>
                    <a:pt x="0" y="179184"/>
                  </a:lnTo>
                  <a:lnTo>
                    <a:pt x="33724" y="175974"/>
                  </a:lnTo>
                  <a:lnTo>
                    <a:pt x="97381" y="155801"/>
                  </a:lnTo>
                  <a:lnTo>
                    <a:pt x="147568" y="124849"/>
                  </a:lnTo>
                  <a:lnTo>
                    <a:pt x="196839" y="87509"/>
                  </a:lnTo>
                  <a:lnTo>
                    <a:pt x="226682" y="62725"/>
                  </a:lnTo>
                  <a:lnTo>
                    <a:pt x="227457" y="56374"/>
                  </a:lnTo>
                  <a:lnTo>
                    <a:pt x="226393" y="49179"/>
                  </a:lnTo>
                  <a:lnTo>
                    <a:pt x="223867" y="41152"/>
                  </a:lnTo>
                  <a:lnTo>
                    <a:pt x="220256" y="32308"/>
                  </a:lnTo>
                  <a:lnTo>
                    <a:pt x="216620" y="24567"/>
                  </a:lnTo>
                  <a:lnTo>
                    <a:pt x="214306" y="16706"/>
                  </a:lnTo>
                  <a:lnTo>
                    <a:pt x="213887" y="8570"/>
                  </a:lnTo>
                  <a:lnTo>
                    <a:pt x="215938" y="0"/>
                  </a:lnTo>
                  <a:close/>
                </a:path>
              </a:pathLst>
            </a:custGeom>
            <a:grpFill/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1B03AB08-E410-4D86-B506-BF3A1F4ECB06}"/>
                </a:ext>
              </a:extLst>
            </p:cNvPr>
            <p:cNvSpPr/>
            <p:nvPr/>
          </p:nvSpPr>
          <p:spPr>
            <a:xfrm>
              <a:off x="685800" y="438033"/>
              <a:ext cx="321310" cy="135890"/>
            </a:xfrm>
            <a:custGeom>
              <a:avLst/>
              <a:gdLst/>
              <a:ahLst/>
              <a:cxnLst/>
              <a:rect l="l" t="t" r="r" b="b"/>
              <a:pathLst>
                <a:path w="321309" h="135890">
                  <a:moveTo>
                    <a:pt x="99807" y="0"/>
                  </a:moveTo>
                  <a:lnTo>
                    <a:pt x="58640" y="4679"/>
                  </a:lnTo>
                  <a:lnTo>
                    <a:pt x="25253" y="18786"/>
                  </a:lnTo>
                  <a:lnTo>
                    <a:pt x="0" y="42717"/>
                  </a:lnTo>
                  <a:lnTo>
                    <a:pt x="22117" y="79866"/>
                  </a:lnTo>
                  <a:lnTo>
                    <a:pt x="56732" y="108087"/>
                  </a:lnTo>
                  <a:lnTo>
                    <a:pt x="103875" y="126817"/>
                  </a:lnTo>
                  <a:lnTo>
                    <a:pt x="163576" y="135491"/>
                  </a:lnTo>
                  <a:lnTo>
                    <a:pt x="223093" y="132251"/>
                  </a:lnTo>
                  <a:lnTo>
                    <a:pt x="269392" y="115725"/>
                  </a:lnTo>
                  <a:lnTo>
                    <a:pt x="302089" y="86076"/>
                  </a:lnTo>
                  <a:lnTo>
                    <a:pt x="320802" y="43467"/>
                  </a:lnTo>
                  <a:lnTo>
                    <a:pt x="267750" y="29793"/>
                  </a:lnTo>
                  <a:lnTo>
                    <a:pt x="221332" y="18718"/>
                  </a:lnTo>
                  <a:lnTo>
                    <a:pt x="181548" y="10237"/>
                  </a:lnTo>
                  <a:lnTo>
                    <a:pt x="148399" y="4351"/>
                  </a:lnTo>
                  <a:lnTo>
                    <a:pt x="99807" y="0"/>
                  </a:lnTo>
                  <a:close/>
                </a:path>
              </a:pathLst>
            </a:custGeom>
            <a:grpFill/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9C4E0707-D9A8-4F05-AC7A-E122F2515222}"/>
                </a:ext>
              </a:extLst>
            </p:cNvPr>
            <p:cNvSpPr/>
            <p:nvPr/>
          </p:nvSpPr>
          <p:spPr>
            <a:xfrm>
              <a:off x="916092" y="766865"/>
              <a:ext cx="163830" cy="195580"/>
            </a:xfrm>
            <a:custGeom>
              <a:avLst/>
              <a:gdLst/>
              <a:ahLst/>
              <a:cxnLst/>
              <a:rect l="l" t="t" r="r" b="b"/>
              <a:pathLst>
                <a:path w="163830" h="195580">
                  <a:moveTo>
                    <a:pt x="101968" y="0"/>
                  </a:moveTo>
                  <a:lnTo>
                    <a:pt x="62412" y="50819"/>
                  </a:lnTo>
                  <a:lnTo>
                    <a:pt x="35496" y="88760"/>
                  </a:lnTo>
                  <a:lnTo>
                    <a:pt x="7232" y="142916"/>
                  </a:lnTo>
                  <a:lnTo>
                    <a:pt x="0" y="195186"/>
                  </a:lnTo>
                  <a:lnTo>
                    <a:pt x="26259" y="187035"/>
                  </a:lnTo>
                  <a:lnTo>
                    <a:pt x="50706" y="174280"/>
                  </a:lnTo>
                  <a:lnTo>
                    <a:pt x="73564" y="156179"/>
                  </a:lnTo>
                  <a:lnTo>
                    <a:pt x="95059" y="131991"/>
                  </a:lnTo>
                  <a:lnTo>
                    <a:pt x="108189" y="114535"/>
                  </a:lnTo>
                  <a:lnTo>
                    <a:pt x="124488" y="93675"/>
                  </a:lnTo>
                  <a:lnTo>
                    <a:pt x="143240" y="68804"/>
                  </a:lnTo>
                  <a:lnTo>
                    <a:pt x="163728" y="39319"/>
                  </a:lnTo>
                  <a:lnTo>
                    <a:pt x="154026" y="37744"/>
                  </a:lnTo>
                  <a:lnTo>
                    <a:pt x="145538" y="34358"/>
                  </a:lnTo>
                  <a:lnTo>
                    <a:pt x="137875" y="29512"/>
                  </a:lnTo>
                  <a:lnTo>
                    <a:pt x="130644" y="23558"/>
                  </a:lnTo>
                  <a:lnTo>
                    <a:pt x="119427" y="14733"/>
                  </a:lnTo>
                  <a:lnTo>
                    <a:pt x="111286" y="7759"/>
                  </a:lnTo>
                  <a:lnTo>
                    <a:pt x="105656" y="2795"/>
                  </a:lnTo>
                  <a:lnTo>
                    <a:pt x="101968" y="0"/>
                  </a:lnTo>
                  <a:close/>
                </a:path>
              </a:pathLst>
            </a:custGeom>
            <a:grpFill/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>
                <a:latin typeface="+mn-lt"/>
              </a:endParaRPr>
            </a:p>
          </p:txBody>
        </p:sp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9B495AAC-5585-41ED-9ADA-CB148B0DD13C}"/>
              </a:ext>
            </a:extLst>
          </p:cNvPr>
          <p:cNvSpPr>
            <a:spLocks/>
          </p:cNvSpPr>
          <p:nvPr userDrawn="1"/>
        </p:nvSpPr>
        <p:spPr bwMode="auto">
          <a:xfrm>
            <a:off x="0" y="1217613"/>
            <a:ext cx="12192000" cy="490537"/>
          </a:xfrm>
          <a:custGeom>
            <a:avLst/>
            <a:gdLst>
              <a:gd name="T0" fmla="*/ 0 w 14630400"/>
              <a:gd name="T1" fmla="*/ 53701 h 521969"/>
              <a:gd name="T2" fmla="*/ 3402564 w 14630400"/>
              <a:gd name="T3" fmla="*/ 53701 h 521969"/>
              <a:gd name="T4" fmla="*/ 3402564 w 14630400"/>
              <a:gd name="T5" fmla="*/ 0 h 521969"/>
              <a:gd name="T6" fmla="*/ 0 w 14630400"/>
              <a:gd name="T7" fmla="*/ 0 h 521969"/>
              <a:gd name="T8" fmla="*/ 0 w 14630400"/>
              <a:gd name="T9" fmla="*/ 53701 h 5219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630400" h="521969">
                <a:moveTo>
                  <a:pt x="0" y="521716"/>
                </a:moveTo>
                <a:lnTo>
                  <a:pt x="14630400" y="521716"/>
                </a:lnTo>
                <a:lnTo>
                  <a:pt x="14630400" y="0"/>
                </a:lnTo>
                <a:lnTo>
                  <a:pt x="0" y="0"/>
                </a:lnTo>
                <a:lnTo>
                  <a:pt x="0" y="521716"/>
                </a:lnTo>
                <a:close/>
              </a:path>
            </a:pathLst>
          </a:custGeom>
          <a:solidFill>
            <a:srgbClr val="CAC8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432" y="2108048"/>
            <a:ext cx="10515600" cy="4212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289050" y="125413"/>
            <a:ext cx="10515600" cy="931862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1289050" y="1235119"/>
            <a:ext cx="10515600" cy="436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200" b="1">
                <a:latin typeface="Gotham Book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C737C77-E150-4D47-A982-89A54ECD59B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211D1-C6D8-4236-A251-A47898EF9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4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A419-B5D6-9A49-AD8F-3614EDDC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8AD7D-7AA3-264C-A1DE-CA1DE3EBE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A0210-2924-1C4A-B39A-5DF7B002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D2F-8B59-DE48-8A11-540284E23C1B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721ED-64B2-B445-BE50-6FC969BD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DBD1-3790-7C42-90E2-B0C2CC8D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A-8979-794E-8489-457251A4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2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F81B-207E-6641-9978-49C6D8ED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3009-B373-D24A-9502-4D7D9F67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565C-E1AD-F94B-95F8-9DDA99EB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D2F-8B59-DE48-8A11-540284E23C1B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E0028-5C8D-9040-8DCE-5B8D9D1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D03D2-F310-5B43-89A0-810C5020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A-8979-794E-8489-457251A4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9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5D37-D764-9445-83AF-D11E400C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AEE2-5DC3-D044-BAD1-7ADF90D2E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D377B-C0CE-B542-992E-240013B27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349FB-91EE-354C-A757-F9E2B1D1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D2F-8B59-DE48-8A11-540284E23C1B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662A7-2FE6-4A4B-A04C-7B9FF3C4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2400F-0319-C940-B35C-4D3C3334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A-8979-794E-8489-457251A4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0FDF-0EFB-6549-9088-EE06FFC3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A0FC1-0158-6B47-8D57-05ED5618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52E69-6A6C-604E-8B8E-4B11471F8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E0872-A5ED-554F-8508-1B9A44B57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3F34D-4189-B64F-8314-479A933F9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D3E1C-4F42-C54C-BD49-4CA92065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D2F-8B59-DE48-8A11-540284E23C1B}" type="datetimeFigureOut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2C71C-E294-6D40-A076-3B2A409A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C228A-EC93-474C-A210-A92F85B4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A-8979-794E-8489-457251A4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1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6D5C-6523-5B4F-AA2B-0818B13D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EDD5C-5784-3745-8966-E65BB3DA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D2F-8B59-DE48-8A11-540284E23C1B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CBCCE-3FDD-5242-8A5D-269DB659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F52C1-789A-9148-A879-1EFE2ECE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A-8979-794E-8489-457251A4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9D38E-1F83-2442-B94F-45051560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D2F-8B59-DE48-8A11-540284E23C1B}" type="datetimeFigureOut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156F5-F998-0644-9B78-DD147FC5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429AF-005A-194F-A9BC-BEFE40D5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A-8979-794E-8489-457251A4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3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2407-BEA3-3A45-8285-D7223647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E51E-F417-5B4E-8E48-051EBAE6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5AB03-9E1A-3740-8B9A-FEFDC8E92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A8A80-34E2-4948-9ACE-8435199F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D2F-8B59-DE48-8A11-540284E23C1B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E034F-8945-9A40-A9EE-3146B6E1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8E23B-1FF2-C94B-B8FB-F0014363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A-8979-794E-8489-457251A4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2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13F2-9E12-B440-BBEC-AE1AE8ED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BD0F2-2DF4-4A42-B99C-063BC60BA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33F8C-E6A2-2A44-8B9D-6B8F2849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9772-19A2-4B44-A956-FEF9E46F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D4D2F-8B59-DE48-8A11-540284E23C1B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EE84C-AE30-5044-9C46-257489FB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E563A-E2AE-A640-BB3B-C7B8359B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4C0CA-8979-794E-8489-457251A4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6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1C376-3058-A34F-BF20-2822DAC1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1593C-9AB0-4D47-959C-3D055313D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A641-F11D-6047-9C7B-A32B8FC98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D4D2F-8B59-DE48-8A11-540284E23C1B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0115-AEB1-AA46-AA84-43594879C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D27BA-D1CB-A343-9AB3-187040DF6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4C0CA-8979-794E-8489-457251A4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dsawtelle.github.io/blog/output/mean-average-precision-MAP-for-recommender-systems.html#MAP-for-Recommender-Algorithm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amazon.science/40/e5/89556a6341eaa3d7dacc074ff24d/buy-it-again-modeling-repeat-purchase-recommendations.pdf" TargetMode="External"/><Relationship Id="rId2" Type="http://schemas.openxmlformats.org/officeDocument/2006/relationships/hyperlink" Target="https://www.kdnuggets.com/2016/04/association-rules-apriori-algorithm-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ucl.ac.uk/fileadmin/UCL-CS/research/Research_Notes/RN_11_21.pdf" TargetMode="External"/><Relationship Id="rId5" Type="http://schemas.openxmlformats.org/officeDocument/2006/relationships/hyperlink" Target="https://static.googleusercontent.com/media/research.google.com/en/pubs/archive/45530.pdf" TargetMode="External"/><Relationship Id="rId4" Type="http://schemas.openxmlformats.org/officeDocument/2006/relationships/hyperlink" Target="http://sdsawtelle.github.io/blog/output/mean-average-precision-MAP-for-recommender-systems.html#MAP-for-Recommender-Algorithm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filtering_syst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21FC-431E-D54B-974A-41185F794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530C6-EC71-4040-96E0-F128A8FE8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Hunter</a:t>
            </a:r>
          </a:p>
          <a:p>
            <a:r>
              <a:rPr lang="en-US" altLang="zh-CN"/>
              <a:t>4</a:t>
            </a:r>
            <a:r>
              <a:rPr lang="en-US"/>
              <a:t>.</a:t>
            </a:r>
            <a:r>
              <a:rPr lang="en-US" altLang="zh-CN"/>
              <a:t>30</a:t>
            </a:r>
            <a:r>
              <a:rPr lang="en-US"/>
              <a:t>.202</a:t>
            </a:r>
            <a:r>
              <a:rPr lang="en-US" altLang="zh-CN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8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CDEF-853A-B34E-A42F-738EDD7F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579E-8775-8C48-A328-9ACA526E9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52"/>
            <a:ext cx="10515600" cy="4351338"/>
          </a:xfrm>
        </p:spPr>
        <p:txBody>
          <a:bodyPr/>
          <a:lstStyle/>
          <a:p>
            <a:r>
              <a:rPr lang="en-US" altLang="zh-CN" sz="2400" dirty="0"/>
              <a:t>Item-item</a:t>
            </a:r>
            <a:r>
              <a:rPr lang="zh-CN" altLang="en-US" sz="2400" dirty="0"/>
              <a:t> </a:t>
            </a:r>
            <a:r>
              <a:rPr lang="en-US" altLang="zh-CN" sz="2400" dirty="0"/>
              <a:t>similarity</a:t>
            </a:r>
            <a:r>
              <a:rPr lang="zh-CN" altLang="en-US" sz="2400" dirty="0"/>
              <a:t> </a:t>
            </a:r>
            <a:r>
              <a:rPr lang="en-US" altLang="zh-CN" sz="2400" dirty="0"/>
              <a:t>filtering: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User-user</a:t>
            </a:r>
            <a:r>
              <a:rPr lang="zh-CN" altLang="en-US" sz="2400" dirty="0"/>
              <a:t> </a:t>
            </a:r>
            <a:r>
              <a:rPr lang="en-US" altLang="zh-CN" sz="2400" dirty="0"/>
              <a:t>similarity filtering:</a:t>
            </a:r>
            <a:endParaRPr lang="en-US" dirty="0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7D509D16-CB83-EF42-B838-E012D7F0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55" y="1595388"/>
            <a:ext cx="6886314" cy="2390253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F25D332-0207-444A-B687-50A78FC5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89" y="4326028"/>
            <a:ext cx="7267302" cy="239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5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CF39-0423-5347-92AA-5992A111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1F4E-38E2-BD42-B66A-6543B6C4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Content-based</a:t>
            </a:r>
            <a:r>
              <a:rPr lang="zh-CN" altLang="en-US" dirty="0"/>
              <a:t> </a:t>
            </a:r>
            <a:r>
              <a:rPr lang="en-US" altLang="zh-CN" dirty="0"/>
              <a:t>filtering:</a:t>
            </a:r>
          </a:p>
          <a:p>
            <a:pPr lvl="1"/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counter,</a:t>
            </a:r>
            <a:r>
              <a:rPr lang="zh-CN" altLang="en-US" dirty="0"/>
              <a:t> </a:t>
            </a:r>
            <a:r>
              <a:rPr lang="en-US" altLang="zh-CN" dirty="0"/>
              <a:t>TF/IDF,</a:t>
            </a:r>
            <a:r>
              <a:rPr lang="zh-CN" altLang="en-US" dirty="0"/>
              <a:t> </a:t>
            </a:r>
            <a:r>
              <a:rPr lang="en-US" altLang="zh-CN" dirty="0"/>
              <a:t>word-embedding</a:t>
            </a:r>
          </a:p>
          <a:p>
            <a:pPr lvl="1"/>
            <a:r>
              <a:rPr lang="en-US" altLang="zh-CN" dirty="0"/>
              <a:t>Cosine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 err="1"/>
              <a:t>sklearn.metrics.pairwise</a:t>
            </a:r>
            <a:r>
              <a:rPr lang="en-US" altLang="zh-CN" dirty="0" err="1"/>
              <a:t>.</a:t>
            </a:r>
            <a:r>
              <a:rPr lang="en-US" dirty="0" err="1"/>
              <a:t>cosine_similarity</a:t>
            </a:r>
            <a:r>
              <a:rPr lang="en-US" altLang="zh-CN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38CF569-98CC-8046-82F3-1A03020D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99" y="3073496"/>
            <a:ext cx="6667824" cy="3700638"/>
          </a:xfrm>
          <a:prstGeom prst="rect">
            <a:avLst/>
          </a:prstGeom>
        </p:spPr>
      </p:pic>
      <p:pic>
        <p:nvPicPr>
          <p:cNvPr id="6" name="Picture 6" descr="Brief on Recommender Systems. Different types of recommendation… | by  Sanket Doshi | Towards Data Science">
            <a:extLst>
              <a:ext uri="{FF2B5EF4-FFF2-40B4-BE49-F238E27FC236}">
                <a16:creationId xmlns:a16="http://schemas.microsoft.com/office/drawing/2014/main" id="{3653E161-5935-F844-9403-BECAEF71C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83866"/>
            <a:ext cx="4038704" cy="247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osine similarity - Statistics for Machine Learning [Book]">
            <a:extLst>
              <a:ext uri="{FF2B5EF4-FFF2-40B4-BE49-F238E27FC236}">
                <a16:creationId xmlns:a16="http://schemas.microsoft.com/office/drawing/2014/main" id="{DE245595-B067-DB40-B9DD-95A8F3FF7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971" y="3290075"/>
            <a:ext cx="3140166" cy="241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CF39-0423-5347-92AA-5992A111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1F4E-38E2-BD42-B66A-6543B6C4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67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altLang="zh-CN" dirty="0"/>
              <a:t>filtering: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Item-item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filtering:</a:t>
            </a:r>
          </a:p>
          <a:p>
            <a:pPr lvl="1"/>
            <a:r>
              <a:rPr lang="en-US" altLang="zh-CN" dirty="0"/>
              <a:t>User-user</a:t>
            </a:r>
            <a:r>
              <a:rPr lang="zh-CN" altLang="en-US" dirty="0"/>
              <a:t> </a:t>
            </a:r>
            <a:r>
              <a:rPr lang="en-US" altLang="zh-CN" dirty="0"/>
              <a:t>similarity filtering:</a:t>
            </a:r>
          </a:p>
          <a:p>
            <a:pPr lvl="1"/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factorization: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altLang="zh-CN" dirty="0"/>
              <a:t>ALS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 err="1"/>
              <a:t>pyspark.ml.recommendation</a:t>
            </a:r>
            <a:r>
              <a:rPr lang="en-US" altLang="zh-CN" dirty="0" err="1"/>
              <a:t>.</a:t>
            </a:r>
            <a:r>
              <a:rPr lang="en-US" dirty="0" err="1"/>
              <a:t>ALS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SVG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 err="1"/>
              <a:t>surprise</a:t>
            </a:r>
            <a:r>
              <a:rPr lang="en-US" altLang="zh-CN" dirty="0" err="1"/>
              <a:t>.</a:t>
            </a:r>
            <a:r>
              <a:rPr lang="en-US" dirty="0" err="1"/>
              <a:t>SVD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Content Placeholder 17" descr="Diagram, calendar&#10;&#10;Description automatically generated">
            <a:extLst>
              <a:ext uri="{FF2B5EF4-FFF2-40B4-BE49-F238E27FC236}">
                <a16:creationId xmlns:a16="http://schemas.microsoft.com/office/drawing/2014/main" id="{F8AA3BE0-519F-AF40-B4B3-AA2C9678F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008" y="3368052"/>
            <a:ext cx="7491603" cy="3414287"/>
          </a:xfrm>
          <a:prstGeom prst="rect">
            <a:avLst/>
          </a:prstGeom>
        </p:spPr>
      </p:pic>
      <p:pic>
        <p:nvPicPr>
          <p:cNvPr id="7" name="Picture 6" descr="Brief on Recommender Systems. Different types of recommendation… | by  Sanket Doshi | Towards Data Science">
            <a:extLst>
              <a:ext uri="{FF2B5EF4-FFF2-40B4-BE49-F238E27FC236}">
                <a16:creationId xmlns:a16="http://schemas.microsoft.com/office/drawing/2014/main" id="{18978908-7E04-9644-9265-ED505E1D2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83866"/>
            <a:ext cx="4038704" cy="247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1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C87661-5715-E149-BF3D-7DBB7C17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Factorization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8713E-9809-3D40-99A1-8A9F6DC179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B5D9-BF90-8148-8E67-CF793059D3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B5211D1-C6D8-4236-A251-A47898EF910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4" descr="Item-Based Collaborative Filtering in Python – Predictive Hacks">
            <a:extLst>
              <a:ext uri="{FF2B5EF4-FFF2-40B4-BE49-F238E27FC236}">
                <a16:creationId xmlns:a16="http://schemas.microsoft.com/office/drawing/2014/main" id="{2E55BE83-A1AF-A946-9D59-8F6A88F3E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38" y="1330037"/>
            <a:ext cx="4409922" cy="236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commender Systems with Python — Part III: Collaborative Filtering  (Singular Value Decomposition) | by Nikita Sharma | Heartbeat">
            <a:extLst>
              <a:ext uri="{FF2B5EF4-FFF2-40B4-BE49-F238E27FC236}">
                <a16:creationId xmlns:a16="http://schemas.microsoft.com/office/drawing/2014/main" id="{77F4D978-947E-4C4A-B2FC-B6E3EA6B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267" y="3803967"/>
            <a:ext cx="7963015" cy="292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22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E892-0947-9E4F-9010-B2E90FFF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79C2-13A8-F94A-81DA-8A13F551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learning:</a:t>
            </a:r>
          </a:p>
          <a:p>
            <a:pPr lvl="1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</a:p>
          <a:p>
            <a:pPr lvl="1"/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</a:p>
          <a:p>
            <a:pPr lvl="1"/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</a:p>
          <a:p>
            <a:pPr lvl="1"/>
            <a:r>
              <a:rPr lang="en-US" altLang="zh-CN" dirty="0"/>
              <a:t>Recall</a:t>
            </a:r>
            <a:r>
              <a:rPr lang="zh-CN" altLang="en-US" dirty="0"/>
              <a:t> </a:t>
            </a:r>
            <a:r>
              <a:rPr lang="en-US" altLang="zh-CN" dirty="0"/>
              <a:t>(candidate</a:t>
            </a:r>
            <a:r>
              <a:rPr lang="zh-CN" altLang="en-US" dirty="0"/>
              <a:t> </a:t>
            </a:r>
            <a:r>
              <a:rPr lang="en-US" altLang="zh-CN" dirty="0"/>
              <a:t>selection):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multi-classification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/>
              <a:t>Ranking: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AB8000B-1F52-F14A-84BA-DD043A46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897" y="447493"/>
            <a:ext cx="7250206" cy="292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4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A027-DD67-A64D-B423-31F80EFB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E3934-80AD-2A4D-A583-82B94377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431"/>
            <a:ext cx="10515600" cy="5084626"/>
          </a:xfrm>
        </p:spPr>
        <p:txBody>
          <a:bodyPr/>
          <a:lstStyle/>
          <a:p>
            <a:r>
              <a:rPr lang="en-US" altLang="zh-CN" dirty="0"/>
              <a:t>Offline</a:t>
            </a:r>
            <a:r>
              <a:rPr lang="zh-CN" altLang="en-US" dirty="0"/>
              <a:t> </a:t>
            </a:r>
            <a:r>
              <a:rPr lang="en-US" altLang="zh-CN" dirty="0"/>
              <a:t>evaluation:</a:t>
            </a:r>
            <a:r>
              <a:rPr lang="zh-CN" altLang="en-US" dirty="0"/>
              <a:t> </a:t>
            </a:r>
            <a:r>
              <a:rPr lang="en-US" altLang="zh-CN" sz="2000" dirty="0"/>
              <a:t>compare</a:t>
            </a:r>
            <a:r>
              <a:rPr lang="zh-CN" altLang="en-US" sz="2000" dirty="0"/>
              <a:t> </a:t>
            </a:r>
            <a:r>
              <a:rPr lang="en-US" altLang="zh-CN" sz="2000" dirty="0"/>
              <a:t>recommendations</a:t>
            </a:r>
            <a:r>
              <a:rPr lang="zh-CN" altLang="en-US" sz="2000" dirty="0"/>
              <a:t> </a:t>
            </a:r>
            <a:r>
              <a:rPr lang="en-US" altLang="zh-CN" sz="2000" dirty="0"/>
              <a:t>with</a:t>
            </a:r>
            <a:r>
              <a:rPr lang="zh-CN" altLang="en-US" sz="2000" dirty="0"/>
              <a:t> </a:t>
            </a:r>
            <a:r>
              <a:rPr lang="en-US" altLang="zh-CN" sz="2000" dirty="0"/>
              <a:t>actual</a:t>
            </a:r>
            <a:r>
              <a:rPr lang="zh-CN" altLang="en-US" sz="2000" dirty="0"/>
              <a:t> </a:t>
            </a:r>
            <a:r>
              <a:rPr lang="en-US" altLang="zh-CN" sz="2000" dirty="0"/>
              <a:t>purchased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clicked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endParaRPr lang="en-US" altLang="zh-CN" dirty="0"/>
          </a:p>
          <a:p>
            <a:pPr lvl="1"/>
            <a:r>
              <a:rPr lang="en-US" altLang="zh-CN" dirty="0"/>
              <a:t>Precision/Recall/F1</a:t>
            </a:r>
          </a:p>
          <a:p>
            <a:pPr lvl="1"/>
            <a:r>
              <a:rPr lang="en-US" altLang="zh-CN" dirty="0"/>
              <a:t>ROC-AUC</a:t>
            </a:r>
          </a:p>
          <a:p>
            <a:pPr lvl="1"/>
            <a:r>
              <a:rPr lang="en-US" altLang="zh-CN" dirty="0">
                <a:hlinkClick r:id="rId2"/>
              </a:rPr>
              <a:t>Mean Average Precision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(MAP)</a:t>
            </a:r>
            <a:endParaRPr lang="en-US" altLang="zh-CN" dirty="0"/>
          </a:p>
          <a:p>
            <a:pPr lvl="1"/>
            <a:r>
              <a:rPr lang="en-US" altLang="zh-CN" dirty="0"/>
              <a:t>Coverage: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recommended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</a:p>
          <a:p>
            <a:pPr lvl="1"/>
            <a:r>
              <a:rPr lang="en-US" altLang="zh-CN" dirty="0"/>
              <a:t>D</a:t>
            </a:r>
            <a:r>
              <a:rPr lang="en-US" dirty="0"/>
              <a:t>iversity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similarity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recommended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</a:p>
          <a:p>
            <a:pPr lvl="1"/>
            <a:r>
              <a:rPr lang="en-US" altLang="zh-CN" dirty="0"/>
              <a:t>Novelty:</a:t>
            </a:r>
            <a:r>
              <a:rPr lang="zh-CN" altLang="en-US" dirty="0"/>
              <a:t> </a:t>
            </a:r>
            <a:r>
              <a:rPr lang="en-US" altLang="zh-CN" dirty="0"/>
              <a:t>recommended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purchased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</a:p>
          <a:p>
            <a:r>
              <a:rPr lang="en-US" altLang="zh-CN" dirty="0"/>
              <a:t>Online</a:t>
            </a:r>
            <a:r>
              <a:rPr lang="zh-CN" altLang="en-US" dirty="0"/>
              <a:t> </a:t>
            </a:r>
            <a:r>
              <a:rPr lang="en-US" altLang="zh-CN" dirty="0"/>
              <a:t>evaluation:</a:t>
            </a:r>
          </a:p>
          <a:p>
            <a:pPr lvl="1"/>
            <a:r>
              <a:rPr lang="en-US" altLang="zh-CN" dirty="0"/>
              <a:t>Click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rate: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recommended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clicked.</a:t>
            </a:r>
          </a:p>
          <a:p>
            <a:pPr lvl="1"/>
            <a:r>
              <a:rPr lang="en-US" altLang="zh-CN" dirty="0"/>
              <a:t>Conversion</a:t>
            </a:r>
            <a:r>
              <a:rPr lang="zh-CN" altLang="en-US" dirty="0"/>
              <a:t> </a:t>
            </a:r>
            <a:r>
              <a:rPr lang="en-US" altLang="zh-CN" dirty="0"/>
              <a:t>rate: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recommended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purchased.</a:t>
            </a:r>
          </a:p>
          <a:p>
            <a:pPr lvl="1"/>
            <a:r>
              <a:rPr lang="en-US" altLang="zh-CN" dirty="0"/>
              <a:t>Revenue: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revenue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purchased</a:t>
            </a:r>
            <a:r>
              <a:rPr lang="zh-CN" altLang="en-US" dirty="0"/>
              <a:t> </a:t>
            </a:r>
            <a:r>
              <a:rPr lang="en-US" altLang="zh-CN" dirty="0"/>
              <a:t>recommended</a:t>
            </a:r>
            <a:r>
              <a:rPr lang="zh-CN" altLang="en-US" dirty="0"/>
              <a:t> </a:t>
            </a:r>
            <a:r>
              <a:rPr lang="en-US" altLang="zh-CN" dirty="0"/>
              <a:t>items.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61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8908-84DC-2443-AF4E-0CE8DEE8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Cold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C140-18F4-B24E-8311-8BF3E084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</a:t>
            </a:r>
            <a:r>
              <a:rPr lang="zh-CN" altLang="en-US" dirty="0"/>
              <a:t> </a:t>
            </a:r>
            <a:r>
              <a:rPr lang="en-US" dirty="0"/>
              <a:t>product</a:t>
            </a:r>
            <a:r>
              <a:rPr lang="en-US" altLang="zh-CN" dirty="0"/>
              <a:t>s: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content-based</a:t>
            </a:r>
            <a:r>
              <a:rPr lang="zh-CN" altLang="en-US" dirty="0"/>
              <a:t> </a:t>
            </a:r>
            <a:r>
              <a:rPr lang="en-US" altLang="zh-CN" dirty="0"/>
              <a:t>filtering</a:t>
            </a:r>
            <a:endParaRPr lang="en-US" dirty="0"/>
          </a:p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users: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demographic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</a:p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system: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external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523F0-9A34-8447-94C5-A0A629C5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9F24B-9EFB-8A4B-AC28-8D8AF899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queue:</a:t>
            </a:r>
            <a:r>
              <a:rPr lang="zh-CN" altLang="en-US" dirty="0"/>
              <a:t> </a:t>
            </a:r>
            <a:r>
              <a:rPr lang="en-US" altLang="zh-CN" dirty="0"/>
              <a:t>Kafka</a:t>
            </a:r>
          </a:p>
          <a:p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model:</a:t>
            </a:r>
            <a:r>
              <a:rPr lang="zh-CN" altLang="en-US" dirty="0"/>
              <a:t> </a:t>
            </a:r>
            <a:r>
              <a:rPr lang="en-US" altLang="zh-CN" dirty="0"/>
              <a:t>Spark</a:t>
            </a:r>
            <a:r>
              <a:rPr lang="zh-CN" altLang="en-US" dirty="0"/>
              <a:t> </a:t>
            </a:r>
            <a:r>
              <a:rPr lang="en-US" altLang="zh-CN" dirty="0"/>
              <a:t>streaming,</a:t>
            </a:r>
            <a:r>
              <a:rPr lang="zh-CN" altLang="en-US" dirty="0"/>
              <a:t> </a:t>
            </a:r>
            <a:r>
              <a:rPr lang="en-US" altLang="zh-CN" dirty="0" err="1"/>
              <a:t>Flink</a:t>
            </a:r>
            <a:endParaRPr lang="en-US" dirty="0"/>
          </a:p>
        </p:txBody>
      </p:sp>
      <p:pic>
        <p:nvPicPr>
          <p:cNvPr id="4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AF691478-2309-3249-8043-02F4E0DB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5" y="3002179"/>
            <a:ext cx="10759890" cy="330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73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3392-7DD8-1E46-BF74-9E1AC9C1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4B12-ABC7-7D44-893E-B5E21380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https://www.kdnuggets.com/2016/04/association-rules-apriori-algorithm-tutorial.html</a:t>
            </a:r>
            <a:endParaRPr lang="en-US" dirty="0"/>
          </a:p>
          <a:p>
            <a:r>
              <a:rPr lang="en-US" dirty="0">
                <a:hlinkClick r:id="rId3"/>
              </a:rPr>
              <a:t>https://assets.amazon.science/40/e5/89556a6341eaa3d7dacc074ff24d/buy-it-again-modeling-repeat-purchase-recommendations.pdf</a:t>
            </a:r>
            <a:endParaRPr lang="en-US" dirty="0"/>
          </a:p>
          <a:p>
            <a:r>
              <a:rPr lang="en-US" dirty="0">
                <a:hlinkClick r:id="rId4"/>
              </a:rPr>
              <a:t>http://sdsawtelle.github.io/blog/output/mean-average-precision-MAP-for-recommender-systems.html#MAP-for-Recommender-Algorithms</a:t>
            </a:r>
            <a:endParaRPr lang="en-US" dirty="0"/>
          </a:p>
          <a:p>
            <a:r>
              <a:rPr lang="en-US" dirty="0">
                <a:hlinkClick r:id="rId5"/>
              </a:rPr>
              <a:t>https://static.googleusercontent.com/media/research.google.com/en//pubs/archive/45530.pdf</a:t>
            </a:r>
            <a:endParaRPr lang="en-US" dirty="0"/>
          </a:p>
          <a:p>
            <a:r>
              <a:rPr lang="en-US" dirty="0">
                <a:hlinkClick r:id="rId6"/>
              </a:rPr>
              <a:t>http://www.cs.ucl.ac.uk/fileadmin/UCL-CS/research/Research_Notes/RN_11_21.pdf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0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470B-2343-F649-9894-85B5AF3D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B81F-D32E-CB4C-A635-5D8F26FA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r>
              <a:rPr lang="zh-CN" altLang="en-US" dirty="0"/>
              <a:t> </a:t>
            </a:r>
            <a:r>
              <a:rPr lang="en-US" altLang="zh-CN" dirty="0"/>
              <a:t>system?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Recommendation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</a:p>
          <a:p>
            <a:r>
              <a:rPr lang="en-US" altLang="zh-CN" dirty="0"/>
              <a:t>Evaluation</a:t>
            </a:r>
          </a:p>
          <a:p>
            <a:r>
              <a:rPr lang="en-US" altLang="zh-CN" dirty="0"/>
              <a:t>Cold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</a:p>
          <a:p>
            <a:r>
              <a:rPr lang="en-US" altLang="zh-CN" dirty="0"/>
              <a:t>Streaming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75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E820-6068-1F45-8BBF-FA777C0B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r>
              <a:rPr lang="zh-CN" altLang="en-US" dirty="0"/>
              <a:t> </a:t>
            </a:r>
            <a:r>
              <a:rPr lang="en-US" altLang="zh-CN" dirty="0"/>
              <a:t>System?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4DC4-A99A-674D-93F4-09570203D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Wikipedia: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en-US" dirty="0"/>
              <a:t> subclass of </a:t>
            </a:r>
            <a:r>
              <a:rPr lang="en-US" dirty="0">
                <a:hlinkClick r:id="rId2" tooltip="Information filtering system"/>
              </a:rPr>
              <a:t>information filtering system</a:t>
            </a:r>
            <a:r>
              <a:rPr lang="en-US" dirty="0"/>
              <a:t> that seeks to predict the "rating" or "preference" a user would give to an item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cases: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Netflix</a:t>
            </a:r>
            <a:r>
              <a:rPr lang="zh-CN" altLang="en-US" dirty="0"/>
              <a:t> </a:t>
            </a:r>
            <a:r>
              <a:rPr lang="en-US" altLang="zh-CN" dirty="0"/>
              <a:t>recommends</a:t>
            </a:r>
            <a:r>
              <a:rPr lang="zh-CN" altLang="en-US" dirty="0"/>
              <a:t> </a:t>
            </a:r>
            <a:r>
              <a:rPr lang="en-US" altLang="zh-CN" dirty="0"/>
              <a:t>movies</a:t>
            </a:r>
            <a:r>
              <a:rPr lang="zh-CN" altLang="en-US" dirty="0"/>
              <a:t> </a:t>
            </a:r>
            <a:r>
              <a:rPr lang="en-US" altLang="zh-CN" dirty="0"/>
              <a:t>(80%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content)</a:t>
            </a:r>
            <a:endParaRPr lang="en-US" dirty="0"/>
          </a:p>
          <a:p>
            <a:pPr lvl="1"/>
            <a:r>
              <a:rPr lang="en-US" altLang="zh-CN" dirty="0"/>
              <a:t>Amazon</a:t>
            </a:r>
            <a:r>
              <a:rPr lang="zh-CN" altLang="en-US" dirty="0"/>
              <a:t> </a:t>
            </a:r>
            <a:r>
              <a:rPr lang="en-US" altLang="zh-CN" dirty="0"/>
              <a:t>recommends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r>
              <a:rPr lang="zh-CN" altLang="en-US" dirty="0"/>
              <a:t> </a:t>
            </a:r>
            <a:r>
              <a:rPr lang="en-US" altLang="zh-CN" dirty="0"/>
              <a:t>($98</a:t>
            </a:r>
            <a:r>
              <a:rPr lang="zh-CN" altLang="en-US" dirty="0"/>
              <a:t> </a:t>
            </a:r>
            <a:r>
              <a:rPr lang="en-US" altLang="zh-CN" dirty="0"/>
              <a:t>billion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annual</a:t>
            </a:r>
            <a:r>
              <a:rPr lang="zh-CN" altLang="en-US" dirty="0"/>
              <a:t> </a:t>
            </a:r>
            <a:r>
              <a:rPr lang="en-US" altLang="zh-CN" dirty="0"/>
              <a:t>revenue)</a:t>
            </a:r>
          </a:p>
          <a:p>
            <a:pPr lvl="1"/>
            <a:r>
              <a:rPr lang="en-US" altLang="zh-CN" dirty="0"/>
              <a:t>Facebook</a:t>
            </a:r>
            <a:r>
              <a:rPr lang="zh-CN" altLang="en-US" dirty="0"/>
              <a:t> </a:t>
            </a:r>
            <a:r>
              <a:rPr lang="en-US" altLang="zh-CN" dirty="0"/>
              <a:t>recommends</a:t>
            </a:r>
            <a:r>
              <a:rPr lang="zh-CN" altLang="en-US" dirty="0"/>
              <a:t> </a:t>
            </a:r>
            <a:r>
              <a:rPr lang="en-US" altLang="zh-CN" dirty="0"/>
              <a:t>friends</a:t>
            </a:r>
          </a:p>
          <a:p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recommendations:</a:t>
            </a:r>
            <a:r>
              <a:rPr lang="zh-CN" altLang="en-US" dirty="0"/>
              <a:t> </a:t>
            </a:r>
            <a:r>
              <a:rPr lang="en-US" altLang="zh-CN" dirty="0"/>
              <a:t>price</a:t>
            </a:r>
            <a:r>
              <a:rPr lang="zh-CN" altLang="en-US" dirty="0"/>
              <a:t> </a:t>
            </a:r>
            <a:r>
              <a:rPr lang="en-US" altLang="zh-CN" dirty="0"/>
              <a:t>suggestion,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suggestion,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auto</a:t>
            </a:r>
            <a:r>
              <a:rPr lang="zh-CN" altLang="en-US" dirty="0"/>
              <a:t> </a:t>
            </a:r>
            <a:r>
              <a:rPr lang="en-US" altLang="zh-CN" dirty="0"/>
              <a:t>completion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8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42B8-2CBF-E848-A231-5116C4AC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Recommendation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1DC7-0FE4-B24C-9BA7-A64124EC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Infrastructure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Gun: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pipeline,</a:t>
            </a:r>
            <a:r>
              <a:rPr lang="zh-CN" altLang="en-US" dirty="0"/>
              <a:t> </a:t>
            </a:r>
            <a:r>
              <a:rPr lang="en-US" altLang="zh-CN" dirty="0"/>
              <a:t>Cluster,</a:t>
            </a:r>
            <a:r>
              <a:rPr lang="zh-CN" altLang="en-US" dirty="0"/>
              <a:t> </a:t>
            </a:r>
            <a:r>
              <a:rPr lang="en-US" altLang="zh-CN" dirty="0"/>
              <a:t>Spark,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r>
              <a:rPr lang="en-US" altLang="zh-CN" dirty="0"/>
              <a:t>Recommendation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Bullet</a:t>
            </a: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C75F51-BF97-F94B-B579-56C0AC1BAE4A}"/>
              </a:ext>
            </a:extLst>
          </p:cNvPr>
          <p:cNvGrpSpPr/>
          <p:nvPr/>
        </p:nvGrpSpPr>
        <p:grpSpPr>
          <a:xfrm>
            <a:off x="3619137" y="2963233"/>
            <a:ext cx="4953726" cy="3213730"/>
            <a:chOff x="3619137" y="2963233"/>
            <a:chExt cx="4953726" cy="3213730"/>
          </a:xfrm>
        </p:grpSpPr>
        <p:pic>
          <p:nvPicPr>
            <p:cNvPr id="1026" name="Picture 2" descr="Bullet Fired from a Gun Isolated on Black Stock Illustration - Illustration  of flying, firing: 61923738">
              <a:extLst>
                <a:ext uri="{FF2B5EF4-FFF2-40B4-BE49-F238E27FC236}">
                  <a16:creationId xmlns:a16="http://schemas.microsoft.com/office/drawing/2014/main" id="{B4D64F49-0C5B-A84C-B9AF-538ED3287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9137" y="2963233"/>
              <a:ext cx="4953726" cy="3213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234BD7-F39C-DB45-BB00-E42194A1BB9B}"/>
                </a:ext>
              </a:extLst>
            </p:cNvPr>
            <p:cNvSpPr/>
            <p:nvPr/>
          </p:nvSpPr>
          <p:spPr>
            <a:xfrm>
              <a:off x="5110766" y="4507605"/>
              <a:ext cx="1970467" cy="4829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849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B0E6-FB8C-6343-B50E-3A714EE6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Recommendation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FB1F-109D-AB47-BCB1-BC625465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based:</a:t>
            </a:r>
            <a:r>
              <a:rPr lang="zh-CN" altLang="en-US" dirty="0"/>
              <a:t> </a:t>
            </a:r>
            <a:r>
              <a:rPr lang="en-US" altLang="zh-CN" dirty="0"/>
              <a:t>popularity,</a:t>
            </a:r>
            <a:r>
              <a:rPr lang="zh-CN" altLang="en-US" dirty="0"/>
              <a:t> </a:t>
            </a:r>
            <a:r>
              <a:rPr lang="en-US" altLang="zh-CN" dirty="0"/>
              <a:t>revenue,</a:t>
            </a:r>
            <a:r>
              <a:rPr lang="zh-CN" altLang="en-US" dirty="0"/>
              <a:t> </a:t>
            </a:r>
            <a:r>
              <a:rPr lang="en-US" altLang="zh-CN" dirty="0"/>
              <a:t>up-coming,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arrival,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Statistics</a:t>
            </a:r>
            <a:r>
              <a:rPr lang="zh-CN" altLang="en-US" dirty="0"/>
              <a:t> </a:t>
            </a:r>
            <a:r>
              <a:rPr lang="en-US" altLang="zh-CN" dirty="0"/>
              <a:t>based:</a:t>
            </a:r>
            <a:r>
              <a:rPr lang="zh-CN" altLang="en-US" dirty="0"/>
              <a:t> </a:t>
            </a:r>
            <a:r>
              <a:rPr lang="en-US" altLang="zh-CN" dirty="0"/>
              <a:t>association</a:t>
            </a:r>
            <a:r>
              <a:rPr lang="zh-CN" altLang="en-US" dirty="0"/>
              <a:t> </a:t>
            </a:r>
            <a:r>
              <a:rPr lang="en-US" altLang="zh-CN" dirty="0"/>
              <a:t>rule,</a:t>
            </a:r>
            <a:r>
              <a:rPr lang="zh-CN" altLang="en-US" dirty="0"/>
              <a:t> </a:t>
            </a:r>
            <a:r>
              <a:rPr lang="en-US" altLang="zh-CN" dirty="0"/>
              <a:t>RCP/ATD/MPG,</a:t>
            </a:r>
            <a:r>
              <a:rPr lang="zh-CN" altLang="en-US" dirty="0"/>
              <a:t> </a:t>
            </a:r>
            <a:r>
              <a:rPr lang="en-US" altLang="zh-CN" dirty="0"/>
              <a:t>seasonal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picks,</a:t>
            </a:r>
            <a:r>
              <a:rPr lang="zh-CN" altLang="en-US" dirty="0"/>
              <a:t> </a:t>
            </a:r>
            <a:r>
              <a:rPr lang="en-US" altLang="zh-CN" dirty="0"/>
              <a:t>trending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</a:p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based:</a:t>
            </a:r>
            <a:r>
              <a:rPr lang="zh-CN" altLang="en-US" dirty="0"/>
              <a:t> </a:t>
            </a:r>
            <a:r>
              <a:rPr lang="en-US" altLang="zh-CN" dirty="0"/>
              <a:t>item-item</a:t>
            </a:r>
            <a:r>
              <a:rPr lang="zh-CN" altLang="en-US" dirty="0"/>
              <a:t> </a:t>
            </a:r>
            <a:r>
              <a:rPr lang="en-US" altLang="zh-CN" dirty="0"/>
              <a:t>filtering,</a:t>
            </a:r>
            <a:r>
              <a:rPr lang="zh-CN" altLang="en-US" dirty="0"/>
              <a:t> </a:t>
            </a:r>
            <a:r>
              <a:rPr lang="en-US" altLang="zh-CN" dirty="0"/>
              <a:t>user-user</a:t>
            </a:r>
            <a:r>
              <a:rPr lang="zh-CN" altLang="en-US" dirty="0"/>
              <a:t> </a:t>
            </a:r>
            <a:r>
              <a:rPr lang="en-US" altLang="zh-CN" dirty="0"/>
              <a:t>filtering</a:t>
            </a:r>
          </a:p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based:</a:t>
            </a:r>
            <a:r>
              <a:rPr lang="zh-CN" altLang="en-US" dirty="0"/>
              <a:t> </a:t>
            </a:r>
            <a:r>
              <a:rPr lang="en-US" altLang="zh-CN" dirty="0"/>
              <a:t>content-based</a:t>
            </a:r>
            <a:r>
              <a:rPr lang="zh-CN" altLang="en-US" dirty="0"/>
              <a:t> </a:t>
            </a:r>
            <a:r>
              <a:rPr lang="en-US" altLang="zh-CN" dirty="0"/>
              <a:t>filtering,</a:t>
            </a:r>
            <a:r>
              <a:rPr lang="zh-CN" altLang="en-US" dirty="0"/>
              <a:t> </a:t>
            </a:r>
            <a:r>
              <a:rPr lang="en-US" altLang="zh-CN" dirty="0"/>
              <a:t>collaborative</a:t>
            </a:r>
            <a:r>
              <a:rPr lang="zh-CN" altLang="en-US" dirty="0"/>
              <a:t> </a:t>
            </a:r>
            <a:r>
              <a:rPr lang="en-US" altLang="zh-CN" dirty="0"/>
              <a:t>filtering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Advanced: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  <a:r>
              <a:rPr lang="zh-CN" altLang="en-US" dirty="0"/>
              <a:t> </a:t>
            </a:r>
            <a:r>
              <a:rPr lang="en-US" altLang="zh-CN" dirty="0"/>
              <a:t>learning,</a:t>
            </a:r>
            <a:r>
              <a:rPr lang="zh-CN" altLang="en-US" dirty="0"/>
              <a:t> </a:t>
            </a:r>
            <a:r>
              <a:rPr lang="en-US" altLang="zh-CN" dirty="0"/>
              <a:t>reinforce</a:t>
            </a:r>
            <a:r>
              <a:rPr lang="zh-CN" altLang="en-US" dirty="0"/>
              <a:t> </a:t>
            </a:r>
            <a:r>
              <a:rPr lang="en-US" altLang="zh-CN" dirty="0"/>
              <a:t>learning.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0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005A-B641-9D44-8FB9-DA43F086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7BC4-9617-DF4A-89BF-7FE8D87C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Popularity</a:t>
            </a:r>
            <a:r>
              <a:rPr lang="zh-CN" altLang="en-US" dirty="0"/>
              <a:t> </a:t>
            </a:r>
            <a:r>
              <a:rPr lang="en-US" altLang="zh-CN" dirty="0"/>
              <a:t>(best</a:t>
            </a:r>
            <a:r>
              <a:rPr lang="zh-CN" altLang="en-US" dirty="0"/>
              <a:t> </a:t>
            </a:r>
            <a:r>
              <a:rPr lang="en-US" altLang="zh-CN" dirty="0"/>
              <a:t>seller/most</a:t>
            </a:r>
            <a:r>
              <a:rPr lang="zh-CN" altLang="en-US" dirty="0"/>
              <a:t> </a:t>
            </a:r>
            <a:r>
              <a:rPr lang="en-US" altLang="zh-CN" dirty="0"/>
              <a:t>view):</a:t>
            </a:r>
            <a:r>
              <a:rPr lang="zh-CN" altLang="en-US" dirty="0"/>
              <a:t> </a:t>
            </a:r>
            <a:r>
              <a:rPr lang="en-US" altLang="zh-CN" dirty="0"/>
              <a:t>recommend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clicks.</a:t>
            </a:r>
          </a:p>
          <a:p>
            <a:r>
              <a:rPr lang="en-US" altLang="zh-CN" dirty="0"/>
              <a:t>Revenue:</a:t>
            </a:r>
            <a:r>
              <a:rPr lang="zh-CN" altLang="en-US" dirty="0"/>
              <a:t> </a:t>
            </a:r>
            <a:r>
              <a:rPr lang="en-US" altLang="zh-CN" dirty="0"/>
              <a:t>recommend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revenue.</a:t>
            </a:r>
          </a:p>
          <a:p>
            <a:r>
              <a:rPr lang="en-US" altLang="zh-CN" dirty="0"/>
              <a:t>Up-coming: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unavailable.</a:t>
            </a:r>
          </a:p>
          <a:p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arrival:</a:t>
            </a:r>
            <a:r>
              <a:rPr lang="zh-CN" altLang="en-US" dirty="0"/>
              <a:t> </a:t>
            </a:r>
            <a:r>
              <a:rPr lang="en-US" altLang="zh-CN" dirty="0"/>
              <a:t>sort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status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8FEC-A981-4245-87AC-13508BA0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47F0-3796-1C4F-ABAE-A5EF62C3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Purchase-together:</a:t>
            </a:r>
            <a:r>
              <a:rPr lang="zh-CN" altLang="en-US" dirty="0"/>
              <a:t> </a:t>
            </a:r>
            <a:r>
              <a:rPr lang="en-US" altLang="zh-CN" dirty="0"/>
              <a:t>association</a:t>
            </a:r>
            <a:r>
              <a:rPr lang="zh-CN" altLang="en-US" dirty="0"/>
              <a:t> </a:t>
            </a:r>
            <a:r>
              <a:rPr lang="en-US" altLang="zh-CN" dirty="0"/>
              <a:t>rule</a:t>
            </a:r>
          </a:p>
          <a:p>
            <a:r>
              <a:rPr lang="en-US" altLang="zh-CN" dirty="0"/>
              <a:t>Packages:</a:t>
            </a:r>
            <a:r>
              <a:rPr lang="zh-CN" altLang="en-US" dirty="0"/>
              <a:t> </a:t>
            </a:r>
            <a:r>
              <a:rPr lang="en-US" dirty="0" err="1"/>
              <a:t>apyori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 err="1"/>
              <a:t>pyspark.ml.fpm</a:t>
            </a:r>
            <a:r>
              <a:rPr lang="en-US" altLang="zh-CN" dirty="0" err="1"/>
              <a:t>.</a:t>
            </a:r>
            <a:r>
              <a:rPr lang="en-US" dirty="0" err="1"/>
              <a:t>FPGrowth</a:t>
            </a:r>
            <a:endParaRPr lang="en-US" altLang="zh-CN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31BA4F-EBE4-3444-B216-2CE163AC37C2}"/>
              </a:ext>
            </a:extLst>
          </p:cNvPr>
          <p:cNvGrpSpPr/>
          <p:nvPr/>
        </p:nvGrpSpPr>
        <p:grpSpPr>
          <a:xfrm>
            <a:off x="838200" y="3201914"/>
            <a:ext cx="8363356" cy="3451195"/>
            <a:chOff x="686800" y="2436161"/>
            <a:chExt cx="8363356" cy="3451195"/>
          </a:xfrm>
        </p:grpSpPr>
        <p:pic>
          <p:nvPicPr>
            <p:cNvPr id="2054" name="Picture 6" descr="Association Rules">
              <a:extLst>
                <a:ext uri="{FF2B5EF4-FFF2-40B4-BE49-F238E27FC236}">
                  <a16:creationId xmlns:a16="http://schemas.microsoft.com/office/drawing/2014/main" id="{29A26E88-1226-8C42-B5FF-7DD764CA83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00" y="3337559"/>
              <a:ext cx="4224164" cy="2549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association-rule-support-table">
              <a:extLst>
                <a:ext uri="{FF2B5EF4-FFF2-40B4-BE49-F238E27FC236}">
                  <a16:creationId xmlns:a16="http://schemas.microsoft.com/office/drawing/2014/main" id="{AA84043B-AABD-C743-81CF-2E45FE3AE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803" y="2436161"/>
              <a:ext cx="1728833" cy="1532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Association Rule Confidence eqn">
              <a:extLst>
                <a:ext uri="{FF2B5EF4-FFF2-40B4-BE49-F238E27FC236}">
                  <a16:creationId xmlns:a16="http://schemas.microsoft.com/office/drawing/2014/main" id="{39F76D6F-A3F6-4B48-B2B6-7881EF0B9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9002" y="4391926"/>
              <a:ext cx="3058414" cy="441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11D1D6-0CD2-104C-9A23-638A0D70A8D8}"/>
                </a:ext>
              </a:extLst>
            </p:cNvPr>
            <p:cNvSpPr txBox="1"/>
            <p:nvPr/>
          </p:nvSpPr>
          <p:spPr>
            <a:xfrm>
              <a:off x="6309767" y="349339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50%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A6457F-A93E-C445-B7CC-5659F080C90C}"/>
                </a:ext>
              </a:extLst>
            </p:cNvPr>
            <p:cNvSpPr txBox="1"/>
            <p:nvPr/>
          </p:nvSpPr>
          <p:spPr>
            <a:xfrm>
              <a:off x="8057416" y="4366982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75%</a:t>
              </a:r>
              <a:endParaRPr lang="en-US" dirty="0"/>
            </a:p>
          </p:txBody>
        </p:sp>
        <p:pic>
          <p:nvPicPr>
            <p:cNvPr id="2060" name="Picture 12" descr="Association Rule Lift eqn">
              <a:extLst>
                <a:ext uri="{FF2B5EF4-FFF2-40B4-BE49-F238E27FC236}">
                  <a16:creationId xmlns:a16="http://schemas.microsoft.com/office/drawing/2014/main" id="{C35F4C0A-7BAA-B542-B2E2-B394185669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154" y="5255831"/>
              <a:ext cx="3435169" cy="473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0A756C-E351-D748-B091-7FF4E2ECD86A}"/>
                </a:ext>
              </a:extLst>
            </p:cNvPr>
            <p:cNvSpPr txBox="1"/>
            <p:nvPr/>
          </p:nvSpPr>
          <p:spPr>
            <a:xfrm>
              <a:off x="8349323" y="5271972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100%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53D587-D666-B44E-9641-C7BAB9A84FC9}"/>
              </a:ext>
            </a:extLst>
          </p:cNvPr>
          <p:cNvGrpSpPr/>
          <p:nvPr/>
        </p:nvGrpSpPr>
        <p:grpSpPr>
          <a:xfrm>
            <a:off x="7704600" y="0"/>
            <a:ext cx="4387277" cy="3678060"/>
            <a:chOff x="7704600" y="0"/>
            <a:chExt cx="4387277" cy="3678060"/>
          </a:xfrm>
        </p:grpSpPr>
        <p:pic>
          <p:nvPicPr>
            <p:cNvPr id="7" name="Picture 10">
              <a:extLst>
                <a:ext uri="{FF2B5EF4-FFF2-40B4-BE49-F238E27FC236}">
                  <a16:creationId xmlns:a16="http://schemas.microsoft.com/office/drawing/2014/main" id="{80C96C7A-C644-2D4F-899E-31D13A100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600" y="0"/>
              <a:ext cx="4387277" cy="3678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446073-5AC2-8840-9D42-F14B874BA534}"/>
                </a:ext>
              </a:extLst>
            </p:cNvPr>
            <p:cNvSpPr/>
            <p:nvPr/>
          </p:nvSpPr>
          <p:spPr>
            <a:xfrm>
              <a:off x="11194869" y="3365474"/>
              <a:ext cx="855617" cy="213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06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81A7-1235-F34F-A2EA-367980AC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2E7E-51B9-0744-AC0C-CEE8E5E36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711" y="1458459"/>
            <a:ext cx="10515600" cy="522319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again: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/>
            <a:r>
              <a:rPr lang="en-US" sz="2000" dirty="0"/>
              <a:t>Repeat Customer Probability</a:t>
            </a:r>
            <a:r>
              <a:rPr lang="zh-CN" altLang="en-US" sz="2000" dirty="0"/>
              <a:t> </a:t>
            </a:r>
            <a:r>
              <a:rPr lang="en-US" altLang="zh-CN" sz="2000" dirty="0"/>
              <a:t>(RCP)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Aggregate Time Distribution</a:t>
            </a:r>
            <a:r>
              <a:rPr lang="zh-CN" altLang="en-US" sz="2000" dirty="0"/>
              <a:t> </a:t>
            </a:r>
            <a:r>
              <a:rPr lang="en-US" altLang="zh-CN" sz="2000" dirty="0"/>
              <a:t>(ATD)/</a:t>
            </a:r>
            <a:r>
              <a:rPr lang="en-US" sz="2000" dirty="0"/>
              <a:t>Modified Poisson-Gamma</a:t>
            </a:r>
            <a:r>
              <a:rPr lang="zh-CN" altLang="en-US" sz="2000" dirty="0"/>
              <a:t> </a:t>
            </a:r>
            <a:r>
              <a:rPr lang="en-US" altLang="zh-CN" sz="2000" dirty="0"/>
              <a:t>(MPG):</a:t>
            </a:r>
            <a:r>
              <a:rPr lang="zh-CN" altLang="en-US" sz="2000" dirty="0"/>
              <a:t> </a:t>
            </a:r>
            <a:r>
              <a:rPr lang="en-US" sz="2000" dirty="0" err="1"/>
              <a:t>stats.lognorm</a:t>
            </a:r>
            <a:r>
              <a:rPr lang="en-US" altLang="zh-CN" sz="2000" dirty="0"/>
              <a:t>/</a:t>
            </a:r>
            <a:r>
              <a:rPr lang="en-US" sz="2000" dirty="0"/>
              <a:t>gamma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Performance:</a:t>
            </a:r>
            <a:r>
              <a:rPr lang="zh-CN" altLang="en-US" sz="2000" dirty="0"/>
              <a:t> </a:t>
            </a:r>
            <a:r>
              <a:rPr lang="en-US" altLang="zh-CN" sz="2000" dirty="0"/>
              <a:t>ATD</a:t>
            </a:r>
            <a:r>
              <a:rPr lang="zh-CN" altLang="en-US" sz="2000" dirty="0"/>
              <a:t> </a:t>
            </a:r>
            <a:r>
              <a:rPr lang="en-US" altLang="zh-CN" sz="2000" dirty="0"/>
              <a:t>=</a:t>
            </a:r>
            <a:r>
              <a:rPr lang="zh-CN" altLang="en-US" sz="2000" dirty="0"/>
              <a:t> </a:t>
            </a:r>
            <a:r>
              <a:rPr lang="en-US" altLang="zh-CN" sz="2000" dirty="0"/>
              <a:t>MPG</a:t>
            </a:r>
            <a:r>
              <a:rPr lang="zh-CN" altLang="en-US" sz="2000" dirty="0"/>
              <a:t> </a:t>
            </a:r>
            <a:r>
              <a:rPr lang="en-US" altLang="zh-CN" sz="2000" dirty="0"/>
              <a:t>&gt;</a:t>
            </a:r>
            <a:r>
              <a:rPr lang="zh-CN" altLang="en-US" sz="2000" dirty="0"/>
              <a:t> </a:t>
            </a:r>
            <a:r>
              <a:rPr lang="en-US" altLang="zh-CN" sz="2000" dirty="0"/>
              <a:t>RCP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83683-12A4-3349-9011-73BA05004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576" y="2160558"/>
            <a:ext cx="7109753" cy="73368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06A8E2D-C74D-384F-B570-2430A7F778FE}"/>
              </a:ext>
            </a:extLst>
          </p:cNvPr>
          <p:cNvGrpSpPr/>
          <p:nvPr/>
        </p:nvGrpSpPr>
        <p:grpSpPr>
          <a:xfrm>
            <a:off x="91601" y="3733303"/>
            <a:ext cx="12008797" cy="2383607"/>
            <a:chOff x="142816" y="3282631"/>
            <a:chExt cx="12008797" cy="23836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AEA3CD3-3000-C94C-B73C-01AC11FDB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1442" y="3477134"/>
              <a:ext cx="2410171" cy="166627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B6B4B0-CC23-E346-A531-4C2612C890AB}"/>
                </a:ext>
              </a:extLst>
            </p:cNvPr>
            <p:cNvSpPr txBox="1"/>
            <p:nvPr/>
          </p:nvSpPr>
          <p:spPr>
            <a:xfrm>
              <a:off x="142816" y="4020098"/>
              <a:ext cx="1649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Log</a:t>
              </a:r>
              <a:r>
                <a:rPr lang="zh-CN" altLang="en-US" dirty="0"/>
                <a:t> </a:t>
              </a:r>
              <a:r>
                <a:rPr lang="en-US" altLang="zh-CN" dirty="0"/>
                <a:t>in</a:t>
              </a:r>
              <a:r>
                <a:rPr lang="zh-CN" altLang="en-US" dirty="0"/>
                <a:t> </a:t>
              </a:r>
              <a:r>
                <a:rPr lang="en-US" altLang="zh-CN" dirty="0"/>
                <a:t>website</a:t>
              </a:r>
              <a:r>
                <a:rPr lang="zh-CN" altLang="en-US" dirty="0"/>
                <a:t> </a:t>
              </a:r>
              <a:r>
                <a:rPr lang="en-US" altLang="zh-CN" dirty="0"/>
                <a:t>On</a:t>
              </a:r>
              <a:r>
                <a:rPr lang="zh-CN" altLang="en-US" dirty="0"/>
                <a:t> </a:t>
              </a:r>
              <a:r>
                <a:rPr lang="en-US" altLang="zh-CN" dirty="0"/>
                <a:t>2020/1/1</a:t>
              </a:r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96E1AF5-2AAB-0743-AA85-EED7F4A671AF}"/>
                </a:ext>
              </a:extLst>
            </p:cNvPr>
            <p:cNvGrpSpPr/>
            <p:nvPr/>
          </p:nvGrpSpPr>
          <p:grpSpPr>
            <a:xfrm>
              <a:off x="1396576" y="3282631"/>
              <a:ext cx="8445171" cy="1160464"/>
              <a:chOff x="2909844" y="3377420"/>
              <a:chExt cx="8445171" cy="116046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1266BD7-9EAE-1E40-81D1-2ECEB490028A}"/>
                  </a:ext>
                </a:extLst>
              </p:cNvPr>
              <p:cNvGrpSpPr/>
              <p:nvPr/>
            </p:nvGrpSpPr>
            <p:grpSpPr>
              <a:xfrm>
                <a:off x="2909844" y="3377420"/>
                <a:ext cx="8445171" cy="1160464"/>
                <a:chOff x="2909844" y="3377420"/>
                <a:chExt cx="8445171" cy="1160464"/>
              </a:xfrm>
            </p:grpSpPr>
            <p:pic>
              <p:nvPicPr>
                <p:cNvPr id="7" name="Picture 2" descr="Image result for user">
                  <a:extLst>
                    <a:ext uri="{FF2B5EF4-FFF2-40B4-BE49-F238E27FC236}">
                      <a16:creationId xmlns:a16="http://schemas.microsoft.com/office/drawing/2014/main" id="{9F2497E2-EA2E-EF4E-A9A2-A13B0ADBC9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09844" y="3377420"/>
                  <a:ext cx="905941" cy="90594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F60AFDE-0CB3-DC43-A36E-FD95492ADF83}"/>
                    </a:ext>
                  </a:extLst>
                </p:cNvPr>
                <p:cNvSpPr txBox="1"/>
                <p:nvPr/>
              </p:nvSpPr>
              <p:spPr>
                <a:xfrm>
                  <a:off x="3884552" y="3645725"/>
                  <a:ext cx="8034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User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</a:t>
                  </a:r>
                  <a:endParaRPr lang="en-US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A0BED3E-2F86-AF4C-8AE2-2F18B1474A28}"/>
                    </a:ext>
                  </a:extLst>
                </p:cNvPr>
                <p:cNvSpPr txBox="1"/>
                <p:nvPr/>
              </p:nvSpPr>
              <p:spPr>
                <a:xfrm>
                  <a:off x="4687977" y="3645724"/>
                  <a:ext cx="3047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Last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purchased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at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12/30/2019</a:t>
                  </a:r>
                  <a:r>
                    <a:rPr lang="zh-CN" altLang="en-US" dirty="0"/>
                    <a:t> </a:t>
                  </a:r>
                  <a:endParaRPr lang="en-US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0A5D3CE-8CA9-8A4C-A0A8-287873BD3B24}"/>
                    </a:ext>
                  </a:extLst>
                </p:cNvPr>
                <p:cNvSpPr txBox="1"/>
                <p:nvPr/>
              </p:nvSpPr>
              <p:spPr>
                <a:xfrm>
                  <a:off x="9587736" y="3640525"/>
                  <a:ext cx="1767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Not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Recommend</a:t>
                  </a:r>
                  <a:endParaRPr lang="en-US" dirty="0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95342DC8-2C08-F342-B9D7-0CD95986BC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35543" y="3377420"/>
                  <a:ext cx="1852193" cy="1160464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</p:pic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E6FFCEE-E390-054A-AF5B-7CC5FCB0A836}"/>
                  </a:ext>
                </a:extLst>
              </p:cNvPr>
              <p:cNvSpPr/>
              <p:nvPr/>
            </p:nvSpPr>
            <p:spPr>
              <a:xfrm>
                <a:off x="8007098" y="431820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060B100-4151-4D45-B1AF-CB16F95234BD}"/>
                </a:ext>
              </a:extLst>
            </p:cNvPr>
            <p:cNvGrpSpPr/>
            <p:nvPr/>
          </p:nvGrpSpPr>
          <p:grpSpPr>
            <a:xfrm>
              <a:off x="1396576" y="4505774"/>
              <a:ext cx="8044420" cy="1160464"/>
              <a:chOff x="2909843" y="5411028"/>
              <a:chExt cx="8044420" cy="116046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656962-C7CF-D049-AF9F-50D212A0012B}"/>
                  </a:ext>
                </a:extLst>
              </p:cNvPr>
              <p:cNvSpPr txBox="1"/>
              <p:nvPr/>
            </p:nvSpPr>
            <p:spPr>
              <a:xfrm>
                <a:off x="3884552" y="5679332"/>
                <a:ext cx="79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User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endParaRPr lang="en-US" dirty="0"/>
              </a:p>
            </p:txBody>
          </p:sp>
          <p:pic>
            <p:nvPicPr>
              <p:cNvPr id="10" name="Picture 2" descr="Image result for user">
                <a:extLst>
                  <a:ext uri="{FF2B5EF4-FFF2-40B4-BE49-F238E27FC236}">
                    <a16:creationId xmlns:a16="http://schemas.microsoft.com/office/drawing/2014/main" id="{73AF58AA-1882-5841-8DF8-BCDF3827D2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9843" y="5411028"/>
                <a:ext cx="905941" cy="9059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2C78D4-21B1-C64F-85FF-2CBE8445EC47}"/>
                  </a:ext>
                </a:extLst>
              </p:cNvPr>
              <p:cNvSpPr txBox="1"/>
              <p:nvPr/>
            </p:nvSpPr>
            <p:spPr>
              <a:xfrm>
                <a:off x="4687976" y="5679332"/>
                <a:ext cx="3047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Last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purchased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11/20/2019</a:t>
                </a:r>
                <a:r>
                  <a:rPr lang="zh-CN" altLang="en-US" dirty="0"/>
                  <a:t> </a:t>
                </a:r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B2A44C-C31F-EB46-93E4-BC82B393A8E1}"/>
                  </a:ext>
                </a:extLst>
              </p:cNvPr>
              <p:cNvSpPr txBox="1"/>
              <p:nvPr/>
            </p:nvSpPr>
            <p:spPr>
              <a:xfrm>
                <a:off x="9587735" y="5679332"/>
                <a:ext cx="1366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Recommend</a:t>
                </a:r>
                <a:endParaRPr lang="en-US" dirty="0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8D3B71E-A4F2-0241-9F62-0B899EA09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35542" y="5411028"/>
                <a:ext cx="1852193" cy="116046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4ED2675-282C-2644-ABAF-CA917CD995D2}"/>
                  </a:ext>
                </a:extLst>
              </p:cNvPr>
              <p:cNvSpPr/>
              <p:nvPr/>
            </p:nvSpPr>
            <p:spPr>
              <a:xfrm>
                <a:off x="8104003" y="54996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D868A3E-7472-3649-ABB3-36FEE3609DCE}"/>
                </a:ext>
              </a:extLst>
            </p:cNvPr>
            <p:cNvCxnSpPr>
              <a:stCxn id="5" idx="1"/>
              <a:endCxn id="15" idx="3"/>
            </p:cNvCxnSpPr>
            <p:nvPr/>
          </p:nvCxnSpPr>
          <p:spPr>
            <a:xfrm flipH="1" flipV="1">
              <a:off x="8074468" y="3862863"/>
              <a:ext cx="1666974" cy="447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6B7527-A5A8-5342-98E6-4096F1FFF655}"/>
                </a:ext>
              </a:extLst>
            </p:cNvPr>
            <p:cNvCxnSpPr>
              <a:stCxn id="5" idx="1"/>
              <a:endCxn id="18" idx="3"/>
            </p:cNvCxnSpPr>
            <p:nvPr/>
          </p:nvCxnSpPr>
          <p:spPr>
            <a:xfrm flipH="1">
              <a:off x="8074468" y="4310272"/>
              <a:ext cx="1666974" cy="775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1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C552-89B9-374A-B429-558CA9CC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Statistics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E509-BC4F-844B-A8C6-24CD450C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28"/>
            <a:ext cx="10515600" cy="4351338"/>
          </a:xfrm>
        </p:spPr>
        <p:txBody>
          <a:bodyPr/>
          <a:lstStyle/>
          <a:p>
            <a:r>
              <a:rPr lang="en-US" altLang="zh-CN" dirty="0"/>
              <a:t>Seasonal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picks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Trending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A64E919-F7A7-FE47-B606-8A1E1675B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836113"/>
              </p:ext>
            </p:extLst>
          </p:nvPr>
        </p:nvGraphicFramePr>
        <p:xfrm>
          <a:off x="1411514" y="1842241"/>
          <a:ext cx="9136743" cy="1697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B1671E-0957-744C-8A97-6E97E1A1B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4945056"/>
              </p:ext>
            </p:extLst>
          </p:nvPr>
        </p:nvGraphicFramePr>
        <p:xfrm>
          <a:off x="1411514" y="4076821"/>
          <a:ext cx="8529320" cy="2284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220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647</Words>
  <Application>Microsoft Macintosh PowerPoint</Application>
  <PresentationFormat>Widescreen</PresentationFormat>
  <Paragraphs>119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Gotham Book</vt:lpstr>
      <vt:lpstr>Arial</vt:lpstr>
      <vt:lpstr>Calibri</vt:lpstr>
      <vt:lpstr>Calibri Light</vt:lpstr>
      <vt:lpstr>Office Theme</vt:lpstr>
      <vt:lpstr>Recommendation System</vt:lpstr>
      <vt:lpstr>Agenda</vt:lpstr>
      <vt:lpstr>What is Recommendation System?</vt:lpstr>
      <vt:lpstr>Recommendation System</vt:lpstr>
      <vt:lpstr>Recommendation Algorithms </vt:lpstr>
      <vt:lpstr>Rule Based</vt:lpstr>
      <vt:lpstr>Statistics Based</vt:lpstr>
      <vt:lpstr>Statistics Based</vt:lpstr>
      <vt:lpstr>Statistics Based</vt:lpstr>
      <vt:lpstr>Memory Based</vt:lpstr>
      <vt:lpstr>Model Based</vt:lpstr>
      <vt:lpstr>Model Based</vt:lpstr>
      <vt:lpstr>Matrix Factorization</vt:lpstr>
      <vt:lpstr>Advanced</vt:lpstr>
      <vt:lpstr>Evaluation</vt:lpstr>
      <vt:lpstr>Cold Start</vt:lpstr>
      <vt:lpstr>Streaming Service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Zhang</dc:creator>
  <cp:lastModifiedBy>Microsoft Office User</cp:lastModifiedBy>
  <cp:revision>37</cp:revision>
  <dcterms:created xsi:type="dcterms:W3CDTF">2022-02-21T03:46:33Z</dcterms:created>
  <dcterms:modified xsi:type="dcterms:W3CDTF">2023-07-05T14:10:49Z</dcterms:modified>
</cp:coreProperties>
</file>