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Raleway"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87330E-3EF9-4E84-817F-EECE41846F3F}">
  <a:tblStyle styleId="{8487330E-3EF9-4E84-817F-EECE41846F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3"/>
  </p:normalViewPr>
  <p:slideViewPr>
    <p:cSldViewPr snapToGrid="0">
      <p:cViewPr varScale="1">
        <p:scale>
          <a:sx n="154" d="100"/>
          <a:sy n="154" d="100"/>
        </p:scale>
        <p:origin x="98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28553e790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28553e79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28553e790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28553e79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28553e790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28553e790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28553e790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28553e7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One can think of serendipity as the amount of relevant information that is new to the user in a recommendation, or deviation from the “natural” prediction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28553e790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28553e79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28553e790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28553e79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228553e790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228553e79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28553e790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28553e79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Often it is easiest to perform offline experiments using existing data sets and a protocol that models user behavior to estimate recommender performance measures such as prediction accuracy.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more expensive option is a user study, where a small set of users is asked to perform a set of tasks using the system, typically answering questions afterwards about their experience.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Finally, we can run large scale experiments on a deployed system, which we call online experiments. Such experiments evaluate the performance of the recommenders on real users which are oblivious to the conducted experiment.</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228553e79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228553e79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228553e79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228553e79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28553e79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28553e79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000">
                <a:solidFill>
                  <a:schemeClr val="dk1"/>
                </a:solidFill>
              </a:rPr>
              <a:t>In many cases we can ask qualitative questions, before, during, and after the task is completed. Such questions can collect data that is not directly observable, such as whether the subject enjoyed the user interface, or whether the user perceived the task as easy to complete. </a:t>
            </a:r>
            <a:endParaRPr sz="10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1"/>
                </a:solidFill>
              </a:rPr>
              <a:t>It’s best that the users do not know the purpose of study</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28553e790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28553e790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The real effect of the recommendation system depends on a variety of factors such as the user’s intent (e.g. how specific their information needs are, how much novelty vs. how much risk they are seeking), the user’s context (e.g. what items they are already familiar with, how much they trust the system) ??, and the interface through which the recommendations are presented. </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28553e790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28553e79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28553e790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28553e7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run user test to get user interaction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28553e790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28553e79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rPr>
              <a:t>A basic assumption in a recommender system is that a system that provides more accurate predictions will be preferred by the user. Thus, many researchers set out to find algorithms that provide better predictions. </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 sz="1000">
                <a:solidFill>
                  <a:schemeClr val="dk1"/>
                </a:solidFill>
              </a:rPr>
              <a:t>Other challenges: prediction context, sequence, etc.</a:t>
            </a: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bgu.ac.il/~shanigu/Publications/EvaluationMetrics.17.pdf"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hyperlink" Target="https://youtu.be/qG0wUgsEugw" TargetMode="External"/><Relationship Id="rId4" Type="http://schemas.openxmlformats.org/officeDocument/2006/relationships/hyperlink" Target="https://youtu.be/VZKMyTaLI0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bgu.ac.il/~shanigu/Publications/EvaluationMetrics.17.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medium.com/fnplus/evaluating-recommender-systems-with-python-code-ae0c370c90b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VZKMyTaLI00"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youtu.be/qG0wUgsEug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Evaluation of Recommenders</a:t>
            </a:r>
            <a:endParaRPr/>
          </a:p>
        </p:txBody>
      </p:sp>
      <p:sp>
        <p:nvSpPr>
          <p:cNvPr id="87" name="Google Shape;87;p13"/>
          <p:cNvSpPr txBox="1">
            <a:spLocks noGrp="1"/>
          </p:cNvSpPr>
          <p:nvPr>
            <p:ph type="subTitle" idx="1"/>
          </p:nvPr>
        </p:nvSpPr>
        <p:spPr>
          <a:xfrm>
            <a:off x="729625" y="3172900"/>
            <a:ext cx="7688100" cy="98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Hunter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202</a:t>
            </a:r>
            <a:r>
              <a:rPr lang="en-US" altLang="zh-CN" dirty="0"/>
              <a:t>3</a:t>
            </a:r>
            <a:r>
              <a:rPr lang="en" dirty="0"/>
              <a:t>-0</a:t>
            </a:r>
            <a:r>
              <a:rPr lang="en-US" altLang="zh-CN" dirty="0"/>
              <a:t>6</a:t>
            </a:r>
            <a:r>
              <a:rPr lang="en" dirty="0"/>
              <a:t>-</a:t>
            </a:r>
            <a:r>
              <a:rPr lang="en-US" altLang="zh-CN" dirty="0"/>
              <a:t>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Coverage</a:t>
            </a:r>
            <a:endParaRPr/>
          </a:p>
        </p:txBody>
      </p:sp>
      <p:sp>
        <p:nvSpPr>
          <p:cNvPr id="149" name="Google Shape;149;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Item space coverage: catalogue coverage, sales diversity</a:t>
            </a:r>
            <a:endParaRPr/>
          </a:p>
          <a:p>
            <a:pPr marL="457200" lvl="0" indent="-311150" algn="l" rtl="0">
              <a:spcBef>
                <a:spcPts val="0"/>
              </a:spcBef>
              <a:spcAft>
                <a:spcPts val="0"/>
              </a:spcAft>
              <a:buSzPts val="1300"/>
              <a:buChar char="●"/>
            </a:pPr>
            <a:r>
              <a:rPr lang="en"/>
              <a:t>User space coverage</a:t>
            </a:r>
            <a:endParaRPr/>
          </a:p>
          <a:p>
            <a:pPr marL="457200" lvl="0" indent="-311150" algn="l" rtl="0">
              <a:spcBef>
                <a:spcPts val="0"/>
              </a:spcBef>
              <a:spcAft>
                <a:spcPts val="0"/>
              </a:spcAft>
              <a:buSzPts val="1300"/>
              <a:buChar char="●"/>
            </a:pPr>
            <a:r>
              <a:rPr lang="en"/>
              <a:t>Cold start</a:t>
            </a:r>
            <a:endParaRPr/>
          </a:p>
          <a:p>
            <a:pPr marL="914400" lvl="1" indent="-298450" algn="l" rtl="0">
              <a:spcBef>
                <a:spcPts val="0"/>
              </a:spcBef>
              <a:spcAft>
                <a:spcPts val="0"/>
              </a:spcAft>
              <a:buSzPts val="1100"/>
              <a:buChar char="○"/>
            </a:pPr>
            <a:r>
              <a:rPr lang="en"/>
              <a:t>Threshold for coldness is usually subjective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Confidence</a:t>
            </a:r>
            <a:endParaRPr/>
          </a:p>
        </p:txBody>
      </p:sp>
      <p:sp>
        <p:nvSpPr>
          <p:cNvPr id="155" name="Google Shape;155;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E.g. trust in collaborative filtering improves with amount of data</a:t>
            </a:r>
            <a:endParaRPr/>
          </a:p>
          <a:p>
            <a:pPr marL="457200" lvl="0" indent="-311150" algn="l" rtl="0">
              <a:spcBef>
                <a:spcPts val="0"/>
              </a:spcBef>
              <a:spcAft>
                <a:spcPts val="0"/>
              </a:spcAft>
              <a:buSzPts val="1300"/>
              <a:buChar char="●"/>
            </a:pPr>
            <a:r>
              <a:rPr lang="en"/>
              <a:t>Same rating but different confidence interval → choose recommender with tighter C.I.</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trust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1" name="Google Shape;161;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Examples:</a:t>
            </a:r>
            <a:endParaRPr/>
          </a:p>
          <a:p>
            <a:pPr marL="914400" lvl="1" indent="-298450" algn="l" rtl="0">
              <a:spcBef>
                <a:spcPts val="0"/>
              </a:spcBef>
              <a:spcAft>
                <a:spcPts val="0"/>
              </a:spcAft>
              <a:buSzPts val="1100"/>
              <a:buChar char="○"/>
            </a:pPr>
            <a:r>
              <a:rPr lang="en"/>
              <a:t>Recommend items the user likes or is familiar with, even though there is no incremental value</a:t>
            </a:r>
            <a:endParaRPr/>
          </a:p>
          <a:p>
            <a:pPr marL="914400" lvl="1" indent="-298450" algn="l" rtl="0">
              <a:spcBef>
                <a:spcPts val="0"/>
              </a:spcBef>
              <a:spcAft>
                <a:spcPts val="0"/>
              </a:spcAft>
              <a:buSzPts val="1100"/>
              <a:buChar char="○"/>
            </a:pPr>
            <a:r>
              <a:rPr lang="en"/>
              <a:t>Provide explanation for recommendation</a:t>
            </a:r>
            <a:endParaRPr/>
          </a:p>
          <a:p>
            <a:pPr marL="457200" lvl="0" indent="-311150" algn="l" rtl="0">
              <a:spcBef>
                <a:spcPts val="0"/>
              </a:spcBef>
              <a:spcAft>
                <a:spcPts val="0"/>
              </a:spcAft>
              <a:buSzPts val="1300"/>
              <a:buChar char="●"/>
            </a:pPr>
            <a:r>
              <a:rPr lang="en"/>
              <a:t>Could be measured/proxied by: </a:t>
            </a:r>
            <a:endParaRPr/>
          </a:p>
          <a:p>
            <a:pPr marL="914400" lvl="1" indent="-298450" algn="l" rtl="0">
              <a:spcBef>
                <a:spcPts val="0"/>
              </a:spcBef>
              <a:spcAft>
                <a:spcPts val="0"/>
              </a:spcAft>
              <a:buSzPts val="1100"/>
              <a:buChar char="○"/>
            </a:pPr>
            <a:r>
              <a:rPr lang="en"/>
              <a:t>user study</a:t>
            </a:r>
            <a:endParaRPr/>
          </a:p>
          <a:p>
            <a:pPr marL="914400" lvl="1" indent="-298450" algn="l" rtl="0">
              <a:spcBef>
                <a:spcPts val="0"/>
              </a:spcBef>
              <a:spcAft>
                <a:spcPts val="0"/>
              </a:spcAft>
              <a:buSzPts val="1100"/>
              <a:buChar char="○"/>
            </a:pPr>
            <a:r>
              <a:rPr lang="en"/>
              <a:t>number of time followed recommendation</a:t>
            </a:r>
            <a:endParaRPr/>
          </a:p>
          <a:p>
            <a:pPr marL="914400" lvl="1" indent="-298450" algn="l" rtl="0">
              <a:spcBef>
                <a:spcPts val="0"/>
              </a:spcBef>
              <a:spcAft>
                <a:spcPts val="0"/>
              </a:spcAft>
              <a:buSzPts val="1100"/>
              <a:buChar char="○"/>
            </a:pPr>
            <a:r>
              <a:rPr lang="en"/>
              <a:t>number of repeated visits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Novelty &amp; Serendipity</a:t>
            </a:r>
            <a:endParaRPr/>
          </a:p>
        </p:txBody>
      </p:sp>
      <p:sp>
        <p:nvSpPr>
          <p:cNvPr id="167" name="Google Shape;167;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Novel recommendations are recommendations for items that the user did not know about, or did not report in data</a:t>
            </a:r>
            <a:endParaRPr/>
          </a:p>
          <a:p>
            <a:pPr marL="457200" lvl="0" indent="-311150" algn="l" rtl="0">
              <a:spcBef>
                <a:spcPts val="0"/>
              </a:spcBef>
              <a:spcAft>
                <a:spcPts val="0"/>
              </a:spcAft>
              <a:buSzPts val="1300"/>
              <a:buChar char="●"/>
            </a:pPr>
            <a:r>
              <a:rPr lang="en"/>
              <a:t>Serendipity is a measure of how surprising the successful recommendations are. </a:t>
            </a:r>
            <a:endParaRPr/>
          </a:p>
          <a:p>
            <a:pPr marL="457200" lvl="0" indent="-311150" algn="l" rtl="0">
              <a:spcBef>
                <a:spcPts val="0"/>
              </a:spcBef>
              <a:spcAft>
                <a:spcPts val="0"/>
              </a:spcAft>
              <a:buSzPts val="1300"/>
              <a:buChar char="●"/>
            </a:pPr>
            <a:r>
              <a:rPr lang="en"/>
              <a:t>Build distance metrics, reward successful recommendation with long distance</a:t>
            </a:r>
            <a:endParaRPr/>
          </a:p>
          <a:p>
            <a:pPr marL="457200" lvl="0" indent="-311150" algn="l" rtl="0">
              <a:spcBef>
                <a:spcPts val="0"/>
              </a:spcBef>
              <a:spcAft>
                <a:spcPts val="0"/>
              </a:spcAft>
              <a:buSzPts val="1300"/>
              <a:buChar char="●"/>
            </a:pPr>
            <a:r>
              <a:rPr lang="en"/>
              <a:t>Important to check effect over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Utility</a:t>
            </a:r>
            <a:endParaRPr/>
          </a:p>
        </p:txBody>
      </p:sp>
      <p:sp>
        <p:nvSpPr>
          <p:cNvPr id="173" name="Google Shape;173;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E.g. e-commerce use recommendation to increase cross-sell</a:t>
            </a:r>
            <a:endParaRPr/>
          </a:p>
          <a:p>
            <a:pPr marL="457200" lvl="0" indent="-311150" algn="l" rtl="0">
              <a:spcBef>
                <a:spcPts val="0"/>
              </a:spcBef>
              <a:spcAft>
                <a:spcPts val="0"/>
              </a:spcAft>
              <a:buSzPts val="1300"/>
              <a:buChar char="●"/>
            </a:pPr>
            <a:r>
              <a:rPr lang="en"/>
              <a:t>Utility and long term return &gt;&gt; recommendation accuracy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notes</a:t>
            </a:r>
            <a:endParaRPr/>
          </a:p>
        </p:txBody>
      </p:sp>
      <p:sp>
        <p:nvSpPr>
          <p:cNvPr id="179" name="Google Shape;179;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Know your key metrics (focus on more than accuracy)</a:t>
            </a:r>
            <a:endParaRPr/>
          </a:p>
          <a:p>
            <a:pPr marL="457200" lvl="0" indent="-311150" algn="l" rtl="0">
              <a:spcBef>
                <a:spcPts val="0"/>
              </a:spcBef>
              <a:spcAft>
                <a:spcPts val="0"/>
              </a:spcAft>
              <a:buSzPts val="1300"/>
              <a:buChar char="●"/>
            </a:pPr>
            <a:r>
              <a:rPr lang="en"/>
              <a:t>Know your limitations</a:t>
            </a:r>
            <a:endParaRPr/>
          </a:p>
          <a:p>
            <a:pPr marL="457200" lvl="0" indent="-311150" algn="l" rtl="0">
              <a:spcBef>
                <a:spcPts val="0"/>
              </a:spcBef>
              <a:spcAft>
                <a:spcPts val="0"/>
              </a:spcAft>
              <a:buSzPts val="1300"/>
              <a:buChar char="●"/>
            </a:pPr>
            <a:r>
              <a:rPr lang="en"/>
              <a:t>Design and iterate fast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(recommend to read and watch!)</a:t>
            </a:r>
            <a:endParaRPr/>
          </a:p>
        </p:txBody>
      </p:sp>
      <p:sp>
        <p:nvSpPr>
          <p:cNvPr id="185" name="Google Shape;185;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Paper on recommender evaluation : </a:t>
            </a:r>
            <a:r>
              <a:rPr lang="en" u="sng">
                <a:solidFill>
                  <a:schemeClr val="hlink"/>
                </a:solidFill>
                <a:hlinkClick r:id="rId3"/>
              </a:rPr>
              <a:t>https://www.bgu.ac.il/~shanigu/Publications/EvaluationMetrics.17.pdf</a:t>
            </a:r>
            <a:r>
              <a:rPr lang="en"/>
              <a:t> </a:t>
            </a:r>
            <a:endParaRPr/>
          </a:p>
          <a:p>
            <a:pPr marL="457200" lvl="0" indent="-311150" algn="l" rtl="0">
              <a:spcBef>
                <a:spcPts val="0"/>
              </a:spcBef>
              <a:spcAft>
                <a:spcPts val="0"/>
              </a:spcAft>
              <a:buSzPts val="1300"/>
              <a:buChar char="●"/>
            </a:pPr>
            <a:r>
              <a:rPr lang="en"/>
              <a:t>Stanford lecture Eval metrics: </a:t>
            </a:r>
            <a:r>
              <a:rPr lang="en" u="sng">
                <a:solidFill>
                  <a:schemeClr val="hlink"/>
                </a:solidFill>
                <a:hlinkClick r:id="rId4"/>
              </a:rPr>
              <a:t>https://youtu.be/VZKMyTaLI00</a:t>
            </a:r>
            <a:r>
              <a:rPr lang="en"/>
              <a:t> </a:t>
            </a:r>
            <a:endParaRPr/>
          </a:p>
          <a:p>
            <a:pPr marL="457200" lvl="0" indent="-311150" algn="l" rtl="0">
              <a:spcBef>
                <a:spcPts val="0"/>
              </a:spcBef>
              <a:spcAft>
                <a:spcPts val="0"/>
              </a:spcAft>
              <a:buSzPts val="1300"/>
              <a:buChar char="●"/>
            </a:pPr>
            <a:r>
              <a:rPr lang="en"/>
              <a:t>Wayfair DS ranking offline evaluation: </a:t>
            </a:r>
            <a:r>
              <a:rPr lang="en" u="sng">
                <a:solidFill>
                  <a:schemeClr val="hlink"/>
                </a:solidFill>
                <a:hlinkClick r:id="rId5"/>
              </a:rPr>
              <a:t>https://youtu.be/qG0wUgsEugw</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should we evaluate recommender system?</a:t>
            </a:r>
            <a:endParaRPr/>
          </a:p>
        </p:txBody>
      </p:sp>
      <p:sp>
        <p:nvSpPr>
          <p:cNvPr id="93" name="Google Shape;93;p14"/>
          <p:cNvSpPr txBox="1">
            <a:spLocks noGrp="1"/>
          </p:cNvSpPr>
          <p:nvPr>
            <p:ph type="body" idx="1"/>
          </p:nvPr>
        </p:nvSpPr>
        <p:spPr>
          <a:xfrm>
            <a:off x="4572000" y="2052000"/>
            <a:ext cx="3842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well is it achieving our goal?</a:t>
            </a:r>
            <a:endParaRPr/>
          </a:p>
          <a:p>
            <a:pPr marL="457200" lvl="0" indent="-311150" algn="l" rtl="0">
              <a:spcBef>
                <a:spcPts val="1200"/>
              </a:spcBef>
              <a:spcAft>
                <a:spcPts val="0"/>
              </a:spcAft>
              <a:buSzPts val="1300"/>
              <a:buChar char="●"/>
            </a:pPr>
            <a:r>
              <a:rPr lang="en"/>
              <a:t>How does the recommender perform in terms of different properties? </a:t>
            </a:r>
            <a:endParaRPr/>
          </a:p>
          <a:p>
            <a:pPr marL="457200" lvl="0" indent="-311150" algn="l" rtl="0">
              <a:spcBef>
                <a:spcPts val="0"/>
              </a:spcBef>
              <a:spcAft>
                <a:spcPts val="0"/>
              </a:spcAft>
              <a:buSzPts val="1300"/>
              <a:buChar char="●"/>
            </a:pPr>
            <a:r>
              <a:rPr lang="en"/>
              <a:t>Are they relevant for user experience?</a:t>
            </a:r>
            <a:endParaRPr/>
          </a:p>
          <a:p>
            <a:pPr marL="457200" lvl="0" indent="-311150" algn="l" rtl="0">
              <a:spcBef>
                <a:spcPts val="0"/>
              </a:spcBef>
              <a:spcAft>
                <a:spcPts val="0"/>
              </a:spcAft>
              <a:buSzPts val="1300"/>
              <a:buChar char="●"/>
            </a:pPr>
            <a:r>
              <a:rPr lang="en"/>
              <a:t>Design algo to optimize the properties we care  (usually with trade-off?)</a:t>
            </a:r>
            <a:endParaRPr/>
          </a:p>
        </p:txBody>
      </p:sp>
      <p:sp>
        <p:nvSpPr>
          <p:cNvPr id="94" name="Google Shape;94;p14"/>
          <p:cNvSpPr txBox="1">
            <a:spLocks noGrp="1"/>
          </p:cNvSpPr>
          <p:nvPr>
            <p:ph type="body" idx="1"/>
          </p:nvPr>
        </p:nvSpPr>
        <p:spPr>
          <a:xfrm>
            <a:off x="854975" y="2051900"/>
            <a:ext cx="3842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should we run assessments?</a:t>
            </a:r>
            <a:endParaRPr/>
          </a:p>
          <a:p>
            <a:pPr marL="457200" lvl="0" indent="-311150" algn="l" rtl="0">
              <a:spcBef>
                <a:spcPts val="1200"/>
              </a:spcBef>
              <a:spcAft>
                <a:spcPts val="0"/>
              </a:spcAft>
              <a:buSzPts val="1300"/>
              <a:buChar char="●"/>
            </a:pPr>
            <a:r>
              <a:rPr lang="en"/>
              <a:t>Offline</a:t>
            </a:r>
            <a:endParaRPr/>
          </a:p>
          <a:p>
            <a:pPr marL="457200" lvl="0" indent="-311150" algn="l" rtl="0">
              <a:spcBef>
                <a:spcPts val="0"/>
              </a:spcBef>
              <a:spcAft>
                <a:spcPts val="0"/>
              </a:spcAft>
              <a:buSzPts val="1300"/>
              <a:buChar char="●"/>
            </a:pPr>
            <a:r>
              <a:rPr lang="en"/>
              <a:t>User study</a:t>
            </a:r>
            <a:endParaRPr/>
          </a:p>
          <a:p>
            <a:pPr marL="457200" lvl="0" indent="-311150" algn="l" rtl="0">
              <a:spcBef>
                <a:spcPts val="0"/>
              </a:spcBef>
              <a:spcAft>
                <a:spcPts val="0"/>
              </a:spcAft>
              <a:buSzPts val="1300"/>
              <a:buChar char="●"/>
            </a:pPr>
            <a:r>
              <a:rPr lang="en"/>
              <a:t>Online experiments</a:t>
            </a:r>
            <a:endParaRPr/>
          </a:p>
        </p:txBody>
      </p:sp>
      <p:sp>
        <p:nvSpPr>
          <p:cNvPr id="95" name="Google Shape;95;p14"/>
          <p:cNvSpPr txBox="1"/>
          <p:nvPr/>
        </p:nvSpPr>
        <p:spPr>
          <a:xfrm>
            <a:off x="729450" y="4660050"/>
            <a:ext cx="79326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900">
                <a:solidFill>
                  <a:schemeClr val="accent1"/>
                </a:solidFill>
                <a:latin typeface="Lato"/>
                <a:ea typeface="Lato"/>
                <a:cs typeface="Lato"/>
                <a:sym typeface="Lato"/>
              </a:rPr>
              <a:t>Reference: </a:t>
            </a:r>
            <a:r>
              <a:rPr lang="en" sz="900" u="sng">
                <a:solidFill>
                  <a:schemeClr val="accent5"/>
                </a:solidFill>
                <a:latin typeface="Lato"/>
                <a:ea typeface="Lato"/>
                <a:cs typeface="Lato"/>
                <a:sym typeface="Lato"/>
                <a:hlinkClick r:id="rId3">
                  <a:extLst>
                    <a:ext uri="{A12FA001-AC4F-418D-AE19-62706E023703}">
                      <ahyp:hlinkClr xmlns:ahyp="http://schemas.microsoft.com/office/drawing/2018/hyperlinkcolor" val="tx"/>
                    </a:ext>
                  </a:extLst>
                </a:hlinkClick>
              </a:rPr>
              <a:t>https://www.bgu.ac.il/~shanigu/Publications/EvaluationMetrics.17.pdf</a:t>
            </a:r>
            <a:r>
              <a:rPr lang="en" sz="900">
                <a:solidFill>
                  <a:schemeClr val="accent1"/>
                </a:solidFill>
                <a:latin typeface="Lato"/>
                <a:ea typeface="Lato"/>
                <a:cs typeface="Lato"/>
                <a:sym typeface="Lato"/>
              </a:rPr>
              <a:t> </a:t>
            </a:r>
            <a:endParaRPr sz="9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Offline experiments</a:t>
            </a:r>
            <a:endParaRPr/>
          </a:p>
        </p:txBody>
      </p:sp>
      <p:sp>
        <p:nvSpPr>
          <p:cNvPr id="101" name="Google Shape;101;p15"/>
          <p:cNvSpPr txBox="1">
            <a:spLocks noGrp="1"/>
          </p:cNvSpPr>
          <p:nvPr>
            <p:ph type="body" idx="1"/>
          </p:nvPr>
        </p:nvSpPr>
        <p:spPr>
          <a:xfrm>
            <a:off x="729450" y="2078875"/>
            <a:ext cx="7688700" cy="928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An offline experiment is performed by using a pre-collected data set of users choosing or rating items. Using this data set we can try to simulate the behavior of users that interact with a recommendation system.</a:t>
            </a:r>
            <a:endParaRPr/>
          </a:p>
        </p:txBody>
      </p:sp>
      <p:graphicFrame>
        <p:nvGraphicFramePr>
          <p:cNvPr id="102" name="Google Shape;102;p15"/>
          <p:cNvGraphicFramePr/>
          <p:nvPr/>
        </p:nvGraphicFramePr>
        <p:xfrm>
          <a:off x="729450" y="3007375"/>
          <a:ext cx="7688700" cy="1441460"/>
        </p:xfrm>
        <a:graphic>
          <a:graphicData uri="http://schemas.openxmlformats.org/drawingml/2006/table">
            <a:tbl>
              <a:tblPr>
                <a:noFill/>
                <a:tableStyleId>{8487330E-3EF9-4E84-817F-EECE41846F3F}</a:tableStyleId>
              </a:tblPr>
              <a:tblGrid>
                <a:gridCol w="801825">
                  <a:extLst>
                    <a:ext uri="{9D8B030D-6E8A-4147-A177-3AD203B41FA5}">
                      <a16:colId xmlns:a16="http://schemas.microsoft.com/office/drawing/2014/main" val="20000"/>
                    </a:ext>
                  </a:extLst>
                </a:gridCol>
                <a:gridCol w="6886875">
                  <a:extLst>
                    <a:ext uri="{9D8B030D-6E8A-4147-A177-3AD203B41FA5}">
                      <a16:colId xmlns:a16="http://schemas.microsoft.com/office/drawing/2014/main" val="20001"/>
                    </a:ext>
                  </a:extLst>
                </a:gridCol>
              </a:tblGrid>
              <a:tr h="316725">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Pros</a:t>
                      </a:r>
                      <a:endParaRPr sz="1300">
                        <a:solidFill>
                          <a:schemeClr val="accent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Cheap and easy to run, can compare multiple algos easily</a:t>
                      </a:r>
                      <a:endParaRPr sz="130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481400">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Cons</a:t>
                      </a:r>
                      <a:endParaRPr sz="1300">
                        <a:solidFill>
                          <a:schemeClr val="accent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Can only answer limited questions (usually about prediction accuracy)</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No measure of user interaction</a:t>
                      </a:r>
                      <a:endParaRPr sz="130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81400">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Best For</a:t>
                      </a:r>
                      <a:endParaRPr sz="1300">
                        <a:solidFill>
                          <a:schemeClr val="accent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Screening of algos / parameter tuning</a:t>
                      </a:r>
                      <a:endParaRPr sz="130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Typical offline evaluation design</a:t>
            </a:r>
            <a:endParaRPr/>
          </a:p>
        </p:txBody>
      </p:sp>
      <p:sp>
        <p:nvSpPr>
          <p:cNvPr id="108" name="Google Shape;108;p16"/>
          <p:cNvSpPr txBox="1">
            <a:spLocks noGrp="1"/>
          </p:cNvSpPr>
          <p:nvPr>
            <p:ph type="body" idx="1"/>
          </p:nvPr>
        </p:nvSpPr>
        <p:spPr>
          <a:xfrm>
            <a:off x="729450" y="2078875"/>
            <a:ext cx="31428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Key factors for protocol choice:</a:t>
            </a:r>
            <a:endParaRPr/>
          </a:p>
          <a:p>
            <a:pPr marL="457200" lvl="0" indent="-311150" algn="l" rtl="0">
              <a:spcBef>
                <a:spcPts val="1200"/>
              </a:spcBef>
              <a:spcAft>
                <a:spcPts val="0"/>
              </a:spcAft>
              <a:buSzPts val="1300"/>
              <a:buChar char="-"/>
            </a:pPr>
            <a:r>
              <a:rPr lang="en"/>
              <a:t>Sequential impact </a:t>
            </a:r>
            <a:endParaRPr/>
          </a:p>
          <a:p>
            <a:pPr marL="914400" lvl="1" indent="-298450" algn="l" rtl="0">
              <a:spcBef>
                <a:spcPts val="0"/>
              </a:spcBef>
              <a:spcAft>
                <a:spcPts val="0"/>
              </a:spcAft>
              <a:buSzPts val="1100"/>
              <a:buChar char="-"/>
            </a:pPr>
            <a:r>
              <a:rPr lang="en"/>
              <a:t>Absolute</a:t>
            </a:r>
            <a:endParaRPr/>
          </a:p>
          <a:p>
            <a:pPr marL="914400" lvl="1" indent="-298450" algn="l" rtl="0">
              <a:spcBef>
                <a:spcPts val="0"/>
              </a:spcBef>
              <a:spcAft>
                <a:spcPts val="0"/>
              </a:spcAft>
              <a:buSzPts val="1100"/>
              <a:buChar char="-"/>
            </a:pPr>
            <a:r>
              <a:rPr lang="en"/>
              <a:t>Relative</a:t>
            </a:r>
            <a:endParaRPr/>
          </a:p>
          <a:p>
            <a:pPr marL="914400" lvl="1" indent="-298450" algn="l" rtl="0">
              <a:spcBef>
                <a:spcPts val="0"/>
              </a:spcBef>
              <a:spcAft>
                <a:spcPts val="0"/>
              </a:spcAft>
              <a:buSzPts val="1100"/>
              <a:buChar char="-"/>
            </a:pPr>
            <a:r>
              <a:rPr lang="en"/>
              <a:t>No timestamp, etc.</a:t>
            </a:r>
            <a:endParaRPr/>
          </a:p>
          <a:p>
            <a:pPr marL="457200" lvl="0" indent="-311150" algn="l" rtl="0">
              <a:spcBef>
                <a:spcPts val="0"/>
              </a:spcBef>
              <a:spcAft>
                <a:spcPts val="0"/>
              </a:spcAft>
              <a:buSzPts val="1300"/>
              <a:buChar char="-"/>
            </a:pPr>
            <a:r>
              <a:rPr lang="en"/>
              <a:t>Given N rated and hidden items</a:t>
            </a:r>
            <a:endParaRPr/>
          </a:p>
        </p:txBody>
      </p:sp>
      <p:pic>
        <p:nvPicPr>
          <p:cNvPr id="109" name="Google Shape;109;p16"/>
          <p:cNvPicPr preferRelativeResize="0"/>
          <p:nvPr/>
        </p:nvPicPr>
        <p:blipFill rotWithShape="1">
          <a:blip r:embed="rId3">
            <a:alphaModFix/>
          </a:blip>
          <a:srcRect l="5258" t="31337"/>
          <a:stretch/>
        </p:blipFill>
        <p:spPr>
          <a:xfrm>
            <a:off x="3686550" y="1953800"/>
            <a:ext cx="5242250" cy="2852376"/>
          </a:xfrm>
          <a:prstGeom prst="rect">
            <a:avLst/>
          </a:prstGeom>
          <a:noFill/>
          <a:ln>
            <a:noFill/>
          </a:ln>
        </p:spPr>
      </p:pic>
      <p:sp>
        <p:nvSpPr>
          <p:cNvPr id="110" name="Google Shape;110;p16"/>
          <p:cNvSpPr txBox="1"/>
          <p:nvPr/>
        </p:nvSpPr>
        <p:spPr>
          <a:xfrm>
            <a:off x="369875" y="4692725"/>
            <a:ext cx="5176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u="sng">
                <a:solidFill>
                  <a:schemeClr val="hlink"/>
                </a:solidFill>
                <a:hlinkClick r:id="rId4"/>
              </a:rPr>
              <a:t>https://medium.com/fnplus/evaluating-recommender-systems-with-python-code-ae0c370c90be</a:t>
            </a:r>
            <a:r>
              <a:rPr lang="en" sz="900"/>
              <a:t> </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study</a:t>
            </a:r>
            <a:endParaRPr/>
          </a:p>
        </p:txBody>
      </p:sp>
      <p:sp>
        <p:nvSpPr>
          <p:cNvPr id="116" name="Google Shape;116;p17"/>
          <p:cNvSpPr txBox="1">
            <a:spLocks noGrp="1"/>
          </p:cNvSpPr>
          <p:nvPr>
            <p:ph type="body" idx="1"/>
          </p:nvPr>
        </p:nvSpPr>
        <p:spPr>
          <a:xfrm>
            <a:off x="729450" y="1926475"/>
            <a:ext cx="7688700" cy="1050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 user study is conducted by recruiting a set of test subject, and asking them to perform several tasks requiring an interaction with the recommendation system. While the subjects perform the tasks, we observe and record their behavior, collecting any number of qualitative and  quantitative measurements</a:t>
            </a:r>
            <a:endParaRPr/>
          </a:p>
        </p:txBody>
      </p:sp>
      <p:graphicFrame>
        <p:nvGraphicFramePr>
          <p:cNvPr id="117" name="Google Shape;117;p17"/>
          <p:cNvGraphicFramePr/>
          <p:nvPr/>
        </p:nvGraphicFramePr>
        <p:xfrm>
          <a:off x="729450" y="3007375"/>
          <a:ext cx="7688700" cy="1737270"/>
        </p:xfrm>
        <a:graphic>
          <a:graphicData uri="http://schemas.openxmlformats.org/drawingml/2006/table">
            <a:tbl>
              <a:tblPr>
                <a:noFill/>
                <a:tableStyleId>{8487330E-3EF9-4E84-817F-EECE41846F3F}</a:tableStyleId>
              </a:tblPr>
              <a:tblGrid>
                <a:gridCol w="801825">
                  <a:extLst>
                    <a:ext uri="{9D8B030D-6E8A-4147-A177-3AD203B41FA5}">
                      <a16:colId xmlns:a16="http://schemas.microsoft.com/office/drawing/2014/main" val="20000"/>
                    </a:ext>
                  </a:extLst>
                </a:gridCol>
                <a:gridCol w="6886875">
                  <a:extLst>
                    <a:ext uri="{9D8B030D-6E8A-4147-A177-3AD203B41FA5}">
                      <a16:colId xmlns:a16="http://schemas.microsoft.com/office/drawing/2014/main" val="20001"/>
                    </a:ext>
                  </a:extLst>
                </a:gridCol>
              </a:tblGrid>
              <a:tr h="316725">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Pros</a:t>
                      </a:r>
                      <a:endParaRPr sz="1300">
                        <a:solidFill>
                          <a:schemeClr val="accent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Answers widest set of questions, esp. user interactions</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Collects qualitative data to help interpret quantitative data</a:t>
                      </a:r>
                      <a:endParaRPr sz="130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481400">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Cons</a:t>
                      </a:r>
                      <a:endParaRPr sz="1300">
                        <a:solidFill>
                          <a:schemeClr val="accent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Expensive -&gt; small sample size</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Representativeness: sample size / paid study / subject know they are being observed</a:t>
                      </a:r>
                      <a:endParaRPr sz="130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81400">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Best For</a:t>
                      </a:r>
                      <a:endParaRPr sz="1300">
                        <a:solidFill>
                          <a:schemeClr val="accent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Pilot study to find bugs and improve recommender</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Getting read on recommender’s effect on  user interaction</a:t>
                      </a:r>
                      <a:endParaRPr sz="130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Online experiment</a:t>
            </a:r>
            <a:endParaRPr/>
          </a:p>
        </p:txBody>
      </p:sp>
      <p:sp>
        <p:nvSpPr>
          <p:cNvPr id="123" name="Google Shape;123;p18"/>
          <p:cNvSpPr txBox="1">
            <a:spLocks noGrp="1"/>
          </p:cNvSpPr>
          <p:nvPr>
            <p:ph type="body" idx="1"/>
          </p:nvPr>
        </p:nvSpPr>
        <p:spPr>
          <a:xfrm>
            <a:off x="729450" y="2078875"/>
            <a:ext cx="7688700" cy="928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Deploy one or more recommender algos and compare them live via A/B testing or multiple tests. Randomization is important for a fair comparison. This is usually done last to minimize user dissatisfaction as negative result will lead to bad customer experience and potential permanent damage</a:t>
            </a:r>
            <a:endParaRPr/>
          </a:p>
        </p:txBody>
      </p:sp>
      <p:graphicFrame>
        <p:nvGraphicFramePr>
          <p:cNvPr id="124" name="Google Shape;124;p18"/>
          <p:cNvGraphicFramePr/>
          <p:nvPr/>
        </p:nvGraphicFramePr>
        <p:xfrm>
          <a:off x="729450" y="3007375"/>
          <a:ext cx="7688700" cy="1737270"/>
        </p:xfrm>
        <a:graphic>
          <a:graphicData uri="http://schemas.openxmlformats.org/drawingml/2006/table">
            <a:tbl>
              <a:tblPr>
                <a:noFill/>
                <a:tableStyleId>{8487330E-3EF9-4E84-817F-EECE41846F3F}</a:tableStyleId>
              </a:tblPr>
              <a:tblGrid>
                <a:gridCol w="801825">
                  <a:extLst>
                    <a:ext uri="{9D8B030D-6E8A-4147-A177-3AD203B41FA5}">
                      <a16:colId xmlns:a16="http://schemas.microsoft.com/office/drawing/2014/main" val="20000"/>
                    </a:ext>
                  </a:extLst>
                </a:gridCol>
                <a:gridCol w="6886875">
                  <a:extLst>
                    <a:ext uri="{9D8B030D-6E8A-4147-A177-3AD203B41FA5}">
                      <a16:colId xmlns:a16="http://schemas.microsoft.com/office/drawing/2014/main" val="20001"/>
                    </a:ext>
                  </a:extLst>
                </a:gridCol>
              </a:tblGrid>
              <a:tr h="316725">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Pros</a:t>
                      </a:r>
                      <a:endParaRPr sz="1300">
                        <a:solidFill>
                          <a:schemeClr val="accent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Provides the strongest evidence as to the true value of the system</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Allow direct measurement of overall system goals, such as long-term profit or user retention</a:t>
                      </a:r>
                      <a:endParaRPr sz="130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481400">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Cons</a:t>
                      </a:r>
                      <a:endParaRPr sz="1300">
                        <a:solidFill>
                          <a:schemeClr val="accent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Takes lots of time and effort to deploy</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Risk of bad customer experience</a:t>
                      </a:r>
                      <a:endParaRPr sz="130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81400">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Best For</a:t>
                      </a:r>
                      <a:endParaRPr sz="1300">
                        <a:solidFill>
                          <a:schemeClr val="accent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solidFill>
                            <a:schemeClr val="accent1"/>
                          </a:solidFill>
                          <a:latin typeface="Lato"/>
                          <a:ea typeface="Lato"/>
                          <a:cs typeface="Lato"/>
                          <a:sym typeface="Lato"/>
                        </a:rPr>
                        <a:t>Optimizing algos that passed offline and user study, quantify actual impact of recommender system</a:t>
                      </a:r>
                      <a:endParaRPr sz="130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Properties of recommender</a:t>
            </a:r>
            <a:endParaRPr/>
          </a:p>
        </p:txBody>
      </p:sp>
      <p:sp>
        <p:nvSpPr>
          <p:cNvPr id="130" name="Google Shape;130;p19"/>
          <p:cNvSpPr txBox="1">
            <a:spLocks noGrp="1"/>
          </p:cNvSpPr>
          <p:nvPr>
            <p:ph type="body" idx="1"/>
          </p:nvPr>
        </p:nvSpPr>
        <p:spPr>
          <a:xfrm>
            <a:off x="4299200" y="2078875"/>
            <a:ext cx="34332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Diversity</a:t>
            </a:r>
            <a:endParaRPr sz="1400"/>
          </a:p>
          <a:p>
            <a:pPr marL="457200" lvl="0" indent="-317500" algn="l" rtl="0">
              <a:spcBef>
                <a:spcPts val="0"/>
              </a:spcBef>
              <a:spcAft>
                <a:spcPts val="0"/>
              </a:spcAft>
              <a:buSzPts val="1400"/>
              <a:buChar char="●"/>
            </a:pPr>
            <a:r>
              <a:rPr lang="en" sz="1400"/>
              <a:t>Utility</a:t>
            </a:r>
            <a:endParaRPr sz="1400"/>
          </a:p>
          <a:p>
            <a:pPr marL="457200" lvl="0" indent="-317500" algn="l" rtl="0">
              <a:spcBef>
                <a:spcPts val="0"/>
              </a:spcBef>
              <a:spcAft>
                <a:spcPts val="0"/>
              </a:spcAft>
              <a:buSzPts val="1400"/>
              <a:buChar char="●"/>
            </a:pPr>
            <a:r>
              <a:rPr lang="en" sz="1400"/>
              <a:t>Risk</a:t>
            </a:r>
            <a:endParaRPr sz="1400"/>
          </a:p>
          <a:p>
            <a:pPr marL="457200" lvl="0" indent="-317500" algn="l" rtl="0">
              <a:spcBef>
                <a:spcPts val="0"/>
              </a:spcBef>
              <a:spcAft>
                <a:spcPts val="0"/>
              </a:spcAft>
              <a:buSzPts val="1400"/>
              <a:buChar char="●"/>
            </a:pPr>
            <a:r>
              <a:rPr lang="en" sz="1400"/>
              <a:t>Robustness</a:t>
            </a:r>
            <a:endParaRPr sz="1400"/>
          </a:p>
          <a:p>
            <a:pPr marL="457200" lvl="0" indent="-317500" algn="l" rtl="0">
              <a:spcBef>
                <a:spcPts val="0"/>
              </a:spcBef>
              <a:spcAft>
                <a:spcPts val="0"/>
              </a:spcAft>
              <a:buSzPts val="1400"/>
              <a:buChar char="●"/>
            </a:pPr>
            <a:r>
              <a:rPr lang="en" sz="1400"/>
              <a:t>Privacy</a:t>
            </a:r>
            <a:endParaRPr sz="1400"/>
          </a:p>
          <a:p>
            <a:pPr marL="457200" lvl="0" indent="-317500" algn="l" rtl="0">
              <a:spcBef>
                <a:spcPts val="0"/>
              </a:spcBef>
              <a:spcAft>
                <a:spcPts val="0"/>
              </a:spcAft>
              <a:buSzPts val="1400"/>
              <a:buChar char="●"/>
            </a:pPr>
            <a:r>
              <a:rPr lang="en" sz="1400"/>
              <a:t>Adaptivity</a:t>
            </a:r>
            <a:endParaRPr sz="1400"/>
          </a:p>
          <a:p>
            <a:pPr marL="457200" lvl="0" indent="-317500" algn="l" rtl="0">
              <a:spcBef>
                <a:spcPts val="0"/>
              </a:spcBef>
              <a:spcAft>
                <a:spcPts val="0"/>
              </a:spcAft>
              <a:buSzPts val="1400"/>
              <a:buChar char="●"/>
            </a:pPr>
            <a:r>
              <a:rPr lang="en" sz="1400"/>
              <a:t>Scalability</a:t>
            </a:r>
            <a:endParaRPr sz="1400"/>
          </a:p>
        </p:txBody>
      </p:sp>
      <p:sp>
        <p:nvSpPr>
          <p:cNvPr id="131" name="Google Shape;131;p19"/>
          <p:cNvSpPr txBox="1">
            <a:spLocks noGrp="1"/>
          </p:cNvSpPr>
          <p:nvPr>
            <p:ph type="body" idx="1"/>
          </p:nvPr>
        </p:nvSpPr>
        <p:spPr>
          <a:xfrm>
            <a:off x="1220700" y="2078875"/>
            <a:ext cx="34332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User preference</a:t>
            </a:r>
            <a:endParaRPr sz="1400"/>
          </a:p>
          <a:p>
            <a:pPr marL="457200" lvl="0" indent="-317500" algn="l" rtl="0">
              <a:spcBef>
                <a:spcPts val="0"/>
              </a:spcBef>
              <a:spcAft>
                <a:spcPts val="0"/>
              </a:spcAft>
              <a:buSzPts val="1400"/>
              <a:buChar char="●"/>
            </a:pPr>
            <a:r>
              <a:rPr lang="en" sz="1400"/>
              <a:t>Prediction accuracy</a:t>
            </a:r>
            <a:endParaRPr sz="1400"/>
          </a:p>
          <a:p>
            <a:pPr marL="457200" lvl="0" indent="-317500" algn="l" rtl="0">
              <a:spcBef>
                <a:spcPts val="0"/>
              </a:spcBef>
              <a:spcAft>
                <a:spcPts val="0"/>
              </a:spcAft>
              <a:buSzPts val="1400"/>
              <a:buChar char="●"/>
            </a:pPr>
            <a:r>
              <a:rPr lang="en" sz="1400"/>
              <a:t>Coverage</a:t>
            </a:r>
            <a:endParaRPr sz="1400"/>
          </a:p>
          <a:p>
            <a:pPr marL="457200" lvl="0" indent="-317500" algn="l" rtl="0">
              <a:spcBef>
                <a:spcPts val="0"/>
              </a:spcBef>
              <a:spcAft>
                <a:spcPts val="0"/>
              </a:spcAft>
              <a:buSzPts val="1400"/>
              <a:buChar char="●"/>
            </a:pPr>
            <a:r>
              <a:rPr lang="en" sz="1400"/>
              <a:t>Confidence</a:t>
            </a:r>
            <a:endParaRPr sz="1400"/>
          </a:p>
          <a:p>
            <a:pPr marL="457200" lvl="0" indent="-317500" algn="l" rtl="0">
              <a:spcBef>
                <a:spcPts val="0"/>
              </a:spcBef>
              <a:spcAft>
                <a:spcPts val="0"/>
              </a:spcAft>
              <a:buSzPts val="1400"/>
              <a:buChar char="●"/>
            </a:pPr>
            <a:r>
              <a:rPr lang="en" sz="1400"/>
              <a:t>Trust</a:t>
            </a:r>
            <a:endParaRPr sz="1400"/>
          </a:p>
          <a:p>
            <a:pPr marL="457200" lvl="0" indent="-317500" algn="l" rtl="0">
              <a:spcBef>
                <a:spcPts val="0"/>
              </a:spcBef>
              <a:spcAft>
                <a:spcPts val="0"/>
              </a:spcAft>
              <a:buSzPts val="1400"/>
              <a:buChar char="●"/>
            </a:pPr>
            <a:r>
              <a:rPr lang="en" sz="1400"/>
              <a:t>Novelty</a:t>
            </a:r>
            <a:endParaRPr sz="1400"/>
          </a:p>
          <a:p>
            <a:pPr marL="457200" lvl="0" indent="-317500" algn="l" rtl="0">
              <a:spcBef>
                <a:spcPts val="0"/>
              </a:spcBef>
              <a:spcAft>
                <a:spcPts val="0"/>
              </a:spcAft>
              <a:buSzPts val="1400"/>
              <a:buChar char="●"/>
            </a:pPr>
            <a:r>
              <a:rPr lang="en" sz="1400"/>
              <a:t>Serendipity</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preference</a:t>
            </a:r>
            <a:endParaRPr/>
          </a:p>
        </p:txBody>
      </p:sp>
      <p:sp>
        <p:nvSpPr>
          <p:cNvPr id="137" name="Google Shape;137;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Heavy / light users?</a:t>
            </a:r>
            <a:endParaRPr/>
          </a:p>
          <a:p>
            <a:pPr marL="457200" lvl="0" indent="-311150" algn="l" rtl="0">
              <a:spcBef>
                <a:spcPts val="0"/>
              </a:spcBef>
              <a:spcAft>
                <a:spcPts val="0"/>
              </a:spcAft>
              <a:buSzPts val="1300"/>
              <a:buChar char="●"/>
            </a:pPr>
            <a:r>
              <a:rPr lang="en"/>
              <a:t>Minor / strong preference?</a:t>
            </a:r>
            <a:endParaRPr/>
          </a:p>
          <a:p>
            <a:pPr marL="457200" lvl="0" indent="-311150" algn="l" rtl="0">
              <a:spcBef>
                <a:spcPts val="0"/>
              </a:spcBef>
              <a:spcAft>
                <a:spcPts val="0"/>
              </a:spcAft>
              <a:buSzPts val="1300"/>
              <a:buChar char="●"/>
            </a:pPr>
            <a:r>
              <a:rPr lang="en"/>
              <a:t>Ask why - will this scale, can we further improve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 accuracy</a:t>
            </a:r>
            <a:endParaRPr/>
          </a:p>
        </p:txBody>
      </p:sp>
      <p:sp>
        <p:nvSpPr>
          <p:cNvPr id="143" name="Google Shape;143;p21"/>
          <p:cNvSpPr txBox="1">
            <a:spLocks noGrp="1"/>
          </p:cNvSpPr>
          <p:nvPr>
            <p:ph type="body" idx="1"/>
          </p:nvPr>
        </p:nvSpPr>
        <p:spPr>
          <a:xfrm>
            <a:off x="729450" y="2078875"/>
            <a:ext cx="7688700" cy="2689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Opinion of item (ratings): RMSE, MAE, etc.</a:t>
            </a:r>
            <a:endParaRPr/>
          </a:p>
          <a:p>
            <a:pPr marL="457200" lvl="0" indent="-311150" algn="l" rtl="0">
              <a:spcBef>
                <a:spcPts val="0"/>
              </a:spcBef>
              <a:spcAft>
                <a:spcPts val="0"/>
              </a:spcAft>
              <a:buSzPts val="1300"/>
              <a:buChar char="●"/>
            </a:pPr>
            <a:r>
              <a:rPr lang="en"/>
              <a:t>Probability of usage (purchase): Precision@top N, area under PR or ROC curve, F-stat</a:t>
            </a:r>
            <a:endParaRPr/>
          </a:p>
          <a:p>
            <a:pPr marL="457200" lvl="0" indent="-311150" algn="l" rtl="0">
              <a:spcBef>
                <a:spcPts val="0"/>
              </a:spcBef>
              <a:spcAft>
                <a:spcPts val="0"/>
              </a:spcAft>
              <a:buSzPts val="1300"/>
              <a:buChar char="●"/>
            </a:pPr>
            <a:r>
              <a:rPr lang="en"/>
              <a:t>Ranking of items: Normalized Distance-based Performance Measure (NDPM), Spearman’s ρ or Kendall’s τ, Normalized Cumulative Discounted Gain (NDCG)</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Additional lectures to watch:</a:t>
            </a:r>
            <a:endParaRPr/>
          </a:p>
          <a:p>
            <a:pPr marL="914400" lvl="1" indent="-311150" algn="l" rtl="0">
              <a:spcBef>
                <a:spcPts val="0"/>
              </a:spcBef>
              <a:spcAft>
                <a:spcPts val="0"/>
              </a:spcAft>
              <a:buSzPts val="1300"/>
              <a:buChar char="○"/>
            </a:pPr>
            <a:r>
              <a:rPr lang="en" sz="1300"/>
              <a:t>Stanford lecture Eval metrics: </a:t>
            </a:r>
            <a:r>
              <a:rPr lang="en" sz="1300" u="sng">
                <a:solidFill>
                  <a:schemeClr val="accent5"/>
                </a:solidFill>
                <a:hlinkClick r:id="rId3">
                  <a:extLst>
                    <a:ext uri="{A12FA001-AC4F-418D-AE19-62706E023703}">
                      <ahyp:hlinkClr xmlns:ahyp="http://schemas.microsoft.com/office/drawing/2018/hyperlinkcolor" val="tx"/>
                    </a:ext>
                  </a:extLst>
                </a:hlinkClick>
              </a:rPr>
              <a:t>https://youtu.be/VZKMyTaLI00</a:t>
            </a:r>
            <a:r>
              <a:rPr lang="en" sz="1300"/>
              <a:t> </a:t>
            </a:r>
            <a:endParaRPr sz="1300"/>
          </a:p>
          <a:p>
            <a:pPr marL="914400" lvl="1" indent="-311150" algn="l" rtl="0">
              <a:spcBef>
                <a:spcPts val="0"/>
              </a:spcBef>
              <a:spcAft>
                <a:spcPts val="0"/>
              </a:spcAft>
              <a:buSzPts val="1300"/>
              <a:buChar char="○"/>
            </a:pPr>
            <a:r>
              <a:rPr lang="en" sz="1300"/>
              <a:t>Wayfair DS ranking offline evaluation: </a:t>
            </a:r>
            <a:r>
              <a:rPr lang="en" sz="1300" u="sng">
                <a:solidFill>
                  <a:schemeClr val="accent5"/>
                </a:solidFill>
                <a:hlinkClick r:id="rId4">
                  <a:extLst>
                    <a:ext uri="{A12FA001-AC4F-418D-AE19-62706E023703}">
                      <ahyp:hlinkClr xmlns:ahyp="http://schemas.microsoft.com/office/drawing/2018/hyperlinkcolor" val="tx"/>
                    </a:ext>
                  </a:extLst>
                </a:hlinkClick>
              </a:rPr>
              <a:t>https://youtu.be/qG0wUgsEugw</a:t>
            </a:r>
            <a:r>
              <a:rPr lang="en" sz="1300"/>
              <a:t> </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1134</Words>
  <Application>Microsoft Macintosh PowerPoint</Application>
  <PresentationFormat>On-screen Show (16:9)</PresentationFormat>
  <Paragraphs>127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Raleway</vt:lpstr>
      <vt:lpstr>Arial</vt:lpstr>
      <vt:lpstr>Lato</vt:lpstr>
      <vt:lpstr>Streamline</vt:lpstr>
      <vt:lpstr>Evaluation of Recommenders</vt:lpstr>
      <vt:lpstr>How should we evaluate recommender system?</vt:lpstr>
      <vt:lpstr>Offline experiments</vt:lpstr>
      <vt:lpstr>Typical offline evaluation design</vt:lpstr>
      <vt:lpstr>User study</vt:lpstr>
      <vt:lpstr>Online experiment</vt:lpstr>
      <vt:lpstr>Properties of recommender</vt:lpstr>
      <vt:lpstr>User preference</vt:lpstr>
      <vt:lpstr>Prediction accuracy</vt:lpstr>
      <vt:lpstr>Coverage</vt:lpstr>
      <vt:lpstr>Confidence</vt:lpstr>
      <vt:lpstr>User trust  </vt:lpstr>
      <vt:lpstr>Novelty &amp; Serendipity</vt:lpstr>
      <vt:lpstr>Utility</vt:lpstr>
      <vt:lpstr>Final notes</vt:lpstr>
      <vt:lpstr>References (recommend to read and watch!)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Recommenders</dc:title>
  <cp:lastModifiedBy>Le Zhang</cp:lastModifiedBy>
  <cp:revision>2</cp:revision>
  <dcterms:modified xsi:type="dcterms:W3CDTF">2023-06-24T02:12:15Z</dcterms:modified>
</cp:coreProperties>
</file>