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niglet"/>
      <p:regular r:id="rId23"/>
    </p:embeddedFont>
    <p:embeddedFont>
      <p:font typeface="Walter Turncoat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MpvHPET++xAtIBpMh/Qp+D3Y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2BF720-1B2B-4917-ACF2-B7B3D8D42DA2}">
  <a:tblStyle styleId="{E42BF720-1B2B-4917-ACF2-B7B3D8D42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WalterTurncoat-regular.fntdata"/><Relationship Id="rId23" Type="http://schemas.openxmlformats.org/officeDocument/2006/relationships/font" Target="fonts/Snigle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0bb101f07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0bb101f0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bb101f07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bb101f0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bb101f07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90bb101f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0bb101f07_4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0bb101f07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0bb101f07_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0bb101f07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0bb101f07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0bb101f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0bb101f07_5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0bb101f07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0bb101f07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0bb101f0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0bb101f07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0bb101f0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0bb101f0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90bb101f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bb101f07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90bb101f0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0bb101f07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0bb101f0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bb101f07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0bb101f07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bb101f07_2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0bb101f0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bb101f0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bb101f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3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5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" name="Google Shape;33;p3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3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3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31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685800" y="216622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RetailRocket ALS Recommender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100"/>
              <a:t>Xiaolong, Fusheng, qing Gao, Wenxiong</a:t>
            </a:r>
            <a:endParaRPr sz="2100"/>
          </a:p>
        </p:txBody>
      </p:sp>
      <p:sp>
        <p:nvSpPr>
          <p:cNvPr id="57" name="Google Shape;57;p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bb101f07_5_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2" name="Google Shape;122;g90bb101f07_5_0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Spark ALS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Implicit (</a:t>
            </a:r>
            <a:r>
              <a:rPr lang="en"/>
              <a:t>Library)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90bb101f07_5_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bb101f07_2_18"/>
          <p:cNvSpPr txBox="1"/>
          <p:nvPr>
            <p:ph type="title"/>
          </p:nvPr>
        </p:nvSpPr>
        <p:spPr>
          <a:xfrm>
            <a:off x="-57450" y="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Library: Implicit</a:t>
            </a:r>
            <a:endParaRPr/>
          </a:p>
        </p:txBody>
      </p:sp>
      <p:sp>
        <p:nvSpPr>
          <p:cNvPr id="129" name="Google Shape;129;g90bb101f07_2_18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90bb101f07_2_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90bb101f07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5" y="578125"/>
            <a:ext cx="5369824" cy="211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90bb101f07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500" y="1491625"/>
            <a:ext cx="5302876" cy="3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bb101f07_0_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3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Meaningful results and discussion</a:t>
            </a:r>
            <a:endParaRPr/>
          </a:p>
        </p:txBody>
      </p:sp>
      <p:sp>
        <p:nvSpPr>
          <p:cNvPr id="138" name="Google Shape;138;g90bb101f07_0_13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90bb101f07_0_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bb101f07_4_22"/>
          <p:cNvSpPr txBox="1"/>
          <p:nvPr>
            <p:ph idx="1" type="body"/>
          </p:nvPr>
        </p:nvSpPr>
        <p:spPr>
          <a:xfrm>
            <a:off x="224325" y="60855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Recommendation Example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90bb101f07_4_2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Google Shape;146;g90bb101f07_4_22"/>
          <p:cNvGraphicFramePr/>
          <p:nvPr/>
        </p:nvGraphicFramePr>
        <p:xfrm>
          <a:off x="405750" y="14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{E42BF720-1B2B-4917-ACF2-B7B3D8D42DA2}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Random Split</a:t>
                      </a:r>
                      <a:endParaRPr sz="20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Temporal Split</a:t>
                      </a:r>
                      <a:endParaRPr sz="20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Train 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Test RMSE:</a:t>
                      </a:r>
                      <a:endParaRPr sz="20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2.006</a:t>
                      </a:r>
                      <a:endParaRPr sz="20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1.9</a:t>
                      </a:r>
                      <a:endParaRPr sz="2000">
                        <a:solidFill>
                          <a:schemeClr val="lt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bb101f07_10_0"/>
          <p:cNvSpPr txBox="1"/>
          <p:nvPr>
            <p:ph type="title"/>
          </p:nvPr>
        </p:nvSpPr>
        <p:spPr>
          <a:xfrm>
            <a:off x="-6000" y="70600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52" name="Google Shape;152;g90bb101f07_10_0"/>
          <p:cNvSpPr txBox="1"/>
          <p:nvPr>
            <p:ph idx="1" type="body"/>
          </p:nvPr>
        </p:nvSpPr>
        <p:spPr>
          <a:xfrm>
            <a:off x="29000" y="1323900"/>
            <a:ext cx="31125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“View”:1,  “Add to Cart”: 5,  “Purchase”: 10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rank = 10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Test Error = 1.62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3" name="Google Shape;153;g90bb101f07_10_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g90bb101f07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0" y="2738275"/>
            <a:ext cx="2963194" cy="21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90bb101f07_10_0"/>
          <p:cNvSpPr txBox="1"/>
          <p:nvPr>
            <p:ph idx="1" type="body"/>
          </p:nvPr>
        </p:nvSpPr>
        <p:spPr>
          <a:xfrm>
            <a:off x="6293575" y="1323900"/>
            <a:ext cx="27828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“View”:1,  “Add to Cart”: 3,  “Purchase”: 10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rank = 10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Test Error = 1.45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6" name="Google Shape;156;g90bb101f07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550" y="2719400"/>
            <a:ext cx="2782842" cy="21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90bb101f07_10_0"/>
          <p:cNvSpPr txBox="1"/>
          <p:nvPr>
            <p:ph idx="1" type="body"/>
          </p:nvPr>
        </p:nvSpPr>
        <p:spPr>
          <a:xfrm>
            <a:off x="3180600" y="1266875"/>
            <a:ext cx="27828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“View”:1,  “Add to Cart”: 5,  “Purchase”: 10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rank = 10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implicitPrefs = True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✘"/>
            </a:pPr>
            <a:r>
              <a:rPr lang="en" sz="1600">
                <a:solidFill>
                  <a:schemeClr val="lt1"/>
                </a:solidFill>
              </a:rPr>
              <a:t>Test Error = 1.45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8" name="Google Shape;158;g90bb101f07_1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2450" y="2738275"/>
            <a:ext cx="3015500" cy="213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0bb101f07_0_19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4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Rational Next Step</a:t>
            </a:r>
            <a:endParaRPr/>
          </a:p>
        </p:txBody>
      </p:sp>
      <p:sp>
        <p:nvSpPr>
          <p:cNvPr id="164" name="Google Shape;164;g90bb101f07_0_19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90bb101f07_0_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0bb101f07_5_17"/>
          <p:cNvSpPr txBox="1"/>
          <p:nvPr>
            <p:ph idx="1" type="body"/>
          </p:nvPr>
        </p:nvSpPr>
        <p:spPr>
          <a:xfrm>
            <a:off x="457175" y="903550"/>
            <a:ext cx="82296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Precision at k evaluation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Handle long tail data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Model Tuning to increase predicting power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90bb101f07_5_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0bb101f07_5_6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Business Goal and Value</a:t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4"/>
          <p:cNvSpPr txBox="1"/>
          <p:nvPr>
            <p:ph type="ctrTitle"/>
          </p:nvPr>
        </p:nvSpPr>
        <p:spPr>
          <a:xfrm>
            <a:off x="762000" y="3182821"/>
            <a:ext cx="7772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700"/>
              <a:t>recommend fashion products to customers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0bb101f07_1_12"/>
          <p:cNvSpPr txBox="1"/>
          <p:nvPr>
            <p:ph type="title"/>
          </p:nvPr>
        </p:nvSpPr>
        <p:spPr>
          <a:xfrm>
            <a:off x="-10728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  <a:endParaRPr/>
          </a:p>
        </p:txBody>
      </p:sp>
      <p:sp>
        <p:nvSpPr>
          <p:cNvPr id="71" name="Google Shape;71;g90bb101f07_1_12"/>
          <p:cNvSpPr txBox="1"/>
          <p:nvPr>
            <p:ph idx="1" type="body"/>
          </p:nvPr>
        </p:nvSpPr>
        <p:spPr>
          <a:xfrm>
            <a:off x="457175" y="193975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Improve the customer experience by solving the problem of choice overload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Encourage the customers to explore more products</a:t>
            </a:r>
            <a:endParaRPr/>
          </a:p>
        </p:txBody>
      </p:sp>
      <p:sp>
        <p:nvSpPr>
          <p:cNvPr id="72" name="Google Shape;72;g90bb101f07_1_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bb101f07_0_1"/>
          <p:cNvSpPr txBox="1"/>
          <p:nvPr>
            <p:ph type="ctrTitle"/>
          </p:nvPr>
        </p:nvSpPr>
        <p:spPr>
          <a:xfrm>
            <a:off x="685800" y="2573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2</a:t>
            </a:r>
            <a:r>
              <a:rPr lang="en" sz="6000"/>
              <a:t>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Methodology and techniques</a:t>
            </a:r>
            <a:endParaRPr/>
          </a:p>
        </p:txBody>
      </p:sp>
      <p:sp>
        <p:nvSpPr>
          <p:cNvPr id="78" name="Google Shape;78;g90bb101f07_0_1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0bb101f07_0_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0bb101f07_4_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g90bb101f07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625"/>
            <a:ext cx="8788849" cy="38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90bb101f07_4_0"/>
          <p:cNvSpPr txBox="1"/>
          <p:nvPr/>
        </p:nvSpPr>
        <p:spPr>
          <a:xfrm>
            <a:off x="152400" y="262325"/>
            <a:ext cx="61014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Overview</a:t>
            </a:r>
            <a:endParaRPr sz="2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bb101f07_1_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2" name="Google Shape;92;g90bb101f07_1_20"/>
          <p:cNvSpPr txBox="1"/>
          <p:nvPr>
            <p:ph idx="1" type="body"/>
          </p:nvPr>
        </p:nvSpPr>
        <p:spPr>
          <a:xfrm>
            <a:off x="457175" y="13681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Encode Event type to the following: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“View”:1,  “</a:t>
            </a:r>
            <a:r>
              <a:rPr lang="en">
                <a:solidFill>
                  <a:schemeClr val="lt1"/>
                </a:solidFill>
              </a:rPr>
              <a:t>Add to Cart”</a:t>
            </a:r>
            <a:r>
              <a:rPr lang="en">
                <a:solidFill>
                  <a:schemeClr val="lt1"/>
                </a:solidFill>
              </a:rPr>
              <a:t>: 5,  “Purchase”: 10</a:t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Transfer Timestamp to readable Datetime Value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g90bb101f07_1_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g90bb101f07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75" y="2727038"/>
            <a:ext cx="48958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bb101f07_4_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100" name="Google Shape;100;g90bb101f07_4_7"/>
          <p:cNvSpPr txBox="1"/>
          <p:nvPr>
            <p:ph idx="1" type="body"/>
          </p:nvPr>
        </p:nvSpPr>
        <p:spPr>
          <a:xfrm>
            <a:off x="457175" y="1596775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Random Split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Time Series</a:t>
            </a:r>
            <a:r>
              <a:rPr lang="en">
                <a:solidFill>
                  <a:schemeClr val="lt1"/>
                </a:solidFill>
              </a:rPr>
              <a:t> Nested</a:t>
            </a:r>
            <a:r>
              <a:rPr lang="en">
                <a:solidFill>
                  <a:schemeClr val="lt1"/>
                </a:solidFill>
              </a:rPr>
              <a:t> Cross Validation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g90bb101f07_4_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bb101f07_2_8"/>
          <p:cNvSpPr txBox="1"/>
          <p:nvPr>
            <p:ph type="title"/>
          </p:nvPr>
        </p:nvSpPr>
        <p:spPr>
          <a:xfrm>
            <a:off x="-6000" y="672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Sliding window” training Approach</a:t>
            </a:r>
            <a:endParaRPr/>
          </a:p>
        </p:txBody>
      </p:sp>
      <p:sp>
        <p:nvSpPr>
          <p:cNvPr id="107" name="Google Shape;107;g90bb101f07_2_8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90bb101f07_2_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90bb101f07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550" y="1300525"/>
            <a:ext cx="3652900" cy="31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bb101f07_2_0"/>
          <p:cNvSpPr txBox="1"/>
          <p:nvPr>
            <p:ph type="title"/>
          </p:nvPr>
        </p:nvSpPr>
        <p:spPr>
          <a:xfrm>
            <a:off x="-6000" y="957038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Time Series Nested Cross Validation </a:t>
            </a:r>
            <a:endParaRPr sz="20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90bb101f07_2_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g90bb101f0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349" y="1552463"/>
            <a:ext cx="3239950" cy="26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