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Sniglet"/>
      <p:regular r:id="rId34"/>
    </p:embeddedFont>
    <p:embeddedFont>
      <p:font typeface="Walter Turncoat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WalterTurncoat-regular.fntdata"/><Relationship Id="rId12" Type="http://schemas.openxmlformats.org/officeDocument/2006/relationships/slide" Target="slides/slide8.xml"/><Relationship Id="rId34" Type="http://schemas.openxmlformats.org/officeDocument/2006/relationships/font" Target="fonts/Sniglet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86155dd75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86155dd7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6155dd75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6155dd7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6155dd75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6155dd7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6155dd75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86155dd7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86155dd75_0_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86155dd7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86155dd75_0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86155dd7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86155dd75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86155dd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86155dd75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86155dd7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86155dd75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86155dd7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86155dd75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86155dd7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75a4f99ba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75a4f99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86155dd75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86155dd7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86155dd75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86155dd7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86155dd75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86155dd7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86155dd75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86155dd7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86155dd75_0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86155dd7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86155dd75_0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86155dd7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86155dd75_0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86155dd7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86155dd75_0_2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86155dd7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75a4f99ba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75a4f99b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86155dd75_0_2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86155dd7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75a4f99ba_0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75a4f99b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5a4f99ba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5a4f99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6155dd75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6155dd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86155dd75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86155dd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6155dd75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6155dd7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6155dd75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6155dd7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FFFFFF"/>
                </a:solidFill>
              </a:defRPr>
            </a:lvl1pPr>
            <a:lvl2pPr lvl="1" rtl="0">
              <a:buNone/>
              <a:defRPr b="1" sz="800">
                <a:solidFill>
                  <a:srgbClr val="FFFFFF"/>
                </a:solidFill>
              </a:defRPr>
            </a:lvl2pPr>
            <a:lvl3pPr lvl="2" rtl="0">
              <a:buNone/>
              <a:defRPr b="1" sz="800">
                <a:solidFill>
                  <a:srgbClr val="FFFFFF"/>
                </a:solidFill>
              </a:defRPr>
            </a:lvl3pPr>
            <a:lvl4pPr lvl="3" rtl="0">
              <a:buNone/>
              <a:defRPr b="1" sz="800">
                <a:solidFill>
                  <a:srgbClr val="FFFFFF"/>
                </a:solidFill>
              </a:defRPr>
            </a:lvl4pPr>
            <a:lvl5pPr lvl="4" rtl="0">
              <a:buNone/>
              <a:defRPr b="1" sz="800">
                <a:solidFill>
                  <a:srgbClr val="FFFFFF"/>
                </a:solidFill>
              </a:defRPr>
            </a:lvl5pPr>
            <a:lvl6pPr lvl="5" rtl="0">
              <a:buNone/>
              <a:defRPr b="1" sz="800">
                <a:solidFill>
                  <a:srgbClr val="FFFFFF"/>
                </a:solidFill>
              </a:defRPr>
            </a:lvl6pPr>
            <a:lvl7pPr lvl="6" rtl="0">
              <a:buNone/>
              <a:defRPr b="1" sz="800">
                <a:solidFill>
                  <a:srgbClr val="FFFFFF"/>
                </a:solidFill>
              </a:defRPr>
            </a:lvl7pPr>
            <a:lvl8pPr lvl="7" rtl="0">
              <a:buNone/>
              <a:defRPr b="1" sz="800">
                <a:solidFill>
                  <a:srgbClr val="FFFFFF"/>
                </a:solidFill>
              </a:defRPr>
            </a:lvl8pPr>
            <a:lvl9pPr lvl="8" rtl="0">
              <a:buNone/>
              <a:defRPr b="1" sz="8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FFFFFF"/>
                </a:solidFill>
              </a:defRPr>
            </a:lvl1pPr>
            <a:lvl2pPr lvl="1" rtl="0">
              <a:buNone/>
              <a:defRPr b="1" sz="800">
                <a:solidFill>
                  <a:srgbClr val="FFFFFF"/>
                </a:solidFill>
              </a:defRPr>
            </a:lvl2pPr>
            <a:lvl3pPr lvl="2" rtl="0">
              <a:buNone/>
              <a:defRPr b="1" sz="800">
                <a:solidFill>
                  <a:srgbClr val="FFFFFF"/>
                </a:solidFill>
              </a:defRPr>
            </a:lvl3pPr>
            <a:lvl4pPr lvl="3" rtl="0">
              <a:buNone/>
              <a:defRPr b="1" sz="800">
                <a:solidFill>
                  <a:srgbClr val="FFFFFF"/>
                </a:solidFill>
              </a:defRPr>
            </a:lvl4pPr>
            <a:lvl5pPr lvl="4" rtl="0">
              <a:buNone/>
              <a:defRPr b="1" sz="800">
                <a:solidFill>
                  <a:srgbClr val="FFFFFF"/>
                </a:solidFill>
              </a:defRPr>
            </a:lvl5pPr>
            <a:lvl6pPr lvl="5" rtl="0">
              <a:buNone/>
              <a:defRPr b="1" sz="800">
                <a:solidFill>
                  <a:srgbClr val="FFFFFF"/>
                </a:solidFill>
              </a:defRPr>
            </a:lvl6pPr>
            <a:lvl7pPr lvl="6" rtl="0">
              <a:buNone/>
              <a:defRPr b="1" sz="800">
                <a:solidFill>
                  <a:srgbClr val="FFFFFF"/>
                </a:solidFill>
              </a:defRPr>
            </a:lvl7pPr>
            <a:lvl8pPr lvl="7" rtl="0">
              <a:buNone/>
              <a:defRPr b="1" sz="800">
                <a:solidFill>
                  <a:srgbClr val="FFFFFF"/>
                </a:solidFill>
              </a:defRPr>
            </a:lvl8pPr>
            <a:lvl9pPr lvl="8" rtl="0">
              <a:buNone/>
              <a:defRPr b="1" sz="8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FFFFFF"/>
                </a:solidFill>
              </a:defRPr>
            </a:lvl1pPr>
            <a:lvl2pPr lvl="1" rtl="0">
              <a:buNone/>
              <a:defRPr b="1" sz="800">
                <a:solidFill>
                  <a:srgbClr val="FFFFFF"/>
                </a:solidFill>
              </a:defRPr>
            </a:lvl2pPr>
            <a:lvl3pPr lvl="2" rtl="0">
              <a:buNone/>
              <a:defRPr b="1" sz="800">
                <a:solidFill>
                  <a:srgbClr val="FFFFFF"/>
                </a:solidFill>
              </a:defRPr>
            </a:lvl3pPr>
            <a:lvl4pPr lvl="3" rtl="0">
              <a:buNone/>
              <a:defRPr b="1" sz="800">
                <a:solidFill>
                  <a:srgbClr val="FFFFFF"/>
                </a:solidFill>
              </a:defRPr>
            </a:lvl4pPr>
            <a:lvl5pPr lvl="4" rtl="0">
              <a:buNone/>
              <a:defRPr b="1" sz="800">
                <a:solidFill>
                  <a:srgbClr val="FFFFFF"/>
                </a:solidFill>
              </a:defRPr>
            </a:lvl5pPr>
            <a:lvl6pPr lvl="5" rtl="0">
              <a:buNone/>
              <a:defRPr b="1" sz="800">
                <a:solidFill>
                  <a:srgbClr val="FFFFFF"/>
                </a:solidFill>
              </a:defRPr>
            </a:lvl6pPr>
            <a:lvl7pPr lvl="6" rtl="0">
              <a:buNone/>
              <a:defRPr b="1" sz="800">
                <a:solidFill>
                  <a:srgbClr val="FFFFFF"/>
                </a:solidFill>
              </a:defRPr>
            </a:lvl7pPr>
            <a:lvl8pPr lvl="7" rtl="0">
              <a:buNone/>
              <a:defRPr b="1" sz="800">
                <a:solidFill>
                  <a:srgbClr val="FFFFFF"/>
                </a:solidFill>
              </a:defRPr>
            </a:lvl8pPr>
            <a:lvl9pPr lvl="8" rtl="0">
              <a:buNone/>
              <a:defRPr b="1" sz="8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FFFFFF"/>
                </a:solidFill>
              </a:defRPr>
            </a:lvl1pPr>
            <a:lvl2pPr lvl="1" rtl="0">
              <a:buNone/>
              <a:defRPr b="1" sz="800">
                <a:solidFill>
                  <a:srgbClr val="FFFFFF"/>
                </a:solidFill>
              </a:defRPr>
            </a:lvl2pPr>
            <a:lvl3pPr lvl="2" rtl="0">
              <a:buNone/>
              <a:defRPr b="1" sz="800">
                <a:solidFill>
                  <a:srgbClr val="FFFFFF"/>
                </a:solidFill>
              </a:defRPr>
            </a:lvl3pPr>
            <a:lvl4pPr lvl="3" rtl="0">
              <a:buNone/>
              <a:defRPr b="1" sz="800">
                <a:solidFill>
                  <a:srgbClr val="FFFFFF"/>
                </a:solidFill>
              </a:defRPr>
            </a:lvl4pPr>
            <a:lvl5pPr lvl="4" rtl="0">
              <a:buNone/>
              <a:defRPr b="1" sz="800">
                <a:solidFill>
                  <a:srgbClr val="FFFFFF"/>
                </a:solidFill>
              </a:defRPr>
            </a:lvl5pPr>
            <a:lvl6pPr lvl="5" rtl="0">
              <a:buNone/>
              <a:defRPr b="1" sz="800">
                <a:solidFill>
                  <a:srgbClr val="FFFFFF"/>
                </a:solidFill>
              </a:defRPr>
            </a:lvl6pPr>
            <a:lvl7pPr lvl="6" rtl="0">
              <a:buNone/>
              <a:defRPr b="1" sz="800">
                <a:solidFill>
                  <a:srgbClr val="FFFFFF"/>
                </a:solidFill>
              </a:defRPr>
            </a:lvl7pPr>
            <a:lvl8pPr lvl="7" rtl="0">
              <a:buNone/>
              <a:defRPr b="1" sz="800">
                <a:solidFill>
                  <a:srgbClr val="FFFFFF"/>
                </a:solidFill>
              </a:defRPr>
            </a:lvl8pPr>
            <a:lvl9pPr lvl="8" rtl="0">
              <a:buNone/>
              <a:defRPr b="1" sz="8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6"/>
          <p:cNvSpPr txBox="1"/>
          <p:nvPr>
            <p:ph idx="3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FFFFFF"/>
                </a:solidFill>
              </a:defRPr>
            </a:lvl1pPr>
            <a:lvl2pPr lvl="1" rtl="0">
              <a:buNone/>
              <a:defRPr b="1" sz="800">
                <a:solidFill>
                  <a:srgbClr val="FFFFFF"/>
                </a:solidFill>
              </a:defRPr>
            </a:lvl2pPr>
            <a:lvl3pPr lvl="2" rtl="0">
              <a:buNone/>
              <a:defRPr b="1" sz="800">
                <a:solidFill>
                  <a:srgbClr val="FFFFFF"/>
                </a:solidFill>
              </a:defRPr>
            </a:lvl3pPr>
            <a:lvl4pPr lvl="3" rtl="0">
              <a:buNone/>
              <a:defRPr b="1" sz="800">
                <a:solidFill>
                  <a:srgbClr val="FFFFFF"/>
                </a:solidFill>
              </a:defRPr>
            </a:lvl4pPr>
            <a:lvl5pPr lvl="4" rtl="0">
              <a:buNone/>
              <a:defRPr b="1" sz="800">
                <a:solidFill>
                  <a:srgbClr val="FFFFFF"/>
                </a:solidFill>
              </a:defRPr>
            </a:lvl5pPr>
            <a:lvl6pPr lvl="5" rtl="0">
              <a:buNone/>
              <a:defRPr b="1" sz="800">
                <a:solidFill>
                  <a:srgbClr val="FFFFFF"/>
                </a:solidFill>
              </a:defRPr>
            </a:lvl6pPr>
            <a:lvl7pPr lvl="6" rtl="0">
              <a:buNone/>
              <a:defRPr b="1" sz="800">
                <a:solidFill>
                  <a:srgbClr val="FFFFFF"/>
                </a:solidFill>
              </a:defRPr>
            </a:lvl7pPr>
            <a:lvl8pPr lvl="7" rtl="0">
              <a:buNone/>
              <a:defRPr b="1" sz="800">
                <a:solidFill>
                  <a:srgbClr val="FFFFFF"/>
                </a:solidFill>
              </a:defRPr>
            </a:lvl8pPr>
            <a:lvl9pPr lvl="8" rtl="0">
              <a:buNone/>
              <a:defRPr b="1" sz="8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4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FFFFFF"/>
                </a:solidFill>
              </a:defRPr>
            </a:lvl1pPr>
            <a:lvl2pPr lvl="1" rtl="0">
              <a:buNone/>
              <a:defRPr b="1" sz="800">
                <a:solidFill>
                  <a:srgbClr val="FFFFFF"/>
                </a:solidFill>
              </a:defRPr>
            </a:lvl2pPr>
            <a:lvl3pPr lvl="2" rtl="0">
              <a:buNone/>
              <a:defRPr b="1" sz="800">
                <a:solidFill>
                  <a:srgbClr val="FFFFFF"/>
                </a:solidFill>
              </a:defRPr>
            </a:lvl3pPr>
            <a:lvl4pPr lvl="3" rtl="0">
              <a:buNone/>
              <a:defRPr b="1" sz="800">
                <a:solidFill>
                  <a:srgbClr val="FFFFFF"/>
                </a:solidFill>
              </a:defRPr>
            </a:lvl4pPr>
            <a:lvl5pPr lvl="4" rtl="0">
              <a:buNone/>
              <a:defRPr b="1" sz="800">
                <a:solidFill>
                  <a:srgbClr val="FFFFFF"/>
                </a:solidFill>
              </a:defRPr>
            </a:lvl5pPr>
            <a:lvl6pPr lvl="5" rtl="0">
              <a:buNone/>
              <a:defRPr b="1" sz="800">
                <a:solidFill>
                  <a:srgbClr val="FFFFFF"/>
                </a:solidFill>
              </a:defRPr>
            </a:lvl6pPr>
            <a:lvl7pPr lvl="6" rtl="0">
              <a:buNone/>
              <a:defRPr b="1" sz="800">
                <a:solidFill>
                  <a:srgbClr val="FFFFFF"/>
                </a:solidFill>
              </a:defRPr>
            </a:lvl7pPr>
            <a:lvl8pPr lvl="7" rtl="0">
              <a:buNone/>
              <a:defRPr b="1" sz="800">
                <a:solidFill>
                  <a:srgbClr val="FFFFFF"/>
                </a:solidFill>
              </a:defRPr>
            </a:lvl8pPr>
            <a:lvl9pPr lvl="8" rtl="0">
              <a:buNone/>
              <a:defRPr b="1" sz="8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FFFFFF"/>
                </a:solidFill>
              </a:defRPr>
            </a:lvl1pPr>
            <a:lvl2pPr lvl="1" rtl="0">
              <a:buNone/>
              <a:defRPr b="1" sz="800">
                <a:solidFill>
                  <a:srgbClr val="FFFFFF"/>
                </a:solidFill>
              </a:defRPr>
            </a:lvl2pPr>
            <a:lvl3pPr lvl="2" rtl="0">
              <a:buNone/>
              <a:defRPr b="1" sz="800">
                <a:solidFill>
                  <a:srgbClr val="FFFFFF"/>
                </a:solidFill>
              </a:defRPr>
            </a:lvl3pPr>
            <a:lvl4pPr lvl="3" rtl="0">
              <a:buNone/>
              <a:defRPr b="1" sz="800">
                <a:solidFill>
                  <a:srgbClr val="FFFFFF"/>
                </a:solidFill>
              </a:defRPr>
            </a:lvl4pPr>
            <a:lvl5pPr lvl="4" rtl="0">
              <a:buNone/>
              <a:defRPr b="1" sz="800">
                <a:solidFill>
                  <a:srgbClr val="FFFFFF"/>
                </a:solidFill>
              </a:defRPr>
            </a:lvl5pPr>
            <a:lvl6pPr lvl="5" rtl="0">
              <a:buNone/>
              <a:defRPr b="1" sz="800">
                <a:solidFill>
                  <a:srgbClr val="FFFFFF"/>
                </a:solidFill>
              </a:defRPr>
            </a:lvl6pPr>
            <a:lvl7pPr lvl="6" rtl="0">
              <a:buNone/>
              <a:defRPr b="1" sz="800">
                <a:solidFill>
                  <a:srgbClr val="FFFFFF"/>
                </a:solidFill>
              </a:defRPr>
            </a:lvl7pPr>
            <a:lvl8pPr lvl="7" rtl="0">
              <a:buNone/>
              <a:defRPr b="1" sz="800">
                <a:solidFill>
                  <a:srgbClr val="FFFFFF"/>
                </a:solidFill>
              </a:defRPr>
            </a:lvl8pPr>
            <a:lvl9pPr lvl="8" rtl="0">
              <a:buNone/>
              <a:defRPr b="1" sz="8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FFFFFF"/>
                </a:solidFill>
              </a:defRPr>
            </a:lvl1pPr>
            <a:lvl2pPr lvl="1" rtl="0">
              <a:buNone/>
              <a:defRPr b="1" sz="800">
                <a:solidFill>
                  <a:srgbClr val="FFFFFF"/>
                </a:solidFill>
              </a:defRPr>
            </a:lvl2pPr>
            <a:lvl3pPr lvl="2" rtl="0">
              <a:buNone/>
              <a:defRPr b="1" sz="800">
                <a:solidFill>
                  <a:srgbClr val="FFFFFF"/>
                </a:solidFill>
              </a:defRPr>
            </a:lvl3pPr>
            <a:lvl4pPr lvl="3" rtl="0">
              <a:buNone/>
              <a:defRPr b="1" sz="800">
                <a:solidFill>
                  <a:srgbClr val="FFFFFF"/>
                </a:solidFill>
              </a:defRPr>
            </a:lvl4pPr>
            <a:lvl5pPr lvl="4" rtl="0">
              <a:buNone/>
              <a:defRPr b="1" sz="800">
                <a:solidFill>
                  <a:srgbClr val="FFFFFF"/>
                </a:solidFill>
              </a:defRPr>
            </a:lvl5pPr>
            <a:lvl6pPr lvl="5" rtl="0">
              <a:buNone/>
              <a:defRPr b="1" sz="800">
                <a:solidFill>
                  <a:srgbClr val="FFFFFF"/>
                </a:solidFill>
              </a:defRPr>
            </a:lvl6pPr>
            <a:lvl7pPr lvl="6" rtl="0">
              <a:buNone/>
              <a:defRPr b="1" sz="800">
                <a:solidFill>
                  <a:srgbClr val="FFFFFF"/>
                </a:solidFill>
              </a:defRPr>
            </a:lvl7pPr>
            <a:lvl8pPr lvl="7" rtl="0">
              <a:buNone/>
              <a:defRPr b="1" sz="800">
                <a:solidFill>
                  <a:srgbClr val="FFFFFF"/>
                </a:solidFill>
              </a:defRPr>
            </a:lvl8pPr>
            <a:lvl9pPr lvl="8" rtl="0">
              <a:buNone/>
              <a:defRPr b="1" sz="8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FFFFFF"/>
                </a:solidFill>
              </a:defRPr>
            </a:lvl1pPr>
            <a:lvl2pPr lvl="1" rtl="0">
              <a:buNone/>
              <a:defRPr b="1" sz="800">
                <a:solidFill>
                  <a:srgbClr val="FFFFFF"/>
                </a:solidFill>
              </a:defRPr>
            </a:lvl2pPr>
            <a:lvl3pPr lvl="2" rtl="0">
              <a:buNone/>
              <a:defRPr b="1" sz="800">
                <a:solidFill>
                  <a:srgbClr val="FFFFFF"/>
                </a:solidFill>
              </a:defRPr>
            </a:lvl3pPr>
            <a:lvl4pPr lvl="3" rtl="0">
              <a:buNone/>
              <a:defRPr b="1" sz="800">
                <a:solidFill>
                  <a:srgbClr val="FFFFFF"/>
                </a:solidFill>
              </a:defRPr>
            </a:lvl4pPr>
            <a:lvl5pPr lvl="4" rtl="0">
              <a:buNone/>
              <a:defRPr b="1" sz="800">
                <a:solidFill>
                  <a:srgbClr val="FFFFFF"/>
                </a:solidFill>
              </a:defRPr>
            </a:lvl5pPr>
            <a:lvl6pPr lvl="5" rtl="0">
              <a:buNone/>
              <a:defRPr b="1" sz="800">
                <a:solidFill>
                  <a:srgbClr val="FFFFFF"/>
                </a:solidFill>
              </a:defRPr>
            </a:lvl6pPr>
            <a:lvl7pPr lvl="6" rtl="0">
              <a:buNone/>
              <a:defRPr b="1" sz="800">
                <a:solidFill>
                  <a:srgbClr val="FFFFFF"/>
                </a:solidFill>
              </a:defRPr>
            </a:lvl7pPr>
            <a:lvl8pPr lvl="7" rtl="0">
              <a:buNone/>
              <a:defRPr b="1" sz="800">
                <a:solidFill>
                  <a:srgbClr val="FFFFFF"/>
                </a:solidFill>
              </a:defRPr>
            </a:lvl8pPr>
            <a:lvl9pPr lvl="8" rtl="0">
              <a:buNone/>
              <a:defRPr b="1" sz="8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FFFFFF"/>
                </a:solidFill>
              </a:defRPr>
            </a:lvl1pPr>
            <a:lvl2pPr lvl="1" rtl="0">
              <a:buNone/>
              <a:defRPr b="1" sz="800">
                <a:solidFill>
                  <a:srgbClr val="FFFFFF"/>
                </a:solidFill>
              </a:defRPr>
            </a:lvl2pPr>
            <a:lvl3pPr lvl="2" rtl="0">
              <a:buNone/>
              <a:defRPr b="1" sz="800">
                <a:solidFill>
                  <a:srgbClr val="FFFFFF"/>
                </a:solidFill>
              </a:defRPr>
            </a:lvl3pPr>
            <a:lvl4pPr lvl="3" rtl="0">
              <a:buNone/>
              <a:defRPr b="1" sz="800">
                <a:solidFill>
                  <a:srgbClr val="FFFFFF"/>
                </a:solidFill>
              </a:defRPr>
            </a:lvl4pPr>
            <a:lvl5pPr lvl="4" rtl="0">
              <a:buNone/>
              <a:defRPr b="1" sz="800">
                <a:solidFill>
                  <a:srgbClr val="FFFFFF"/>
                </a:solidFill>
              </a:defRPr>
            </a:lvl5pPr>
            <a:lvl6pPr lvl="5" rtl="0">
              <a:buNone/>
              <a:defRPr b="1" sz="800">
                <a:solidFill>
                  <a:srgbClr val="FFFFFF"/>
                </a:solidFill>
              </a:defRPr>
            </a:lvl6pPr>
            <a:lvl7pPr lvl="6" rtl="0">
              <a:buNone/>
              <a:defRPr b="1" sz="800">
                <a:solidFill>
                  <a:srgbClr val="FFFFFF"/>
                </a:solidFill>
              </a:defRPr>
            </a:lvl7pPr>
            <a:lvl8pPr lvl="7" rtl="0">
              <a:buNone/>
              <a:defRPr b="1" sz="800">
                <a:solidFill>
                  <a:srgbClr val="FFFFFF"/>
                </a:solidFill>
              </a:defRPr>
            </a:lvl8pPr>
            <a:lvl9pPr lvl="8" rtl="0">
              <a:buNone/>
              <a:defRPr b="1" sz="8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8229403" y="37925"/>
            <a:ext cx="737743" cy="814761"/>
            <a:chOff x="853506" y="539423"/>
            <a:chExt cx="1098158" cy="1181327"/>
          </a:xfrm>
        </p:grpSpPr>
        <p:sp>
          <p:nvSpPr>
            <p:cNvPr id="11" name="Google Shape;11;p1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" name="Google Shape;12;p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3" name="Google Shape;13;p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144325" y="539423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1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1132727" y="110279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1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1411921" y="901629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1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853506" y="79114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s://towardsdatascience.com/beginners-guide-to-the-three-types-of-machine-learning-3141730ef45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Connected_component_(graph_theory)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owardsdatascience.com/how-dbscan-works-and-why-should-i-use-it-443b4a191c8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owardsdatascience.com/a-one-stop-shop-for-principal-component-analysis-5582fb7e0a9c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Singular_value_decomposition" TargetMode="External"/><Relationship Id="rId4" Type="http://schemas.openxmlformats.org/officeDocument/2006/relationships/hyperlink" Target="https://en.wikipedia.org/wiki/Data_matrix_(multivariate_statistics)" TargetMode="External"/><Relationship Id="rId9" Type="http://schemas.openxmlformats.org/officeDocument/2006/relationships/image" Target="../media/image12.png"/><Relationship Id="rId5" Type="http://schemas.openxmlformats.org/officeDocument/2006/relationships/hyperlink" Target="https://en.wikipedia.org/wiki/Covariance" TargetMode="External"/><Relationship Id="rId6" Type="http://schemas.openxmlformats.org/officeDocument/2006/relationships/hyperlink" Target="https://en.wikipedia.org/wiki/Eigendecomposition_of_a_matrix" TargetMode="External"/><Relationship Id="rId7" Type="http://schemas.openxmlformats.org/officeDocument/2006/relationships/image" Target="../media/image11.gif"/><Relationship Id="rId8" Type="http://schemas.openxmlformats.org/officeDocument/2006/relationships/hyperlink" Target="https://stats.stackexchange.com/questions/2691/making-sense-of-principal-component-analysis-eigenvectors-eigenvalu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hyperlink" Target="https://www.mikulskibartosz.name/pca-how-to-choose-the-number-of-components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scikit-learn.org/stable/auto_examples/cluster/plot_kmeans_digits.html#sphx-glr-auto-examples-cluster-plot-kmeans-digits-py" TargetMode="External"/><Relationship Id="rId4" Type="http://schemas.openxmlformats.org/officeDocument/2006/relationships/hyperlink" Target="https://www.youtube.com/watch?v=FgakZw6K1QQ" TargetMode="External"/><Relationship Id="rId5" Type="http://schemas.openxmlformats.org/officeDocument/2006/relationships/hyperlink" Target="https://jakevdp.github.io/PythonDataScienceHandbook/05.09-principal-component-analysis.html" TargetMode="External"/><Relationship Id="rId6" Type="http://schemas.openxmlformats.org/officeDocument/2006/relationships/hyperlink" Target="https://developers.google.com/machine-learning/recommendation/collaborative/matrix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bcourses.berkeley.edu/courses/1377158/files/62044813/download?verifier=U8wZ1kcGxU7ZqpRQ7f0A28UP2uhjTZ4EzOKgWJ58&amp;wrap=1" TargetMode="External"/><Relationship Id="rId4" Type="http://schemas.openxmlformats.org/officeDocument/2006/relationships/hyperlink" Target="https://towardsdatascience.com/introduction-to-unsupervised-learning-8f1b189e9050" TargetMode="External"/><Relationship Id="rId5" Type="http://schemas.openxmlformats.org/officeDocument/2006/relationships/hyperlink" Target="https://towardsdatascience.com/dimensionality-reduction-for-machine-learning-80a46c2ebb7e" TargetMode="External"/><Relationship Id="rId6" Type="http://schemas.openxmlformats.org/officeDocument/2006/relationships/hyperlink" Target="https://developers.google.com/machine-learning/recommendation/collaborative/matri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s://www.technative.io/why-unsupervised-machine-learning-is-the-future-of-cybersecurity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Relationship Id="rId4" Type="http://schemas.openxmlformats.org/officeDocument/2006/relationships/hyperlink" Target="https://medium.com/analytics-vidhya/how-to-determine-the-optimal-k-for-k-means-708505d204eb#:~:text=The%20Elbow%20Method,becomes%20first%20starts%20to%20diminish.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>
            <a:off x="614475" y="1622288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Unsupervised Learning</a:t>
            </a:r>
            <a:endParaRPr sz="5500"/>
          </a:p>
        </p:txBody>
      </p:sp>
      <p:grpSp>
        <p:nvGrpSpPr>
          <p:cNvPr id="66" name="Google Shape;66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67" name="Google Shape;67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70" name="Google Shape;70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1"/>
          <p:cNvSpPr/>
          <p:nvPr/>
        </p:nvSpPr>
        <p:spPr>
          <a:xfrm>
            <a:off x="2497627" y="24970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6059300" y="2600050"/>
            <a:ext cx="2058017" cy="101596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1909075" y="4127275"/>
            <a:ext cx="22017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niglet"/>
              <a:buChar char="-"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Emma Duan</a:t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6" name="Google Shape;76;p11"/>
          <p:cNvSpPr txBox="1"/>
          <p:nvPr>
            <p:ph idx="4294967295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CONFIDENTIAL - NOT FOR USE AND/OR DISTRIBUTION TO THE GENERAL PUBLIC</a:t>
            </a:r>
            <a:endParaRPr b="1"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0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50" y="878001"/>
            <a:ext cx="3840299" cy="2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type="title"/>
          </p:nvPr>
        </p:nvSpPr>
        <p:spPr>
          <a:xfrm>
            <a:off x="-6000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4517350" y="3684950"/>
            <a:ext cx="43254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</a:rPr>
              <a:t>The silhouette value is a measure of how similar an object is to its own cluster (cohesion) compared to other clusters (separation). The silhouette ranges from −1 to +1, where a high value indicates that the object is well matched to its own cluster and poorly matched to neighboring clusters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362" y="890313"/>
            <a:ext cx="4031737" cy="271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238350" y="4646450"/>
            <a:ext cx="8667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https://towardsdatascience.com/beginners-guide-to-the-three-types-of-machine-learning-3141730ef45d</a:t>
            </a:r>
            <a:endParaRPr sz="1200"/>
          </a:p>
        </p:txBody>
      </p:sp>
      <p:sp>
        <p:nvSpPr>
          <p:cNvPr id="157" name="Google Shape;157;p20"/>
          <p:cNvSpPr txBox="1"/>
          <p:nvPr/>
        </p:nvSpPr>
        <p:spPr>
          <a:xfrm>
            <a:off x="457350" y="3735900"/>
            <a:ext cx="37920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FFFFF"/>
                </a:solidFill>
              </a:rPr>
              <a:t>Usually pick the “elbow” point where you see a huge drop indicating </a:t>
            </a:r>
            <a:r>
              <a:rPr lang="en" sz="1150">
                <a:solidFill>
                  <a:srgbClr val="FFFFFF"/>
                </a:solidFill>
              </a:rPr>
              <a:t>cluster</a:t>
            </a:r>
            <a:r>
              <a:rPr lang="en" sz="1150">
                <a:solidFill>
                  <a:srgbClr val="FFFFFF"/>
                </a:solidFill>
              </a:rPr>
              <a:t> </a:t>
            </a:r>
            <a:r>
              <a:rPr lang="en" sz="1150">
                <a:solidFill>
                  <a:srgbClr val="FFFFFF"/>
                </a:solidFill>
              </a:rPr>
              <a:t>homogeneity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-6000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457200" y="695075"/>
            <a:ext cx="82296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Motivation: Centroid-based clustering methods like kMeans favor clusters that are spherical, and have great difficulty with anything else.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Density-based spatial clustering of applications with noise </a:t>
            </a:r>
            <a:r>
              <a:rPr lang="en" sz="1800"/>
              <a:t>(</a:t>
            </a:r>
            <a:r>
              <a:rPr lang="en" sz="1800"/>
              <a:t>DBSCAN) performs density-based clustering, and follows the shape of dense neighborhoods of points</a:t>
            </a:r>
            <a:endParaRPr sz="1500"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1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900" y="2448525"/>
            <a:ext cx="3131900" cy="23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975200" y="2560225"/>
            <a:ext cx="43896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Core points(red)</a:t>
            </a:r>
            <a:r>
              <a:rPr lang="en">
                <a:solidFill>
                  <a:srgbClr val="FFFFFF"/>
                </a:solidFill>
              </a:rPr>
              <a:t> have at least </a:t>
            </a:r>
            <a:r>
              <a:rPr b="1" lang="en">
                <a:solidFill>
                  <a:srgbClr val="FFFFFF"/>
                </a:solidFill>
              </a:rPr>
              <a:t>minPts</a:t>
            </a:r>
            <a:r>
              <a:rPr lang="en">
                <a:solidFill>
                  <a:srgbClr val="FFFFFF"/>
                </a:solidFill>
              </a:rPr>
              <a:t> neighbors in a sphere of </a:t>
            </a:r>
            <a:r>
              <a:rPr b="1" lang="en">
                <a:solidFill>
                  <a:srgbClr val="FFFFFF"/>
                </a:solidFill>
              </a:rPr>
              <a:t>ε-diameter</a:t>
            </a:r>
            <a:r>
              <a:rPr lang="en">
                <a:solidFill>
                  <a:srgbClr val="FFFFFF"/>
                </a:solidFill>
              </a:rPr>
              <a:t>  around them.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Border</a:t>
            </a:r>
            <a:r>
              <a:rPr lang="en">
                <a:solidFill>
                  <a:srgbClr val="FFFFFF"/>
                </a:solidFill>
              </a:rPr>
              <a:t> point(yellow) have at least 1 core points within </a:t>
            </a:r>
            <a:r>
              <a:rPr lang="en">
                <a:solidFill>
                  <a:srgbClr val="FFFFFF"/>
                </a:solidFill>
              </a:rPr>
              <a:t>ε-diameter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Noise point(blue) have no core points within ε-diameter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red points here are core points with at least minPts = 4 neighbors in an </a:t>
            </a:r>
            <a:r>
              <a:rPr lang="en">
                <a:solidFill>
                  <a:srgbClr val="FFFFFF"/>
                </a:solidFill>
              </a:rPr>
              <a:t>ε</a:t>
            </a:r>
            <a:r>
              <a:rPr lang="en">
                <a:solidFill>
                  <a:srgbClr val="FFFFFF"/>
                </a:solidFill>
              </a:rPr>
              <a:t>-sphere around them.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247125" y="956675"/>
            <a:ext cx="4081500" cy="3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DBSCAN algorithm:</a:t>
            </a:r>
            <a:endParaRPr baseline="30000" sz="18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Find the points in the ε (eps) neighborhood of every point, and identify the core points with more than minPoints neighbors.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Find the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connected components</a:t>
            </a:r>
            <a:r>
              <a:rPr lang="en" sz="1700"/>
              <a:t> of core points on the neighbor graph, ignoring all non-core points.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Assign each non-core point to a nearby cluster if the cluster is an ε (eps) neighbor, otherwise assign it to noise.</a:t>
            </a:r>
            <a:endParaRPr sz="1700"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2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4492350" y="3759450"/>
            <a:ext cx="43746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FFFF"/>
                </a:solidFill>
              </a:rPr>
              <a:t>In this diagram, </a:t>
            </a: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minPts = 4</a:t>
            </a:r>
            <a:r>
              <a:rPr lang="en" sz="950">
                <a:solidFill>
                  <a:srgbClr val="FFFFFF"/>
                </a:solidFill>
              </a:rPr>
              <a:t>. Point A and the other red points are core points, because the area surrounding these points in an </a:t>
            </a:r>
            <a:r>
              <a:rPr i="1"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</a:t>
            </a:r>
            <a:r>
              <a:rPr lang="en" sz="950">
                <a:solidFill>
                  <a:srgbClr val="FFFFFF"/>
                </a:solidFill>
              </a:rPr>
              <a:t> radius contain at least 4 points (including the point itself). Because they are all reachable from one another, they form a single cluster. Points B and C are not core points, but are reachable from A (via other core points) and thus belong to the cluster as well. Point N is a noise point that is neither a core point nor directly-reachable.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350" y="1019050"/>
            <a:ext cx="36406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>
            <p:ph type="title"/>
          </p:nvPr>
        </p:nvSpPr>
        <p:spPr>
          <a:xfrm>
            <a:off x="-6000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457200" y="861225"/>
            <a:ext cx="8229600" cy="3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✘"/>
            </a:pPr>
            <a:r>
              <a:rPr lang="en">
                <a:solidFill>
                  <a:schemeClr val="lt1"/>
                </a:solidFill>
              </a:rPr>
              <a:t>Key parameters: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ε eps: specifies how close points should be to each other to be considered a part of a cluster. Points are neighbours if pointwise distance is below eps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minPoints: the minimum number of points to form a dense region. For example, if we set the minPoints parameter as 5, then we need at least 5 points to form a dense reg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Distance function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✘"/>
            </a:pPr>
            <a:r>
              <a:rPr lang="en" sz="1800">
                <a:solidFill>
                  <a:schemeClr val="lt1"/>
                </a:solidFill>
              </a:rPr>
              <a:t>Advantages: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No pre-specified number of clusters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Clusters can be any shape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Works well with high density data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Robust to outliers (noise component)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3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-6000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217200" y="4673100"/>
            <a:ext cx="5901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https://towardsdatascience.com/how-dbscan-works-and-why-should-i-use-it-443b4a191c80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4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12" y="1193375"/>
            <a:ext cx="8065078" cy="30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>
            <p:ph type="title"/>
          </p:nvPr>
        </p:nvSpPr>
        <p:spPr>
          <a:xfrm>
            <a:off x="-6000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two methods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-12000" y="842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clustering methods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457200" y="941675"/>
            <a:ext cx="8229600" cy="3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BIRCH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Bi-clustering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Affinity propagation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concepts: distance metrics, similarity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Usually clustering algos are sensitive to input scale, might need to normalized</a:t>
            </a:r>
            <a:endParaRPr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5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ctrTitle"/>
          </p:nvPr>
        </p:nvSpPr>
        <p:spPr>
          <a:xfrm>
            <a:off x="685800" y="2954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3</a:t>
            </a:r>
            <a:r>
              <a:rPr lang="en" sz="6000"/>
              <a:t>.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3617075" y="513900"/>
            <a:ext cx="1824693" cy="1648052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CONFIDENTIAL - NOT FOR USE AND/OR DISTRIBUTION TO THE GENERAL PUBLIC</a:t>
            </a:r>
            <a:endParaRPr b="1"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457200" y="951100"/>
            <a:ext cx="82296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Dimensionality reduction techniques are widely used and versatile techniques that can be used to:</a:t>
            </a:r>
            <a:endParaRPr/>
          </a:p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structure in features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pre-processing for other ML algorithms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aid in visualisation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basic principle of dimensionality reduction techniques is to transform the data into a new space that summarise properties of the whole data set along a reduced number of dimensions.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7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sp>
        <p:nvSpPr>
          <p:cNvPr id="220" name="Google Shape;220;p27"/>
          <p:cNvSpPr txBox="1"/>
          <p:nvPr>
            <p:ph type="title"/>
          </p:nvPr>
        </p:nvSpPr>
        <p:spPr>
          <a:xfrm>
            <a:off x="-6000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457200" y="896875"/>
            <a:ext cx="82296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should I use PCA?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 you want to reduce the number of variables, but aren’t able to identify variables to completely remove from consideration?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 you want to ensure your variables are independent of one another?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Are you comfortable making your independent variables less interpretable?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When your answers to all 3 questions are yes, PCA is safe to use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8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-6000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- Principal Component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457200" y="913650"/>
            <a:ext cx="8229600" cy="3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PCA is a technique that transforms the original n-dimensional data into a new n’-dimensional space.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These new dimensions are linear combinations of the original data, i.e. they are composed of proportions of the original variables.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Along these new dimensions, called principal components, the data expresses most of its variability along the first PC, then second, 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Principal components are orthogonal to each other, i.e. non-correlated.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Other linear dim reduction methods: LDA, factor analysis,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9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sp>
        <p:nvSpPr>
          <p:cNvPr id="236" name="Google Shape;236;p29"/>
          <p:cNvSpPr txBox="1"/>
          <p:nvPr>
            <p:ph type="title"/>
          </p:nvPr>
        </p:nvSpPr>
        <p:spPr>
          <a:xfrm>
            <a:off x="-6000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- Principal Component Analysis</a:t>
            </a: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40500" y="4643150"/>
            <a:ext cx="9063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https://towardsdatascience.com/a-one-stop-shop-for-principal-component-analysis-5582fb7e0a9c</a:t>
            </a:r>
            <a:endParaRPr sz="1200"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975" y="3601147"/>
            <a:ext cx="3635900" cy="354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ctrTitle"/>
          </p:nvPr>
        </p:nvSpPr>
        <p:spPr>
          <a:xfrm>
            <a:off x="685800" y="857692"/>
            <a:ext cx="7772400" cy="3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82" name="Google Shape;82;p12"/>
          <p:cNvSpPr txBox="1"/>
          <p:nvPr/>
        </p:nvSpPr>
        <p:spPr>
          <a:xfrm>
            <a:off x="1446875" y="1775050"/>
            <a:ext cx="6378000" cy="2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What are unsupervised methods, how do they differ from supervised learning?</a:t>
            </a:r>
            <a:endParaRPr sz="2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Name a few methods for clustering?</a:t>
            </a:r>
            <a:endParaRPr sz="2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 do you select parameters for k-means (k, iteration)?</a:t>
            </a:r>
            <a:endParaRPr sz="2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</a:pPr>
            <a:r>
              <a:rPr lang="en"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How do you evaluate clustering results?</a:t>
            </a:r>
            <a:endParaRPr sz="2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What are some dimension reduction methods?</a:t>
            </a:r>
            <a:endParaRPr sz="2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427225" y="964300"/>
            <a:ext cx="32196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PCA is either done by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singular value decomposition</a:t>
            </a:r>
            <a:r>
              <a:rPr lang="en" sz="1700"/>
              <a:t> of a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design matrix</a:t>
            </a:r>
            <a:r>
              <a:rPr lang="en" sz="1700"/>
              <a:t>,  or calculating the data 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covariance</a:t>
            </a:r>
            <a:r>
              <a:rPr lang="en" sz="1700"/>
              <a:t> matrix of the original data then performing 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eigenvalue decomposition</a:t>
            </a:r>
            <a:r>
              <a:rPr lang="en" sz="1700"/>
              <a:t> on the covariance matrix.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Goal: </a:t>
            </a:r>
            <a:r>
              <a:rPr lang="en" sz="1800"/>
              <a:t>find a low-dimensional representation of the dataset that preserves as much as possible of the variation</a:t>
            </a:r>
            <a:endParaRPr sz="1800"/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0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7">
            <a:alphaModFix/>
          </a:blip>
          <a:srcRect b="0" l="30783" r="28675" t="0"/>
          <a:stretch/>
        </p:blipFill>
        <p:spPr>
          <a:xfrm>
            <a:off x="6170475" y="1210950"/>
            <a:ext cx="2718875" cy="2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>
            <p:ph type="title"/>
          </p:nvPr>
        </p:nvSpPr>
        <p:spPr>
          <a:xfrm>
            <a:off x="-6000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- Principal Component Analysis</a:t>
            </a:r>
            <a:endParaRPr/>
          </a:p>
        </p:txBody>
      </p:sp>
      <p:sp>
        <p:nvSpPr>
          <p:cNvPr id="248" name="Google Shape;248;p30"/>
          <p:cNvSpPr txBox="1"/>
          <p:nvPr/>
        </p:nvSpPr>
        <p:spPr>
          <a:xfrm>
            <a:off x="116100" y="4650625"/>
            <a:ext cx="891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8"/>
              </a:rPr>
              <a:t>https://stats.stackexchange.com/questions/2691/making-sense-of-principal-component-analysis-eigenvectors-eigenvalues</a:t>
            </a:r>
            <a:endParaRPr sz="1200"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60446" y="1210951"/>
            <a:ext cx="2296303" cy="26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46375" y="10675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PCA - Principal Component Analysis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457200" y="769575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Input needs standardization (scale between 0 and 1)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How to select # of components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Scree plot - find the elbow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Cumulative % of variance explained (90%-95%)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00" y="2224475"/>
            <a:ext cx="3397190" cy="24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107" y="2224475"/>
            <a:ext cx="4752894" cy="25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411925" y="4727675"/>
            <a:ext cx="8424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https://www.mikulskibartosz.name/pca-how-to-choose-the-number-of-components/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457200" y="964150"/>
            <a:ext cx="82296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Motivation: “curse of </a:t>
            </a:r>
            <a:r>
              <a:rPr lang="en"/>
              <a:t>dimensionality</a:t>
            </a:r>
            <a:r>
              <a:rPr lang="en"/>
              <a:t>”</a:t>
            </a:r>
            <a:endParaRPr/>
          </a:p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Data dim is nxp, as p grows, model has more d.f. than data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Examples of high dimensional data: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preference, topics in documents, etc.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It </a:t>
            </a:r>
            <a:r>
              <a:rPr lang="en"/>
              <a:t>is a popular method for sparse, linear data (ratings, kw/URL combos, CTR on ads).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Often used in recommender systems</a:t>
            </a:r>
            <a:endParaRPr/>
          </a:p>
        </p:txBody>
      </p:sp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2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6375" y="10675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Matrix Factorization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457200" y="794475"/>
            <a:ext cx="82296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Algebraically, we have a high-dimensional data matrix (typically sparse) S, which we approximate as a product of two dense matrices A and B with low “inner” dimension.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From the factorization, we can fill in missing values of S. This problem is also called “Matrix Completion”.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3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sp>
        <p:nvSpPr>
          <p:cNvPr id="276" name="Google Shape;276;p33"/>
          <p:cNvSpPr txBox="1"/>
          <p:nvPr>
            <p:ph type="title"/>
          </p:nvPr>
        </p:nvSpPr>
        <p:spPr>
          <a:xfrm>
            <a:off x="46375" y="10675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Matrix Factorization</a:t>
            </a:r>
            <a:endParaRPr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300" y="1960424"/>
            <a:ext cx="5892424" cy="22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457200" y="727375"/>
            <a:ext cx="8229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Columns of B represent the distribution of topics the nth sample. Rows of A represent the distribution of topics in the mth feature. These weights allow us to interpret the latent dimensions.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4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225" y="2012398"/>
            <a:ext cx="7389549" cy="28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>
            <p:ph type="title"/>
          </p:nvPr>
        </p:nvSpPr>
        <p:spPr>
          <a:xfrm>
            <a:off x="46375" y="10675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Matrix Factorization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457200" y="758525"/>
            <a:ext cx="8229600" cy="4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Input matrix S is sparse, and we approximate it as a low- dimensional product: A ≈ U * V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Unknown values of S are usually initialized as 0.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Loss could be minimized using SGD, Alternating Least Squares (ALS), or other methods.</a:t>
            </a:r>
            <a:endParaRPr/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5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sp>
        <p:nvSpPr>
          <p:cNvPr id="294" name="Google Shape;294;p35"/>
          <p:cNvSpPr txBox="1"/>
          <p:nvPr>
            <p:ph type="title"/>
          </p:nvPr>
        </p:nvSpPr>
        <p:spPr>
          <a:xfrm>
            <a:off x="46375" y="10675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Matrix Factorization</a:t>
            </a:r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937" y="1959150"/>
            <a:ext cx="6590877" cy="22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dimensionality reduction methods</a:t>
            </a:r>
            <a:endParaRPr/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Factor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LDA (Linear Discriminant Analysis)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Auto-encoder </a:t>
            </a:r>
            <a:endParaRPr/>
          </a:p>
        </p:txBody>
      </p:sp>
      <p:sp>
        <p:nvSpPr>
          <p:cNvPr id="302" name="Google Shape;302;p3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6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last note on performance</a:t>
            </a:r>
            <a:endParaRPr/>
          </a:p>
        </p:txBody>
      </p:sp>
      <p:sp>
        <p:nvSpPr>
          <p:cNvPr id="309" name="Google Shape;309;p37"/>
          <p:cNvSpPr txBox="1"/>
          <p:nvPr>
            <p:ph idx="1" type="body"/>
          </p:nvPr>
        </p:nvSpPr>
        <p:spPr>
          <a:xfrm>
            <a:off x="457200" y="1563400"/>
            <a:ext cx="8229600" cy="29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two different dimensions of performance: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Offline: Model training.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Plenty of resources. Typical goal is one to few days training time. Best possible model accuracy.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Online: Model prediction.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Limited resources (memory and machines). Goal is usually to minimize latency, and perhaps online model size.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7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Readings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1821800" y="1525925"/>
            <a:ext cx="6262800" cy="25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https://scikit-learn.org/stable/auto_examples/cluster/plot_kmeans_digits.html#sphx-glr-auto-examples-cluster-plot-kmeans-digits-py</a:t>
            </a:r>
            <a:endParaRPr sz="1000" u="sng">
              <a:solidFill>
                <a:srgbClr val="6D9EE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https://www.youtube.com/watch?v=FgakZw6K1QQ</a:t>
            </a:r>
            <a:endParaRPr sz="1000" u="sng">
              <a:solidFill>
                <a:srgbClr val="6D9EE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https://jakevdp.github.io/PythonDataScienceHandbook/05.09-principal-component-analysis.html</a:t>
            </a:r>
            <a:endParaRPr sz="1000" u="sng">
              <a:solidFill>
                <a:srgbClr val="6D9EE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https://developers.google.com/machine-learning/recommendation/collaborative/matrix</a:t>
            </a:r>
            <a:endParaRPr sz="1000" u="sng">
              <a:solidFill>
                <a:srgbClr val="6D9EE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38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25" name="Google Shape;325;p39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https://bcourses.berkeley.edu/courses/1377158/files/62044813/download?verifier=U8wZ1kcGxU7ZqpRQ7f0A28UP2uhjTZ4EzOKgWJ58&amp;wrap=1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https://towardsdatascience.com/introduction-to-unsupervised-learning-8f1b189e9050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https://towardsdatascience.com/dimensionality-reduction-for-machine-learning-80a46c2ebb7e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https://developers.google.com/machine-learning/recommendation/collaborative/matrix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9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-6025" y="12727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4345990" y="5203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3"/>
          <p:cNvSpPr txBox="1"/>
          <p:nvPr>
            <p:ph idx="3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2064750" y="1915450"/>
            <a:ext cx="53187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Intro to unsupervised learning</a:t>
            </a:r>
            <a:endParaRPr sz="2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Clustering</a:t>
            </a:r>
            <a:endParaRPr sz="2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</a:pP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k-means</a:t>
            </a:r>
            <a:endParaRPr sz="2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</a:pP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DBSCAN</a:t>
            </a:r>
            <a:endParaRPr sz="2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</a:pP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Dimensionality reduction</a:t>
            </a:r>
            <a:endParaRPr sz="2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</a:pP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PCA</a:t>
            </a:r>
            <a:endParaRPr sz="2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</a:pPr>
            <a:r>
              <a:rPr lang="en"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Matrix factorization</a:t>
            </a:r>
            <a:endParaRPr sz="2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 to Unsupervised Learning</a:t>
            </a:r>
            <a:endParaRPr sz="4000"/>
          </a:p>
        </p:txBody>
      </p:sp>
      <p:sp>
        <p:nvSpPr>
          <p:cNvPr id="98" name="Google Shape;98;p14"/>
          <p:cNvSpPr/>
          <p:nvPr/>
        </p:nvSpPr>
        <p:spPr>
          <a:xfrm>
            <a:off x="3617075" y="513900"/>
            <a:ext cx="1824693" cy="1648052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CONFIDENTIAL - NOT FOR USE AND/OR DISTRIBUTION TO THE GENERAL PUBLIC</a:t>
            </a:r>
            <a:endParaRPr b="1"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-6000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695075"/>
            <a:ext cx="82296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“Given only samples X of the data, we compute a function f such that y = f(X) is “simpler”. 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Char char="✘"/>
            </a:pPr>
            <a:r>
              <a:rPr lang="en" sz="1800"/>
              <a:t>Key difference with supervised learning: no label/target, y here is unknown</a:t>
            </a:r>
            <a:endParaRPr sz="18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✘"/>
            </a:pPr>
            <a:r>
              <a:rPr lang="en" sz="1800"/>
              <a:t>If y is discrete, this is clustering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If y is continuous, this is dimensionality reduction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Unsupervised learning algorithm focuses solely on detecting structure in unlabelled input data.</a:t>
            </a:r>
            <a:endParaRPr sz="1800"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685800" y="2954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2.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617075" y="513900"/>
            <a:ext cx="1824693" cy="1648052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CONFIDENTIAL - NOT FOR USE AND/OR DISTRIBUTION TO THE GENERAL PUBLIC</a:t>
            </a:r>
            <a:endParaRPr b="1"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57200" y="951100"/>
            <a:ext cx="82296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Goal: to find homogeneous subgroups within the data. The grouping is based on how similar the observations are to each other, or the distance between observations.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7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34738"/>
          <a:stretch/>
        </p:blipFill>
        <p:spPr>
          <a:xfrm>
            <a:off x="1359150" y="2052000"/>
            <a:ext cx="6518124" cy="24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164750" y="4633025"/>
            <a:ext cx="65529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https://www.technative.io/why-unsupervised-machine-learning-is-the-future-of-cybersecurity/</a:t>
            </a:r>
            <a:endParaRPr sz="1300"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-6000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-6000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457200" y="695075"/>
            <a:ext cx="82296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The standard k-means algorithm is based on Euclidean distance.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The cluster quality measure is an intra-cluster measure only, equivalent to the sum of item-to-centroid kernels.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A simple greedy algorithm locally optimizes this measure (usually called Lloyd’s algorithm):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Randomly initialize k centroids for cluster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Iterate the following steps (n iters or until convergence):</a:t>
            </a:r>
            <a:endParaRPr sz="18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Compute cluster centroid by taking the mean of observations in cluster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Find the closest cluster center for each observation, and assign it to that cluster</a:t>
            </a:r>
            <a:endParaRPr sz="1500"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8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227" y="1799519"/>
            <a:ext cx="3816174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64400" y="906100"/>
            <a:ext cx="8527500" cy="3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Key parameters: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k: number of clusters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elbow plot or </a:t>
            </a:r>
            <a:r>
              <a:rPr lang="en" sz="1600"/>
              <a:t>silhouette</a:t>
            </a:r>
            <a:r>
              <a:rPr lang="en" sz="1600"/>
              <a:t> score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AIC (lower is better)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n: iteration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Fixed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Until no change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Until small change tolerance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solution is local optima and unstable - initialization will affect results.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Technically only works well on lower dimension data (in high dim E</a:t>
            </a:r>
            <a:r>
              <a:rPr lang="en" sz="1800"/>
              <a:t>uclidean</a:t>
            </a:r>
            <a:r>
              <a:rPr lang="en" sz="1800"/>
              <a:t> distance is not a good metric, maybe switch to a different one)</a:t>
            </a:r>
            <a:endParaRPr sz="1800"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9"/>
          <p:cNvSpPr txBox="1"/>
          <p:nvPr>
            <p:ph idx="2" type="sldNum"/>
          </p:nvPr>
        </p:nvSpPr>
        <p:spPr>
          <a:xfrm>
            <a:off x="4798600" y="4832975"/>
            <a:ext cx="4264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 - NOT FOR USE AND/OR DISTRIBUTION TO THE GENERAL PUBLIC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050" y="1017812"/>
            <a:ext cx="4095499" cy="230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>
            <p:ph type="title"/>
          </p:nvPr>
        </p:nvSpPr>
        <p:spPr>
          <a:xfrm>
            <a:off x="-6000" y="205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224675" y="4613200"/>
            <a:ext cx="87846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https://medium.com/analytics-vidhya/how-to-determine-the-optimal-k-for-k-means-708505d204eb#:~:text=The%20Elbow%20Method,becomes%20first%20starts%20to%20diminish.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