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658" r:id="rId2"/>
    <p:sldId id="668" r:id="rId3"/>
    <p:sldId id="669" r:id="rId4"/>
    <p:sldId id="671" r:id="rId5"/>
    <p:sldId id="582" r:id="rId6"/>
    <p:sldId id="543" r:id="rId7"/>
    <p:sldId id="601" r:id="rId8"/>
    <p:sldId id="583" r:id="rId9"/>
    <p:sldId id="584" r:id="rId10"/>
    <p:sldId id="585" r:id="rId11"/>
    <p:sldId id="586" r:id="rId12"/>
    <p:sldId id="587" r:id="rId13"/>
    <p:sldId id="588" r:id="rId14"/>
    <p:sldId id="602" r:id="rId15"/>
    <p:sldId id="589" r:id="rId16"/>
    <p:sldId id="592" r:id="rId17"/>
    <p:sldId id="591" r:id="rId18"/>
    <p:sldId id="523" r:id="rId19"/>
    <p:sldId id="596" r:id="rId20"/>
    <p:sldId id="593" r:id="rId21"/>
    <p:sldId id="524" r:id="rId22"/>
    <p:sldId id="694" r:id="rId23"/>
    <p:sldId id="525" r:id="rId24"/>
    <p:sldId id="594" r:id="rId25"/>
    <p:sldId id="595" r:id="rId26"/>
    <p:sldId id="597" r:id="rId27"/>
    <p:sldId id="599" r:id="rId28"/>
    <p:sldId id="557" r:id="rId29"/>
    <p:sldId id="527" r:id="rId30"/>
    <p:sldId id="556" r:id="rId31"/>
    <p:sldId id="528" r:id="rId32"/>
    <p:sldId id="598" r:id="rId33"/>
    <p:sldId id="530" r:id="rId34"/>
    <p:sldId id="531" r:id="rId35"/>
    <p:sldId id="532" r:id="rId36"/>
    <p:sldId id="533" r:id="rId37"/>
    <p:sldId id="558" r:id="rId38"/>
    <p:sldId id="534" r:id="rId39"/>
    <p:sldId id="541" r:id="rId40"/>
    <p:sldId id="559" r:id="rId41"/>
    <p:sldId id="542" r:id="rId42"/>
    <p:sldId id="590" r:id="rId43"/>
    <p:sldId id="576" r:id="rId44"/>
    <p:sldId id="660" r:id="rId45"/>
    <p:sldId id="661" r:id="rId46"/>
    <p:sldId id="662" r:id="rId47"/>
    <p:sldId id="663" r:id="rId48"/>
    <p:sldId id="665" r:id="rId49"/>
    <p:sldId id="666" r:id="rId50"/>
    <p:sldId id="672" r:id="rId51"/>
    <p:sldId id="673" r:id="rId52"/>
    <p:sldId id="674" r:id="rId53"/>
    <p:sldId id="676" r:id="rId54"/>
    <p:sldId id="677" r:id="rId55"/>
    <p:sldId id="678" r:id="rId56"/>
    <p:sldId id="679" r:id="rId57"/>
    <p:sldId id="680" r:id="rId58"/>
    <p:sldId id="682" r:id="rId59"/>
    <p:sldId id="684" r:id="rId60"/>
    <p:sldId id="685" r:id="rId61"/>
    <p:sldId id="686" r:id="rId62"/>
    <p:sldId id="687" r:id="rId63"/>
    <p:sldId id="688" r:id="rId64"/>
    <p:sldId id="689" r:id="rId65"/>
    <p:sldId id="690" r:id="rId66"/>
    <p:sldId id="692" r:id="rId67"/>
    <p:sldId id="693" r:id="rId68"/>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60035" autoAdjust="0"/>
  </p:normalViewPr>
  <p:slideViewPr>
    <p:cSldViewPr>
      <p:cViewPr varScale="1">
        <p:scale>
          <a:sx n="43" d="100"/>
          <a:sy n="43" d="100"/>
        </p:scale>
        <p:origin x="2328" y="3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1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3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emf"/><Relationship Id="rId1" Type="http://schemas.openxmlformats.org/officeDocument/2006/relationships/image" Target="../media/image6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55A3F59-30D6-46F2-8445-85A7CED980F4}"/>
              </a:ext>
            </a:extLst>
          </p:cNvPr>
          <p:cNvSpPr>
            <a:spLocks noGrp="1" noChangeArrowheads="1"/>
          </p:cNvSpPr>
          <p:nvPr>
            <p:ph type="body" sz="quarter" idx="3"/>
          </p:nvPr>
        </p:nvSpPr>
        <p:spPr bwMode="auto">
          <a:xfrm>
            <a:off x="973138" y="4560888"/>
            <a:ext cx="5367337" cy="4318000"/>
          </a:xfrm>
          <a:prstGeom prst="rect">
            <a:avLst/>
          </a:prstGeom>
          <a:noFill/>
          <a:ln w="12700">
            <a:noFill/>
            <a:miter lim="800000"/>
            <a:headEnd/>
            <a:tailEnd/>
          </a:ln>
          <a:effectLst/>
        </p:spPr>
        <p:txBody>
          <a:bodyPr vert="horz" wrap="square" lIns="100437" tIns="50221" rIns="100437" bIns="50221"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882AE332-BFEA-463B-8416-F32F2A04460C}"/>
              </a:ext>
            </a:extLst>
          </p:cNvPr>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F3CB19B-A514-43EB-9695-1C74F2CCC50A}"/>
              </a:ext>
            </a:extLst>
          </p:cNvPr>
          <p:cNvSpPr>
            <a:spLocks noGrp="1" noRot="1" noChangeAspect="1" noChangeArrowheads="1" noTextEdit="1"/>
          </p:cNvSpPr>
          <p:nvPr>
            <p:ph type="sldImg"/>
          </p:nvPr>
        </p:nvSpPr>
        <p:spPr>
          <a:xfrm>
            <a:off x="1270000" y="728663"/>
            <a:ext cx="4778375" cy="3584575"/>
          </a:xfrm>
          <a:ln/>
        </p:spPr>
      </p:sp>
      <p:sp>
        <p:nvSpPr>
          <p:cNvPr id="4099" name="Notes Placeholder 2">
            <a:extLst>
              <a:ext uri="{FF2B5EF4-FFF2-40B4-BE49-F238E27FC236}">
                <a16:creationId xmlns:a16="http://schemas.microsoft.com/office/drawing/2014/main" id="{3C223934-35DA-4BA5-8A2B-A01DD5B2A8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A2D51F9-BBC3-48C6-B115-402723C59DF0}"/>
              </a:ext>
            </a:extLst>
          </p:cNvPr>
          <p:cNvSpPr>
            <a:spLocks noGrp="1" noRot="1" noChangeAspect="1" noChangeArrowheads="1" noTextEdit="1"/>
          </p:cNvSpPr>
          <p:nvPr>
            <p:ph type="sldImg"/>
          </p:nvPr>
        </p:nvSpPr>
        <p:spPr>
          <a:xfrm>
            <a:off x="1270000" y="728663"/>
            <a:ext cx="4778375" cy="3584575"/>
          </a:xfrm>
          <a:ln/>
        </p:spPr>
      </p:sp>
      <p:sp>
        <p:nvSpPr>
          <p:cNvPr id="32771" name="Notes Placeholder 2">
            <a:extLst>
              <a:ext uri="{FF2B5EF4-FFF2-40B4-BE49-F238E27FC236}">
                <a16:creationId xmlns:a16="http://schemas.microsoft.com/office/drawing/2014/main" id="{F189D770-FE73-4E5B-81D8-1AAF70681E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Pengkategorian atribut dapat dilakukan dengan:</a:t>
            </a:r>
          </a:p>
          <a:p>
            <a:endParaRPr lang="en-US" altLang="en-US">
              <a:latin typeface="Arial" panose="020B0604020202020204" pitchFamily="34" charset="0"/>
            </a:endParaRPr>
          </a:p>
          <a:p>
            <a:r>
              <a:rPr lang="en-US" altLang="en-US">
                <a:latin typeface="Arial" panose="020B0604020202020204" pitchFamily="34" charset="0"/>
              </a:rPr>
              <a:t>1. Melihat tipe atributnya.</a:t>
            </a:r>
          </a:p>
          <a:p>
            <a:r>
              <a:rPr lang="en-US" altLang="en-US">
                <a:latin typeface="Arial" panose="020B0604020202020204" pitchFamily="34" charset="0"/>
              </a:rPr>
              <a:t>Nominal : Atribut kategori yang nilainya berupa simbol-simbol atau nama-nama benda. Dan nilainya tidak memiliki urutan yang memiliki arti.</a:t>
            </a:r>
          </a:p>
          <a:p>
            <a:r>
              <a:rPr lang="en-US" altLang="en-US">
                <a:latin typeface="Arial" panose="020B0604020202020204" pitchFamily="34" charset="0"/>
              </a:rPr>
              <a:t>Ordinal : Atribut kategori yang nilainya berupa simbol-simbol atau nama-nama benda. Dan nilainya memiliki urutan yang memiliki arti.</a:t>
            </a:r>
          </a:p>
          <a:p>
            <a:r>
              <a:rPr lang="en-US" altLang="en-US">
                <a:latin typeface="Arial" panose="020B0604020202020204" pitchFamily="34" charset="0"/>
              </a:rPr>
              <a:t>atau Kontinyu : atribut angka/kuantitatif</a:t>
            </a:r>
          </a:p>
          <a:p>
            <a:endParaRPr lang="en-US" altLang="en-US">
              <a:latin typeface="Arial" panose="020B0604020202020204" pitchFamily="34" charset="0"/>
            </a:endParaRPr>
          </a:p>
          <a:p>
            <a:r>
              <a:rPr lang="en-US" altLang="en-US">
                <a:latin typeface="Arial" panose="020B0604020202020204" pitchFamily="34" charset="0"/>
              </a:rPr>
              <a:t>atau</a:t>
            </a:r>
          </a:p>
          <a:p>
            <a:r>
              <a:rPr lang="en-US" altLang="en-US">
                <a:latin typeface="Arial" panose="020B0604020202020204" pitchFamily="34" charset="0"/>
              </a:rPr>
              <a:t>2. Melihat berapa jumlah pengkategoriannya</a:t>
            </a:r>
          </a:p>
          <a:p>
            <a:r>
              <a:rPr lang="en-US" altLang="en-US">
                <a:latin typeface="Arial" panose="020B0604020202020204" pitchFamily="34" charset="0"/>
              </a:rPr>
              <a:t>.. dicontohkan di slide selanjutnya</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1765A81-8E45-4CED-9B9F-7DCEE5E3A016}"/>
              </a:ext>
            </a:extLst>
          </p:cNvPr>
          <p:cNvSpPr>
            <a:spLocks noGrp="1" noRot="1" noChangeAspect="1" noChangeArrowheads="1" noTextEdit="1"/>
          </p:cNvSpPr>
          <p:nvPr>
            <p:ph type="sldImg"/>
          </p:nvPr>
        </p:nvSpPr>
        <p:spPr>
          <a:xfrm>
            <a:off x="1270000" y="728663"/>
            <a:ext cx="4778375" cy="3584575"/>
          </a:xfrm>
          <a:ln/>
        </p:spPr>
      </p:sp>
      <p:sp>
        <p:nvSpPr>
          <p:cNvPr id="34819" name="Notes Placeholder 2">
            <a:extLst>
              <a:ext uri="{FF2B5EF4-FFF2-40B4-BE49-F238E27FC236}">
                <a16:creationId xmlns:a16="http://schemas.microsoft.com/office/drawing/2014/main" id="{E4446A7C-315D-499E-9C46-B93066E0CBB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Pada atribut nominal</a:t>
            </a:r>
          </a:p>
          <a:p>
            <a:endParaRPr lang="en-US" altLang="en-US">
              <a:latin typeface="Arial" panose="020B0604020202020204" pitchFamily="34" charset="0"/>
            </a:endParaRPr>
          </a:p>
          <a:p>
            <a:r>
              <a:rPr lang="en-US" altLang="en-US">
                <a:latin typeface="Arial" panose="020B0604020202020204" pitchFamily="34" charset="0"/>
              </a:rPr>
              <a:t>Multi-way: dikategorikan menjadi 3/lebih </a:t>
            </a:r>
          </a:p>
          <a:p>
            <a:r>
              <a:rPr lang="en-US" altLang="en-US">
                <a:latin typeface="Arial" panose="020B0604020202020204" pitchFamily="34" charset="0"/>
              </a:rPr>
              <a:t>2-way/binary split : dikategorikan menjadi 2 subset. Satu subset dapat terdiri dari beberapa value yg berbeda, seperti contoh diatas.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E558C12-CDC8-4140-839B-B4D078C414B0}"/>
              </a:ext>
            </a:extLst>
          </p:cNvPr>
          <p:cNvSpPr>
            <a:spLocks noGrp="1" noRot="1" noChangeAspect="1" noChangeArrowheads="1" noTextEdit="1"/>
          </p:cNvSpPr>
          <p:nvPr>
            <p:ph type="sldImg"/>
          </p:nvPr>
        </p:nvSpPr>
        <p:spPr>
          <a:xfrm>
            <a:off x="1270000" y="728663"/>
            <a:ext cx="4778375" cy="3584575"/>
          </a:xfrm>
          <a:ln/>
        </p:spPr>
      </p:sp>
      <p:sp>
        <p:nvSpPr>
          <p:cNvPr id="36867" name="Notes Placeholder 2">
            <a:extLst>
              <a:ext uri="{FF2B5EF4-FFF2-40B4-BE49-F238E27FC236}">
                <a16:creationId xmlns:a16="http://schemas.microsoft.com/office/drawing/2014/main" id="{674986E8-67F7-447B-8931-3EE333CC557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Pada slide selanjutnya akan dijelaskan pengkategorian atribut kontinyu..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3D523F1C-C28B-46F0-9614-9E34529DAAD3}"/>
              </a:ext>
            </a:extLst>
          </p:cNvPr>
          <p:cNvSpPr>
            <a:spLocks noGrp="1" noRot="1" noChangeAspect="1" noChangeArrowheads="1" noTextEdit="1"/>
          </p:cNvSpPr>
          <p:nvPr>
            <p:ph type="sldImg"/>
          </p:nvPr>
        </p:nvSpPr>
        <p:spPr>
          <a:xfrm>
            <a:off x="1270000" y="728663"/>
            <a:ext cx="4778375" cy="3584575"/>
          </a:xfrm>
          <a:ln/>
        </p:spPr>
      </p:sp>
      <p:sp>
        <p:nvSpPr>
          <p:cNvPr id="3" name="Notes Placeholder 2">
            <a:extLst>
              <a:ext uri="{FF2B5EF4-FFF2-40B4-BE49-F238E27FC236}">
                <a16:creationId xmlns:a16="http://schemas.microsoft.com/office/drawing/2014/main" id="{43FF0D29-5DDA-4A2F-8C68-6B495DB42084}"/>
              </a:ext>
            </a:extLst>
          </p:cNvPr>
          <p:cNvSpPr>
            <a:spLocks noGrp="1"/>
          </p:cNvSpPr>
          <p:nvPr>
            <p:ph type="body" idx="1"/>
          </p:nvPr>
        </p:nvSpPr>
        <p:spPr/>
        <p:txBody>
          <a:bodyPr/>
          <a:lstStyle/>
          <a:p>
            <a:pPr>
              <a:defRPr/>
            </a:pPr>
            <a:r>
              <a:rPr lang="en-US" dirty="0"/>
              <a:t>Pengkategorian atribut kontinyu dapat dilakukan dengan 2 cara</a:t>
            </a:r>
          </a:p>
          <a:p>
            <a:pPr marL="228600" indent="-228600">
              <a:buFontTx/>
              <a:buAutoNum type="arabicPeriod"/>
              <a:defRPr/>
            </a:pPr>
            <a:r>
              <a:rPr lang="en-US" dirty="0"/>
              <a:t>Binary decision sudah dicontohkan pada contoh sebelumnya. Dikategorikan menjadi kriteria &lt; &gt; nilai tertentu</a:t>
            </a:r>
          </a:p>
          <a:p>
            <a:pPr>
              <a:defRPr/>
            </a:pPr>
            <a:r>
              <a:rPr lang="en-US" dirty="0"/>
              <a:t>      Harus cek dulu semua data untuk menemukan pengkategorian 	    </a:t>
            </a:r>
          </a:p>
          <a:p>
            <a:pPr>
              <a:defRPr/>
            </a:pPr>
            <a:r>
              <a:rPr lang="en-US" dirty="0"/>
              <a:t>      -&gt; 2-way split</a:t>
            </a:r>
          </a:p>
          <a:p>
            <a:pPr marL="228600" indent="-228600">
              <a:buFontTx/>
              <a:buAutoNum type="arabicPeriod" startAt="2"/>
              <a:defRPr/>
            </a:pPr>
            <a:r>
              <a:rPr lang="en-US" dirty="0"/>
              <a:t>Diskritisasi. Pengkategorian yang akan membentuk atribut ordinal. </a:t>
            </a:r>
          </a:p>
          <a:p>
            <a:pPr lvl="1">
              <a:defRPr/>
            </a:pPr>
            <a:r>
              <a:rPr lang="en-US" dirty="0"/>
              <a:t>Statis : dikategorikan satu kali di awal pembentukan tree dan parameter pengkategorian digunakan seterusnya</a:t>
            </a:r>
          </a:p>
          <a:p>
            <a:pPr lvl="1">
              <a:defRPr/>
            </a:pPr>
            <a:r>
              <a:rPr lang="en-US" dirty="0"/>
              <a:t>Dinamis : range perlu dilakukan perhitungan terlebih dahulu, dapat berubah2. misal persentil (statistik), dll</a:t>
            </a:r>
          </a:p>
          <a:p>
            <a:pPr lvl="1">
              <a:defRPr/>
            </a:pPr>
            <a:endParaRPr lang="en-US" dirty="0"/>
          </a:p>
          <a:p>
            <a:pPr>
              <a:defRPr/>
            </a:pPr>
            <a:r>
              <a:rPr lang="en-US" dirty="0"/>
              <a:t>….. Contoh ada di slide berikutnya.</a:t>
            </a:r>
          </a:p>
          <a:p>
            <a:pPr marL="228600" indent="-228600">
              <a:buFontTx/>
              <a:buAutoNum type="arabicPeriod"/>
              <a:defRPr/>
            </a:pPr>
            <a:endParaRPr lang="en-US" dirty="0"/>
          </a:p>
          <a:p>
            <a:pPr marL="228600" indent="-228600">
              <a:buFontTx/>
              <a:buAutoNum type="arabicPeriod"/>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3300133-DFF1-4344-BA38-2AE868A84BD6}"/>
              </a:ext>
            </a:extLst>
          </p:cNvPr>
          <p:cNvSpPr>
            <a:spLocks noGrp="1" noRot="1" noChangeAspect="1" noChangeArrowheads="1" noTextEdit="1"/>
          </p:cNvSpPr>
          <p:nvPr>
            <p:ph type="sldImg"/>
          </p:nvPr>
        </p:nvSpPr>
        <p:spPr>
          <a:xfrm>
            <a:off x="1270000" y="728663"/>
            <a:ext cx="4778375" cy="3584575"/>
          </a:xfrm>
          <a:ln/>
        </p:spPr>
      </p:sp>
      <p:sp>
        <p:nvSpPr>
          <p:cNvPr id="41987" name="Notes Placeholder 2">
            <a:extLst>
              <a:ext uri="{FF2B5EF4-FFF2-40B4-BE49-F238E27FC236}">
                <a16:creationId xmlns:a16="http://schemas.microsoft.com/office/drawing/2014/main" id="{1BDE467A-A828-4350-BEAC-4F39B66DFBE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Permasalahan selanjutnya dalam pengkategorian tree adalah bagaimana membuat pengkategorian yang terbaik?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1003E16-D4ED-4FBC-864C-B9732200438D}"/>
              </a:ext>
            </a:extLst>
          </p:cNvPr>
          <p:cNvSpPr>
            <a:spLocks noGrp="1" noRot="1" noChangeAspect="1" noChangeArrowheads="1" noTextEdit="1"/>
          </p:cNvSpPr>
          <p:nvPr>
            <p:ph type="sldImg"/>
          </p:nvPr>
        </p:nvSpPr>
        <p:spPr>
          <a:xfrm>
            <a:off x="1270000" y="728663"/>
            <a:ext cx="4778375" cy="3584575"/>
          </a:xfrm>
          <a:ln/>
        </p:spPr>
      </p:sp>
      <p:sp>
        <p:nvSpPr>
          <p:cNvPr id="44035" name="Notes Placeholder 2">
            <a:extLst>
              <a:ext uri="{FF2B5EF4-FFF2-40B4-BE49-F238E27FC236}">
                <a16:creationId xmlns:a16="http://schemas.microsoft.com/office/drawing/2014/main" id="{4C9069FD-4DFA-4A97-BF81-EF0339E17FE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Arial" panose="020B0604020202020204" pitchFamily="34" charset="0"/>
              </a:rPr>
              <a:t>Misal. Kita memiliki 20 data mahasiswa. 10 data termasuk kelas 0, dan 10 data termasuk kelas 1. </a:t>
            </a:r>
          </a:p>
          <a:p>
            <a:r>
              <a:rPr lang="en-US" altLang="en-US" dirty="0">
                <a:latin typeface="Arial" panose="020B0604020202020204" pitchFamily="34" charset="0"/>
              </a:rPr>
              <a:t>Mana metode pengkategorian yang terbaik diantara 3 tree diatas?</a:t>
            </a:r>
          </a:p>
          <a:p>
            <a:endParaRPr lang="en-US" altLang="en-US" dirty="0">
              <a:latin typeface="Arial" panose="020B0604020202020204" pitchFamily="34" charset="0"/>
            </a:endParaRPr>
          </a:p>
          <a:p>
            <a:pPr marL="228600" indent="-228600">
              <a:buAutoNum type="arabicPeriod"/>
            </a:pPr>
            <a:r>
              <a:rPr lang="en-US" altLang="en-US" dirty="0">
                <a:latin typeface="Arial" panose="020B0604020202020204" pitchFamily="34" charset="0"/>
              </a:rPr>
              <a:t>Dikategorikan menjadi 2 kriteria : apakah memiliki mobil (data binary, jawabannya YES/NO)</a:t>
            </a:r>
          </a:p>
          <a:p>
            <a:pPr marL="228600" indent="-228600">
              <a:buAutoNum type="arabicPeriod"/>
            </a:pPr>
            <a:r>
              <a:rPr lang="en-US" altLang="en-US" dirty="0">
                <a:latin typeface="Arial" panose="020B0604020202020204" pitchFamily="34" charset="0"/>
              </a:rPr>
              <a:t>Dikategorikan menjadi 3 kriteria : berdasarkan jenis mobilnya (data kategorikal, jawabannya kategori)</a:t>
            </a:r>
          </a:p>
          <a:p>
            <a:pPr marL="228600" indent="-228600">
              <a:buAutoNum type="arabicPeriod"/>
            </a:pPr>
            <a:r>
              <a:rPr lang="en-US" altLang="en-US" dirty="0">
                <a:latin typeface="Arial" panose="020B0604020202020204" pitchFamily="34" charset="0"/>
              </a:rPr>
              <a:t>Dikategorikan menjadi 3 kriteria : berdasarkan NIM nya, (data kontinyu, kuantitatif/angka)</a:t>
            </a:r>
          </a:p>
          <a:p>
            <a:pPr marL="228600" indent="-228600">
              <a:buAutoNum type="arabicPeriod"/>
            </a:pPr>
            <a:endParaRPr lang="en-US" altLang="en-US" dirty="0">
              <a:latin typeface="Arial" panose="020B0604020202020204" pitchFamily="34" charset="0"/>
            </a:endParaRPr>
          </a:p>
          <a:p>
            <a:pPr marL="0" indent="0">
              <a:buNone/>
            </a:pPr>
            <a:r>
              <a:rPr lang="en-US" altLang="en-US" dirty="0">
                <a:latin typeface="Arial" panose="020B0604020202020204" pitchFamily="34" charset="0"/>
              </a:rPr>
              <a:t>Cara membaca TREE</a:t>
            </a:r>
          </a:p>
          <a:p>
            <a:pPr marL="0" indent="0">
              <a:buNone/>
            </a:pPr>
            <a:r>
              <a:rPr lang="en-US" altLang="en-US" dirty="0">
                <a:latin typeface="Arial" panose="020B0604020202020204" pitchFamily="34" charset="0"/>
              </a:rPr>
              <a:t>APAKAH MEMILIKI MOBIL?</a:t>
            </a:r>
          </a:p>
          <a:p>
            <a:pPr marL="0" indent="0">
              <a:buNone/>
            </a:pPr>
            <a:r>
              <a:rPr lang="en-US" altLang="en-US" dirty="0">
                <a:latin typeface="Arial" panose="020B0604020202020204" pitchFamily="34" charset="0"/>
              </a:rPr>
              <a:t>Data pada atribut apakah memiliki mobil yang:</a:t>
            </a:r>
          </a:p>
          <a:p>
            <a:pPr marL="0" indent="0">
              <a:buNone/>
            </a:pPr>
            <a:r>
              <a:rPr lang="en-US" altLang="en-US" dirty="0">
                <a:latin typeface="Arial" panose="020B0604020202020204" pitchFamily="34" charset="0"/>
              </a:rPr>
              <a:t>Menjawab memiliki mobil </a:t>
            </a:r>
          </a:p>
          <a:p>
            <a:pPr marL="0" indent="0">
              <a:buNone/>
            </a:pPr>
            <a:r>
              <a:rPr lang="en-US" altLang="en-US" dirty="0">
                <a:latin typeface="Arial" panose="020B0604020202020204" pitchFamily="34" charset="0"/>
              </a:rPr>
              <a:t>      dan klasifikasi kelasnya adalah kelas 0 (C0) sebanyak 6 data</a:t>
            </a:r>
          </a:p>
          <a:p>
            <a:pPr marL="0" indent="0">
              <a:buNone/>
            </a:pPr>
            <a:r>
              <a:rPr lang="en-US" altLang="en-US" dirty="0">
                <a:latin typeface="Arial" panose="020B0604020202020204" pitchFamily="34" charset="0"/>
              </a:rPr>
              <a:t>      dan klasifikasi kelasnya adalah kelas 1 (C1) sebanyak 4 data</a:t>
            </a:r>
          </a:p>
          <a:p>
            <a:pPr marL="0" indent="0">
              <a:buNone/>
            </a:pPr>
            <a:r>
              <a:rPr lang="en-US" altLang="en-US" dirty="0">
                <a:latin typeface="Arial" panose="020B0604020202020204" pitchFamily="34" charset="0"/>
              </a:rPr>
              <a:t>Menjawab tidak memiliki mobil</a:t>
            </a:r>
          </a:p>
          <a:p>
            <a:pPr marL="0" indent="0">
              <a:buNone/>
            </a:pPr>
            <a:r>
              <a:rPr lang="en-US" altLang="en-US" dirty="0">
                <a:latin typeface="Arial" panose="020B0604020202020204" pitchFamily="34" charset="0"/>
              </a:rPr>
              <a:t>      dan klasifikasi kelasnya adalah kelas 0 (C0) sebanyak 4 data</a:t>
            </a:r>
          </a:p>
          <a:p>
            <a:pPr marL="0" indent="0">
              <a:buNone/>
            </a:pPr>
            <a:r>
              <a:rPr lang="en-US" altLang="en-US" dirty="0">
                <a:latin typeface="Arial" panose="020B0604020202020204" pitchFamily="34" charset="0"/>
              </a:rPr>
              <a:t>      dan klasifikasi kelasnya adalah kelas 1 (C1) sebanyak 6 data</a:t>
            </a:r>
          </a:p>
          <a:p>
            <a:pPr marL="0" indent="0">
              <a:buNone/>
            </a:pPr>
            <a:endParaRPr lang="en-US" altLang="en-US" dirty="0">
              <a:latin typeface="Arial" panose="020B0604020202020204" pitchFamily="34" charset="0"/>
            </a:endParaRPr>
          </a:p>
          <a:p>
            <a:pPr marL="0" indent="0">
              <a:buNone/>
            </a:pPr>
            <a:r>
              <a:rPr lang="en-US" altLang="en-US" dirty="0">
                <a:latin typeface="Arial" panose="020B0604020202020204" pitchFamily="34" charset="0"/>
              </a:rPr>
              <a:t>Untuk memastikan jumlah data benar dilihat menyamping. </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APAKAH MEMILIKI MOBIL? Jumlah jawaban YA dan TIDAK seluruh kelas adalah 6+4 = 10 data dan 4+6 = 10 data</a:t>
            </a:r>
          </a:p>
          <a:p>
            <a:pPr marL="0" indent="0">
              <a:buNone/>
            </a:pPr>
            <a:endParaRPr lang="en-US" altLang="en-US"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Dengan pendekatan greedy, node dengan kelas yang homogen lebih disukai</a:t>
            </a:r>
          </a:p>
          <a:p>
            <a:r>
              <a:rPr lang="en-US" dirty="0"/>
              <a:t>Contoh distribusi kelas yang homogen dapat dilihat diatas.</a:t>
            </a:r>
          </a:p>
          <a:p>
            <a:r>
              <a:rPr lang="en-US" dirty="0"/>
              <a:t>Sebagai pertimbangan lain, perlu dilakukan perhitungan koefisien impurity (kemurnian) lebih lanjut.</a:t>
            </a:r>
          </a:p>
          <a:p>
            <a:endParaRPr lang="en-US" dirty="0"/>
          </a:p>
          <a:p>
            <a:r>
              <a:rPr lang="en-US" dirty="0"/>
              <a:t>Karakter: non-homogen -&gt; impurity tinggi, homogen: impurity rendah</a:t>
            </a:r>
          </a:p>
        </p:txBody>
      </p:sp>
    </p:spTree>
    <p:extLst>
      <p:ext uri="{BB962C8B-B14F-4D97-AF65-F5344CB8AC3E}">
        <p14:creationId xmlns:p14="http://schemas.microsoft.com/office/powerpoint/2010/main" val="93387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Komputasi Impurity dengan GINI</a:t>
            </a:r>
          </a:p>
          <a:p>
            <a:endParaRPr lang="en-US" dirty="0"/>
          </a:p>
          <a:p>
            <a:r>
              <a:rPr lang="en-US" dirty="0"/>
              <a:t>Perhitungan ini untuk menghitung kualitas/skor persebaran klasifikasi kelas pada SATU ATRIBUT</a:t>
            </a:r>
          </a:p>
          <a:p>
            <a:r>
              <a:rPr lang="en-US" dirty="0"/>
              <a:t>Nilai maksimum (0,5) jika sebaran data di tiap kelas sama rata</a:t>
            </a:r>
          </a:p>
          <a:p>
            <a:r>
              <a:rPr lang="en-US" dirty="0"/>
              <a:t>Nilai minimum (0) jika semua data berada pada 1 kelas yang sama.</a:t>
            </a:r>
          </a:p>
          <a:p>
            <a:endParaRPr lang="en-US" dirty="0"/>
          </a:p>
          <a:p>
            <a:r>
              <a:rPr lang="en-US" dirty="0"/>
              <a:t>Misal seperti contoh sebelumnya</a:t>
            </a:r>
          </a:p>
          <a:p>
            <a:pPr marL="0" indent="0">
              <a:buNone/>
            </a:pPr>
            <a:r>
              <a:rPr lang="en-US" altLang="en-US" dirty="0">
                <a:latin typeface="Arial" panose="020B0604020202020204" pitchFamily="34" charset="0"/>
              </a:rPr>
              <a:t>Pertanyaannya adalah:APAKAH MEMILIKI MOBIL?</a:t>
            </a:r>
          </a:p>
          <a:p>
            <a:pPr marL="0" indent="0">
              <a:buNone/>
            </a:pPr>
            <a:r>
              <a:rPr lang="en-US" altLang="en-US" dirty="0">
                <a:latin typeface="Arial" panose="020B0604020202020204" pitchFamily="34" charset="0"/>
              </a:rPr>
              <a:t>Data pada atribut apakah memiliki mobil yang:</a:t>
            </a:r>
          </a:p>
          <a:p>
            <a:pPr marL="0" indent="0">
              <a:buNone/>
            </a:pPr>
            <a:r>
              <a:rPr lang="en-US" altLang="en-US" dirty="0">
                <a:latin typeface="Arial" panose="020B0604020202020204" pitchFamily="34" charset="0"/>
              </a:rPr>
              <a:t>Menjawab memiliki mobil </a:t>
            </a:r>
          </a:p>
          <a:p>
            <a:pPr marL="0" indent="0">
              <a:buNone/>
            </a:pPr>
            <a:r>
              <a:rPr lang="en-US" altLang="en-US" dirty="0">
                <a:latin typeface="Arial" panose="020B0604020202020204" pitchFamily="34" charset="0"/>
              </a:rPr>
              <a:t>      dan klasifikasi kelasnya adalah kelas 1 (C1) sebanyak 0 data</a:t>
            </a:r>
          </a:p>
          <a:p>
            <a:pPr marL="0" indent="0">
              <a:buNone/>
            </a:pPr>
            <a:r>
              <a:rPr lang="en-US" altLang="en-US" dirty="0">
                <a:latin typeface="Arial" panose="020B0604020202020204" pitchFamily="34" charset="0"/>
              </a:rPr>
              <a:t>      dan klasifikasi kelasnya adalah kelas 2 (C2) sebanyak 6 data</a:t>
            </a:r>
          </a:p>
          <a:p>
            <a:pPr marL="0" indent="0">
              <a:buNone/>
            </a:pPr>
            <a:r>
              <a:rPr lang="en-US" dirty="0">
                <a:latin typeface="Arial" panose="020B0604020202020204" pitchFamily="34" charset="0"/>
              </a:rPr>
              <a:t>Maka nilai persebaran kelas pada pernyataan memiliki mobil (GINInya) adalah 0</a:t>
            </a:r>
            <a:endParaRPr lang="en-US" dirty="0"/>
          </a:p>
          <a:p>
            <a:endParaRPr lang="en-US" dirty="0"/>
          </a:p>
          <a:p>
            <a:r>
              <a:rPr lang="en-US" dirty="0"/>
              <a:t>Contoh perhitungan GINI ada di slide selanjutnya..</a:t>
            </a:r>
          </a:p>
        </p:txBody>
      </p:sp>
    </p:spTree>
    <p:extLst>
      <p:ext uri="{BB962C8B-B14F-4D97-AF65-F5344CB8AC3E}">
        <p14:creationId xmlns:p14="http://schemas.microsoft.com/office/powerpoint/2010/main" val="3824335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7514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Digunakan pada algoritma CART, SLIQ, SPRINT.</a:t>
            </a:r>
          </a:p>
          <a:p>
            <a:r>
              <a:rPr lang="en-US" dirty="0"/>
              <a:t>Saat node p dikategorikan menjadi beberapa kategori, skor kualitas pengkategoriannya dapat dihitung dengan rumus GINIsplit diatas.</a:t>
            </a:r>
          </a:p>
          <a:p>
            <a:endParaRPr lang="en-US" dirty="0"/>
          </a:p>
          <a:p>
            <a:r>
              <a:rPr lang="en-US" dirty="0"/>
              <a:t>Contoh perhitungannya dapat dilihat di slide berikutnya….</a:t>
            </a:r>
          </a:p>
        </p:txBody>
      </p:sp>
    </p:spTree>
    <p:extLst>
      <p:ext uri="{BB962C8B-B14F-4D97-AF65-F5344CB8AC3E}">
        <p14:creationId xmlns:p14="http://schemas.microsoft.com/office/powerpoint/2010/main" val="217605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0D75D10-4175-4E59-82E2-6DF68BD204E7}"/>
              </a:ext>
            </a:extLst>
          </p:cNvPr>
          <p:cNvSpPr>
            <a:spLocks noGrp="1" noRot="1" noChangeAspect="1" noChangeArrowheads="1" noTextEdit="1"/>
          </p:cNvSpPr>
          <p:nvPr>
            <p:ph type="sldImg"/>
          </p:nvPr>
        </p:nvSpPr>
        <p:spPr>
          <a:xfrm>
            <a:off x="1262063" y="720725"/>
            <a:ext cx="4799012" cy="3598863"/>
          </a:xfrm>
          <a:solidFill>
            <a:srgbClr val="FFFFFF"/>
          </a:solidFill>
          <a:ln/>
        </p:spPr>
      </p:sp>
      <p:sp>
        <p:nvSpPr>
          <p:cNvPr id="2" name="Rectangle 3">
            <a:extLst>
              <a:ext uri="{FF2B5EF4-FFF2-40B4-BE49-F238E27FC236}">
                <a16:creationId xmlns:a16="http://schemas.microsoft.com/office/drawing/2014/main" id="{EE8611B4-A4B0-40CE-B610-16F8951179F4}"/>
              </a:ext>
            </a:extLst>
          </p:cNvPr>
          <p:cNvSpPr>
            <a:spLocks noGrp="1" noChangeArrowheads="1"/>
          </p:cNvSpPr>
          <p:nvPr>
            <p:ph type="body" idx="1"/>
          </p:nvPr>
        </p:nvSpPr>
        <p:spPr>
          <a:xfrm>
            <a:off x="974725" y="4559300"/>
            <a:ext cx="5365750" cy="4321175"/>
          </a:xfrm>
          <a:solidFill>
            <a:srgbClr val="FFFFFF"/>
          </a:solidFill>
          <a:ln>
            <a:solidFill>
              <a:srgbClr val="000000"/>
            </a:solidFill>
          </a:ln>
        </p:spPr>
        <p:txBody>
          <a:bodyPr lIns="95025" tIns="47513" rIns="95025" bIns="47513"/>
          <a:lstStyle/>
          <a:p>
            <a:pPr marL="171450" indent="-171450">
              <a:buFont typeface="Arial" panose="020B0604020202020204" pitchFamily="34" charset="0"/>
              <a:buChar char="•"/>
              <a:defRPr/>
            </a:pPr>
            <a:r>
              <a:rPr lang="en-US" altLang="en-US" dirty="0">
                <a:latin typeface="Arial" panose="020B0604020202020204" pitchFamily="34" charset="0"/>
              </a:rPr>
              <a:t>Ada training set/data training/dataset contoh yang sdh teridentifikasi kelas dari tiap baris datanya</a:t>
            </a:r>
          </a:p>
          <a:p>
            <a:pPr marL="171450" indent="-171450">
              <a:buFont typeface="Arial" panose="020B0604020202020204" pitchFamily="34" charset="0"/>
              <a:buChar char="•"/>
              <a:defRPr/>
            </a:pPr>
            <a:r>
              <a:rPr lang="en-US" altLang="en-US" dirty="0">
                <a:latin typeface="Arial" panose="020B0604020202020204" pitchFamily="34" charset="0"/>
              </a:rPr>
              <a:t>Klasifikasi akan melakukan modelling. Mengidentifikasi karakter tiap kelas.</a:t>
            </a:r>
          </a:p>
          <a:p>
            <a:pPr marL="171450" indent="-171450">
              <a:buFont typeface="Arial" panose="020B0604020202020204" pitchFamily="34" charset="0"/>
              <a:buChar char="•"/>
              <a:defRPr/>
            </a:pPr>
            <a:r>
              <a:rPr lang="en-US" altLang="en-US" dirty="0">
                <a:latin typeface="Arial" panose="020B0604020202020204" pitchFamily="34" charset="0"/>
              </a:rPr>
              <a:t>Tujuan : data yang belum teridentifikasi kelasnya (pada data testing/data uji) dapat teridentifikasi kelasnya</a:t>
            </a:r>
          </a:p>
          <a:p>
            <a:pPr>
              <a:buFont typeface="Arial" panose="020B0604020202020204" pitchFamily="34" charset="0"/>
              <a:buNone/>
              <a:defRPr/>
            </a:pPr>
            <a:endParaRPr lang="en-US" altLang="en-US" dirty="0">
              <a:latin typeface="Arial" panose="020B0604020202020204" pitchFamily="34" charset="0"/>
            </a:endParaRPr>
          </a:p>
          <a:p>
            <a:pPr marL="171450" indent="-171450">
              <a:buFont typeface="Arial" panose="020B0604020202020204" pitchFamily="34" charset="0"/>
              <a:buChar char="•"/>
              <a:defRPr/>
            </a:pPr>
            <a:endParaRPr lang="en-US"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Menghitung GINI INDEX pada atribut dengan tipe binary</a:t>
            </a:r>
          </a:p>
          <a:p>
            <a:r>
              <a:rPr lang="en-US" dirty="0"/>
              <a:t>     yaitu atribut yang kemungkinan hasil pengkategoriannya hanya 2, sesuai keadaan biner 0/1 atau YA/TIDAK</a:t>
            </a:r>
          </a:p>
          <a:p>
            <a:endParaRPr lang="en-US" dirty="0"/>
          </a:p>
          <a:p>
            <a:r>
              <a:rPr lang="en-US" dirty="0"/>
              <a:t>Masih menggunakan contoh yang pernah kita gunakan sebelumnya, cara membaca tabel yang berisi C1 C2 N1 N2 dari tree B diatas adalah:</a:t>
            </a:r>
          </a:p>
          <a:p>
            <a:pPr marL="0" indent="0">
              <a:buNone/>
            </a:pPr>
            <a:r>
              <a:rPr lang="en-US" altLang="en-US" dirty="0">
                <a:latin typeface="Arial" panose="020B0604020202020204" pitchFamily="34" charset="0"/>
              </a:rPr>
              <a:t>B: APAKAH MEMILIKI MOBIL?</a:t>
            </a:r>
          </a:p>
          <a:p>
            <a:pPr marL="0" indent="0">
              <a:buNone/>
            </a:pPr>
            <a:r>
              <a:rPr lang="en-US" altLang="en-US" dirty="0">
                <a:latin typeface="Arial" panose="020B0604020202020204" pitchFamily="34" charset="0"/>
              </a:rPr>
              <a:t>Data pada atribut apakah memiliki mobil yang:</a:t>
            </a:r>
          </a:p>
          <a:p>
            <a:pPr marL="0" indent="0">
              <a:buNone/>
            </a:pPr>
            <a:r>
              <a:rPr lang="en-US" altLang="en-US" dirty="0">
                <a:latin typeface="Arial" panose="020B0604020202020204" pitchFamily="34" charset="0"/>
              </a:rPr>
              <a:t>Node1(N1): Menjawab memiliki mobil </a:t>
            </a:r>
          </a:p>
          <a:p>
            <a:pPr marL="0" indent="0">
              <a:buNone/>
            </a:pPr>
            <a:r>
              <a:rPr lang="en-US" altLang="en-US" dirty="0">
                <a:latin typeface="Arial" panose="020B0604020202020204" pitchFamily="34" charset="0"/>
              </a:rPr>
              <a:t>      dan klasifikasi kelasnya adalah kelas 1 (C1) sebanyak 5 data</a:t>
            </a:r>
          </a:p>
          <a:p>
            <a:pPr marL="0" indent="0">
              <a:buNone/>
            </a:pPr>
            <a:r>
              <a:rPr lang="en-US" altLang="en-US" dirty="0">
                <a:latin typeface="Arial" panose="020B0604020202020204" pitchFamily="34" charset="0"/>
              </a:rPr>
              <a:t>      dan klasifikasi kelasnya adalah kelas 2 (C2) sebanyak 2 data</a:t>
            </a:r>
          </a:p>
          <a:p>
            <a:pPr marL="0" indent="0">
              <a:buNone/>
            </a:pPr>
            <a:r>
              <a:rPr lang="en-US" altLang="en-US" dirty="0">
                <a:latin typeface="Arial" panose="020B0604020202020204" pitchFamily="34" charset="0"/>
              </a:rPr>
              <a:t>Hitung GINI(N1) perhitungannya didapatkan sesuai penjelasan diatas</a:t>
            </a:r>
          </a:p>
          <a:p>
            <a:pPr marL="0" indent="0">
              <a:buNone/>
            </a:pPr>
            <a:r>
              <a:rPr lang="en-US" altLang="en-US" dirty="0">
                <a:latin typeface="Arial" panose="020B0604020202020204" pitchFamily="34" charset="0"/>
              </a:rPr>
              <a:t>Node2(N2): Menjawab tidak memiliki mobil</a:t>
            </a:r>
          </a:p>
          <a:p>
            <a:pPr marL="0" indent="0">
              <a:buNone/>
            </a:pPr>
            <a:r>
              <a:rPr lang="en-US" altLang="en-US" dirty="0">
                <a:latin typeface="Arial" panose="020B0604020202020204" pitchFamily="34" charset="0"/>
              </a:rPr>
              <a:t>      dan klasifikasi kelasnya adalah kelas 1 (C1) sebanyak 1 data</a:t>
            </a:r>
          </a:p>
          <a:p>
            <a:pPr marL="0" indent="0">
              <a:buNone/>
            </a:pPr>
            <a:r>
              <a:rPr lang="en-US" altLang="en-US" dirty="0">
                <a:latin typeface="Arial" panose="020B0604020202020204" pitchFamily="34" charset="0"/>
              </a:rPr>
              <a:t>      dan klasifikasi kelasnya adalah kelas 2 (C2) sebanyak 4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Hitung GINI(N2) perhitungannya didapatkan sesuai penjelasan diatas</a:t>
            </a:r>
          </a:p>
          <a:p>
            <a:pPr marL="0" indent="0">
              <a:buNone/>
            </a:pPr>
            <a:r>
              <a:rPr lang="en-US" altLang="en-US" dirty="0">
                <a:latin typeface="Arial" panose="020B0604020202020204" pitchFamily="34" charset="0"/>
              </a:rPr>
              <a:t>Dengan Hasil GINI(N1) dan GINI(N2) pada tabel tsb berhasil diperoleh GINI SPLIT (sebesar 0.371)yang perhitungannya didapatkan sesuai penjelasan diatas</a:t>
            </a:r>
          </a:p>
          <a:p>
            <a:pPr marL="0" indent="0">
              <a:buNone/>
            </a:pPr>
            <a:endParaRPr lang="en-US" altLang="en-US" dirty="0">
              <a:latin typeface="Arial" panose="020B0604020202020204" pitchFamily="34" charset="0"/>
            </a:endParaRPr>
          </a:p>
          <a:p>
            <a:pPr marL="0" indent="0">
              <a:buNone/>
            </a:pPr>
            <a:r>
              <a:rPr lang="en-US" altLang="en-US" dirty="0">
                <a:latin typeface="Arial" panose="020B0604020202020204" pitchFamily="34" charset="0"/>
              </a:rPr>
              <a:t>Dikatakan pada tabel parent diatas bahwa: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dirty="0">
                <a:latin typeface="Arial" panose="020B0604020202020204" pitchFamily="34" charset="0"/>
              </a:rPr>
              <a:t>     </a:t>
            </a:r>
            <a:r>
              <a:rPr lang="en-US" altLang="en-US" dirty="0">
                <a:latin typeface="Arial" panose="020B0604020202020204" pitchFamily="34" charset="0"/>
              </a:rPr>
              <a:t>jumlah C1 adalah 6 -&gt; 5 data menjawab memiliki mobil, 1 data menjawab tidak memiliki mobil (jumlah 5+1)</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jumlah C2 adalah 6 -&gt; 2 data menjawab memiliki mobil, 4 data menjawab tidak memiliki mobil (jumlah 2+4)</a:t>
            </a:r>
          </a:p>
          <a:p>
            <a:pPr marL="0" indent="0">
              <a:buNone/>
            </a:pPr>
            <a:endParaRPr lang="en-US" dirty="0"/>
          </a:p>
        </p:txBody>
      </p:sp>
    </p:spTree>
    <p:extLst>
      <p:ext uri="{BB962C8B-B14F-4D97-AF65-F5344CB8AC3E}">
        <p14:creationId xmlns:p14="http://schemas.microsoft.com/office/powerpoint/2010/main" val="70372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Menghitung GINI INDEX pada atribut dengan tipe kategorikal</a:t>
            </a:r>
          </a:p>
          <a:p>
            <a:r>
              <a:rPr lang="en-US" dirty="0"/>
              <a:t>     yaitu atribut yang kemungkinan hasil pengkategoriannya tak terbatas jumlahnya. </a:t>
            </a:r>
          </a:p>
          <a:p>
            <a:r>
              <a:rPr lang="en-US" dirty="0"/>
              <a:t>     boleh two-way split atau multi-way split. Yang telah dibahas pada slide sebelumnya (slide 21)</a:t>
            </a:r>
          </a:p>
          <a:p>
            <a:endParaRPr lang="en-US" dirty="0"/>
          </a:p>
          <a:p>
            <a:r>
              <a:rPr lang="en-US" dirty="0"/>
              <a:t>Menggunakan contoh diatas, cara membaca tabel multi-way diatas adalah:</a:t>
            </a:r>
          </a:p>
          <a:p>
            <a:pPr marL="0" indent="0">
              <a:buNone/>
            </a:pPr>
            <a:r>
              <a:rPr lang="en-US" altLang="en-US" dirty="0">
                <a:latin typeface="Arial" panose="020B0604020202020204" pitchFamily="34" charset="0"/>
              </a:rPr>
              <a:t>APA TIPE MOBILNYA?</a:t>
            </a:r>
          </a:p>
          <a:p>
            <a:pPr marL="0" indent="0">
              <a:buNone/>
            </a:pPr>
            <a:r>
              <a:rPr lang="en-US" altLang="en-US" dirty="0">
                <a:latin typeface="Arial" panose="020B0604020202020204" pitchFamily="34" charset="0"/>
              </a:rPr>
              <a:t>Data pada atribut tipe mobil (CarType) yang:</a:t>
            </a:r>
          </a:p>
          <a:p>
            <a:pPr marL="0" indent="0">
              <a:buNone/>
            </a:pPr>
            <a:r>
              <a:rPr lang="en-US" altLang="en-US" dirty="0">
                <a:latin typeface="Arial" panose="020B0604020202020204" pitchFamily="34" charset="0"/>
              </a:rPr>
              <a:t>Menjawab tipe mobilnya Family Car</a:t>
            </a:r>
          </a:p>
          <a:p>
            <a:pPr marL="0" indent="0">
              <a:buNone/>
            </a:pPr>
            <a:r>
              <a:rPr lang="en-US" altLang="en-US" dirty="0">
                <a:latin typeface="Arial" panose="020B0604020202020204" pitchFamily="34" charset="0"/>
              </a:rPr>
              <a:t>      dan klasifikasi kelasnya adalah kelas 1 (C1) sebanyak 1 data</a:t>
            </a:r>
          </a:p>
          <a:p>
            <a:pPr marL="0" indent="0">
              <a:buNone/>
            </a:pPr>
            <a:r>
              <a:rPr lang="en-US" altLang="en-US" dirty="0">
                <a:latin typeface="Arial" panose="020B0604020202020204" pitchFamily="34" charset="0"/>
              </a:rPr>
              <a:t>      dan klasifikasi kelasnya adalah kelas 2 (C2) sebanyak 4 data</a:t>
            </a:r>
          </a:p>
          <a:p>
            <a:pPr marL="0" indent="0">
              <a:buNone/>
            </a:pPr>
            <a:r>
              <a:rPr lang="en-US" altLang="en-US" dirty="0">
                <a:latin typeface="Arial" panose="020B0604020202020204" pitchFamily="34" charset="0"/>
              </a:rPr>
              <a:t>Hitung GINI(Family) ….. Silahkan dicoba</a:t>
            </a:r>
          </a:p>
          <a:p>
            <a:pPr marL="0" indent="0">
              <a:buNone/>
            </a:pPr>
            <a:r>
              <a:rPr lang="en-US" altLang="en-US" dirty="0">
                <a:latin typeface="Arial" panose="020B0604020202020204" pitchFamily="34" charset="0"/>
              </a:rPr>
              <a:t>Menjawab tipe mobilnya Sports Car</a:t>
            </a:r>
          </a:p>
          <a:p>
            <a:pPr marL="0" indent="0">
              <a:buNone/>
            </a:pPr>
            <a:r>
              <a:rPr lang="en-US" altLang="en-US" dirty="0">
                <a:latin typeface="Arial" panose="020B0604020202020204" pitchFamily="34" charset="0"/>
              </a:rPr>
              <a:t>      dan klasifikasi kelasnya adalah kelas 1 (C1) sebanyak 2 data</a:t>
            </a:r>
          </a:p>
          <a:p>
            <a:pPr marL="0" indent="0">
              <a:buNone/>
            </a:pPr>
            <a:r>
              <a:rPr lang="en-US" altLang="en-US" dirty="0">
                <a:latin typeface="Arial" panose="020B0604020202020204" pitchFamily="34" charset="0"/>
              </a:rPr>
              <a:t>      dan klasifikasi kelasnya adalah kelas 2 (C2) sebanyak 1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Hitung GINI(Sports) ….. Silahkan dicoba</a:t>
            </a:r>
          </a:p>
          <a:p>
            <a:pPr marL="0" indent="0">
              <a:buNone/>
            </a:pPr>
            <a:r>
              <a:rPr lang="en-US" altLang="en-US" dirty="0">
                <a:latin typeface="Arial" panose="020B0604020202020204" pitchFamily="34" charset="0"/>
              </a:rPr>
              <a:t>Menjawab tipe mobilnya Luxury Car</a:t>
            </a:r>
          </a:p>
          <a:p>
            <a:pPr marL="0" indent="0">
              <a:buNone/>
            </a:pPr>
            <a:r>
              <a:rPr lang="en-US" altLang="en-US" dirty="0">
                <a:latin typeface="Arial" panose="020B0604020202020204" pitchFamily="34" charset="0"/>
              </a:rPr>
              <a:t>      dan klasifikasi kelasnya adalah kelas 1 (C1) sebanyak 1 data</a:t>
            </a:r>
          </a:p>
          <a:p>
            <a:pPr marL="0" indent="0">
              <a:buNone/>
            </a:pPr>
            <a:r>
              <a:rPr lang="en-US" altLang="en-US" dirty="0">
                <a:latin typeface="Arial" panose="020B0604020202020204" pitchFamily="34" charset="0"/>
              </a:rPr>
              <a:t>      dan klasifikasi kelasnya adalah kelas 2 (C2) sebanyak 1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Hitung GINI(Luxury) ….. Silahkan dicoba</a:t>
            </a:r>
          </a:p>
          <a:p>
            <a:pPr marL="0" marR="0" lvl="0" indent="0" algn="l" defTabSz="963613"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pPr marL="0" indent="0">
              <a:buNone/>
            </a:pPr>
            <a:r>
              <a:rPr lang="en-US" altLang="en-US" dirty="0">
                <a:latin typeface="Arial" panose="020B0604020202020204" pitchFamily="34" charset="0"/>
              </a:rPr>
              <a:t>Dengan Hasil GINI(Family), GINI(Sports), dan GINI(Luxury) pada tabel tsb berhasil diperoleh GINI SPLIT (sebesar 0.393) ….. Silahkan dibuktikan</a:t>
            </a:r>
          </a:p>
          <a:p>
            <a:pPr marL="0" indent="0">
              <a:buNone/>
            </a:pPr>
            <a:endParaRPr lang="en-US" altLang="en-US" dirty="0">
              <a:latin typeface="Arial" panose="020B0604020202020204" pitchFamily="34" charset="0"/>
            </a:endParaRPr>
          </a:p>
          <a:p>
            <a:pPr marL="0" indent="0">
              <a:buNone/>
            </a:pPr>
            <a:r>
              <a:rPr lang="en-US" altLang="en-US" dirty="0">
                <a:latin typeface="Arial" panose="020B0604020202020204" pitchFamily="34" charset="0"/>
              </a:rPr>
              <a:t>Dari data diatas, tabel parent  nya seharusnya adalah sebagai berikut:</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dirty="0">
                <a:latin typeface="Arial" panose="020B0604020202020204" pitchFamily="34" charset="0"/>
              </a:rPr>
              <a:t>     </a:t>
            </a:r>
            <a:r>
              <a:rPr lang="en-US" altLang="en-US" dirty="0">
                <a:latin typeface="Arial" panose="020B0604020202020204" pitchFamily="34" charset="0"/>
              </a:rPr>
              <a:t>jumlah C1 adalah 4 -&gt; 1 data menjawab memiliki mobil Family, 2 data menjawab memiliki mobil Sports, dan 1 data menjawab  memiliki mobil Luxury (jumlah 1+2+1)</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silahkan coba hitung GINI(C1)</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jumlah C2 adalah 6 -&gt; 4 data menjawab memiliki mobil Family, 1 data menjawab memiliki mobil Sports, dan 1 data menjawab  memiliki mobil Luxury (jumlah 1+2+1)</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dirty="0"/>
              <a:t>     </a:t>
            </a:r>
            <a:r>
              <a:rPr lang="en-US" altLang="en-US" dirty="0">
                <a:latin typeface="Arial" panose="020B0604020202020204" pitchFamily="34" charset="0"/>
              </a:rPr>
              <a:t>silahkan coba hitung GINI(C2)</a:t>
            </a:r>
          </a:p>
          <a:p>
            <a:pPr marL="0" indent="0">
              <a:buNone/>
            </a:pPr>
            <a:endParaRPr lang="en-US" dirty="0"/>
          </a:p>
          <a:p>
            <a:pPr marL="0" indent="0">
              <a:buNone/>
            </a:pPr>
            <a:r>
              <a:rPr lang="en-US" dirty="0"/>
              <a:t>Dari 3 contoh diatas, kita memperoleh 3 GINI INDEX dari 3 cara pengkategorian yang berbeda. </a:t>
            </a:r>
          </a:p>
          <a:p>
            <a:pPr marL="0" indent="0">
              <a:buNone/>
            </a:pPr>
            <a:r>
              <a:rPr lang="en-US" dirty="0"/>
              <a:t>Dari 3 cara pengkategorian tersebut, melalui GINI INDEX nya dapat diketahui mana bentuk pengkategorian yang terbaik, yaitu dengan melihat nilai GINI terkecil.</a:t>
            </a:r>
          </a:p>
        </p:txBody>
      </p:sp>
    </p:spTree>
    <p:extLst>
      <p:ext uri="{BB962C8B-B14F-4D97-AF65-F5344CB8AC3E}">
        <p14:creationId xmlns:p14="http://schemas.microsoft.com/office/powerpoint/2010/main" val="3792057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Menghitung GINI INDEX pada atribut dengan tipe kontinyu</a:t>
            </a:r>
          </a:p>
          <a:p>
            <a:r>
              <a:rPr lang="en-US" dirty="0"/>
              <a:t>     yaitu atributnya berisai data kuantitatif/data angka. </a:t>
            </a:r>
          </a:p>
          <a:p>
            <a:r>
              <a:rPr lang="en-US" dirty="0"/>
              <a:t>     boleh two-way split atau multi-way split. Yang telah dibahas pada slide sebelumnya (slide 23)</a:t>
            </a:r>
          </a:p>
          <a:p>
            <a:endParaRPr lang="en-US" dirty="0"/>
          </a:p>
        </p:txBody>
      </p:sp>
    </p:spTree>
    <p:extLst>
      <p:ext uri="{BB962C8B-B14F-4D97-AF65-F5344CB8AC3E}">
        <p14:creationId xmlns:p14="http://schemas.microsoft.com/office/powerpoint/2010/main" val="2395641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Manakah posisi split yang terbaik?</a:t>
            </a:r>
          </a:p>
          <a:p>
            <a:r>
              <a:rPr lang="en-US" dirty="0"/>
              <a:t>55,65,75,89,87,92,97,110,122,172, atau 230? Jawabannya: 97. karena GINI SPLITnya terkecil.</a:t>
            </a:r>
          </a:p>
          <a:p>
            <a:endParaRPr lang="en-US" dirty="0"/>
          </a:p>
          <a:p>
            <a:r>
              <a:rPr lang="en-US" dirty="0"/>
              <a:t>Bagaimana menentukan berapa saja split seperti angka diatas?</a:t>
            </a:r>
          </a:p>
          <a:p>
            <a:r>
              <a:rPr lang="en-US" dirty="0"/>
              <a:t>Pertama, cek data terbesar dan terkecil -&gt; terkecil : 60, terbesar 220</a:t>
            </a:r>
          </a:p>
          <a:p>
            <a:r>
              <a:rPr lang="en-US" dirty="0"/>
              <a:t>Urutkan. (seperti contoh sorted value diatas)</a:t>
            </a:r>
          </a:p>
          <a:p>
            <a:r>
              <a:rPr lang="en-US" dirty="0"/>
              <a:t>Split position </a:t>
            </a:r>
          </a:p>
          <a:p>
            <a:r>
              <a:rPr lang="en-US" dirty="0"/>
              <a:t>    1. nilai sorted pertama 60, nilai sorted kedua 70</a:t>
            </a:r>
          </a:p>
          <a:p>
            <a:r>
              <a:rPr lang="en-US" dirty="0"/>
              <a:t>        jumlahkan, ambil nilai tengahnya. Rumus median -&gt; (60+70)/2 = 55.</a:t>
            </a:r>
          </a:p>
          <a:p>
            <a:r>
              <a:rPr lang="en-US" dirty="0"/>
              <a:t>        split value pertama = 55</a:t>
            </a:r>
          </a:p>
          <a:p>
            <a:r>
              <a:rPr lang="en-US" dirty="0"/>
              <a:t>    2. untuk menuju 130 (jumlah nilai sorted pertama 60, nilai sorted kedua 70), </a:t>
            </a:r>
          </a:p>
          <a:p>
            <a:r>
              <a:rPr lang="en-US" dirty="0"/>
              <a:t>        maka split selanjutnya adalah 65 (130-55=65)</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dirty="0"/>
              <a:t>    3. nilai sorted kedua 70, nilai sorted ketiga 75</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dirty="0"/>
              <a:t>        nilai tengahnya 72.5 (bulatkan kebawah) sehingga split selanjutnya = 72</a:t>
            </a:r>
          </a:p>
          <a:p>
            <a:r>
              <a:rPr lang="en-US" dirty="0"/>
              <a:t>…. Menentukan split value bisa menggunakan dasar perhitungan apapun. Beberapa contoh diatas menggunakan nilai tengah</a:t>
            </a:r>
          </a:p>
          <a:p>
            <a:r>
              <a:rPr lang="en-US" dirty="0"/>
              <a:t>Dapat pula dengan nilai acak, atau komputasi lain. Yg terpenting utuk menemukan split value terbaik dapat dicek menggunakan GINI INDEXnya</a:t>
            </a:r>
          </a:p>
        </p:txBody>
      </p:sp>
    </p:spTree>
    <p:extLst>
      <p:ext uri="{BB962C8B-B14F-4D97-AF65-F5344CB8AC3E}">
        <p14:creationId xmlns:p14="http://schemas.microsoft.com/office/powerpoint/2010/main" val="242843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Alternatif GINI, dapat menggunakan Entropy.</a:t>
            </a:r>
          </a:p>
          <a:p>
            <a:r>
              <a:rPr lang="en-US" dirty="0"/>
              <a:t>Kegunaannya SAMA. Menghitung homogenitas/impurity pengkategorian.</a:t>
            </a:r>
          </a:p>
          <a:p>
            <a:r>
              <a:rPr lang="en-US" dirty="0"/>
              <a:t>Bedanya hanya di rumusnya (penghitungannya)</a:t>
            </a:r>
          </a:p>
        </p:txBody>
      </p:sp>
    </p:spTree>
    <p:extLst>
      <p:ext uri="{BB962C8B-B14F-4D97-AF65-F5344CB8AC3E}">
        <p14:creationId xmlns:p14="http://schemas.microsoft.com/office/powerpoint/2010/main" val="6550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Perbandingan perhitungan GINI dan Entropy</a:t>
            </a:r>
          </a:p>
          <a:p>
            <a:r>
              <a:rPr lang="en-US" dirty="0"/>
              <a:t>GINI : 1-(probability C1)</a:t>
            </a:r>
            <a:r>
              <a:rPr lang="en-US" baseline="30000" dirty="0"/>
              <a:t>2</a:t>
            </a:r>
            <a:r>
              <a:rPr lang="en-US" dirty="0"/>
              <a:t>-(probability C2)</a:t>
            </a:r>
            <a:r>
              <a:rPr lang="en-US" baseline="30000" dirty="0"/>
              <a:t>2</a:t>
            </a:r>
          </a:p>
          <a:p>
            <a:r>
              <a:rPr lang="en-US" baseline="0" dirty="0"/>
              <a:t>ENTROPY: -(</a:t>
            </a:r>
            <a:r>
              <a:rPr lang="en-US" altLang="en-US" sz="1200" dirty="0"/>
              <a:t>probability C1) log</a:t>
            </a:r>
            <a:r>
              <a:rPr lang="en-US" altLang="en-US" sz="1200" baseline="-25000" dirty="0"/>
              <a:t>2</a:t>
            </a:r>
            <a:r>
              <a:rPr lang="en-US" altLang="en-US" sz="1200" dirty="0"/>
              <a:t> (probability C1) </a:t>
            </a:r>
            <a:r>
              <a:rPr lang="en-US" baseline="0" dirty="0"/>
              <a:t>- (</a:t>
            </a:r>
            <a:r>
              <a:rPr lang="en-US" altLang="en-US" sz="1200" dirty="0"/>
              <a:t>probability C2) log</a:t>
            </a:r>
            <a:r>
              <a:rPr lang="en-US" altLang="en-US" sz="1200" baseline="-25000" dirty="0"/>
              <a:t>2</a:t>
            </a:r>
            <a:r>
              <a:rPr lang="en-US" altLang="en-US" sz="1200" dirty="0"/>
              <a:t> (probability C2) </a:t>
            </a:r>
            <a:r>
              <a:rPr lang="en-US" altLang="en-US" sz="1200" baseline="30000" dirty="0"/>
              <a:t> </a:t>
            </a:r>
            <a:endParaRPr lang="en-US" baseline="0" dirty="0"/>
          </a:p>
        </p:txBody>
      </p:sp>
    </p:spTree>
    <p:extLst>
      <p:ext uri="{BB962C8B-B14F-4D97-AF65-F5344CB8AC3E}">
        <p14:creationId xmlns:p14="http://schemas.microsoft.com/office/powerpoint/2010/main" val="3066052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Info mengenai pengkategorian dengan ENTROPY.</a:t>
            </a:r>
          </a:p>
          <a:p>
            <a:r>
              <a:rPr lang="en-US" dirty="0"/>
              <a:t>GAIN SPLIT dengan ENTROPY digunakan di Algoritma ID3 dan C4.5</a:t>
            </a:r>
          </a:p>
        </p:txBody>
      </p:sp>
    </p:spTree>
    <p:extLst>
      <p:ext uri="{BB962C8B-B14F-4D97-AF65-F5344CB8AC3E}">
        <p14:creationId xmlns:p14="http://schemas.microsoft.com/office/powerpoint/2010/main" val="2502838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Menghitung error pengklasifikasian pada node</a:t>
            </a:r>
          </a:p>
          <a:p>
            <a:r>
              <a:rPr lang="en-US" dirty="0"/>
              <a:t>  nilai maksimum jika pengkategoriannya kelasnya sama rata</a:t>
            </a:r>
          </a:p>
          <a:p>
            <a:r>
              <a:rPr lang="en-US" dirty="0"/>
              <a:t>  nilai minimum jika ada data hanya berada pada satu kelas yang sama</a:t>
            </a:r>
          </a:p>
        </p:txBody>
      </p:sp>
    </p:spTree>
    <p:extLst>
      <p:ext uri="{BB962C8B-B14F-4D97-AF65-F5344CB8AC3E}">
        <p14:creationId xmlns:p14="http://schemas.microsoft.com/office/powerpoint/2010/main" val="2097502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Contoh perhitungan error</a:t>
            </a:r>
          </a:p>
        </p:txBody>
      </p:sp>
    </p:spTree>
    <p:extLst>
      <p:ext uri="{BB962C8B-B14F-4D97-AF65-F5344CB8AC3E}">
        <p14:creationId xmlns:p14="http://schemas.microsoft.com/office/powerpoint/2010/main" val="1898999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Gambar diatas membandingkan nilai-nilai dari ukuran-ukuran </a:t>
            </a:r>
            <a:r>
              <a:rPr lang="en-US" sz="1200" b="0" i="1" u="none" strike="noStrike" kern="1200" baseline="0" dirty="0">
                <a:solidFill>
                  <a:schemeClr val="tx1"/>
                </a:solidFill>
                <a:latin typeface="Arial" charset="0"/>
                <a:ea typeface="+mn-ea"/>
                <a:cs typeface="+mn-cs"/>
              </a:rPr>
              <a:t>impurity </a:t>
            </a:r>
            <a:r>
              <a:rPr lang="en-US" sz="1200" b="0" i="0" u="none" strike="noStrike" kern="1200" baseline="0" dirty="0">
                <a:solidFill>
                  <a:schemeClr val="tx1"/>
                </a:solidFill>
                <a:latin typeface="Arial" charset="0"/>
                <a:ea typeface="+mn-ea"/>
                <a:cs typeface="+mn-cs"/>
              </a:rPr>
              <a:t>untuk masalah klasifikasi biner (2 kelas). p menyatakan probabilitas dari </a:t>
            </a:r>
            <a:r>
              <a:rPr lang="en-US" sz="1200" b="0" i="1" u="none" strike="noStrike" kern="1200" baseline="0" dirty="0">
                <a:solidFill>
                  <a:schemeClr val="tx1"/>
                </a:solidFill>
                <a:latin typeface="Arial" charset="0"/>
                <a:ea typeface="+mn-ea"/>
                <a:cs typeface="+mn-cs"/>
              </a:rPr>
              <a:t>record </a:t>
            </a:r>
            <a:r>
              <a:rPr lang="en-US" sz="1200" b="0" i="0" u="none" strike="noStrike" kern="1200" baseline="0" dirty="0">
                <a:solidFill>
                  <a:schemeClr val="tx1"/>
                </a:solidFill>
                <a:latin typeface="Arial" charset="0"/>
                <a:ea typeface="+mn-ea"/>
                <a:cs typeface="+mn-cs"/>
              </a:rPr>
              <a:t>yang merupakan anggota salah satu dari dua kelas. Perhatikan bahwa semua ukuran mencapai nilai maksimumnya ketika distribusi kelas adalah seragam (yaitu ketika p = 0.5). Nilai ukuran minimum dicapai ketika semua </a:t>
            </a:r>
            <a:r>
              <a:rPr lang="en-US" sz="1200" b="0" i="1" u="none" strike="noStrike" kern="1200" baseline="0" dirty="0">
                <a:solidFill>
                  <a:schemeClr val="tx1"/>
                </a:solidFill>
                <a:latin typeface="Arial" charset="0"/>
                <a:ea typeface="+mn-ea"/>
                <a:cs typeface="+mn-cs"/>
              </a:rPr>
              <a:t>record </a:t>
            </a:r>
            <a:r>
              <a:rPr lang="en-US" sz="1200" b="0" i="0" u="none" strike="noStrike" kern="1200" baseline="0" dirty="0">
                <a:solidFill>
                  <a:schemeClr val="tx1"/>
                </a:solidFill>
                <a:latin typeface="Arial" charset="0"/>
                <a:ea typeface="+mn-ea"/>
                <a:cs typeface="+mn-cs"/>
              </a:rPr>
              <a:t>merupakan anggota dari kelas yang sama (yaitu ketika p sama dengan 0 atau 1). </a:t>
            </a:r>
            <a:endParaRPr lang="en-US" dirty="0"/>
          </a:p>
        </p:txBody>
      </p:sp>
    </p:spTree>
    <p:extLst>
      <p:ext uri="{BB962C8B-B14F-4D97-AF65-F5344CB8AC3E}">
        <p14:creationId xmlns:p14="http://schemas.microsoft.com/office/powerpoint/2010/main" val="280737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C97CA9D3-90CA-441A-BE7E-7B0ABCD72C31}"/>
              </a:ext>
            </a:extLst>
          </p:cNvPr>
          <p:cNvSpPr>
            <a:spLocks noGrp="1" noRot="1" noChangeAspect="1" noChangeArrowheads="1" noTextEdit="1"/>
          </p:cNvSpPr>
          <p:nvPr>
            <p:ph type="sldImg"/>
          </p:nvPr>
        </p:nvSpPr>
        <p:spPr>
          <a:xfrm>
            <a:off x="1270000" y="728663"/>
            <a:ext cx="4778375" cy="3584575"/>
          </a:xfrm>
          <a:ln/>
        </p:spPr>
      </p:sp>
      <p:sp>
        <p:nvSpPr>
          <p:cNvPr id="8195" name="Notes Placeholder 2">
            <a:extLst>
              <a:ext uri="{FF2B5EF4-FFF2-40B4-BE49-F238E27FC236}">
                <a16:creationId xmlns:a16="http://schemas.microsoft.com/office/drawing/2014/main" id="{40FC954E-52F7-4E00-A619-AE0B056F4FF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Arial" panose="020B0604020202020204" pitchFamily="34" charset="0"/>
              </a:rPr>
              <a:t>Data training -&gt; diimplementasikan pada algoritma model pembelajaran klasifikasi yang dipilih -&gt; ditemukan pola/model tiap kelasnya -&gt; model diaplikasikan pada data testing/data uji.</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Kelebihan klasifikasi TREE</a:t>
            </a:r>
          </a:p>
          <a:p>
            <a:pPr marL="171450" indent="-171450">
              <a:buFont typeface="Arial" panose="020B0604020202020204" pitchFamily="34" charset="0"/>
              <a:buChar char="•"/>
            </a:pPr>
            <a:r>
              <a:rPr lang="en-US" dirty="0"/>
              <a:t>Mudah dikonstruksikan</a:t>
            </a:r>
          </a:p>
          <a:p>
            <a:pPr marL="171450" indent="-171450">
              <a:buFont typeface="Arial" panose="020B0604020202020204" pitchFamily="34" charset="0"/>
              <a:buChar char="•"/>
            </a:pPr>
            <a:r>
              <a:rPr lang="en-US" dirty="0"/>
              <a:t>Lebih cepat pengklasifikasian data testing yang dimasukkan</a:t>
            </a:r>
          </a:p>
          <a:p>
            <a:pPr marL="171450" indent="-171450">
              <a:buFont typeface="Arial" panose="020B0604020202020204" pitchFamily="34" charset="0"/>
              <a:buChar char="•"/>
            </a:pPr>
            <a:r>
              <a:rPr lang="en-US" dirty="0"/>
              <a:t>Mudah diimplementasikan(untuk tree dengan ukuran kecil)</a:t>
            </a:r>
          </a:p>
          <a:p>
            <a:pPr marL="171450" indent="-171450">
              <a:buFont typeface="Arial" panose="020B0604020202020204" pitchFamily="34" charset="0"/>
              <a:buChar char="•"/>
            </a:pPr>
            <a:r>
              <a:rPr lang="en-US" dirty="0"/>
              <a:t>Akurasi sebanding dengan teknik klasifikasi lainnya untuk jumlah set data sederhana</a:t>
            </a:r>
          </a:p>
        </p:txBody>
      </p:sp>
    </p:spTree>
    <p:extLst>
      <p:ext uri="{BB962C8B-B14F-4D97-AF65-F5344CB8AC3E}">
        <p14:creationId xmlns:p14="http://schemas.microsoft.com/office/powerpoint/2010/main" val="259603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Yang perlu diperhatikan:</a:t>
            </a:r>
          </a:p>
          <a:p>
            <a:r>
              <a:rPr lang="en-US" dirty="0"/>
              <a:t>C4.5 Mengevaluasi seluruh data-&gt; Tidak Cocok untuk jumlah Data Besar.</a:t>
            </a:r>
          </a:p>
          <a:p>
            <a:r>
              <a:rPr lang="en-US" dirty="0"/>
              <a:t>C4.5 Menggunakan perhitungan entropy untuk pengkategorian data</a:t>
            </a:r>
          </a:p>
        </p:txBody>
      </p:sp>
    </p:spTree>
    <p:extLst>
      <p:ext uri="{BB962C8B-B14F-4D97-AF65-F5344CB8AC3E}">
        <p14:creationId xmlns:p14="http://schemas.microsoft.com/office/powerpoint/2010/main" val="2514304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855F287-F328-474A-BCBC-FC55B7EBA623}"/>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5FA9B233-F02B-4233-B1F0-9B06032410E3}" type="slidenum">
              <a:rPr lang="tr-TR" altLang="id-ID"/>
              <a:pPr/>
              <a:t>44</a:t>
            </a:fld>
            <a:endParaRPr lang="tr-TR" altLang="id-ID"/>
          </a:p>
        </p:txBody>
      </p:sp>
      <p:sp>
        <p:nvSpPr>
          <p:cNvPr id="66563" name="Rectangle 2">
            <a:extLst>
              <a:ext uri="{FF2B5EF4-FFF2-40B4-BE49-F238E27FC236}">
                <a16:creationId xmlns:a16="http://schemas.microsoft.com/office/drawing/2014/main" id="{62589462-D536-4120-8D3D-F4E5D177D08D}"/>
              </a:ext>
            </a:extLst>
          </p:cNvPr>
          <p:cNvSpPr>
            <a:spLocks noGrp="1" noRot="1" noChangeAspect="1" noChangeArrowheads="1" noTextEdit="1"/>
          </p:cNvSpPr>
          <p:nvPr>
            <p:ph type="sldImg"/>
          </p:nvPr>
        </p:nvSpPr>
        <p:spPr>
          <a:xfrm>
            <a:off x="1270000" y="728663"/>
            <a:ext cx="4778375" cy="3584575"/>
          </a:xfrm>
          <a:ln/>
        </p:spPr>
      </p:sp>
      <p:sp>
        <p:nvSpPr>
          <p:cNvPr id="66564" name="Rectangle 3">
            <a:extLst>
              <a:ext uri="{FF2B5EF4-FFF2-40B4-BE49-F238E27FC236}">
                <a16:creationId xmlns:a16="http://schemas.microsoft.com/office/drawing/2014/main" id="{8AB83875-CAD2-46F3-B497-144BD7D7CE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dirty="0">
                <a:latin typeface="Arial" panose="020B0604020202020204" pitchFamily="34" charset="0"/>
              </a:rPr>
              <a:t>Contoh data, dan rumus yang akan digunakan</a:t>
            </a:r>
            <a:endParaRPr lang="tr-TR" altLang="id-ID" dirty="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138B353-710C-46B0-935C-EF0058C93948}"/>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B3FEC4E3-91C2-4EA2-BEE7-E1A5E3E9D4D3}" type="slidenum">
              <a:rPr lang="tr-TR" altLang="id-ID"/>
              <a:pPr/>
              <a:t>45</a:t>
            </a:fld>
            <a:endParaRPr lang="tr-TR" altLang="id-ID"/>
          </a:p>
        </p:txBody>
      </p:sp>
      <p:sp>
        <p:nvSpPr>
          <p:cNvPr id="68611" name="Rectangle 2">
            <a:extLst>
              <a:ext uri="{FF2B5EF4-FFF2-40B4-BE49-F238E27FC236}">
                <a16:creationId xmlns:a16="http://schemas.microsoft.com/office/drawing/2014/main" id="{73C8ABE2-6762-4287-BE2E-5C9F45676F58}"/>
              </a:ext>
            </a:extLst>
          </p:cNvPr>
          <p:cNvSpPr>
            <a:spLocks noGrp="1" noRot="1" noChangeAspect="1" noChangeArrowheads="1" noTextEdit="1"/>
          </p:cNvSpPr>
          <p:nvPr>
            <p:ph type="sldImg"/>
          </p:nvPr>
        </p:nvSpPr>
        <p:spPr>
          <a:xfrm>
            <a:off x="1270000" y="728663"/>
            <a:ext cx="4778375" cy="3584575"/>
          </a:xfrm>
          <a:ln/>
        </p:spPr>
      </p:sp>
      <p:sp>
        <p:nvSpPr>
          <p:cNvPr id="68612" name="Rectangle 3">
            <a:extLst>
              <a:ext uri="{FF2B5EF4-FFF2-40B4-BE49-F238E27FC236}">
                <a16:creationId xmlns:a16="http://schemas.microsoft.com/office/drawing/2014/main" id="{B0DBFC6F-D7F8-4DCD-9F77-BA91F01E19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dirty="0">
                <a:latin typeface="Arial" panose="020B0604020202020204" pitchFamily="34" charset="0"/>
              </a:rPr>
              <a:t>S: [9+,5-] adalah:</a:t>
            </a:r>
          </a:p>
          <a:p>
            <a:r>
              <a:rPr lang="en-US" altLang="id-ID" dirty="0">
                <a:latin typeface="Arial" panose="020B0604020202020204" pitchFamily="34" charset="0"/>
              </a:rPr>
              <a:t>Atribut Play tennis YES 9 data</a:t>
            </a:r>
          </a:p>
          <a:p>
            <a:r>
              <a:rPr lang="en-US" altLang="id-ID" dirty="0">
                <a:latin typeface="Arial" panose="020B0604020202020204" pitchFamily="34" charset="0"/>
              </a:rPr>
              <a:t>Atribut Play tennis NO 5 data</a:t>
            </a:r>
          </a:p>
          <a:p>
            <a:r>
              <a:rPr lang="en-US" altLang="id-ID" dirty="0">
                <a:latin typeface="Arial" panose="020B0604020202020204" pitchFamily="34" charset="0"/>
              </a:rPr>
              <a:t>Entropy nya adalah 0.94 … silahkan dibuktikan</a:t>
            </a:r>
          </a:p>
          <a:p>
            <a:endParaRPr lang="en-US" altLang="id-ID" dirty="0">
              <a:latin typeface="Arial" panose="020B0604020202020204" pitchFamily="34" charset="0"/>
            </a:endParaRPr>
          </a:p>
          <a:p>
            <a:r>
              <a:rPr lang="en-US" altLang="id-ID" dirty="0">
                <a:latin typeface="Arial" panose="020B0604020202020204" pitchFamily="34" charset="0"/>
              </a:rPr>
              <a:t>Kemudian kita akan melihat atribut mana yang meripakan klasifier terbaik. </a:t>
            </a:r>
          </a:p>
          <a:p>
            <a:r>
              <a:rPr lang="en-US" altLang="id-ID" dirty="0">
                <a:latin typeface="Arial" panose="020B0604020202020204" pitchFamily="34" charset="0"/>
              </a:rPr>
              <a:t>Kita memiliki 4 Atribut: Outlook, Temperature, Humidity, dan Wind.</a:t>
            </a:r>
          </a:p>
          <a:p>
            <a:r>
              <a:rPr lang="en-US" altLang="id-ID" dirty="0">
                <a:latin typeface="Arial" panose="020B0604020202020204" pitchFamily="34" charset="0"/>
              </a:rPr>
              <a:t>Perhitungan Entropy dan Gain yang dicontohkan diatas adalah perhitungan dari atribut Humidity dan Wind</a:t>
            </a:r>
          </a:p>
          <a:p>
            <a:endParaRPr lang="en-US" altLang="id-ID" dirty="0">
              <a:latin typeface="Arial" panose="020B0604020202020204" pitchFamily="34" charset="0"/>
            </a:endParaRPr>
          </a:p>
          <a:p>
            <a:pPr marL="228600" indent="-228600">
              <a:buAutoNum type="arabicPeriod"/>
            </a:pPr>
            <a:r>
              <a:rPr lang="en-US" altLang="id-ID" dirty="0">
                <a:latin typeface="Arial" panose="020B0604020202020204" pitchFamily="34" charset="0"/>
              </a:rPr>
              <a:t>Humidity</a:t>
            </a:r>
          </a:p>
          <a:p>
            <a:pPr marL="0" indent="0">
              <a:buNone/>
            </a:pPr>
            <a:r>
              <a:rPr lang="en-US" altLang="id-ID" dirty="0">
                <a:latin typeface="Arial" panose="020B0604020202020204" pitchFamily="34" charset="0"/>
              </a:rPr>
              <a:t>      atribut HUMIDITY terdiri dari dua kategori yang berbeda:</a:t>
            </a:r>
          </a:p>
          <a:p>
            <a:pPr marL="0" indent="0">
              <a:buNone/>
            </a:pPr>
            <a:r>
              <a:rPr lang="en-US" altLang="id-ID" dirty="0">
                <a:latin typeface="Arial" panose="020B0604020202020204" pitchFamily="34" charset="0"/>
              </a:rPr>
              <a:t>      HIGH</a:t>
            </a:r>
          </a:p>
          <a:p>
            <a:pPr marL="0" indent="0">
              <a:buNone/>
            </a:pPr>
            <a:r>
              <a:rPr lang="en-US" altLang="id-ID" dirty="0">
                <a:latin typeface="Arial" panose="020B0604020202020204" pitchFamily="34" charset="0"/>
              </a:rPr>
              <a:t>      Data yang atribut HUMIDITY = HIGH dan atribut PLAY TENNIS = YES adalah sebanyak 3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Data yang atribut HUMIDITY = HIGH dan atribut PLAY TENNIS = NO adalah sebanyak 4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sehingga Entropy nya 0.985</a:t>
            </a:r>
          </a:p>
          <a:p>
            <a:pPr marL="0" indent="0">
              <a:buNone/>
            </a:pPr>
            <a:r>
              <a:rPr lang="en-US" altLang="id-ID" dirty="0">
                <a:latin typeface="Arial" panose="020B0604020202020204" pitchFamily="34" charset="0"/>
              </a:rPr>
              <a:t>      NORMAL</a:t>
            </a:r>
          </a:p>
          <a:p>
            <a:pPr marL="0" indent="0">
              <a:buNone/>
            </a:pPr>
            <a:r>
              <a:rPr lang="en-US" altLang="id-ID" dirty="0">
                <a:latin typeface="Arial" panose="020B0604020202020204" pitchFamily="34" charset="0"/>
              </a:rPr>
              <a:t>      Data yang atribut HUMIDITY = NORMAL dan atribut PLAY TENNIS = YES adalah sebanyak 6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Data yang atribut HUMIDITY = NORMAL dan atribut PLAY TENNIS = NO adalah sebanyak 1 data</a:t>
            </a:r>
          </a:p>
          <a:p>
            <a:pPr marL="0" indent="0">
              <a:buNone/>
            </a:pPr>
            <a:r>
              <a:rPr lang="en-US" altLang="id-ID" dirty="0">
                <a:latin typeface="Arial" panose="020B0604020202020204" pitchFamily="34" charset="0"/>
              </a:rPr>
              <a:t>      sehingga Entropy nya 0.985</a:t>
            </a:r>
          </a:p>
          <a:p>
            <a:pPr marL="0" indent="0">
              <a:buNone/>
            </a:pPr>
            <a:r>
              <a:rPr lang="en-US" altLang="id-ID" dirty="0">
                <a:latin typeface="Arial" panose="020B0604020202020204" pitchFamily="34" charset="0"/>
              </a:rPr>
              <a:t>     </a:t>
            </a:r>
          </a:p>
          <a:p>
            <a:pPr marL="0" indent="0">
              <a:buNone/>
            </a:pPr>
            <a:r>
              <a:rPr lang="en-US" altLang="id-ID" dirty="0">
                <a:latin typeface="Arial" panose="020B0604020202020204" pitchFamily="34" charset="0"/>
              </a:rPr>
              <a:t>      Kemudian digitung GAIN nya dengan cara yang telah dicontohkan diatas. </a:t>
            </a:r>
          </a:p>
          <a:p>
            <a:pPr marL="0" indent="0">
              <a:buNone/>
            </a:pPr>
            <a:r>
              <a:rPr lang="en-US" altLang="id-ID" dirty="0">
                <a:latin typeface="Arial" panose="020B0604020202020204" pitchFamily="34" charset="0"/>
              </a:rPr>
              <a:t>      angka 7/14 yang dimaksud diatas adalah 7/14 kejadian (HUMIDITY = HIGH) * Entropy HIGH dan 7/14 kejadian (HUMIDITY = NORMAL) * Entropy NORMAL </a:t>
            </a:r>
          </a:p>
          <a:p>
            <a:pPr marL="0" indent="0">
              <a:buNone/>
            </a:pPr>
            <a:r>
              <a:rPr lang="en-US" altLang="id-ID" dirty="0">
                <a:latin typeface="Arial" panose="020B0604020202020204" pitchFamily="34" charset="0"/>
              </a:rPr>
              <a:t>      Sehingga diperoleh GAIN(HUMIDITY) = 0.151</a:t>
            </a:r>
          </a:p>
          <a:p>
            <a:pPr marL="0" indent="0">
              <a:buNone/>
            </a:pPr>
            <a:endParaRPr lang="en-US" altLang="id-ID" dirty="0">
              <a:latin typeface="Arial" panose="020B0604020202020204" pitchFamily="34" charset="0"/>
            </a:endParaRPr>
          </a:p>
          <a:p>
            <a:pPr marL="0" indent="0">
              <a:buNone/>
            </a:pPr>
            <a:r>
              <a:rPr lang="en-US" altLang="id-ID" dirty="0">
                <a:latin typeface="Arial" panose="020B0604020202020204" pitchFamily="34" charset="0"/>
              </a:rPr>
              <a:t>2.   Wind</a:t>
            </a:r>
          </a:p>
          <a:p>
            <a:r>
              <a:rPr lang="en-US" altLang="id-ID" dirty="0">
                <a:latin typeface="Arial" panose="020B0604020202020204" pitchFamily="34" charset="0"/>
              </a:rPr>
              <a:t>      atribut WIND terdiri dari dua kategori yang berbeda</a:t>
            </a:r>
          </a:p>
          <a:p>
            <a:pPr marL="0" indent="0">
              <a:buNone/>
            </a:pPr>
            <a:r>
              <a:rPr lang="en-US" altLang="id-ID" dirty="0">
                <a:latin typeface="Arial" panose="020B0604020202020204" pitchFamily="34" charset="0"/>
              </a:rPr>
              <a:t>      WEAK</a:t>
            </a:r>
          </a:p>
          <a:p>
            <a:pPr marL="0" indent="0">
              <a:buNone/>
            </a:pPr>
            <a:r>
              <a:rPr lang="en-US" altLang="id-ID" dirty="0">
                <a:latin typeface="Arial" panose="020B0604020202020204" pitchFamily="34" charset="0"/>
              </a:rPr>
              <a:t>      Data yang atribut WIND = WEAK dan atribut PLAY TENNIS = YES adalah sebanyak 6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Data yang atribut WIND = WEAK dan atribut PLAY TENNIS = NO adalah sebanyak 2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sehingga Entropy nya 0.985</a:t>
            </a:r>
          </a:p>
          <a:p>
            <a:pPr marL="0" indent="0">
              <a:buNone/>
            </a:pPr>
            <a:r>
              <a:rPr lang="en-US" altLang="id-ID" dirty="0">
                <a:latin typeface="Arial" panose="020B0604020202020204" pitchFamily="34" charset="0"/>
              </a:rPr>
              <a:t>      STRONG</a:t>
            </a:r>
          </a:p>
          <a:p>
            <a:pPr marL="0" indent="0">
              <a:buNone/>
            </a:pPr>
            <a:r>
              <a:rPr lang="en-US" altLang="id-ID" dirty="0">
                <a:latin typeface="Arial" panose="020B0604020202020204" pitchFamily="34" charset="0"/>
              </a:rPr>
              <a:t>      Data yang atribut WIND = STRONG dan atribut PLAY TENNIS = YES adalah sebanyak 3 data</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US" altLang="id-ID" dirty="0">
                <a:latin typeface="Arial" panose="020B0604020202020204" pitchFamily="34" charset="0"/>
              </a:rPr>
              <a:t>      Data yang atribut WIND = STRONG dan atribut PLAY TENNIS = NO adalah sebanyak 3 data</a:t>
            </a:r>
          </a:p>
          <a:p>
            <a:pPr marL="0" indent="0">
              <a:buNone/>
            </a:pPr>
            <a:r>
              <a:rPr lang="en-US" altLang="id-ID" dirty="0">
                <a:latin typeface="Arial" panose="020B0604020202020204" pitchFamily="34" charset="0"/>
              </a:rPr>
              <a:t>      sehingga Entropy nya 0.985</a:t>
            </a:r>
          </a:p>
          <a:p>
            <a:r>
              <a:rPr lang="en-US" altLang="id-ID" dirty="0">
                <a:latin typeface="Arial" panose="020B0604020202020204" pitchFamily="34" charset="0"/>
              </a:rPr>
              <a:t>     </a:t>
            </a:r>
          </a:p>
          <a:p>
            <a:pPr marL="0" indent="0">
              <a:buNone/>
            </a:pPr>
            <a:r>
              <a:rPr lang="en-US" altLang="id-ID" dirty="0">
                <a:latin typeface="Arial" panose="020B0604020202020204" pitchFamily="34" charset="0"/>
              </a:rPr>
              <a:t>      Kemudian digitung GAIN nya dengan cara yang telah dicontohkan diatas. </a:t>
            </a:r>
          </a:p>
          <a:p>
            <a:pPr marL="0" indent="0">
              <a:buNone/>
            </a:pPr>
            <a:r>
              <a:rPr lang="en-US" altLang="id-ID" dirty="0">
                <a:latin typeface="Arial" panose="020B0604020202020204" pitchFamily="34" charset="0"/>
              </a:rPr>
              <a:t>      angka 8/14 dan 6/14 yang dimaksud diatas adalah 8/14 kejadian (WIND = WEAK) * Entropy WEAK dan 6/14 kejadian (WIND = STRONG) * Entropy STRONG </a:t>
            </a:r>
          </a:p>
          <a:p>
            <a:pPr marL="0" indent="0">
              <a:buNone/>
            </a:pPr>
            <a:r>
              <a:rPr lang="en-US" altLang="id-ID" dirty="0">
                <a:latin typeface="Arial" panose="020B0604020202020204" pitchFamily="34" charset="0"/>
              </a:rPr>
              <a:t>      Sehingga diperoleh GAIN(WIND) = 0.048</a:t>
            </a:r>
          </a:p>
          <a:p>
            <a:pPr marL="0" indent="0">
              <a:buNone/>
            </a:pPr>
            <a:endParaRPr lang="en-US" altLang="id-ID" dirty="0">
              <a:latin typeface="Arial" panose="020B0604020202020204" pitchFamily="34" charset="0"/>
            </a:endParaRPr>
          </a:p>
          <a:p>
            <a:pPr marL="0" indent="0">
              <a:buNone/>
            </a:pPr>
            <a:r>
              <a:rPr lang="en-US" altLang="id-ID" dirty="0">
                <a:latin typeface="Arial" panose="020B0604020202020204" pitchFamily="34" charset="0"/>
              </a:rPr>
              <a:t>Langkah yang sama diulangi pada 2 atribut lain. Untuk Atribut Outlook dicontohkan pada slide berikutnya..</a:t>
            </a:r>
          </a:p>
          <a:p>
            <a:endParaRPr lang="tr-TR" altLang="id-ID" dirty="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62C54FB-C0D3-4C26-B60A-A5422F0BF523}"/>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738FDA62-39C7-4A7C-ADE6-A65255501941}" type="slidenum">
              <a:rPr lang="tr-TR" altLang="id-ID"/>
              <a:pPr/>
              <a:t>46</a:t>
            </a:fld>
            <a:endParaRPr lang="tr-TR" altLang="id-ID"/>
          </a:p>
        </p:txBody>
      </p:sp>
      <p:sp>
        <p:nvSpPr>
          <p:cNvPr id="70659" name="Rectangle 2">
            <a:extLst>
              <a:ext uri="{FF2B5EF4-FFF2-40B4-BE49-F238E27FC236}">
                <a16:creationId xmlns:a16="http://schemas.microsoft.com/office/drawing/2014/main" id="{7495113C-69FF-4175-9829-CB72D4DEC3FB}"/>
              </a:ext>
            </a:extLst>
          </p:cNvPr>
          <p:cNvSpPr>
            <a:spLocks noGrp="1" noRot="1" noChangeAspect="1" noChangeArrowheads="1" noTextEdit="1"/>
          </p:cNvSpPr>
          <p:nvPr>
            <p:ph type="sldImg"/>
          </p:nvPr>
        </p:nvSpPr>
        <p:spPr>
          <a:xfrm>
            <a:off x="1270000" y="728663"/>
            <a:ext cx="4778375" cy="3584575"/>
          </a:xfrm>
          <a:ln/>
        </p:spPr>
      </p:sp>
      <p:sp>
        <p:nvSpPr>
          <p:cNvPr id="70660" name="Rectangle 3">
            <a:extLst>
              <a:ext uri="{FF2B5EF4-FFF2-40B4-BE49-F238E27FC236}">
                <a16:creationId xmlns:a16="http://schemas.microsoft.com/office/drawing/2014/main" id="{B8A254A2-C4FB-402D-B040-95E5F476A3D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dirty="0">
                <a:latin typeface="Arial" panose="020B0604020202020204" pitchFamily="34" charset="0"/>
              </a:rPr>
              <a:t>Atribut Outlook dan Temperature terdiri dari data kategorikal 3 tipe.</a:t>
            </a:r>
          </a:p>
          <a:p>
            <a:r>
              <a:rPr lang="en-US" altLang="id-ID" dirty="0">
                <a:latin typeface="Arial" panose="020B0604020202020204" pitchFamily="34" charset="0"/>
              </a:rPr>
              <a:t>Outlook : Sunny, Overcast, dan Rain.</a:t>
            </a:r>
          </a:p>
          <a:p>
            <a:endParaRPr lang="en-US" altLang="id-ID" dirty="0">
              <a:latin typeface="Arial" panose="020B0604020202020204" pitchFamily="34" charset="0"/>
            </a:endParaRPr>
          </a:p>
          <a:p>
            <a:r>
              <a:rPr lang="en-US" altLang="id-ID" dirty="0">
                <a:latin typeface="Arial" panose="020B0604020202020204" pitchFamily="34" charset="0"/>
              </a:rPr>
              <a:t>Kita akan melakukan langkah yang sama dengan contoh sebelumnya. </a:t>
            </a:r>
          </a:p>
          <a:p>
            <a:r>
              <a:rPr lang="en-US" altLang="id-ID" dirty="0">
                <a:latin typeface="Arial" panose="020B0604020202020204" pitchFamily="34" charset="0"/>
              </a:rPr>
              <a:t>Cek jumlah data yang PLAY TENNIS = YES(+) dan PLAY TENNIS = NO(-) berapa. </a:t>
            </a:r>
          </a:p>
          <a:p>
            <a:r>
              <a:rPr lang="en-US" altLang="id-ID" dirty="0">
                <a:latin typeface="Arial" panose="020B0604020202020204" pitchFamily="34" charset="0"/>
              </a:rPr>
              <a:t> Sunny : [2+, 3-]</a:t>
            </a:r>
          </a:p>
          <a:p>
            <a:r>
              <a:rPr lang="en-US" altLang="id-ID" dirty="0">
                <a:latin typeface="Arial" panose="020B0604020202020204" pitchFamily="34" charset="0"/>
              </a:rPr>
              <a:t> Overcast : [4+, 0-]</a:t>
            </a:r>
          </a:p>
          <a:p>
            <a:r>
              <a:rPr lang="en-US" altLang="id-ID" dirty="0">
                <a:latin typeface="Arial" panose="020B0604020202020204" pitchFamily="34" charset="0"/>
              </a:rPr>
              <a:t> Rain : [3+, 2-]</a:t>
            </a:r>
          </a:p>
          <a:p>
            <a:r>
              <a:rPr lang="en-US" altLang="id-ID" dirty="0">
                <a:latin typeface="Arial" panose="020B0604020202020204" pitchFamily="34" charset="0"/>
              </a:rPr>
              <a:t>Kemudian hitung masing2 Entropy Sunny, Overcast, dan Rain</a:t>
            </a:r>
          </a:p>
          <a:p>
            <a:r>
              <a:rPr lang="en-US" altLang="id-ID" dirty="0">
                <a:latin typeface="Arial" panose="020B0604020202020204" pitchFamily="34" charset="0"/>
              </a:rPr>
              <a:t>Terakhir Hitung Gain.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D98E927-66FF-436B-BE88-584417BCF293}"/>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fld id="{85EF7756-0870-430A-85C9-DD9EC78A1C81}" type="slidenum">
              <a:rPr lang="tr-TR" altLang="id-ID"/>
              <a:pPr/>
              <a:t>47</a:t>
            </a:fld>
            <a:endParaRPr lang="tr-TR" altLang="id-ID"/>
          </a:p>
        </p:txBody>
      </p:sp>
      <p:sp>
        <p:nvSpPr>
          <p:cNvPr id="72707" name="Rectangle 2">
            <a:extLst>
              <a:ext uri="{FF2B5EF4-FFF2-40B4-BE49-F238E27FC236}">
                <a16:creationId xmlns:a16="http://schemas.microsoft.com/office/drawing/2014/main" id="{C270781B-D432-43FC-9D1A-6DA94B506484}"/>
              </a:ext>
            </a:extLst>
          </p:cNvPr>
          <p:cNvSpPr>
            <a:spLocks noGrp="1" noRot="1" noChangeAspect="1" noChangeArrowheads="1" noTextEdit="1"/>
          </p:cNvSpPr>
          <p:nvPr>
            <p:ph type="sldImg"/>
          </p:nvPr>
        </p:nvSpPr>
        <p:spPr>
          <a:xfrm>
            <a:off x="1270000" y="728663"/>
            <a:ext cx="4778375" cy="3584575"/>
          </a:xfrm>
          <a:ln/>
        </p:spPr>
      </p:sp>
      <p:sp>
        <p:nvSpPr>
          <p:cNvPr id="72708" name="Rectangle 3">
            <a:extLst>
              <a:ext uri="{FF2B5EF4-FFF2-40B4-BE49-F238E27FC236}">
                <a16:creationId xmlns:a16="http://schemas.microsoft.com/office/drawing/2014/main" id="{3030B5FF-D80D-4726-BEEF-8E8BAA5B09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dirty="0">
                <a:latin typeface="Arial" panose="020B0604020202020204" pitchFamily="34" charset="0"/>
              </a:rPr>
              <a:t>Setelah mampu melakukan perhitungan Entropy dan Gain,</a:t>
            </a:r>
          </a:p>
          <a:p>
            <a:endParaRPr lang="en-US" altLang="id-ID" dirty="0">
              <a:latin typeface="Arial" panose="020B0604020202020204" pitchFamily="34" charset="0"/>
            </a:endParaRPr>
          </a:p>
          <a:p>
            <a:r>
              <a:rPr lang="en-US" altLang="id-ID" dirty="0">
                <a:latin typeface="Arial" panose="020B0604020202020204" pitchFamily="34" charset="0"/>
              </a:rPr>
              <a:t>Kita akan coba mulai membuat Tree dari data yang kita miliki.</a:t>
            </a:r>
          </a:p>
          <a:p>
            <a:r>
              <a:rPr lang="en-US" altLang="id-ID" b="1" dirty="0">
                <a:latin typeface="Arial" panose="020B0604020202020204" pitchFamily="34" charset="0"/>
              </a:rPr>
              <a:t>LANGKAH1</a:t>
            </a:r>
            <a:r>
              <a:rPr lang="en-US" altLang="id-ID" dirty="0">
                <a:latin typeface="Arial" panose="020B0604020202020204" pitchFamily="34" charset="0"/>
              </a:rPr>
              <a:t>.</a:t>
            </a:r>
          </a:p>
          <a:p>
            <a:endParaRPr lang="en-US" altLang="id-ID" dirty="0">
              <a:latin typeface="Arial" panose="020B0604020202020204" pitchFamily="34" charset="0"/>
            </a:endParaRPr>
          </a:p>
          <a:p>
            <a:r>
              <a:rPr lang="en-US" altLang="id-ID" dirty="0">
                <a:latin typeface="Arial" panose="020B0604020202020204" pitchFamily="34" charset="0"/>
              </a:rPr>
              <a:t>Karena Outlook adalah atribut pertama dalam dataset, kita akan mulai membuat tree dari Outlook.</a:t>
            </a:r>
          </a:p>
          <a:p>
            <a:r>
              <a:rPr lang="en-US" altLang="id-ID" dirty="0">
                <a:latin typeface="Arial" panose="020B0604020202020204" pitchFamily="34" charset="0"/>
              </a:rPr>
              <a:t>Di outlook ada 3 data kategorikal, Sunny Overcast, Rain.</a:t>
            </a:r>
          </a:p>
          <a:p>
            <a:r>
              <a:rPr lang="en-US" altLang="id-ID" dirty="0">
                <a:latin typeface="Arial" panose="020B0604020202020204" pitchFamily="34" charset="0"/>
              </a:rPr>
              <a:t>Untuk Atribut Outlook, jika kategori yang muncul adalah Overcast, kelasnya pasti YES (PLAY TENNIS = YES) karena tidak ada data atribut OUTLOOK = OUTCAST dan atribut PLAY TENNIS = NO.</a:t>
            </a:r>
          </a:p>
          <a:p>
            <a:r>
              <a:rPr lang="en-US" altLang="id-ID" dirty="0">
                <a:latin typeface="Arial" panose="020B0604020202020204" pitchFamily="34" charset="0"/>
              </a:rPr>
              <a:t>Sehingga daat data testing masuk dan outlooknya outcast, tanpa memperhatikan atribut lain, secara otomatis akan klasidikasi PLAY TENNIS nya = YES</a:t>
            </a:r>
          </a:p>
          <a:p>
            <a:endParaRPr lang="en-US" altLang="id-ID" dirty="0">
              <a:latin typeface="Arial" panose="020B0604020202020204" pitchFamily="34" charset="0"/>
            </a:endParaRPr>
          </a:p>
          <a:p>
            <a:r>
              <a:rPr lang="en-US" altLang="id-ID" dirty="0">
                <a:latin typeface="Arial" panose="020B0604020202020204" pitchFamily="34" charset="0"/>
              </a:rPr>
              <a:t>Bagaimana dengan OUTLOOK = SUNNY dan OUTLOOK = Rain?</a:t>
            </a:r>
          </a:p>
          <a:p>
            <a:endParaRPr lang="en-US" altLang="id-ID" dirty="0">
              <a:latin typeface="Arial" panose="020B0604020202020204" pitchFamily="34" charset="0"/>
            </a:endParaRPr>
          </a:p>
          <a:p>
            <a:r>
              <a:rPr lang="en-US" altLang="id-ID" b="1" dirty="0">
                <a:latin typeface="Arial" panose="020B0604020202020204" pitchFamily="34" charset="0"/>
              </a:rPr>
              <a:t>LANGKAH2.</a:t>
            </a:r>
          </a:p>
          <a:p>
            <a:r>
              <a:rPr lang="en-US" altLang="id-ID" dirty="0">
                <a:latin typeface="Arial" panose="020B0604020202020204" pitchFamily="34" charset="0"/>
              </a:rPr>
              <a:t>Untuk OUTLOOK = SUNNY </a:t>
            </a:r>
          </a:p>
          <a:p>
            <a:r>
              <a:rPr lang="en-US" altLang="id-ID" dirty="0">
                <a:latin typeface="Arial" panose="020B0604020202020204" pitchFamily="34" charset="0"/>
              </a:rPr>
              <a:t>Kita cek GAIN dari SUNNY vs Atribut lain </a:t>
            </a:r>
          </a:p>
          <a:p>
            <a:r>
              <a:rPr lang="en-US" altLang="id-ID" dirty="0">
                <a:latin typeface="Arial" panose="020B0604020202020204" pitchFamily="34" charset="0"/>
              </a:rPr>
              <a:t>Sehingga perhitungannya seperti contoh yang diberikan diatas</a:t>
            </a:r>
          </a:p>
          <a:p>
            <a:endParaRPr lang="en-US" altLang="id-ID" dirty="0">
              <a:latin typeface="Arial" panose="020B0604020202020204" pitchFamily="34" charset="0"/>
            </a:endParaRPr>
          </a:p>
          <a:p>
            <a:r>
              <a:rPr lang="en-US" altLang="id-ID" dirty="0">
                <a:latin typeface="Arial" panose="020B0604020202020204" pitchFamily="34" charset="0"/>
              </a:rPr>
              <a:t>GAIN(Sunny,Humidity) menghitung GAIN yang OUTLOOK=SUNNY dan HUMIDITY = HIGH  (3/5) * serta OUTLOOK=SUNNY dan HUMIDITY = NORMAL (2/5)</a:t>
            </a:r>
          </a:p>
          <a:p>
            <a:r>
              <a:rPr lang="en-US" altLang="id-ID" dirty="0">
                <a:latin typeface="Arial" panose="020B0604020202020204" pitchFamily="34" charset="0"/>
              </a:rPr>
              <a:t>   </a:t>
            </a:r>
            <a:r>
              <a:rPr lang="en-US" altLang="id-ID" b="1" dirty="0">
                <a:latin typeface="Arial" panose="020B0604020202020204" pitchFamily="34" charset="0"/>
              </a:rPr>
              <a:t>perkalian 3/5*0.0</a:t>
            </a:r>
            <a:r>
              <a:rPr lang="en-US" altLang="id-ID" dirty="0">
                <a:latin typeface="Arial" panose="020B0604020202020204" pitchFamily="34" charset="0"/>
              </a:rPr>
              <a:t>, angka 0.0 diambil dari perhitungan Entropy kejadian OUTLOOK=SUNNY + HUMIDITY = HIGH + PLAY TENNIS. Hasil Entropy 0.0 karena OUTLOOK=SUNNY +  </a:t>
            </a:r>
          </a:p>
          <a:p>
            <a:r>
              <a:rPr lang="en-US" altLang="id-ID" dirty="0">
                <a:latin typeface="Arial" panose="020B0604020202020204" pitchFamily="34" charset="0"/>
              </a:rPr>
              <a:t>   HUMIDITY = HIGH </a:t>
            </a:r>
          </a:p>
          <a:p>
            <a:r>
              <a:rPr lang="en-US" altLang="id-ID" dirty="0">
                <a:latin typeface="Arial" panose="020B0604020202020204" pitchFamily="34" charset="0"/>
              </a:rPr>
              <a:t>   PLAY TENNIS selalu NO. ingat, jika persebaran data ada hanya di satu kategori, maka nilai entropy nya = 0.</a:t>
            </a:r>
          </a:p>
          <a:p>
            <a:r>
              <a:rPr lang="en-US" altLang="id-ID" dirty="0">
                <a:latin typeface="Arial" panose="020B0604020202020204" pitchFamily="34" charset="0"/>
              </a:rPr>
              <a:t>   </a:t>
            </a:r>
            <a:r>
              <a:rPr lang="en-US" altLang="id-ID" b="1" dirty="0">
                <a:latin typeface="Arial" panose="020B0604020202020204" pitchFamily="34" charset="0"/>
              </a:rPr>
              <a:t>perkalian 2/5*0.0</a:t>
            </a:r>
            <a:r>
              <a:rPr lang="en-US" altLang="id-ID" dirty="0">
                <a:latin typeface="Arial" panose="020B0604020202020204" pitchFamily="34" charset="0"/>
              </a:rPr>
              <a:t>, angka 0.0 diambil dari perhitungan Entropy kejadian OUTLOOK=SUNNY + HUMIDITY = NORMAL + PLAY TENNIS. Hasil Entropy 0.0 karena OUTLOOK=SUNNY +  </a:t>
            </a:r>
          </a:p>
          <a:p>
            <a:r>
              <a:rPr lang="en-US" altLang="id-ID" dirty="0">
                <a:latin typeface="Arial" panose="020B0604020202020204" pitchFamily="34" charset="0"/>
              </a:rPr>
              <a:t>   HUMIDITY = HIGH </a:t>
            </a:r>
          </a:p>
          <a:p>
            <a:r>
              <a:rPr lang="en-US" altLang="id-ID" dirty="0">
                <a:latin typeface="Arial" panose="020B0604020202020204" pitchFamily="34" charset="0"/>
              </a:rPr>
              <a:t>   PLAY TENNIS selalu YES. ingat, jika persebaran data ada hanya di satu kategori, maka nilai entropy nya = 0.</a:t>
            </a:r>
          </a:p>
          <a:p>
            <a:r>
              <a:rPr lang="en-US" altLang="id-ID" dirty="0">
                <a:latin typeface="Arial" panose="020B0604020202020204" pitchFamily="34" charset="0"/>
              </a:rPr>
              <a:t>Dengan Entropy Sunny = 0.97, Maka diperoleh nilai GAIN nya adalah 0.97</a:t>
            </a:r>
          </a:p>
          <a:p>
            <a:endParaRPr lang="en-US" altLang="id-ID" dirty="0">
              <a:latin typeface="Arial" panose="020B0604020202020204" pitchFamily="34" charset="0"/>
            </a:endParaRPr>
          </a:p>
          <a:p>
            <a:r>
              <a:rPr lang="en-US" altLang="id-ID" dirty="0">
                <a:latin typeface="Arial" panose="020B0604020202020204" pitchFamily="34" charset="0"/>
              </a:rPr>
              <a:t>Silahkan dibuktikan GAIN(Sunny,Temperature) dan GAIN(Sunny,Wind)  </a:t>
            </a:r>
          </a:p>
          <a:p>
            <a:endParaRPr lang="en-US" altLang="id-ID" dirty="0">
              <a:latin typeface="Arial" panose="020B0604020202020204" pitchFamily="34" charset="0"/>
            </a:endParaRPr>
          </a:p>
          <a:p>
            <a:endParaRPr lang="en-US" altLang="id-ID" dirty="0">
              <a:latin typeface="Arial" panose="020B0604020202020204" pitchFamily="34" charset="0"/>
            </a:endParaRPr>
          </a:p>
          <a:p>
            <a:endParaRPr lang="tr-TR" altLang="id-ID"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Berdasarkan contoh di slide sebelumnya, </a:t>
            </a:r>
          </a:p>
          <a:p>
            <a:r>
              <a:rPr lang="en-US" dirty="0"/>
              <a:t>Karena </a:t>
            </a:r>
            <a:r>
              <a:rPr lang="en-US" altLang="id-ID" dirty="0">
                <a:latin typeface="Arial" panose="020B0604020202020204" pitchFamily="34" charset="0"/>
              </a:rPr>
              <a:t>GAIN(Sunny,Humidity) nilainya terbesar, maka node HUMIDITY diletakkan dibawah node SUNNY</a:t>
            </a:r>
            <a:r>
              <a:rPr lang="en-US" dirty="0"/>
              <a:t> </a:t>
            </a:r>
          </a:p>
          <a:p>
            <a:endParaRPr lang="en-US" dirty="0"/>
          </a:p>
          <a:p>
            <a:r>
              <a:rPr lang="en-US" dirty="0"/>
              <a:t>Misal kita mengabaikan atribut temperature, maka sisa atribut lain yaitu WIND akan berada dibawah node rain seperti contoh diatas</a:t>
            </a:r>
          </a:p>
        </p:txBody>
      </p:sp>
    </p:spTree>
    <p:extLst>
      <p:ext uri="{BB962C8B-B14F-4D97-AF65-F5344CB8AC3E}">
        <p14:creationId xmlns:p14="http://schemas.microsoft.com/office/powerpoint/2010/main" val="2556281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Setelah memperoleh tree seperti pada slide sebelumnya, </a:t>
            </a:r>
          </a:p>
          <a:p>
            <a:r>
              <a:rPr lang="en-US" dirty="0"/>
              <a:t>dari Tree tersebut dapat dibuat Rules seperti contoh diatas..</a:t>
            </a:r>
          </a:p>
        </p:txBody>
      </p:sp>
    </p:spTree>
    <p:extLst>
      <p:ext uri="{BB962C8B-B14F-4D97-AF65-F5344CB8AC3E}">
        <p14:creationId xmlns:p14="http://schemas.microsoft.com/office/powerpoint/2010/main" val="2051166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Cari record terdekat dengan kriteria yang diberikan. </a:t>
            </a:r>
          </a:p>
          <a:p>
            <a:r>
              <a:rPr lang="en-US" dirty="0"/>
              <a:t>Alur:</a:t>
            </a:r>
          </a:p>
          <a:p>
            <a:r>
              <a:rPr lang="en-US" dirty="0"/>
              <a:t>1. Berikan data testing, </a:t>
            </a:r>
          </a:p>
          <a:p>
            <a:r>
              <a:rPr lang="en-US" dirty="0"/>
              <a:t>2. Hitung jarak data testing ke kelas terdekat</a:t>
            </a:r>
          </a:p>
          <a:p>
            <a:r>
              <a:rPr lang="en-US" dirty="0"/>
              <a:t>3. Pilih kelas dengan jarak terdekat</a:t>
            </a:r>
          </a:p>
          <a:p>
            <a:r>
              <a:rPr lang="en-US" dirty="0"/>
              <a:t>(silahkan coba tampilkan dalam mode slide show/presenter view)</a:t>
            </a:r>
          </a:p>
        </p:txBody>
      </p:sp>
    </p:spTree>
    <p:extLst>
      <p:ext uri="{BB962C8B-B14F-4D97-AF65-F5344CB8AC3E}">
        <p14:creationId xmlns:p14="http://schemas.microsoft.com/office/powerpoint/2010/main" val="2705454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Membutuhkan 3 hal.</a:t>
            </a:r>
          </a:p>
          <a:p>
            <a:pPr marL="228600" indent="-228600">
              <a:buAutoNum type="arabicPeriod"/>
            </a:pPr>
            <a:r>
              <a:rPr lang="en-US" dirty="0"/>
              <a:t>Data contoh yang sudah disimpan</a:t>
            </a:r>
          </a:p>
          <a:p>
            <a:pPr marL="228600" indent="-228600">
              <a:buAutoNum type="arabicPeriod"/>
            </a:pPr>
            <a:r>
              <a:rPr lang="en-US" dirty="0"/>
              <a:t>Matriks untuk menghitung jarak antara data testing dengan data yang disimpan</a:t>
            </a:r>
          </a:p>
          <a:p>
            <a:pPr marL="228600" indent="-228600">
              <a:buAutoNum type="arabicPeriod"/>
            </a:pPr>
            <a:r>
              <a:rPr lang="en-US" dirty="0"/>
              <a:t>Jumlah k-hasil yang akan ditampilkan</a:t>
            </a:r>
          </a:p>
          <a:p>
            <a:pPr marL="0" indent="0">
              <a:buNone/>
            </a:pPr>
            <a:endParaRPr lang="en-US" dirty="0"/>
          </a:p>
        </p:txBody>
      </p:sp>
    </p:spTree>
    <p:extLst>
      <p:ext uri="{BB962C8B-B14F-4D97-AF65-F5344CB8AC3E}">
        <p14:creationId xmlns:p14="http://schemas.microsoft.com/office/powerpoint/2010/main" val="131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4B8A4B4-E487-414D-B4E4-D291E1FC6113}"/>
              </a:ext>
            </a:extLst>
          </p:cNvPr>
          <p:cNvSpPr>
            <a:spLocks noGrp="1" noRot="1" noChangeAspect="1" noChangeArrowheads="1" noTextEdit="1"/>
          </p:cNvSpPr>
          <p:nvPr>
            <p:ph type="sldImg"/>
          </p:nvPr>
        </p:nvSpPr>
        <p:spPr>
          <a:xfrm>
            <a:off x="1270000" y="728663"/>
            <a:ext cx="4778375" cy="3584575"/>
          </a:xfrm>
          <a:ln/>
        </p:spPr>
      </p:sp>
      <p:sp>
        <p:nvSpPr>
          <p:cNvPr id="3" name="Notes Placeholder 2">
            <a:extLst>
              <a:ext uri="{FF2B5EF4-FFF2-40B4-BE49-F238E27FC236}">
                <a16:creationId xmlns:a16="http://schemas.microsoft.com/office/drawing/2014/main" id="{7FD3FD44-58AE-43BA-81D2-D9EF8B0A793F}"/>
              </a:ext>
            </a:extLst>
          </p:cNvPr>
          <p:cNvSpPr>
            <a:spLocks noGrp="1"/>
          </p:cNvSpPr>
          <p:nvPr>
            <p:ph type="body" idx="1"/>
          </p:nvPr>
        </p:nvSpPr>
        <p:spPr/>
        <p:txBody>
          <a:bodyPr/>
          <a:lstStyle/>
          <a:p>
            <a:pPr>
              <a:defRPr/>
            </a:pPr>
            <a:r>
              <a:rPr lang="en-US" dirty="0"/>
              <a:t>Model:</a:t>
            </a:r>
          </a:p>
          <a:p>
            <a:pPr marL="171450" indent="-171450">
              <a:buFont typeface="Arial" panose="020B0604020202020204" pitchFamily="34" charset="0"/>
              <a:buChar char="•"/>
              <a:defRPr/>
            </a:pPr>
            <a:r>
              <a:rPr lang="en-US" dirty="0"/>
              <a:t>Data training terdiri dari 3 tipe : data kategori (yes/no dan single/married), data kontinyu (data angka pada income yang dikenai pajak), dan data kelas</a:t>
            </a:r>
          </a:p>
          <a:p>
            <a:pPr marL="171450" indent="-171450">
              <a:buFont typeface="Arial" panose="020B0604020202020204" pitchFamily="34" charset="0"/>
              <a:buChar char="•"/>
              <a:defRPr/>
            </a:pPr>
            <a:r>
              <a:rPr lang="en-US" dirty="0"/>
              <a:t>Splitting attribute : atribut pada data SELAIN kelas : Refund, Status pernikahan, income yang dikenai pajak</a:t>
            </a:r>
          </a:p>
          <a:p>
            <a:pPr marL="171450" indent="-171450">
              <a:buFont typeface="Arial" panose="020B0604020202020204" pitchFamily="34" charset="0"/>
              <a:buChar char="•"/>
              <a:defRPr/>
            </a:pPr>
            <a:r>
              <a:rPr lang="en-US" b="1" dirty="0"/>
              <a:t>Splitting attribute REFUND</a:t>
            </a:r>
          </a:p>
          <a:p>
            <a:pPr lvl="1">
              <a:buFont typeface="Arial" panose="020B0604020202020204" pitchFamily="34" charset="0"/>
              <a:buNone/>
              <a:defRPr/>
            </a:pPr>
            <a:r>
              <a:rPr lang="en-US" dirty="0"/>
              <a:t>Semua REFUND yang nilainya Yes hasil kelas nya NO ….. Terbentuk tree pertama. Jika refund = yes outputnya kelasny otomatis No</a:t>
            </a:r>
          </a:p>
          <a:p>
            <a:pPr lvl="1">
              <a:buFont typeface="Arial" panose="020B0604020202020204" pitchFamily="34" charset="0"/>
              <a:buNone/>
              <a:defRPr/>
            </a:pPr>
            <a:r>
              <a:rPr lang="en-US" dirty="0"/>
              <a:t>Jika REFUND nilainya No, lakukan pengecekan di atribut selanjutnya, yaitu MarSt. </a:t>
            </a:r>
          </a:p>
          <a:p>
            <a:pPr marL="171450" indent="-171450">
              <a:buFont typeface="Arial" panose="020B0604020202020204" pitchFamily="34" charset="0"/>
              <a:buChar char="•"/>
              <a:defRPr/>
            </a:pPr>
            <a:r>
              <a:rPr lang="en-US" b="1" dirty="0"/>
              <a:t>Splitting attribute Marital Status</a:t>
            </a:r>
          </a:p>
          <a:p>
            <a:pPr lvl="1">
              <a:buFont typeface="Arial" panose="020B0604020202020204" pitchFamily="34" charset="0"/>
              <a:buNone/>
              <a:defRPr/>
            </a:pPr>
            <a:r>
              <a:rPr lang="en-US" dirty="0"/>
              <a:t>Semua Marital Status yang nilainya Married hasil kelas nya NO ….. Terbentuk tree kedua. Jika MarSt = Married outputnya kelasny otomatis No</a:t>
            </a:r>
          </a:p>
          <a:p>
            <a:pPr lvl="1">
              <a:buFont typeface="Arial" panose="020B0604020202020204" pitchFamily="34" charset="0"/>
              <a:buNone/>
              <a:defRPr/>
            </a:pPr>
            <a:r>
              <a:rPr lang="en-US" dirty="0"/>
              <a:t>Jika Marital Status  nilainya No, lakukan pengecekan di atribut selanjutnya, yaitu TaxInc. </a:t>
            </a:r>
            <a:endParaRPr lang="en-US" b="1" dirty="0"/>
          </a:p>
          <a:p>
            <a:pPr marL="171450" indent="-171450">
              <a:buFont typeface="Arial" panose="020B0604020202020204" pitchFamily="34" charset="0"/>
              <a:buChar char="•"/>
              <a:defRPr/>
            </a:pPr>
            <a:r>
              <a:rPr lang="en-US" b="1" dirty="0"/>
              <a:t>Splitting attribute Taxable Income</a:t>
            </a:r>
          </a:p>
          <a:p>
            <a:pPr lvl="1">
              <a:buFont typeface="Arial" panose="020B0604020202020204" pitchFamily="34" charset="0"/>
              <a:buNone/>
              <a:defRPr/>
            </a:pPr>
            <a:r>
              <a:rPr lang="en-US" dirty="0"/>
              <a:t>Karena taxInc berisi nilai kontinyu, kriterianya juga berupa data kontinyu. </a:t>
            </a:r>
          </a:p>
          <a:p>
            <a:pPr lvl="1">
              <a:buFont typeface="Arial" panose="020B0604020202020204" pitchFamily="34" charset="0"/>
              <a:buNone/>
              <a:defRPr/>
            </a:pPr>
            <a:r>
              <a:rPr lang="en-US" dirty="0"/>
              <a:t>Penentuan &lt;80k atau &gt;80k dilihat dari seluruh data satu persatu sampai ditemukan polanya, bahwa tiap nilainya &lt;80k kelasnya pasti NO, </a:t>
            </a:r>
          </a:p>
          <a:p>
            <a:pPr lvl="1">
              <a:buFont typeface="Arial" panose="020B0604020202020204" pitchFamily="34" charset="0"/>
              <a:buNone/>
              <a:defRPr/>
            </a:pPr>
            <a:r>
              <a:rPr lang="en-US" dirty="0"/>
              <a:t>dan sebaliknya..</a:t>
            </a:r>
          </a:p>
          <a:p>
            <a:pPr marL="171450" indent="-171450">
              <a:buFont typeface="Arial" panose="020B0604020202020204" pitchFamily="34" charset="0"/>
              <a:buChar char="•"/>
              <a:defRPr/>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K adalah berapa hasil terbaik yang diinginkan</a:t>
            </a:r>
          </a:p>
        </p:txBody>
      </p:sp>
    </p:spTree>
    <p:extLst>
      <p:ext uri="{BB962C8B-B14F-4D97-AF65-F5344CB8AC3E}">
        <p14:creationId xmlns:p14="http://schemas.microsoft.com/office/powerpoint/2010/main" val="1244306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Langkah NN:</a:t>
            </a:r>
          </a:p>
          <a:p>
            <a:pPr marL="228600" indent="-228600">
              <a:buAutoNum type="arabicPeriod"/>
            </a:pPr>
            <a:r>
              <a:rPr lang="en-US" dirty="0"/>
              <a:t>Untuk semua data di dataset, hitung jarak antara X dengan data training</a:t>
            </a:r>
          </a:p>
          <a:p>
            <a:pPr marL="228600" indent="-228600">
              <a:buAutoNum type="arabicPeriod"/>
            </a:pPr>
            <a:r>
              <a:rPr lang="en-US" dirty="0"/>
              <a:t>Sort hasil dari yang jarak terkecil</a:t>
            </a:r>
          </a:p>
          <a:p>
            <a:pPr marL="228600" indent="-228600">
              <a:buAutoNum type="arabicPeriod"/>
            </a:pPr>
            <a:r>
              <a:rPr lang="en-US" dirty="0"/>
              <a:t>Tampilkan k hasil terkecil dari X</a:t>
            </a:r>
          </a:p>
          <a:p>
            <a:pPr marL="228600" indent="-228600">
              <a:buAutoNum type="arabicPeriod"/>
            </a:pPr>
            <a:r>
              <a:rPr lang="en-US" dirty="0"/>
              <a:t>Cari kelas apa yang paling banyak muncul dari hasil dengan jarak terkecil</a:t>
            </a:r>
          </a:p>
          <a:p>
            <a:pPr marL="228600" indent="-228600">
              <a:buAutoNum type="arabicPeriod"/>
            </a:pPr>
            <a:r>
              <a:rPr lang="en-US" dirty="0"/>
              <a:t>Tampilkan kelas yang paling sering muncul tsb sebagai hasil</a:t>
            </a:r>
          </a:p>
        </p:txBody>
      </p:sp>
    </p:spTree>
    <p:extLst>
      <p:ext uri="{BB962C8B-B14F-4D97-AF65-F5344CB8AC3E}">
        <p14:creationId xmlns:p14="http://schemas.microsoft.com/office/powerpoint/2010/main" val="466850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Hati2 dalam menentukan k</a:t>
            </a:r>
          </a:p>
          <a:p>
            <a:r>
              <a:rPr lang="en-US" dirty="0"/>
              <a:t>K terlalu kecil/besar dapat mengakibatkan kesalahan prediksi kelas</a:t>
            </a:r>
          </a:p>
        </p:txBody>
      </p:sp>
    </p:spTree>
    <p:extLst>
      <p:ext uri="{BB962C8B-B14F-4D97-AF65-F5344CB8AC3E}">
        <p14:creationId xmlns:p14="http://schemas.microsoft.com/office/powerpoint/2010/main" val="2569973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Selain euclidean, perhitungan distance dapat pula dilakukan dengan 3 cara lain seperti yang disebutkan diatas</a:t>
            </a:r>
          </a:p>
        </p:txBody>
      </p:sp>
    </p:spTree>
    <p:extLst>
      <p:ext uri="{BB962C8B-B14F-4D97-AF65-F5344CB8AC3E}">
        <p14:creationId xmlns:p14="http://schemas.microsoft.com/office/powerpoint/2010/main" val="19522324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kNN tidak membentuk model dari data training yang dimiliki. Data training hanya disimpan sebagai perbandingan/bahan pertimbangan untuk mengklasifikasikan data testing yang kita berikan.</a:t>
            </a:r>
          </a:p>
        </p:txBody>
      </p:sp>
    </p:spTree>
    <p:extLst>
      <p:ext uri="{BB962C8B-B14F-4D97-AF65-F5344CB8AC3E}">
        <p14:creationId xmlns:p14="http://schemas.microsoft.com/office/powerpoint/2010/main" val="2980242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r>
              <a:rPr lang="en-US" dirty="0"/>
              <a:t>Bayes menggunakan metode probabilistik dalam mengklasifikasikan permaslahan</a:t>
            </a:r>
          </a:p>
        </p:txBody>
      </p:sp>
    </p:spTree>
    <p:extLst>
      <p:ext uri="{BB962C8B-B14F-4D97-AF65-F5344CB8AC3E}">
        <p14:creationId xmlns:p14="http://schemas.microsoft.com/office/powerpoint/2010/main" val="18636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FA4923A-A35C-4130-9BFA-4D4D58E281EF}"/>
              </a:ext>
            </a:extLst>
          </p:cNvPr>
          <p:cNvSpPr>
            <a:spLocks noGrp="1" noRot="1" noChangeAspect="1" noChangeArrowheads="1" noTextEdit="1"/>
          </p:cNvSpPr>
          <p:nvPr>
            <p:ph type="sldImg"/>
          </p:nvPr>
        </p:nvSpPr>
        <p:spPr>
          <a:xfrm>
            <a:off x="1270000" y="728663"/>
            <a:ext cx="4778375" cy="3584575"/>
          </a:xfrm>
          <a:ln/>
        </p:spPr>
      </p:sp>
      <p:sp>
        <p:nvSpPr>
          <p:cNvPr id="13315" name="Notes Placeholder 2">
            <a:extLst>
              <a:ext uri="{FF2B5EF4-FFF2-40B4-BE49-F238E27FC236}">
                <a16:creationId xmlns:a16="http://schemas.microsoft.com/office/drawing/2014/main" id="{1C806CA8-A154-4DF4-8C2D-8332144FEFC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Model tree juga dapat dituliskan seperti contoh diatas.</a:t>
            </a:r>
          </a:p>
          <a:p>
            <a:r>
              <a:rPr lang="en-US" altLang="en-US">
                <a:latin typeface="Arial" panose="020B0604020202020204" pitchFamily="34" charset="0"/>
              </a:rPr>
              <a:t>Satu data dapat memiliki beberapa gaya/model tree.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6EBCB21-9427-4603-AF0F-461A81644FD1}"/>
              </a:ext>
            </a:extLst>
          </p:cNvPr>
          <p:cNvSpPr>
            <a:spLocks noGrp="1" noRot="1" noChangeAspect="1" noChangeArrowheads="1" noTextEdit="1"/>
          </p:cNvSpPr>
          <p:nvPr>
            <p:ph type="sldImg"/>
          </p:nvPr>
        </p:nvSpPr>
        <p:spPr>
          <a:xfrm>
            <a:off x="1270000" y="728663"/>
            <a:ext cx="4778375" cy="3584575"/>
          </a:xfrm>
          <a:ln/>
        </p:spPr>
      </p:sp>
      <p:sp>
        <p:nvSpPr>
          <p:cNvPr id="24579" name="Notes Placeholder 2">
            <a:extLst>
              <a:ext uri="{FF2B5EF4-FFF2-40B4-BE49-F238E27FC236}">
                <a16:creationId xmlns:a16="http://schemas.microsoft.com/office/drawing/2014/main" id="{9A341F2F-43D8-42FD-828B-DD2F266E0B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1. Awalnya tree kosong. Sehingga nilai class default nya adalah = No (karena kelas yang paling sering muncul nilainya No)</a:t>
            </a:r>
          </a:p>
          <a:p>
            <a:r>
              <a:rPr lang="en-US" altLang="en-US">
                <a:latin typeface="Arial" panose="020B0604020202020204" pitchFamily="34" charset="0"/>
              </a:rPr>
              <a:t>2. Selanjutnya, Atribut Refund diinduksi dalam model, dengan nilai class defaultnya NO. </a:t>
            </a:r>
          </a:p>
          <a:p>
            <a:r>
              <a:rPr lang="en-US" altLang="en-US">
                <a:latin typeface="Arial" panose="020B0604020202020204" pitchFamily="34" charset="0"/>
              </a:rPr>
              <a:t>3. Selanjutnya Atribut Maritasl Status dst. Ilustrasinya ada di animated slide berikutnya (silahkan dibuka dalam mode slideshow/presenter view)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43E5D9C-38AE-4EB0-AB60-8C7EA0AEBC1F}"/>
              </a:ext>
            </a:extLst>
          </p:cNvPr>
          <p:cNvSpPr>
            <a:spLocks noGrp="1" noRot="1" noChangeAspect="1" noChangeArrowheads="1" noTextEdit="1"/>
          </p:cNvSpPr>
          <p:nvPr>
            <p:ph type="sldImg"/>
          </p:nvPr>
        </p:nvSpPr>
        <p:spPr>
          <a:xfrm>
            <a:off x="1270000" y="728663"/>
            <a:ext cx="4778375" cy="3584575"/>
          </a:xfrm>
          <a:ln/>
        </p:spPr>
      </p:sp>
      <p:sp>
        <p:nvSpPr>
          <p:cNvPr id="26627" name="Notes Placeholder 2">
            <a:extLst>
              <a:ext uri="{FF2B5EF4-FFF2-40B4-BE49-F238E27FC236}">
                <a16:creationId xmlns:a16="http://schemas.microsoft.com/office/drawing/2014/main" id="{3D3E9131-D6D0-4475-AA56-6ECEDC31861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87EB9E18-F7DD-44BA-9CED-9D105C960AB4}"/>
              </a:ext>
            </a:extLst>
          </p:cNvPr>
          <p:cNvSpPr>
            <a:spLocks noGrp="1" noRot="1" noChangeAspect="1" noChangeArrowheads="1" noTextEdit="1"/>
          </p:cNvSpPr>
          <p:nvPr>
            <p:ph type="sldImg"/>
          </p:nvPr>
        </p:nvSpPr>
        <p:spPr>
          <a:xfrm>
            <a:off x="1270000" y="728663"/>
            <a:ext cx="4778375" cy="3584575"/>
          </a:xfrm>
          <a:ln/>
        </p:spPr>
      </p:sp>
      <p:sp>
        <p:nvSpPr>
          <p:cNvPr id="3" name="Notes Placeholder 2">
            <a:extLst>
              <a:ext uri="{FF2B5EF4-FFF2-40B4-BE49-F238E27FC236}">
                <a16:creationId xmlns:a16="http://schemas.microsoft.com/office/drawing/2014/main" id="{E7E20718-2428-4C18-8B6B-A99656AD23BA}"/>
              </a:ext>
            </a:extLst>
          </p:cNvPr>
          <p:cNvSpPr>
            <a:spLocks noGrp="1"/>
          </p:cNvSpPr>
          <p:nvPr>
            <p:ph type="body" idx="1"/>
          </p:nvPr>
        </p:nvSpPr>
        <p:spPr/>
        <p:txBody>
          <a:bodyPr/>
          <a:lstStyle/>
          <a:p>
            <a:pPr>
              <a:defRPr/>
            </a:pPr>
            <a:r>
              <a:rPr lang="en-US" dirty="0"/>
              <a:t>Algoritma HUNT adalah prosedur induksi Tree secara greedy (paling dasar), yaitu seperti yang telah dijelaskan pada slide sebelumnya, di tiap atribut dia akan mengecek seluruh baris datanya, dan mengidentifikasi pola khususnya sebelum membuat pemisahan/percabangan.</a:t>
            </a:r>
            <a:br>
              <a:rPr lang="en-US" dirty="0"/>
            </a:br>
            <a:br>
              <a:rPr lang="en-US" dirty="0"/>
            </a:br>
            <a:r>
              <a:rPr lang="en-US" dirty="0"/>
              <a:t>Permasalahan dalam algoritma hunt :</a:t>
            </a:r>
          </a:p>
          <a:p>
            <a:pPr marL="228600" indent="-228600">
              <a:buFontTx/>
              <a:buAutoNum type="arabicPeriod"/>
              <a:defRPr/>
            </a:pPr>
            <a:r>
              <a:rPr lang="en-US" dirty="0"/>
              <a:t>Bagaimana mengkriteriakan record </a:t>
            </a:r>
          </a:p>
          <a:p>
            <a:pPr marL="228600" indent="-228600">
              <a:buFontTx/>
              <a:buAutoNum type="arabicPeriod"/>
              <a:defRPr/>
            </a:pPr>
            <a:r>
              <a:rPr lang="en-US" dirty="0"/>
              <a:t>Kapan berhenti mengkriteriakan record ? -&gt; topik advanced. tidak akan dibahas pada ppt ini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73BBCAF-8FD0-4779-A8A0-705AED0AC670}"/>
              </a:ext>
            </a:extLst>
          </p:cNvPr>
          <p:cNvSpPr>
            <a:spLocks noGrp="1" noRot="1" noChangeAspect="1" noChangeArrowheads="1" noTextEdit="1"/>
          </p:cNvSpPr>
          <p:nvPr>
            <p:ph type="sldImg"/>
          </p:nvPr>
        </p:nvSpPr>
        <p:spPr>
          <a:xfrm>
            <a:off x="1270000" y="728663"/>
            <a:ext cx="4778375" cy="3584575"/>
          </a:xfrm>
          <a:ln/>
        </p:spPr>
      </p:sp>
      <p:sp>
        <p:nvSpPr>
          <p:cNvPr id="30723" name="Notes Placeholder 2">
            <a:extLst>
              <a:ext uri="{FF2B5EF4-FFF2-40B4-BE49-F238E27FC236}">
                <a16:creationId xmlns:a16="http://schemas.microsoft.com/office/drawing/2014/main" id="{EE8C2450-E3BF-436A-B68A-4E8A1EE863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anose="020B0604020202020204" pitchFamily="34" charset="0"/>
              </a:rPr>
              <a:t>Pada slide selanjutnya akan dijelaskan bagaimana melakukan pengkategorian atribut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0942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44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52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41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77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Tree>
    <p:extLst>
      <p:ext uri="{BB962C8B-B14F-4D97-AF65-F5344CB8AC3E}">
        <p14:creationId xmlns:p14="http://schemas.microsoft.com/office/powerpoint/2010/main" val="34001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11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0444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092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089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379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5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7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831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D2FB69-4886-4278-95DC-99451F2F2106}"/>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6BCF1-E30A-4799-8970-D1EC016E019A}"/>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a:extLst>
              <a:ext uri="{FF2B5EF4-FFF2-40B4-BE49-F238E27FC236}">
                <a16:creationId xmlns:a16="http://schemas.microsoft.com/office/drawing/2014/main" id="{4A83CD1E-CD16-4C40-922F-33BA5C998DB2}"/>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3C1F00DF-57BE-46AB-84A6-44F1AFB81D17}"/>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3" name="Rectangle 18">
              <a:extLst>
                <a:ext uri="{FF2B5EF4-FFF2-40B4-BE49-F238E27FC236}">
                  <a16:creationId xmlns:a16="http://schemas.microsoft.com/office/drawing/2014/main" id="{5FD5207F-F787-4830-873A-97AD2B7B611F}"/>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8.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9.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1.e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7.bin"/><Relationship Id="rId5" Type="http://schemas.openxmlformats.org/officeDocument/2006/relationships/image" Target="../media/image12.e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8.wmf"/><Relationship Id="rId3" Type="http://schemas.openxmlformats.org/officeDocument/2006/relationships/notesSlide" Target="../notesSlides/notesSlide17.xml"/><Relationship Id="rId7" Type="http://schemas.openxmlformats.org/officeDocument/2006/relationships/image" Target="../media/image15.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9.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8.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24.bin"/><Relationship Id="rId11" Type="http://schemas.openxmlformats.org/officeDocument/2006/relationships/image" Target="../media/image14.wmf"/><Relationship Id="rId5" Type="http://schemas.openxmlformats.org/officeDocument/2006/relationships/image" Target="../media/image1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1.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22.w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4.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29.bin"/><Relationship Id="rId5" Type="http://schemas.openxmlformats.org/officeDocument/2006/relationships/image" Target="../media/image23.wmf"/><Relationship Id="rId4" Type="http://schemas.openxmlformats.org/officeDocument/2006/relationships/oleObject" Target="../embeddings/oleObject2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5.wmf"/><Relationship Id="rId4" Type="http://schemas.openxmlformats.org/officeDocument/2006/relationships/oleObject" Target="../embeddings/oleObject30.bin"/><Relationship Id="rId9" Type="http://schemas.openxmlformats.org/officeDocument/2006/relationships/image" Target="../media/image27.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9.e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34.bin"/><Relationship Id="rId5" Type="http://schemas.openxmlformats.org/officeDocument/2006/relationships/image" Target="../media/image28.emf"/><Relationship Id="rId4"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0.wmf"/><Relationship Id="rId4" Type="http://schemas.openxmlformats.org/officeDocument/2006/relationships/oleObject" Target="../embeddings/oleObject3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1.wmf"/><Relationship Id="rId4" Type="http://schemas.openxmlformats.org/officeDocument/2006/relationships/oleObject" Target="../embeddings/oleObject3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5.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38.bin"/><Relationship Id="rId11" Type="http://schemas.openxmlformats.org/officeDocument/2006/relationships/image" Target="../media/image32.wmf"/><Relationship Id="rId5" Type="http://schemas.openxmlformats.org/officeDocument/2006/relationships/image" Target="../media/image1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33.wmf"/><Relationship Id="rId4"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4.wmf"/><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8.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44.bin"/><Relationship Id="rId11" Type="http://schemas.openxmlformats.org/officeDocument/2006/relationships/image" Target="../media/image34.wmf"/><Relationship Id="rId5" Type="http://schemas.openxmlformats.org/officeDocument/2006/relationships/image" Target="../media/image1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21.wmf"/></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slideLayout" Target="../slideLayouts/slideLayout2.xml"/><Relationship Id="rId7" Type="http://schemas.openxmlformats.org/officeDocument/2006/relationships/image" Target="../media/image31.wmf"/><Relationship Id="rId2" Type="http://schemas.openxmlformats.org/officeDocument/2006/relationships/tags" Target="../tags/tag1.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image" Target="../media/image36.png"/><Relationship Id="rId4" Type="http://schemas.openxmlformats.org/officeDocument/2006/relationships/notesSlide" Target="../notesSlides/notesSlide32.xml"/><Relationship Id="rId9" Type="http://schemas.openxmlformats.org/officeDocument/2006/relationships/image" Target="../media/image33.wmf"/></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30.vml"/><Relationship Id="rId5" Type="http://schemas.openxmlformats.org/officeDocument/2006/relationships/image" Target="../media/image49.emf"/><Relationship Id="rId4" Type="http://schemas.openxmlformats.org/officeDocument/2006/relationships/oleObject" Target="../embeddings/oleObject4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31.vml"/><Relationship Id="rId5" Type="http://schemas.openxmlformats.org/officeDocument/2006/relationships/image" Target="../media/image50.wmf"/><Relationship Id="rId4" Type="http://schemas.openxmlformats.org/officeDocument/2006/relationships/oleObject" Target="../embeddings/oleObject50.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51.wmf"/><Relationship Id="rId4" Type="http://schemas.openxmlformats.org/officeDocument/2006/relationships/oleObject" Target="../embeddings/oleObject5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2.emf"/><Relationship Id="rId4" Type="http://schemas.openxmlformats.org/officeDocument/2006/relationships/oleObject" Target="../embeddings/oleObject5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54.bin"/><Relationship Id="rId5" Type="http://schemas.openxmlformats.org/officeDocument/2006/relationships/image" Target="../media/image53.wmf"/><Relationship Id="rId4" Type="http://schemas.openxmlformats.org/officeDocument/2006/relationships/oleObject" Target="../embeddings/oleObject5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5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57.wmf"/><Relationship Id="rId5" Type="http://schemas.openxmlformats.org/officeDocument/2006/relationships/oleObject" Target="../embeddings/oleObject58.bin"/><Relationship Id="rId4" Type="http://schemas.openxmlformats.org/officeDocument/2006/relationships/image" Target="../media/image5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image" Target="../media/image60.wmf"/><Relationship Id="rId5" Type="http://schemas.openxmlformats.org/officeDocument/2006/relationships/oleObject" Target="../embeddings/oleObject61.bin"/><Relationship Id="rId4" Type="http://schemas.openxmlformats.org/officeDocument/2006/relationships/image" Target="../media/image59.wmf"/></Relationships>
</file>

<file path=ppt/slides/_rels/slide6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6.xml"/><Relationship Id="rId1" Type="http://schemas.openxmlformats.org/officeDocument/2006/relationships/vmlDrawing" Target="../drawings/vmlDrawing39.vml"/><Relationship Id="rId6" Type="http://schemas.openxmlformats.org/officeDocument/2006/relationships/image" Target="../media/image62.emf"/><Relationship Id="rId5" Type="http://schemas.openxmlformats.org/officeDocument/2006/relationships/oleObject" Target="../embeddings/oleObject63.bin"/><Relationship Id="rId4" Type="http://schemas.openxmlformats.org/officeDocument/2006/relationships/image" Target="../media/image61.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7D996F8-C198-4605-8D03-709DF8577065}"/>
              </a:ext>
            </a:extLst>
          </p:cNvPr>
          <p:cNvSpPr>
            <a:spLocks noGrp="1" noChangeArrowheads="1"/>
          </p:cNvSpPr>
          <p:nvPr>
            <p:ph type="ctrTitle"/>
          </p:nvPr>
        </p:nvSpPr>
        <p:spPr>
          <a:xfrm>
            <a:off x="685800" y="1600200"/>
            <a:ext cx="7772400" cy="2000250"/>
          </a:xfrm>
        </p:spPr>
        <p:txBody>
          <a:bodyPr/>
          <a:lstStyle/>
          <a:p>
            <a:r>
              <a:rPr lang="en-US" altLang="id-ID" sz="4400"/>
              <a:t>Classification Techniques</a:t>
            </a:r>
            <a:endParaRPr lang="id-ID" altLang="id-ID" sz="4400"/>
          </a:p>
        </p:txBody>
      </p:sp>
      <p:sp>
        <p:nvSpPr>
          <p:cNvPr id="3075" name="Subtitle 2">
            <a:extLst>
              <a:ext uri="{FF2B5EF4-FFF2-40B4-BE49-F238E27FC236}">
                <a16:creationId xmlns:a16="http://schemas.microsoft.com/office/drawing/2014/main" id="{03671C5E-492B-4B4E-B78C-E3B77B51EFDC}"/>
              </a:ext>
            </a:extLst>
          </p:cNvPr>
          <p:cNvSpPr>
            <a:spLocks noGrp="1" noChangeArrowheads="1"/>
          </p:cNvSpPr>
          <p:nvPr>
            <p:ph type="subTitle" idx="1"/>
          </p:nvPr>
        </p:nvSpPr>
        <p:spPr/>
        <p:txBody>
          <a:bodyPr/>
          <a:lstStyle/>
          <a:p>
            <a:endParaRPr lang="id-ID" alt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6102A0A-1816-42F3-AC29-6A64128B9508}"/>
              </a:ext>
            </a:extLst>
          </p:cNvPr>
          <p:cNvSpPr>
            <a:spLocks noGrp="1" noChangeArrowheads="1"/>
          </p:cNvSpPr>
          <p:nvPr>
            <p:ph type="title"/>
          </p:nvPr>
        </p:nvSpPr>
        <p:spPr/>
        <p:txBody>
          <a:bodyPr/>
          <a:lstStyle/>
          <a:p>
            <a:r>
              <a:rPr lang="en-US" altLang="en-US"/>
              <a:t>Apply Model to Test Data</a:t>
            </a:r>
          </a:p>
        </p:txBody>
      </p:sp>
      <p:sp>
        <p:nvSpPr>
          <p:cNvPr id="17411" name="Line 3">
            <a:extLst>
              <a:ext uri="{FF2B5EF4-FFF2-40B4-BE49-F238E27FC236}">
                <a16:creationId xmlns:a16="http://schemas.microsoft.com/office/drawing/2014/main" id="{9F8289C5-CB50-4376-A76A-FB0F6A8420C6}"/>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4">
            <a:extLst>
              <a:ext uri="{FF2B5EF4-FFF2-40B4-BE49-F238E27FC236}">
                <a16:creationId xmlns:a16="http://schemas.microsoft.com/office/drawing/2014/main" id="{CD888A70-F953-4E72-B8C7-BBC5268C9A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5">
            <a:extLst>
              <a:ext uri="{FF2B5EF4-FFF2-40B4-BE49-F238E27FC236}">
                <a16:creationId xmlns:a16="http://schemas.microsoft.com/office/drawing/2014/main" id="{E9AB90CF-FA89-4584-87BF-24CDE941B63D}"/>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a:extLst>
              <a:ext uri="{FF2B5EF4-FFF2-40B4-BE49-F238E27FC236}">
                <a16:creationId xmlns:a16="http://schemas.microsoft.com/office/drawing/2014/main" id="{25F2282B-38CD-4F0D-B1FF-F53992F834A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a:extLst>
              <a:ext uri="{FF2B5EF4-FFF2-40B4-BE49-F238E27FC236}">
                <a16:creationId xmlns:a16="http://schemas.microsoft.com/office/drawing/2014/main" id="{D18F5FB0-6A86-4CE5-AF06-3F4096FD7FAB}"/>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8">
            <a:extLst>
              <a:ext uri="{FF2B5EF4-FFF2-40B4-BE49-F238E27FC236}">
                <a16:creationId xmlns:a16="http://schemas.microsoft.com/office/drawing/2014/main" id="{16AF6B68-DABD-4121-A5E9-B3275DF7FB75}"/>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7" name="Text Box 9">
            <a:extLst>
              <a:ext uri="{FF2B5EF4-FFF2-40B4-BE49-F238E27FC236}">
                <a16:creationId xmlns:a16="http://schemas.microsoft.com/office/drawing/2014/main" id="{7BCD9707-EBD2-4ABF-BE10-53E706588189}"/>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7418" name="Text Box 10">
            <a:extLst>
              <a:ext uri="{FF2B5EF4-FFF2-40B4-BE49-F238E27FC236}">
                <a16:creationId xmlns:a16="http://schemas.microsoft.com/office/drawing/2014/main" id="{40F5FFC9-9740-4671-AD62-92EF3029B91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7419" name="Text Box 11">
            <a:extLst>
              <a:ext uri="{FF2B5EF4-FFF2-40B4-BE49-F238E27FC236}">
                <a16:creationId xmlns:a16="http://schemas.microsoft.com/office/drawing/2014/main" id="{13BFFDDB-A962-4B2F-BF30-BAC1DEE1590A}"/>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7420" name="AutoShape 12">
            <a:extLst>
              <a:ext uri="{FF2B5EF4-FFF2-40B4-BE49-F238E27FC236}">
                <a16:creationId xmlns:a16="http://schemas.microsoft.com/office/drawing/2014/main" id="{AF8D0031-43AB-470E-AD6A-63E9C387A9A7}"/>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21" name="Text Box 13">
            <a:extLst>
              <a:ext uri="{FF2B5EF4-FFF2-40B4-BE49-F238E27FC236}">
                <a16:creationId xmlns:a16="http://schemas.microsoft.com/office/drawing/2014/main" id="{0031031A-F2E0-4310-82BD-E07C4CD25E2D}"/>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7422" name="AutoShape 14">
            <a:extLst>
              <a:ext uri="{FF2B5EF4-FFF2-40B4-BE49-F238E27FC236}">
                <a16:creationId xmlns:a16="http://schemas.microsoft.com/office/drawing/2014/main" id="{B0EE54A4-82B7-4793-A69C-588B1974A01E}"/>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23" name="Text Box 15">
            <a:extLst>
              <a:ext uri="{FF2B5EF4-FFF2-40B4-BE49-F238E27FC236}">
                <a16:creationId xmlns:a16="http://schemas.microsoft.com/office/drawing/2014/main" id="{91D0AA2F-4411-40E4-9EFE-17DA04B1641B}"/>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7424" name="AutoShape 16">
            <a:extLst>
              <a:ext uri="{FF2B5EF4-FFF2-40B4-BE49-F238E27FC236}">
                <a16:creationId xmlns:a16="http://schemas.microsoft.com/office/drawing/2014/main" id="{9397D9BA-59F4-4D36-A524-EE999785BE55}"/>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25" name="Text Box 17">
            <a:extLst>
              <a:ext uri="{FF2B5EF4-FFF2-40B4-BE49-F238E27FC236}">
                <a16:creationId xmlns:a16="http://schemas.microsoft.com/office/drawing/2014/main" id="{6A1DB055-8C40-499D-B05D-96456FFBE14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7426" name="AutoShape 18">
            <a:extLst>
              <a:ext uri="{FF2B5EF4-FFF2-40B4-BE49-F238E27FC236}">
                <a16:creationId xmlns:a16="http://schemas.microsoft.com/office/drawing/2014/main" id="{5E07DD00-F017-4BF6-91CF-A9843FDE56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27" name="Text Box 19">
            <a:extLst>
              <a:ext uri="{FF2B5EF4-FFF2-40B4-BE49-F238E27FC236}">
                <a16:creationId xmlns:a16="http://schemas.microsoft.com/office/drawing/2014/main" id="{DC248409-0C1A-4248-9DF6-A31594D84C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7428" name="Text Box 20">
            <a:extLst>
              <a:ext uri="{FF2B5EF4-FFF2-40B4-BE49-F238E27FC236}">
                <a16:creationId xmlns:a16="http://schemas.microsoft.com/office/drawing/2014/main" id="{958CE273-0A35-4D7D-85B5-1509D2A2D199}"/>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7429" name="Text Box 21">
            <a:extLst>
              <a:ext uri="{FF2B5EF4-FFF2-40B4-BE49-F238E27FC236}">
                <a16:creationId xmlns:a16="http://schemas.microsoft.com/office/drawing/2014/main" id="{00F7C562-BA33-44E8-B6D2-7EA63E927618}"/>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No</a:t>
            </a:r>
          </a:p>
        </p:txBody>
      </p:sp>
      <p:sp>
        <p:nvSpPr>
          <p:cNvPr id="17430" name="Text Box 22">
            <a:extLst>
              <a:ext uri="{FF2B5EF4-FFF2-40B4-BE49-F238E27FC236}">
                <a16:creationId xmlns:a16="http://schemas.microsoft.com/office/drawing/2014/main" id="{53D3E25F-6CC6-429E-BE7A-A7A3EB0F7B8F}"/>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7431" name="Text Box 23">
            <a:extLst>
              <a:ext uri="{FF2B5EF4-FFF2-40B4-BE49-F238E27FC236}">
                <a16:creationId xmlns:a16="http://schemas.microsoft.com/office/drawing/2014/main" id="{BD6CB353-1D0E-4104-8BFD-008E1E620C60}"/>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7432" name="Text Box 24">
            <a:extLst>
              <a:ext uri="{FF2B5EF4-FFF2-40B4-BE49-F238E27FC236}">
                <a16:creationId xmlns:a16="http://schemas.microsoft.com/office/drawing/2014/main" id="{F3A40E22-6424-401F-AA97-D87C6F89D3CF}"/>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7433" name="Text Box 25">
            <a:extLst>
              <a:ext uri="{FF2B5EF4-FFF2-40B4-BE49-F238E27FC236}">
                <a16:creationId xmlns:a16="http://schemas.microsoft.com/office/drawing/2014/main" id="{B3B29672-A127-4456-94D7-5BAB62EC5EA5}"/>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aphicFrame>
        <p:nvGraphicFramePr>
          <p:cNvPr id="17434" name="Object 26">
            <a:extLst>
              <a:ext uri="{FF2B5EF4-FFF2-40B4-BE49-F238E27FC236}">
                <a16:creationId xmlns:a16="http://schemas.microsoft.com/office/drawing/2014/main" id="{9AA18AD8-2A31-4313-A947-AC2E01019D44}"/>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7484"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5" name="Text Box 27">
            <a:extLst>
              <a:ext uri="{FF2B5EF4-FFF2-40B4-BE49-F238E27FC236}">
                <a16:creationId xmlns:a16="http://schemas.microsoft.com/office/drawing/2014/main" id="{AA379397-7685-4054-B7F9-933F48CF4EC8}"/>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17436" name="Line 28">
            <a:extLst>
              <a:ext uri="{FF2B5EF4-FFF2-40B4-BE49-F238E27FC236}">
                <a16:creationId xmlns:a16="http://schemas.microsoft.com/office/drawing/2014/main" id="{648E0DAA-78C0-4A0C-A62C-899CD9D4428E}"/>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AA4F800-6B19-40C1-91ED-9AA3F95988C0}"/>
              </a:ext>
            </a:extLst>
          </p:cNvPr>
          <p:cNvSpPr>
            <a:spLocks noGrp="1" noChangeArrowheads="1"/>
          </p:cNvSpPr>
          <p:nvPr>
            <p:ph type="title"/>
          </p:nvPr>
        </p:nvSpPr>
        <p:spPr/>
        <p:txBody>
          <a:bodyPr/>
          <a:lstStyle/>
          <a:p>
            <a:r>
              <a:rPr lang="en-US" altLang="en-US"/>
              <a:t>Apply Model to Test Data</a:t>
            </a:r>
          </a:p>
        </p:txBody>
      </p:sp>
      <p:sp>
        <p:nvSpPr>
          <p:cNvPr id="18435" name="Line 3">
            <a:extLst>
              <a:ext uri="{FF2B5EF4-FFF2-40B4-BE49-F238E27FC236}">
                <a16:creationId xmlns:a16="http://schemas.microsoft.com/office/drawing/2014/main" id="{E646AAD3-479C-467A-9748-186C1C22153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4">
            <a:extLst>
              <a:ext uri="{FF2B5EF4-FFF2-40B4-BE49-F238E27FC236}">
                <a16:creationId xmlns:a16="http://schemas.microsoft.com/office/drawing/2014/main" id="{BD274D07-8EEE-4A87-BBCE-DC69D376B0FA}"/>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5">
            <a:extLst>
              <a:ext uri="{FF2B5EF4-FFF2-40B4-BE49-F238E27FC236}">
                <a16:creationId xmlns:a16="http://schemas.microsoft.com/office/drawing/2014/main" id="{2552CE03-0DC3-40A4-85F3-E097514E689C}"/>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6">
            <a:extLst>
              <a:ext uri="{FF2B5EF4-FFF2-40B4-BE49-F238E27FC236}">
                <a16:creationId xmlns:a16="http://schemas.microsoft.com/office/drawing/2014/main" id="{DB651273-15D2-41B5-BF49-50210F3431CF}"/>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7">
            <a:extLst>
              <a:ext uri="{FF2B5EF4-FFF2-40B4-BE49-F238E27FC236}">
                <a16:creationId xmlns:a16="http://schemas.microsoft.com/office/drawing/2014/main" id="{1E899AAA-647A-4CE6-9AB8-7A57B0B034E1}"/>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8">
            <a:extLst>
              <a:ext uri="{FF2B5EF4-FFF2-40B4-BE49-F238E27FC236}">
                <a16:creationId xmlns:a16="http://schemas.microsoft.com/office/drawing/2014/main" id="{816D7815-7D16-4846-83F3-6CD6FCA07E7A}"/>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9">
            <a:extLst>
              <a:ext uri="{FF2B5EF4-FFF2-40B4-BE49-F238E27FC236}">
                <a16:creationId xmlns:a16="http://schemas.microsoft.com/office/drawing/2014/main" id="{65548855-9C42-410A-9497-B50B5BF9A54E}"/>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8442" name="Text Box 10">
            <a:extLst>
              <a:ext uri="{FF2B5EF4-FFF2-40B4-BE49-F238E27FC236}">
                <a16:creationId xmlns:a16="http://schemas.microsoft.com/office/drawing/2014/main" id="{B5E91A4D-6A10-4FB8-B7D8-3D774D77D875}"/>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8443" name="Text Box 11">
            <a:extLst>
              <a:ext uri="{FF2B5EF4-FFF2-40B4-BE49-F238E27FC236}">
                <a16:creationId xmlns:a16="http://schemas.microsoft.com/office/drawing/2014/main" id="{9CA2A09F-CE49-4C93-8976-9ACCE48058A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8444" name="AutoShape 12">
            <a:extLst>
              <a:ext uri="{FF2B5EF4-FFF2-40B4-BE49-F238E27FC236}">
                <a16:creationId xmlns:a16="http://schemas.microsoft.com/office/drawing/2014/main" id="{21AAED3F-1C7D-43FC-A670-5D45C0B69B55}"/>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8445" name="Text Box 13">
            <a:extLst>
              <a:ext uri="{FF2B5EF4-FFF2-40B4-BE49-F238E27FC236}">
                <a16:creationId xmlns:a16="http://schemas.microsoft.com/office/drawing/2014/main" id="{BDBA02E6-ABAD-4FEF-94E2-1FEC39265998}"/>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8446" name="AutoShape 14">
            <a:extLst>
              <a:ext uri="{FF2B5EF4-FFF2-40B4-BE49-F238E27FC236}">
                <a16:creationId xmlns:a16="http://schemas.microsoft.com/office/drawing/2014/main" id="{19ED857F-5F68-47E7-81C4-EA085515C586}"/>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8447" name="Text Box 15">
            <a:extLst>
              <a:ext uri="{FF2B5EF4-FFF2-40B4-BE49-F238E27FC236}">
                <a16:creationId xmlns:a16="http://schemas.microsoft.com/office/drawing/2014/main" id="{643943FE-F0DF-4A68-80D9-5D0CB7D05C2D}"/>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8448" name="AutoShape 16">
            <a:extLst>
              <a:ext uri="{FF2B5EF4-FFF2-40B4-BE49-F238E27FC236}">
                <a16:creationId xmlns:a16="http://schemas.microsoft.com/office/drawing/2014/main" id="{11A123C9-B461-469F-9234-C0E99FBFB07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8449" name="Text Box 17">
            <a:extLst>
              <a:ext uri="{FF2B5EF4-FFF2-40B4-BE49-F238E27FC236}">
                <a16:creationId xmlns:a16="http://schemas.microsoft.com/office/drawing/2014/main" id="{FA202565-5B5A-4967-AF22-B5F3F9D836B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8450" name="AutoShape 18">
            <a:extLst>
              <a:ext uri="{FF2B5EF4-FFF2-40B4-BE49-F238E27FC236}">
                <a16:creationId xmlns:a16="http://schemas.microsoft.com/office/drawing/2014/main" id="{F1ACA71B-6B39-41AD-9054-1D9E4EF26138}"/>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8451" name="Text Box 19">
            <a:extLst>
              <a:ext uri="{FF2B5EF4-FFF2-40B4-BE49-F238E27FC236}">
                <a16:creationId xmlns:a16="http://schemas.microsoft.com/office/drawing/2014/main" id="{9BB12446-01A4-48DE-A4AC-51ED2FD6A02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8452" name="Text Box 20">
            <a:extLst>
              <a:ext uri="{FF2B5EF4-FFF2-40B4-BE49-F238E27FC236}">
                <a16:creationId xmlns:a16="http://schemas.microsoft.com/office/drawing/2014/main" id="{7E5978F4-206A-4ECD-B8A4-0B52053B2F5B}"/>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8453" name="Text Box 21">
            <a:extLst>
              <a:ext uri="{FF2B5EF4-FFF2-40B4-BE49-F238E27FC236}">
                <a16:creationId xmlns:a16="http://schemas.microsoft.com/office/drawing/2014/main" id="{B48A2ABC-3C70-4F40-AF9E-A48C03723D17}"/>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No</a:t>
            </a:r>
          </a:p>
        </p:txBody>
      </p:sp>
      <p:sp>
        <p:nvSpPr>
          <p:cNvPr id="18454" name="Text Box 22">
            <a:extLst>
              <a:ext uri="{FF2B5EF4-FFF2-40B4-BE49-F238E27FC236}">
                <a16:creationId xmlns:a16="http://schemas.microsoft.com/office/drawing/2014/main" id="{8452BD89-4A97-40D0-82CA-009C1EEB965D}"/>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8455" name="Text Box 23">
            <a:extLst>
              <a:ext uri="{FF2B5EF4-FFF2-40B4-BE49-F238E27FC236}">
                <a16:creationId xmlns:a16="http://schemas.microsoft.com/office/drawing/2014/main" id="{61365A16-0A86-4114-8670-C2052B435822}"/>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8456" name="Text Box 24">
            <a:extLst>
              <a:ext uri="{FF2B5EF4-FFF2-40B4-BE49-F238E27FC236}">
                <a16:creationId xmlns:a16="http://schemas.microsoft.com/office/drawing/2014/main" id="{51381343-87FA-43DB-B7B5-804709B5747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8457" name="Text Box 25">
            <a:extLst>
              <a:ext uri="{FF2B5EF4-FFF2-40B4-BE49-F238E27FC236}">
                <a16:creationId xmlns:a16="http://schemas.microsoft.com/office/drawing/2014/main" id="{BC262F42-C6F9-48BF-9D4C-7917D1BDF6A8}"/>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aphicFrame>
        <p:nvGraphicFramePr>
          <p:cNvPr id="18458" name="Object 26">
            <a:extLst>
              <a:ext uri="{FF2B5EF4-FFF2-40B4-BE49-F238E27FC236}">
                <a16:creationId xmlns:a16="http://schemas.microsoft.com/office/drawing/2014/main" id="{7A76EE1A-29E6-4A43-B9BF-2DB2B5E3542F}"/>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8508"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9" name="Text Box 27">
            <a:extLst>
              <a:ext uri="{FF2B5EF4-FFF2-40B4-BE49-F238E27FC236}">
                <a16:creationId xmlns:a16="http://schemas.microsoft.com/office/drawing/2014/main" id="{DAD0E18A-E527-4F11-A6F1-A39B53F9FAA0}"/>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18460" name="Line 28">
            <a:extLst>
              <a:ext uri="{FF2B5EF4-FFF2-40B4-BE49-F238E27FC236}">
                <a16:creationId xmlns:a16="http://schemas.microsoft.com/office/drawing/2014/main" id="{FEFD535D-8D15-40A8-A8AF-09CD1678056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71F6140-9973-46BC-8B7F-17D9AF66FE0F}"/>
              </a:ext>
            </a:extLst>
          </p:cNvPr>
          <p:cNvSpPr>
            <a:spLocks noGrp="1" noChangeArrowheads="1"/>
          </p:cNvSpPr>
          <p:nvPr>
            <p:ph type="title"/>
          </p:nvPr>
        </p:nvSpPr>
        <p:spPr/>
        <p:txBody>
          <a:bodyPr/>
          <a:lstStyle/>
          <a:p>
            <a:r>
              <a:rPr lang="en-US" altLang="en-US"/>
              <a:t>Apply Model to Test Data</a:t>
            </a:r>
          </a:p>
        </p:txBody>
      </p:sp>
      <p:sp>
        <p:nvSpPr>
          <p:cNvPr id="19459" name="Line 3">
            <a:extLst>
              <a:ext uri="{FF2B5EF4-FFF2-40B4-BE49-F238E27FC236}">
                <a16:creationId xmlns:a16="http://schemas.microsoft.com/office/drawing/2014/main" id="{60F0FD4F-0E77-4550-B252-F112BB9EC7C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0" name="Line 4">
            <a:extLst>
              <a:ext uri="{FF2B5EF4-FFF2-40B4-BE49-F238E27FC236}">
                <a16:creationId xmlns:a16="http://schemas.microsoft.com/office/drawing/2014/main" id="{62059AA3-6901-4C4B-BBE0-74504D0DBEBA}"/>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1" name="Line 5">
            <a:extLst>
              <a:ext uri="{FF2B5EF4-FFF2-40B4-BE49-F238E27FC236}">
                <a16:creationId xmlns:a16="http://schemas.microsoft.com/office/drawing/2014/main" id="{56C6F6FC-EA81-4AF0-B7A0-00415DC2823C}"/>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a:extLst>
              <a:ext uri="{FF2B5EF4-FFF2-40B4-BE49-F238E27FC236}">
                <a16:creationId xmlns:a16="http://schemas.microsoft.com/office/drawing/2014/main" id="{5DA07978-FD06-4F53-922C-E79FF06373D7}"/>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a:extLst>
              <a:ext uri="{FF2B5EF4-FFF2-40B4-BE49-F238E27FC236}">
                <a16:creationId xmlns:a16="http://schemas.microsoft.com/office/drawing/2014/main" id="{D1D2EA7C-BA30-4A00-A99D-D2B607D115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a:extLst>
              <a:ext uri="{FF2B5EF4-FFF2-40B4-BE49-F238E27FC236}">
                <a16:creationId xmlns:a16="http://schemas.microsoft.com/office/drawing/2014/main" id="{C0CE36F0-34BD-478B-B40F-26C6E1BCB9A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5" name="Text Box 9">
            <a:extLst>
              <a:ext uri="{FF2B5EF4-FFF2-40B4-BE49-F238E27FC236}">
                <a16:creationId xmlns:a16="http://schemas.microsoft.com/office/drawing/2014/main" id="{013983A0-CD3A-4C17-96F1-63EA004AD399}"/>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9466" name="Text Box 10">
            <a:extLst>
              <a:ext uri="{FF2B5EF4-FFF2-40B4-BE49-F238E27FC236}">
                <a16:creationId xmlns:a16="http://schemas.microsoft.com/office/drawing/2014/main" id="{AFB5B781-14B7-4BF4-ADCC-6A3CC6E1E902}"/>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9467" name="Text Box 11">
            <a:extLst>
              <a:ext uri="{FF2B5EF4-FFF2-40B4-BE49-F238E27FC236}">
                <a16:creationId xmlns:a16="http://schemas.microsoft.com/office/drawing/2014/main" id="{9066CE35-BFAD-480D-8DBC-8289AB3F53B0}"/>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9468" name="AutoShape 12">
            <a:extLst>
              <a:ext uri="{FF2B5EF4-FFF2-40B4-BE49-F238E27FC236}">
                <a16:creationId xmlns:a16="http://schemas.microsoft.com/office/drawing/2014/main" id="{9C25ADE9-2877-4540-AEAE-C8AEA43A026F}"/>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9469" name="Text Box 13">
            <a:extLst>
              <a:ext uri="{FF2B5EF4-FFF2-40B4-BE49-F238E27FC236}">
                <a16:creationId xmlns:a16="http://schemas.microsoft.com/office/drawing/2014/main" id="{81D4A2A3-2C20-4FC9-828B-BEC0FEEB552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9470" name="AutoShape 14">
            <a:extLst>
              <a:ext uri="{FF2B5EF4-FFF2-40B4-BE49-F238E27FC236}">
                <a16:creationId xmlns:a16="http://schemas.microsoft.com/office/drawing/2014/main" id="{031D78C7-73BE-44F3-9220-B2606330BD92}"/>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9471" name="Text Box 15">
            <a:extLst>
              <a:ext uri="{FF2B5EF4-FFF2-40B4-BE49-F238E27FC236}">
                <a16:creationId xmlns:a16="http://schemas.microsoft.com/office/drawing/2014/main" id="{F7E15450-F389-4C76-AF60-4B8B56BC7B6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9472" name="AutoShape 16">
            <a:extLst>
              <a:ext uri="{FF2B5EF4-FFF2-40B4-BE49-F238E27FC236}">
                <a16:creationId xmlns:a16="http://schemas.microsoft.com/office/drawing/2014/main" id="{66D88E54-37AE-4BC3-BE3C-55CCBE8C0FDB}"/>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9473" name="Text Box 17">
            <a:extLst>
              <a:ext uri="{FF2B5EF4-FFF2-40B4-BE49-F238E27FC236}">
                <a16:creationId xmlns:a16="http://schemas.microsoft.com/office/drawing/2014/main" id="{6F6EAE54-70EE-4CB3-833B-8B49B514562C}"/>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9474" name="AutoShape 18">
            <a:extLst>
              <a:ext uri="{FF2B5EF4-FFF2-40B4-BE49-F238E27FC236}">
                <a16:creationId xmlns:a16="http://schemas.microsoft.com/office/drawing/2014/main" id="{AD1DB935-71B5-46FA-89C6-E9F89EAA94A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9475" name="Text Box 19">
            <a:extLst>
              <a:ext uri="{FF2B5EF4-FFF2-40B4-BE49-F238E27FC236}">
                <a16:creationId xmlns:a16="http://schemas.microsoft.com/office/drawing/2014/main" id="{30AA0E39-583A-4340-8AF9-5F7FDBC1FBBE}"/>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9476" name="Text Box 20">
            <a:extLst>
              <a:ext uri="{FF2B5EF4-FFF2-40B4-BE49-F238E27FC236}">
                <a16:creationId xmlns:a16="http://schemas.microsoft.com/office/drawing/2014/main" id="{6DD624FF-2E89-430D-B492-0AB5F03C199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9477" name="Text Box 21">
            <a:extLst>
              <a:ext uri="{FF2B5EF4-FFF2-40B4-BE49-F238E27FC236}">
                <a16:creationId xmlns:a16="http://schemas.microsoft.com/office/drawing/2014/main" id="{CAA6C2A8-B364-4C57-BDD4-6CA5F15317F8}"/>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No</a:t>
            </a:r>
          </a:p>
        </p:txBody>
      </p:sp>
      <p:sp>
        <p:nvSpPr>
          <p:cNvPr id="19478" name="Text Box 22">
            <a:extLst>
              <a:ext uri="{FF2B5EF4-FFF2-40B4-BE49-F238E27FC236}">
                <a16:creationId xmlns:a16="http://schemas.microsoft.com/office/drawing/2014/main" id="{258D6824-5FA8-4537-958B-F19A5A779254}"/>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Married </a:t>
            </a:r>
          </a:p>
        </p:txBody>
      </p:sp>
      <p:sp>
        <p:nvSpPr>
          <p:cNvPr id="19479" name="Text Box 23">
            <a:extLst>
              <a:ext uri="{FF2B5EF4-FFF2-40B4-BE49-F238E27FC236}">
                <a16:creationId xmlns:a16="http://schemas.microsoft.com/office/drawing/2014/main" id="{888CE02C-2A8B-4A91-8B50-45F3DA7F4429}"/>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9480" name="Text Box 24">
            <a:extLst>
              <a:ext uri="{FF2B5EF4-FFF2-40B4-BE49-F238E27FC236}">
                <a16:creationId xmlns:a16="http://schemas.microsoft.com/office/drawing/2014/main" id="{AC6A0F69-29DF-4979-A80E-03F9F6DA1F32}"/>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9481" name="Text Box 25">
            <a:extLst>
              <a:ext uri="{FF2B5EF4-FFF2-40B4-BE49-F238E27FC236}">
                <a16:creationId xmlns:a16="http://schemas.microsoft.com/office/drawing/2014/main" id="{E6AFB179-E633-45CF-9BB5-E8930F2B6FF8}"/>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aphicFrame>
        <p:nvGraphicFramePr>
          <p:cNvPr id="19482" name="Object 26">
            <a:extLst>
              <a:ext uri="{FF2B5EF4-FFF2-40B4-BE49-F238E27FC236}">
                <a16:creationId xmlns:a16="http://schemas.microsoft.com/office/drawing/2014/main" id="{C77D94E4-5CFB-4ADD-B95F-7952AE7FF0C2}"/>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9532"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483" name="Text Box 27">
            <a:extLst>
              <a:ext uri="{FF2B5EF4-FFF2-40B4-BE49-F238E27FC236}">
                <a16:creationId xmlns:a16="http://schemas.microsoft.com/office/drawing/2014/main" id="{9CB25FE2-C8DA-4C49-9ECC-DAA2E9E0CFA4}"/>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19484" name="Line 28">
            <a:extLst>
              <a:ext uri="{FF2B5EF4-FFF2-40B4-BE49-F238E27FC236}">
                <a16:creationId xmlns:a16="http://schemas.microsoft.com/office/drawing/2014/main" id="{AE1FB115-4EE1-4D62-B58F-E2965F4B6AA2}"/>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EFFA6DB-59A2-41FF-B93C-189BA80D00C1}"/>
              </a:ext>
            </a:extLst>
          </p:cNvPr>
          <p:cNvSpPr>
            <a:spLocks noGrp="1" noChangeArrowheads="1"/>
          </p:cNvSpPr>
          <p:nvPr>
            <p:ph type="title"/>
          </p:nvPr>
        </p:nvSpPr>
        <p:spPr/>
        <p:txBody>
          <a:bodyPr/>
          <a:lstStyle/>
          <a:p>
            <a:r>
              <a:rPr lang="en-US" altLang="en-US"/>
              <a:t>Apply Model to Test Data</a:t>
            </a:r>
          </a:p>
        </p:txBody>
      </p:sp>
      <p:sp>
        <p:nvSpPr>
          <p:cNvPr id="20483" name="Line 3">
            <a:extLst>
              <a:ext uri="{FF2B5EF4-FFF2-40B4-BE49-F238E27FC236}">
                <a16:creationId xmlns:a16="http://schemas.microsoft.com/office/drawing/2014/main" id="{9828CCD7-839C-4DA4-9CF0-D1E3AD0AF933}"/>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4">
            <a:extLst>
              <a:ext uri="{FF2B5EF4-FFF2-40B4-BE49-F238E27FC236}">
                <a16:creationId xmlns:a16="http://schemas.microsoft.com/office/drawing/2014/main" id="{B3DEEE20-A862-4E68-8539-0313254AAADD}"/>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5">
            <a:extLst>
              <a:ext uri="{FF2B5EF4-FFF2-40B4-BE49-F238E27FC236}">
                <a16:creationId xmlns:a16="http://schemas.microsoft.com/office/drawing/2014/main" id="{7D718558-C4DE-4F32-A9BC-263C1276C6CF}"/>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6">
            <a:extLst>
              <a:ext uri="{FF2B5EF4-FFF2-40B4-BE49-F238E27FC236}">
                <a16:creationId xmlns:a16="http://schemas.microsoft.com/office/drawing/2014/main" id="{AF565863-6986-473A-8839-2B89245C5986}"/>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7">
            <a:extLst>
              <a:ext uri="{FF2B5EF4-FFF2-40B4-BE49-F238E27FC236}">
                <a16:creationId xmlns:a16="http://schemas.microsoft.com/office/drawing/2014/main" id="{B5CF8955-B502-4A23-BA6A-066BB17B30D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8">
            <a:extLst>
              <a:ext uri="{FF2B5EF4-FFF2-40B4-BE49-F238E27FC236}">
                <a16:creationId xmlns:a16="http://schemas.microsoft.com/office/drawing/2014/main" id="{0092D411-124E-4872-84BE-6CFDC831DEB7}"/>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9" name="Text Box 9">
            <a:extLst>
              <a:ext uri="{FF2B5EF4-FFF2-40B4-BE49-F238E27FC236}">
                <a16:creationId xmlns:a16="http://schemas.microsoft.com/office/drawing/2014/main" id="{2195FF20-D9E7-4829-A52C-A64C20B2A6BD}"/>
              </a:ext>
            </a:extLst>
          </p:cNvPr>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20490" name="Text Box 10">
            <a:extLst>
              <a:ext uri="{FF2B5EF4-FFF2-40B4-BE49-F238E27FC236}">
                <a16:creationId xmlns:a16="http://schemas.microsoft.com/office/drawing/2014/main" id="{C4A06FA7-32E7-4BE6-A3D7-5A550850E224}"/>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20491" name="Text Box 11">
            <a:extLst>
              <a:ext uri="{FF2B5EF4-FFF2-40B4-BE49-F238E27FC236}">
                <a16:creationId xmlns:a16="http://schemas.microsoft.com/office/drawing/2014/main" id="{A5EF7AAE-5B04-4BBA-AF5B-380D8B70FF8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20492" name="AutoShape 12">
            <a:extLst>
              <a:ext uri="{FF2B5EF4-FFF2-40B4-BE49-F238E27FC236}">
                <a16:creationId xmlns:a16="http://schemas.microsoft.com/office/drawing/2014/main" id="{53F4247F-46BB-4832-893E-9810AC9F447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0493" name="Text Box 13">
            <a:extLst>
              <a:ext uri="{FF2B5EF4-FFF2-40B4-BE49-F238E27FC236}">
                <a16:creationId xmlns:a16="http://schemas.microsoft.com/office/drawing/2014/main" id="{B3A2A091-8940-4DB2-9812-91C1BC689BD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20494" name="AutoShape 14">
            <a:extLst>
              <a:ext uri="{FF2B5EF4-FFF2-40B4-BE49-F238E27FC236}">
                <a16:creationId xmlns:a16="http://schemas.microsoft.com/office/drawing/2014/main" id="{D1743336-2FD3-407F-8C1E-4A964CF8FF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0495" name="Text Box 15">
            <a:extLst>
              <a:ext uri="{FF2B5EF4-FFF2-40B4-BE49-F238E27FC236}">
                <a16:creationId xmlns:a16="http://schemas.microsoft.com/office/drawing/2014/main" id="{F888BF4E-F830-4DAC-BC4D-FDC54571E2B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20496" name="AutoShape 16">
            <a:extLst>
              <a:ext uri="{FF2B5EF4-FFF2-40B4-BE49-F238E27FC236}">
                <a16:creationId xmlns:a16="http://schemas.microsoft.com/office/drawing/2014/main" id="{27E8644E-F0C8-4D66-8D76-B845691CD362}"/>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0497" name="Text Box 17">
            <a:extLst>
              <a:ext uri="{FF2B5EF4-FFF2-40B4-BE49-F238E27FC236}">
                <a16:creationId xmlns:a16="http://schemas.microsoft.com/office/drawing/2014/main" id="{1153A91D-CC3C-4E07-81F4-BAC5B5861A13}"/>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20498" name="AutoShape 18">
            <a:extLst>
              <a:ext uri="{FF2B5EF4-FFF2-40B4-BE49-F238E27FC236}">
                <a16:creationId xmlns:a16="http://schemas.microsoft.com/office/drawing/2014/main" id="{55F202B9-802B-4FD5-8F4E-1CFD0545A2CF}"/>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0499" name="Text Box 19">
            <a:extLst>
              <a:ext uri="{FF2B5EF4-FFF2-40B4-BE49-F238E27FC236}">
                <a16:creationId xmlns:a16="http://schemas.microsoft.com/office/drawing/2014/main" id="{DDCB4BE6-4058-443A-9E98-025E3BB8181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20500" name="Text Box 20">
            <a:extLst>
              <a:ext uri="{FF2B5EF4-FFF2-40B4-BE49-F238E27FC236}">
                <a16:creationId xmlns:a16="http://schemas.microsoft.com/office/drawing/2014/main" id="{ACD0EC3E-BAC0-463F-AAB4-EB9C2F2933C8}"/>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20501" name="Text Box 21">
            <a:extLst>
              <a:ext uri="{FF2B5EF4-FFF2-40B4-BE49-F238E27FC236}">
                <a16:creationId xmlns:a16="http://schemas.microsoft.com/office/drawing/2014/main" id="{0AF34508-460A-4972-98E1-D396B6B18D2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No</a:t>
            </a:r>
          </a:p>
        </p:txBody>
      </p:sp>
      <p:sp>
        <p:nvSpPr>
          <p:cNvPr id="20502" name="Text Box 22">
            <a:extLst>
              <a:ext uri="{FF2B5EF4-FFF2-40B4-BE49-F238E27FC236}">
                <a16:creationId xmlns:a16="http://schemas.microsoft.com/office/drawing/2014/main" id="{A72B39B5-60CF-4094-9DB4-2727C00F4B87}"/>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solidFill>
                  <a:srgbClr val="FF0000"/>
                </a:solidFill>
              </a:rPr>
              <a:t>Married </a:t>
            </a:r>
          </a:p>
        </p:txBody>
      </p:sp>
      <p:sp>
        <p:nvSpPr>
          <p:cNvPr id="20503" name="Text Box 23">
            <a:extLst>
              <a:ext uri="{FF2B5EF4-FFF2-40B4-BE49-F238E27FC236}">
                <a16:creationId xmlns:a16="http://schemas.microsoft.com/office/drawing/2014/main" id="{A60609FA-EBDC-4CD1-BF14-CABE183B5DA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20504" name="Text Box 24">
            <a:extLst>
              <a:ext uri="{FF2B5EF4-FFF2-40B4-BE49-F238E27FC236}">
                <a16:creationId xmlns:a16="http://schemas.microsoft.com/office/drawing/2014/main" id="{54155CB2-11EA-4D54-98B6-D801A39A0F1C}"/>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20505" name="Text Box 25">
            <a:extLst>
              <a:ext uri="{FF2B5EF4-FFF2-40B4-BE49-F238E27FC236}">
                <a16:creationId xmlns:a16="http://schemas.microsoft.com/office/drawing/2014/main" id="{35AB243D-02FF-4257-9369-7177676E6AD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aphicFrame>
        <p:nvGraphicFramePr>
          <p:cNvPr id="20506" name="Object 26">
            <a:extLst>
              <a:ext uri="{FF2B5EF4-FFF2-40B4-BE49-F238E27FC236}">
                <a16:creationId xmlns:a16="http://schemas.microsoft.com/office/drawing/2014/main" id="{5410D96D-6646-411D-BF1A-5CA9B1A83F00}"/>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20557" name="Document" r:id="rId3" imgW="4651248" imgH="1575816" progId="Word.Document.8">
                  <p:embed/>
                </p:oleObj>
              </mc:Choice>
              <mc:Fallback>
                <p:oleObj name="Document" r:id="rId3" imgW="4651248" imgH="1575816"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07" name="Text Box 27">
            <a:extLst>
              <a:ext uri="{FF2B5EF4-FFF2-40B4-BE49-F238E27FC236}">
                <a16:creationId xmlns:a16="http://schemas.microsoft.com/office/drawing/2014/main" id="{5CEC71BE-FF5E-42E3-95FC-3CE042D0D308}"/>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20508" name="Line 28">
            <a:extLst>
              <a:ext uri="{FF2B5EF4-FFF2-40B4-BE49-F238E27FC236}">
                <a16:creationId xmlns:a16="http://schemas.microsoft.com/office/drawing/2014/main" id="{FBD0F76C-60F1-4A48-9DCB-291DCBF3AA43}"/>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9" name="Text Box 29">
            <a:extLst>
              <a:ext uri="{FF2B5EF4-FFF2-40B4-BE49-F238E27FC236}">
                <a16:creationId xmlns:a16="http://schemas.microsoft.com/office/drawing/2014/main" id="{4E1A234E-8DFD-4DB4-BF7D-C0BA1378CE38}"/>
              </a:ext>
            </a:extLst>
          </p:cNvPr>
          <p:cNvSpPr txBox="1">
            <a:spLocks noChangeArrowheads="1"/>
          </p:cNvSpPr>
          <p:nvPr/>
        </p:nvSpPr>
        <p:spPr bwMode="auto">
          <a:xfrm>
            <a:off x="6019800" y="35814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20000"/>
              </a:spcBef>
              <a:spcAft>
                <a:spcPct val="0"/>
              </a:spcAft>
              <a:buClr>
                <a:schemeClr val="accent2"/>
              </a:buClr>
              <a:buFont typeface="Monotype Sorts" pitchFamily="2" charset="2"/>
              <a:buNone/>
            </a:pPr>
            <a:r>
              <a:rPr lang="en-US" altLang="en-US" sz="2000" b="0"/>
              <a:t>Assign Cheat to “No”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D2864FF-2C0D-49F1-9B11-E40BDBBC18A3}"/>
              </a:ext>
            </a:extLst>
          </p:cNvPr>
          <p:cNvSpPr>
            <a:spLocks noGrp="1" noChangeArrowheads="1"/>
          </p:cNvSpPr>
          <p:nvPr>
            <p:ph type="title"/>
          </p:nvPr>
        </p:nvSpPr>
        <p:spPr/>
        <p:txBody>
          <a:bodyPr/>
          <a:lstStyle/>
          <a:p>
            <a:r>
              <a:rPr lang="en-US" altLang="en-US"/>
              <a:t>Decision Tree Classification Task</a:t>
            </a:r>
          </a:p>
        </p:txBody>
      </p:sp>
      <p:graphicFrame>
        <p:nvGraphicFramePr>
          <p:cNvPr id="21507" name="Object 3">
            <a:extLst>
              <a:ext uri="{FF2B5EF4-FFF2-40B4-BE49-F238E27FC236}">
                <a16:creationId xmlns:a16="http://schemas.microsoft.com/office/drawing/2014/main" id="{4F4BFC05-F199-4770-A350-0FADA1E5A495}"/>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21557"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Line 4">
            <a:extLst>
              <a:ext uri="{FF2B5EF4-FFF2-40B4-BE49-F238E27FC236}">
                <a16:creationId xmlns:a16="http://schemas.microsoft.com/office/drawing/2014/main" id="{85C55082-7A5A-4603-A15B-CC44BDBF097E}"/>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Text Box 5">
            <a:extLst>
              <a:ext uri="{FF2B5EF4-FFF2-40B4-BE49-F238E27FC236}">
                <a16:creationId xmlns:a16="http://schemas.microsoft.com/office/drawing/2014/main" id="{8FFDD97C-2CAA-469A-A0A9-87E73447C481}"/>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Decision Tree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5BE5333-A804-4CE9-83F7-384DC6D21CFD}"/>
              </a:ext>
            </a:extLst>
          </p:cNvPr>
          <p:cNvSpPr>
            <a:spLocks noGrp="1" noChangeArrowheads="1"/>
          </p:cNvSpPr>
          <p:nvPr>
            <p:ph type="title"/>
          </p:nvPr>
        </p:nvSpPr>
        <p:spPr/>
        <p:txBody>
          <a:bodyPr/>
          <a:lstStyle/>
          <a:p>
            <a:r>
              <a:rPr lang="en-US" altLang="en-US"/>
              <a:t>Decision Tree Induction</a:t>
            </a:r>
          </a:p>
        </p:txBody>
      </p:sp>
      <p:sp>
        <p:nvSpPr>
          <p:cNvPr id="22531" name="Rectangle 3">
            <a:extLst>
              <a:ext uri="{FF2B5EF4-FFF2-40B4-BE49-F238E27FC236}">
                <a16:creationId xmlns:a16="http://schemas.microsoft.com/office/drawing/2014/main" id="{F0DBC230-4E57-4C20-ACF8-8EC9A789CAE5}"/>
              </a:ext>
            </a:extLst>
          </p:cNvPr>
          <p:cNvSpPr>
            <a:spLocks noGrp="1" noChangeArrowheads="1"/>
          </p:cNvSpPr>
          <p:nvPr>
            <p:ph type="body" idx="1"/>
          </p:nvPr>
        </p:nvSpPr>
        <p:spPr/>
        <p:txBody>
          <a:bodyPr/>
          <a:lstStyle/>
          <a:p>
            <a:r>
              <a:rPr lang="en-US" altLang="en-US"/>
              <a:t>Many Algorithms:</a:t>
            </a:r>
          </a:p>
          <a:p>
            <a:pPr lvl="1"/>
            <a:r>
              <a:rPr lang="en-US" altLang="en-US"/>
              <a:t>Hunt’s Algorithm (one of the earliest)</a:t>
            </a:r>
          </a:p>
          <a:p>
            <a:pPr lvl="1"/>
            <a:r>
              <a:rPr lang="en-US" altLang="en-US"/>
              <a:t>CART</a:t>
            </a:r>
          </a:p>
          <a:p>
            <a:pPr lvl="1"/>
            <a:r>
              <a:rPr lang="en-US" altLang="en-US"/>
              <a:t>ID3, C4.5</a:t>
            </a:r>
          </a:p>
          <a:p>
            <a:pPr lvl="1"/>
            <a:r>
              <a:rPr lang="en-US" altLang="en-US"/>
              <a:t>SLIQ,SPRINT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95E01A9-EB19-442D-9B61-9EAB4D45C277}"/>
              </a:ext>
            </a:extLst>
          </p:cNvPr>
          <p:cNvSpPr>
            <a:spLocks noGrp="1" noChangeArrowheads="1"/>
          </p:cNvSpPr>
          <p:nvPr>
            <p:ph type="title"/>
          </p:nvPr>
        </p:nvSpPr>
        <p:spPr/>
        <p:txBody>
          <a:bodyPr/>
          <a:lstStyle/>
          <a:p>
            <a:r>
              <a:rPr lang="en-US" altLang="en-US"/>
              <a:t>General Structure of Hunt’s Algorithm</a:t>
            </a:r>
          </a:p>
        </p:txBody>
      </p:sp>
      <p:sp>
        <p:nvSpPr>
          <p:cNvPr id="23555" name="Rectangle 3">
            <a:extLst>
              <a:ext uri="{FF2B5EF4-FFF2-40B4-BE49-F238E27FC236}">
                <a16:creationId xmlns:a16="http://schemas.microsoft.com/office/drawing/2014/main" id="{37ECA4C9-15EB-4E82-B1B1-433F7CD9FD2C}"/>
              </a:ext>
            </a:extLst>
          </p:cNvPr>
          <p:cNvSpPr>
            <a:spLocks noGrp="1" noChangeArrowheads="1"/>
          </p:cNvSpPr>
          <p:nvPr>
            <p:ph type="body" idx="1"/>
          </p:nvPr>
        </p:nvSpPr>
        <p:spPr>
          <a:xfrm>
            <a:off x="411163" y="1143000"/>
            <a:ext cx="4541837" cy="5181600"/>
          </a:xfrm>
        </p:spPr>
        <p:txBody>
          <a:bodyPr/>
          <a:lstStyle/>
          <a:p>
            <a:pPr>
              <a:lnSpc>
                <a:spcPct val="90000"/>
              </a:lnSpc>
            </a:pPr>
            <a:r>
              <a:rPr lang="en-US" altLang="en-US" sz="2000"/>
              <a:t>Let D</a:t>
            </a:r>
            <a:r>
              <a:rPr lang="en-US" altLang="en-US" sz="2000" baseline="-25000"/>
              <a:t>t</a:t>
            </a:r>
            <a:r>
              <a:rPr lang="en-US" altLang="en-US" sz="2000"/>
              <a:t> be the set of training records that reach a node t</a:t>
            </a:r>
          </a:p>
          <a:p>
            <a:pPr>
              <a:lnSpc>
                <a:spcPct val="90000"/>
              </a:lnSpc>
            </a:pPr>
            <a:r>
              <a:rPr lang="en-US" altLang="en-US" sz="2000"/>
              <a:t>General Procedure:</a:t>
            </a:r>
          </a:p>
          <a:p>
            <a:pPr lvl="1">
              <a:lnSpc>
                <a:spcPct val="90000"/>
              </a:lnSpc>
            </a:pPr>
            <a:r>
              <a:rPr lang="en-US" altLang="en-US" sz="2000"/>
              <a:t>If D</a:t>
            </a:r>
            <a:r>
              <a:rPr lang="en-US" altLang="en-US" sz="2000" baseline="-25000"/>
              <a:t>t</a:t>
            </a:r>
            <a:r>
              <a:rPr lang="en-US" altLang="en-US" sz="2000"/>
              <a:t> contains records that belong the same class y</a:t>
            </a:r>
            <a:r>
              <a:rPr lang="en-US" altLang="en-US" sz="2000" baseline="-25000"/>
              <a:t>t</a:t>
            </a:r>
            <a:r>
              <a:rPr lang="en-US" altLang="en-US" sz="2000"/>
              <a:t>, then t is a leaf node labeled as y</a:t>
            </a:r>
            <a:r>
              <a:rPr lang="en-US" altLang="en-US" sz="2000" baseline="-25000"/>
              <a:t>t</a:t>
            </a:r>
          </a:p>
          <a:p>
            <a:pPr lvl="1">
              <a:lnSpc>
                <a:spcPct val="90000"/>
              </a:lnSpc>
            </a:pPr>
            <a:r>
              <a:rPr lang="en-US" altLang="en-US" sz="2000"/>
              <a:t>If D</a:t>
            </a:r>
            <a:r>
              <a:rPr lang="en-US" altLang="en-US" sz="2000" baseline="-25000"/>
              <a:t>t</a:t>
            </a:r>
            <a:r>
              <a:rPr lang="en-US" altLang="en-US" sz="2000"/>
              <a:t> is an empty set, then t is a leaf node labeled by the </a:t>
            </a:r>
            <a:r>
              <a:rPr lang="en-US" altLang="en-US" sz="2000" b="1"/>
              <a:t>default class</a:t>
            </a:r>
            <a:r>
              <a:rPr lang="en-US" altLang="en-US" sz="2000"/>
              <a:t>, y</a:t>
            </a:r>
            <a:r>
              <a:rPr lang="en-US" altLang="en-US" sz="2000" baseline="-25000"/>
              <a:t>d</a:t>
            </a:r>
          </a:p>
          <a:p>
            <a:pPr lvl="1">
              <a:lnSpc>
                <a:spcPct val="90000"/>
              </a:lnSpc>
            </a:pPr>
            <a:r>
              <a:rPr lang="en-US" altLang="en-US" sz="2000"/>
              <a:t>If D</a:t>
            </a:r>
            <a:r>
              <a:rPr lang="en-US" altLang="en-US" sz="2000" baseline="-25000"/>
              <a:t>t</a:t>
            </a:r>
            <a:r>
              <a:rPr lang="en-US" altLang="en-US" sz="2000"/>
              <a:t> contains records that belong to more than one class, use an attribute test to split the data into smaller subsets. Recursively apply the procedure to each subset.</a:t>
            </a:r>
          </a:p>
        </p:txBody>
      </p:sp>
      <p:graphicFrame>
        <p:nvGraphicFramePr>
          <p:cNvPr id="23556" name="Object 5">
            <a:extLst>
              <a:ext uri="{FF2B5EF4-FFF2-40B4-BE49-F238E27FC236}">
                <a16:creationId xmlns:a16="http://schemas.microsoft.com/office/drawing/2014/main" id="{D71A76C3-D4E7-45F9-AB1A-AA0B894379E0}"/>
              </a:ext>
            </a:extLst>
          </p:cNvPr>
          <p:cNvGraphicFramePr>
            <a:graphicFrameLocks noChangeAspect="1"/>
          </p:cNvGraphicFramePr>
          <p:nvPr/>
        </p:nvGraphicFramePr>
        <p:xfrm>
          <a:off x="5665788" y="1143000"/>
          <a:ext cx="3021012" cy="3124200"/>
        </p:xfrm>
        <a:graphic>
          <a:graphicData uri="http://schemas.openxmlformats.org/presentationml/2006/ole">
            <mc:AlternateContent xmlns:mc="http://schemas.openxmlformats.org/markup-compatibility/2006">
              <mc:Choice xmlns:v="urn:schemas-microsoft-com:vml" Requires="v">
                <p:oleObj spid="_x0000_s23612" name="Document" r:id="rId4" imgW="5415994" imgH="5778378" progId="Word.Document.8">
                  <p:embed/>
                </p:oleObj>
              </mc:Choice>
              <mc:Fallback>
                <p:oleObj name="Document" r:id="rId4" imgW="5415994" imgH="5778378"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5788" y="1143000"/>
                        <a:ext cx="302101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57" name="Oval 11">
            <a:extLst>
              <a:ext uri="{FF2B5EF4-FFF2-40B4-BE49-F238E27FC236}">
                <a16:creationId xmlns:a16="http://schemas.microsoft.com/office/drawing/2014/main" id="{02F46427-DAD0-4DD5-8A0C-BC99D25B168F}"/>
              </a:ext>
            </a:extLst>
          </p:cNvPr>
          <p:cNvSpPr>
            <a:spLocks noChangeArrowheads="1"/>
          </p:cNvSpPr>
          <p:nvPr/>
        </p:nvSpPr>
        <p:spPr bwMode="auto">
          <a:xfrm>
            <a:off x="60198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3558" name="Line 12">
            <a:extLst>
              <a:ext uri="{FF2B5EF4-FFF2-40B4-BE49-F238E27FC236}">
                <a16:creationId xmlns:a16="http://schemas.microsoft.com/office/drawing/2014/main" id="{B67442D4-B28A-4D37-8C5E-C017A85570EA}"/>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Line 13">
            <a:extLst>
              <a:ext uri="{FF2B5EF4-FFF2-40B4-BE49-F238E27FC236}">
                <a16:creationId xmlns:a16="http://schemas.microsoft.com/office/drawing/2014/main" id="{9D631D18-4050-406F-A39F-006DD28F04E7}"/>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0" name="Line 14">
            <a:extLst>
              <a:ext uri="{FF2B5EF4-FFF2-40B4-BE49-F238E27FC236}">
                <a16:creationId xmlns:a16="http://schemas.microsoft.com/office/drawing/2014/main" id="{7B1FB134-C4C1-4DA6-9B90-E7317ABFD7E6}"/>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15">
            <a:extLst>
              <a:ext uri="{FF2B5EF4-FFF2-40B4-BE49-F238E27FC236}">
                <a16:creationId xmlns:a16="http://schemas.microsoft.com/office/drawing/2014/main" id="{987D751D-EC6C-458D-BE8F-D49C7B662996}"/>
              </a:ext>
            </a:extLst>
          </p:cNvPr>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Text Box 16">
            <a:extLst>
              <a:ext uri="{FF2B5EF4-FFF2-40B4-BE49-F238E27FC236}">
                <a16:creationId xmlns:a16="http://schemas.microsoft.com/office/drawing/2014/main" id="{FD7A4F9D-843D-473C-A16B-B16187D2C198}"/>
              </a:ext>
            </a:extLst>
          </p:cNvPr>
          <p:cNvSpPr txBox="1">
            <a:spLocks noChangeArrowheads="1"/>
          </p:cNvSpPr>
          <p:nvPr/>
        </p:nvSpPr>
        <p:spPr bwMode="auto">
          <a:xfrm>
            <a:off x="69342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D</a:t>
            </a:r>
            <a:r>
              <a:rPr lang="en-US" altLang="en-US" sz="2000" baseline="-25000"/>
              <a:t>t</a:t>
            </a:r>
          </a:p>
        </p:txBody>
      </p:sp>
      <p:sp>
        <p:nvSpPr>
          <p:cNvPr id="23563" name="Text Box 17">
            <a:extLst>
              <a:ext uri="{FF2B5EF4-FFF2-40B4-BE49-F238E27FC236}">
                <a16:creationId xmlns:a16="http://schemas.microsoft.com/office/drawing/2014/main" id="{BCDB4919-42C5-4397-A819-0A996FE1C796}"/>
              </a:ext>
            </a:extLst>
          </p:cNvPr>
          <p:cNvSpPr txBox="1">
            <a:spLocks noChangeArrowheads="1"/>
          </p:cNvSpPr>
          <p:nvPr/>
        </p:nvSpPr>
        <p:spPr bwMode="auto">
          <a:xfrm>
            <a:off x="65532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400"/>
              <a: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41B2E1A-0023-46DB-BF76-D7427FFDA85E}"/>
              </a:ext>
            </a:extLst>
          </p:cNvPr>
          <p:cNvSpPr>
            <a:spLocks noGrp="1" noChangeArrowheads="1"/>
          </p:cNvSpPr>
          <p:nvPr>
            <p:ph type="title"/>
          </p:nvPr>
        </p:nvSpPr>
        <p:spPr/>
        <p:txBody>
          <a:bodyPr/>
          <a:lstStyle/>
          <a:p>
            <a:r>
              <a:rPr lang="en-US" altLang="en-US"/>
              <a:t>Hunt’s Algorithm</a:t>
            </a:r>
          </a:p>
        </p:txBody>
      </p:sp>
      <p:sp>
        <p:nvSpPr>
          <p:cNvPr id="900099" name="Rectangle 3">
            <a:extLst>
              <a:ext uri="{FF2B5EF4-FFF2-40B4-BE49-F238E27FC236}">
                <a16:creationId xmlns:a16="http://schemas.microsoft.com/office/drawing/2014/main" id="{513492E9-1B41-4DD5-BD30-AE3024197D61}"/>
              </a:ext>
            </a:extLst>
          </p:cNvPr>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grpSp>
        <p:nvGrpSpPr>
          <p:cNvPr id="2" name="Group 4">
            <a:extLst>
              <a:ext uri="{FF2B5EF4-FFF2-40B4-BE49-F238E27FC236}">
                <a16:creationId xmlns:a16="http://schemas.microsoft.com/office/drawing/2014/main" id="{79F5F6D6-EF88-4F4D-989E-7B2A2EE05757}"/>
              </a:ext>
            </a:extLst>
          </p:cNvPr>
          <p:cNvGrpSpPr>
            <a:grpSpLocks/>
          </p:cNvGrpSpPr>
          <p:nvPr/>
        </p:nvGrpSpPr>
        <p:grpSpPr bwMode="auto">
          <a:xfrm>
            <a:off x="990600" y="1143000"/>
            <a:ext cx="2168525" cy="1262063"/>
            <a:chOff x="624" y="720"/>
            <a:chExt cx="1366" cy="795"/>
          </a:xfrm>
        </p:grpSpPr>
        <p:grpSp>
          <p:nvGrpSpPr>
            <p:cNvPr id="25645" name="Group 5">
              <a:extLst>
                <a:ext uri="{FF2B5EF4-FFF2-40B4-BE49-F238E27FC236}">
                  <a16:creationId xmlns:a16="http://schemas.microsoft.com/office/drawing/2014/main" id="{24EF7005-DF02-4606-AFBD-DF8C4DB9BA3F}"/>
                </a:ext>
              </a:extLst>
            </p:cNvPr>
            <p:cNvGrpSpPr>
              <a:grpSpLocks/>
            </p:cNvGrpSpPr>
            <p:nvPr/>
          </p:nvGrpSpPr>
          <p:grpSpPr bwMode="auto">
            <a:xfrm>
              <a:off x="864" y="720"/>
              <a:ext cx="1126" cy="795"/>
              <a:chOff x="480" y="2640"/>
              <a:chExt cx="1126" cy="795"/>
            </a:xfrm>
          </p:grpSpPr>
          <p:sp>
            <p:nvSpPr>
              <p:cNvPr id="25647" name="Oval 6">
                <a:extLst>
                  <a:ext uri="{FF2B5EF4-FFF2-40B4-BE49-F238E27FC236}">
                    <a16:creationId xmlns:a16="http://schemas.microsoft.com/office/drawing/2014/main" id="{C7B29ADD-A48B-481D-B680-6A796932364D}"/>
                  </a:ext>
                </a:extLst>
              </p:cNvPr>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solidFill>
                      <a:srgbClr val="0033CC"/>
                    </a:solidFill>
                    <a:latin typeface="Times New Roman" panose="02020603050405020304" pitchFamily="18" charset="0"/>
                  </a:rPr>
                  <a:t>Refund</a:t>
                </a:r>
                <a:endParaRPr lang="en-US" altLang="en-US" sz="1600" b="0">
                  <a:latin typeface="Times New Roman" panose="02020603050405020304" pitchFamily="18" charset="0"/>
                </a:endParaRPr>
              </a:p>
            </p:txBody>
          </p:sp>
          <p:sp>
            <p:nvSpPr>
              <p:cNvPr id="25648" name="Line 7">
                <a:extLst>
                  <a:ext uri="{FF2B5EF4-FFF2-40B4-BE49-F238E27FC236}">
                    <a16:creationId xmlns:a16="http://schemas.microsoft.com/office/drawing/2014/main" id="{F3066491-7B64-4558-BAF7-0FE24CAF338A}"/>
                  </a:ext>
                </a:extLst>
              </p:cNvPr>
              <p:cNvSpPr>
                <a:spLocks noChangeShapeType="1"/>
              </p:cNvSpPr>
              <p:nvPr/>
            </p:nvSpPr>
            <p:spPr bwMode="auto">
              <a:xfrm flipH="1">
                <a:off x="661" y="2912"/>
                <a:ext cx="364"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8">
                <a:extLst>
                  <a:ext uri="{FF2B5EF4-FFF2-40B4-BE49-F238E27FC236}">
                    <a16:creationId xmlns:a16="http://schemas.microsoft.com/office/drawing/2014/main" id="{18AD0DAA-527E-46DA-ACD9-74CF3EFA7BCA}"/>
                  </a:ext>
                </a:extLst>
              </p:cNvPr>
              <p:cNvSpPr>
                <a:spLocks noChangeShapeType="1"/>
              </p:cNvSpPr>
              <p:nvPr/>
            </p:nvSpPr>
            <p:spPr bwMode="auto">
              <a:xfrm>
                <a:off x="1025" y="2912"/>
                <a:ext cx="363"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0" name="Rectangle 9">
                <a:extLst>
                  <a:ext uri="{FF2B5EF4-FFF2-40B4-BE49-F238E27FC236}">
                    <a16:creationId xmlns:a16="http://schemas.microsoft.com/office/drawing/2014/main" id="{4CE3F62C-3E22-4BFF-BD5A-8FC2C03CDF8B}"/>
                  </a:ext>
                </a:extLst>
              </p:cNvPr>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1800" b="0">
                  <a:latin typeface="Times New Roman" panose="02020603050405020304" pitchFamily="18" charset="0"/>
                </a:endParaRPr>
              </a:p>
            </p:txBody>
          </p:sp>
          <p:sp>
            <p:nvSpPr>
              <p:cNvPr id="25651" name="Rectangle 10">
                <a:extLst>
                  <a:ext uri="{FF2B5EF4-FFF2-40B4-BE49-F238E27FC236}">
                    <a16:creationId xmlns:a16="http://schemas.microsoft.com/office/drawing/2014/main" id="{88829E35-EB4A-4D18-ABD7-A5D23BD0DD9D}"/>
                  </a:ext>
                </a:extLst>
              </p:cNvPr>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52" name="Text Box 11">
                <a:extLst>
                  <a:ext uri="{FF2B5EF4-FFF2-40B4-BE49-F238E27FC236}">
                    <a16:creationId xmlns:a16="http://schemas.microsoft.com/office/drawing/2014/main" id="{98117AD0-CF51-4B92-8A43-893E434A0963}"/>
                  </a:ext>
                </a:extLst>
              </p:cNvPr>
              <p:cNvSpPr txBox="1">
                <a:spLocks noChangeArrowheads="1"/>
              </p:cNvSpPr>
              <p:nvPr/>
            </p:nvSpPr>
            <p:spPr bwMode="auto">
              <a:xfrm>
                <a:off x="568" y="2869"/>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Yes</a:t>
                </a:r>
                <a:endParaRPr lang="en-US" altLang="en-US" sz="1800" b="0">
                  <a:latin typeface="Times New Roman" panose="02020603050405020304" pitchFamily="18" charset="0"/>
                </a:endParaRPr>
              </a:p>
            </p:txBody>
          </p:sp>
          <p:sp>
            <p:nvSpPr>
              <p:cNvPr id="25653" name="Text Box 12">
                <a:extLst>
                  <a:ext uri="{FF2B5EF4-FFF2-40B4-BE49-F238E27FC236}">
                    <a16:creationId xmlns:a16="http://schemas.microsoft.com/office/drawing/2014/main" id="{8A6FA2AD-AD1C-454A-8CE8-A6D4263541DF}"/>
                  </a:ext>
                </a:extLst>
              </p:cNvPr>
              <p:cNvSpPr txBox="1">
                <a:spLocks noChangeArrowheads="1"/>
              </p:cNvSpPr>
              <p:nvPr/>
            </p:nvSpPr>
            <p:spPr bwMode="auto">
              <a:xfrm>
                <a:off x="1260" y="2869"/>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No</a:t>
                </a:r>
                <a:endParaRPr lang="en-US" altLang="en-US" sz="2400" b="0">
                  <a:latin typeface="Times New Roman" panose="02020603050405020304" pitchFamily="18" charset="0"/>
                </a:endParaRPr>
              </a:p>
            </p:txBody>
          </p:sp>
        </p:grpSp>
        <p:sp>
          <p:nvSpPr>
            <p:cNvPr id="25646" name="Line 13">
              <a:extLst>
                <a:ext uri="{FF2B5EF4-FFF2-40B4-BE49-F238E27FC236}">
                  <a16:creationId xmlns:a16="http://schemas.microsoft.com/office/drawing/2014/main" id="{EE142971-7407-4FD2-8C22-FD35DEAAD2D4}"/>
                </a:ext>
              </a:extLst>
            </p:cNvPr>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4">
            <a:extLst>
              <a:ext uri="{FF2B5EF4-FFF2-40B4-BE49-F238E27FC236}">
                <a16:creationId xmlns:a16="http://schemas.microsoft.com/office/drawing/2014/main" id="{D682573E-BAC2-4BCA-8098-32050C72C6A3}"/>
              </a:ext>
            </a:extLst>
          </p:cNvPr>
          <p:cNvGrpSpPr>
            <a:grpSpLocks/>
          </p:cNvGrpSpPr>
          <p:nvPr/>
        </p:nvGrpSpPr>
        <p:grpSpPr bwMode="auto">
          <a:xfrm>
            <a:off x="2667000" y="3048000"/>
            <a:ext cx="3325813" cy="3294063"/>
            <a:chOff x="1536" y="1920"/>
            <a:chExt cx="2095" cy="2075"/>
          </a:xfrm>
        </p:grpSpPr>
        <p:grpSp>
          <p:nvGrpSpPr>
            <p:cNvPr id="25624" name="Group 15">
              <a:extLst>
                <a:ext uri="{FF2B5EF4-FFF2-40B4-BE49-F238E27FC236}">
                  <a16:creationId xmlns:a16="http://schemas.microsoft.com/office/drawing/2014/main" id="{CA845B31-D8DB-4DE8-8890-92F217088042}"/>
                </a:ext>
              </a:extLst>
            </p:cNvPr>
            <p:cNvGrpSpPr>
              <a:grpSpLocks/>
            </p:cNvGrpSpPr>
            <p:nvPr/>
          </p:nvGrpSpPr>
          <p:grpSpPr bwMode="auto">
            <a:xfrm>
              <a:off x="1824" y="1920"/>
              <a:ext cx="1807" cy="2075"/>
              <a:chOff x="3840" y="1824"/>
              <a:chExt cx="1807" cy="2075"/>
            </a:xfrm>
          </p:grpSpPr>
          <p:sp>
            <p:nvSpPr>
              <p:cNvPr id="25626" name="Oval 16">
                <a:extLst>
                  <a:ext uri="{FF2B5EF4-FFF2-40B4-BE49-F238E27FC236}">
                    <a16:creationId xmlns:a16="http://schemas.microsoft.com/office/drawing/2014/main" id="{524913F8-037F-4B56-BEBD-8C00289ED3DE}"/>
                  </a:ext>
                </a:extLst>
              </p:cNvPr>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latin typeface="Times New Roman" panose="02020603050405020304" pitchFamily="18" charset="0"/>
                  </a:rPr>
                  <a:t>Refund</a:t>
                </a:r>
                <a:endParaRPr lang="en-US" altLang="en-US" sz="1400" b="0">
                  <a:latin typeface="Times New Roman" panose="02020603050405020304" pitchFamily="18" charset="0"/>
                </a:endParaRPr>
              </a:p>
            </p:txBody>
          </p:sp>
          <p:sp>
            <p:nvSpPr>
              <p:cNvPr id="25627" name="Line 17">
                <a:extLst>
                  <a:ext uri="{FF2B5EF4-FFF2-40B4-BE49-F238E27FC236}">
                    <a16:creationId xmlns:a16="http://schemas.microsoft.com/office/drawing/2014/main" id="{FAF80E87-0146-4B7F-9F6C-B855DB3806F8}"/>
                  </a:ext>
                </a:extLst>
              </p:cNvPr>
              <p:cNvSpPr>
                <a:spLocks noChangeShapeType="1"/>
              </p:cNvSpPr>
              <p:nvPr/>
            </p:nvSpPr>
            <p:spPr bwMode="auto">
              <a:xfrm flipH="1">
                <a:off x="4166" y="2107"/>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8" name="Line 18">
                <a:extLst>
                  <a:ext uri="{FF2B5EF4-FFF2-40B4-BE49-F238E27FC236}">
                    <a16:creationId xmlns:a16="http://schemas.microsoft.com/office/drawing/2014/main" id="{CDF12949-6085-4A83-8425-D4D8BF13555C}"/>
                  </a:ext>
                </a:extLst>
              </p:cNvPr>
              <p:cNvSpPr>
                <a:spLocks noChangeShapeType="1"/>
              </p:cNvSpPr>
              <p:nvPr/>
            </p:nvSpPr>
            <p:spPr bwMode="auto">
              <a:xfrm>
                <a:off x="4530" y="2107"/>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9" name="Rectangle 19">
                <a:extLst>
                  <a:ext uri="{FF2B5EF4-FFF2-40B4-BE49-F238E27FC236}">
                    <a16:creationId xmlns:a16="http://schemas.microsoft.com/office/drawing/2014/main" id="{3AEC4F91-373B-40E5-9EFB-02FFF9D264A8}"/>
                  </a:ext>
                </a:extLst>
              </p:cNvPr>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30" name="Text Box 20">
                <a:extLst>
                  <a:ext uri="{FF2B5EF4-FFF2-40B4-BE49-F238E27FC236}">
                    <a16:creationId xmlns:a16="http://schemas.microsoft.com/office/drawing/2014/main" id="{71B95CAA-1CF1-4608-A8D3-A5782637108B}"/>
                  </a:ext>
                </a:extLst>
              </p:cNvPr>
              <p:cNvSpPr txBox="1">
                <a:spLocks noChangeArrowheads="1"/>
              </p:cNvSpPr>
              <p:nvPr/>
            </p:nvSpPr>
            <p:spPr bwMode="auto">
              <a:xfrm>
                <a:off x="4072" y="2062"/>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Yes</a:t>
                </a:r>
                <a:endParaRPr lang="en-US" altLang="en-US" sz="2400" b="0">
                  <a:latin typeface="Times New Roman" panose="02020603050405020304" pitchFamily="18" charset="0"/>
                </a:endParaRPr>
              </a:p>
            </p:txBody>
          </p:sp>
          <p:sp>
            <p:nvSpPr>
              <p:cNvPr id="25631" name="Text Box 21">
                <a:extLst>
                  <a:ext uri="{FF2B5EF4-FFF2-40B4-BE49-F238E27FC236}">
                    <a16:creationId xmlns:a16="http://schemas.microsoft.com/office/drawing/2014/main" id="{52D311E1-264A-42D3-BD0D-D1F935398A3B}"/>
                  </a:ext>
                </a:extLst>
              </p:cNvPr>
              <p:cNvSpPr txBox="1">
                <a:spLocks noChangeArrowheads="1"/>
              </p:cNvSpPr>
              <p:nvPr/>
            </p:nvSpPr>
            <p:spPr bwMode="auto">
              <a:xfrm>
                <a:off x="4765" y="2062"/>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No</a:t>
                </a:r>
                <a:endParaRPr lang="en-US" altLang="en-US" sz="2400" b="0">
                  <a:latin typeface="Times New Roman" panose="02020603050405020304" pitchFamily="18" charset="0"/>
                </a:endParaRPr>
              </a:p>
            </p:txBody>
          </p:sp>
          <p:sp>
            <p:nvSpPr>
              <p:cNvPr id="25632" name="Oval 22">
                <a:extLst>
                  <a:ext uri="{FF2B5EF4-FFF2-40B4-BE49-F238E27FC236}">
                    <a16:creationId xmlns:a16="http://schemas.microsoft.com/office/drawing/2014/main" id="{06B2EBB0-4626-45F9-834F-293235C19850}"/>
                  </a:ext>
                </a:extLst>
              </p:cNvPr>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latin typeface="Times New Roman" panose="02020603050405020304" pitchFamily="18" charset="0"/>
                  </a:rPr>
                  <a:t>Marital</a:t>
                </a:r>
              </a:p>
              <a:p>
                <a:pPr algn="ctr">
                  <a:spcBef>
                    <a:spcPct val="0"/>
                  </a:spcBef>
                  <a:spcAft>
                    <a:spcPct val="0"/>
                  </a:spcAft>
                  <a:buClrTx/>
                  <a:buSzTx/>
                  <a:buFontTx/>
                  <a:buNone/>
                </a:pPr>
                <a:r>
                  <a:rPr lang="en-US" altLang="en-US" sz="1600" b="0">
                    <a:latin typeface="Times New Roman" panose="02020603050405020304" pitchFamily="18" charset="0"/>
                  </a:rPr>
                  <a:t>Status</a:t>
                </a:r>
                <a:endParaRPr lang="en-US" altLang="en-US" sz="1800" b="0">
                  <a:latin typeface="Times New Roman" panose="02020603050405020304" pitchFamily="18" charset="0"/>
                </a:endParaRPr>
              </a:p>
            </p:txBody>
          </p:sp>
          <p:sp>
            <p:nvSpPr>
              <p:cNvPr id="25633" name="Line 23">
                <a:extLst>
                  <a:ext uri="{FF2B5EF4-FFF2-40B4-BE49-F238E27FC236}">
                    <a16:creationId xmlns:a16="http://schemas.microsoft.com/office/drawing/2014/main" id="{79CF0965-E32E-410D-99FD-89BD50C98278}"/>
                  </a:ext>
                </a:extLst>
              </p:cNvPr>
              <p:cNvSpPr>
                <a:spLocks noChangeShapeType="1"/>
              </p:cNvSpPr>
              <p:nvPr/>
            </p:nvSpPr>
            <p:spPr bwMode="auto">
              <a:xfrm flipH="1">
                <a:off x="4464" y="2704"/>
                <a:ext cx="465"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24">
                <a:extLst>
                  <a:ext uri="{FF2B5EF4-FFF2-40B4-BE49-F238E27FC236}">
                    <a16:creationId xmlns:a16="http://schemas.microsoft.com/office/drawing/2014/main" id="{72DD2566-B89B-4929-9F52-065C6557264A}"/>
                  </a:ext>
                </a:extLst>
              </p:cNvPr>
              <p:cNvSpPr>
                <a:spLocks noChangeShapeType="1"/>
              </p:cNvSpPr>
              <p:nvPr/>
            </p:nvSpPr>
            <p:spPr bwMode="auto">
              <a:xfrm>
                <a:off x="4929" y="2704"/>
                <a:ext cx="400"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5" name="Rectangle 25">
                <a:extLst>
                  <a:ext uri="{FF2B5EF4-FFF2-40B4-BE49-F238E27FC236}">
                    <a16:creationId xmlns:a16="http://schemas.microsoft.com/office/drawing/2014/main" id="{136B4D2D-063B-454D-BB0F-2C001815388B}"/>
                  </a:ext>
                </a:extLst>
              </p:cNvPr>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36" name="Rectangle 26">
                <a:extLst>
                  <a:ext uri="{FF2B5EF4-FFF2-40B4-BE49-F238E27FC236}">
                    <a16:creationId xmlns:a16="http://schemas.microsoft.com/office/drawing/2014/main" id="{531960B1-6315-4099-8310-AB96E68E6744}"/>
                  </a:ext>
                </a:extLst>
              </p:cNvPr>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latin typeface="Times New Roman" panose="02020603050405020304" pitchFamily="18" charset="0"/>
                  </a:rPr>
                  <a:t>YES</a:t>
                </a:r>
                <a:endParaRPr lang="en-US" altLang="en-US" sz="2400" b="0">
                  <a:latin typeface="Times New Roman" panose="02020603050405020304" pitchFamily="18" charset="0"/>
                </a:endParaRPr>
              </a:p>
            </p:txBody>
          </p:sp>
          <p:sp>
            <p:nvSpPr>
              <p:cNvPr id="25637" name="Text Box 27">
                <a:extLst>
                  <a:ext uri="{FF2B5EF4-FFF2-40B4-BE49-F238E27FC236}">
                    <a16:creationId xmlns:a16="http://schemas.microsoft.com/office/drawing/2014/main" id="{9B7142C7-88EB-49BA-904C-6BB857BF805A}"/>
                  </a:ext>
                </a:extLst>
              </p:cNvPr>
              <p:cNvSpPr txBox="1">
                <a:spLocks noChangeArrowheads="1"/>
              </p:cNvSpPr>
              <p:nvPr/>
            </p:nvSpPr>
            <p:spPr bwMode="auto">
              <a:xfrm>
                <a:off x="4062" y="2621"/>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Single,</a:t>
                </a:r>
              </a:p>
              <a:p>
                <a:pPr algn="ctr">
                  <a:spcBef>
                    <a:spcPct val="0"/>
                  </a:spcBef>
                  <a:spcAft>
                    <a:spcPct val="0"/>
                  </a:spcAft>
                  <a:buClrTx/>
                  <a:buSzTx/>
                  <a:buFontTx/>
                  <a:buNone/>
                </a:pPr>
                <a:r>
                  <a:rPr lang="en-US" altLang="en-US" sz="1400"/>
                  <a:t>Divorced</a:t>
                </a:r>
                <a:endParaRPr lang="en-US" altLang="en-US" sz="1800" b="0"/>
              </a:p>
            </p:txBody>
          </p:sp>
          <p:sp>
            <p:nvSpPr>
              <p:cNvPr id="25638" name="Text Box 28">
                <a:extLst>
                  <a:ext uri="{FF2B5EF4-FFF2-40B4-BE49-F238E27FC236}">
                    <a16:creationId xmlns:a16="http://schemas.microsoft.com/office/drawing/2014/main" id="{78846773-C2F2-450E-B8C3-8D495303A290}"/>
                  </a:ext>
                </a:extLst>
              </p:cNvPr>
              <p:cNvSpPr txBox="1">
                <a:spLocks noChangeArrowheads="1"/>
              </p:cNvSpPr>
              <p:nvPr/>
            </p:nvSpPr>
            <p:spPr bwMode="auto">
              <a:xfrm>
                <a:off x="5127"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Married</a:t>
                </a:r>
                <a:endParaRPr lang="en-US" altLang="en-US" sz="1800" b="0"/>
              </a:p>
            </p:txBody>
          </p:sp>
          <p:sp>
            <p:nvSpPr>
              <p:cNvPr id="25639" name="Oval 29">
                <a:extLst>
                  <a:ext uri="{FF2B5EF4-FFF2-40B4-BE49-F238E27FC236}">
                    <a16:creationId xmlns:a16="http://schemas.microsoft.com/office/drawing/2014/main" id="{D27D7B4E-FC73-4390-8FFB-9905C869E05E}"/>
                  </a:ext>
                </a:extLst>
              </p:cNvPr>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solidFill>
                      <a:srgbClr val="0033CC"/>
                    </a:solidFill>
                    <a:latin typeface="Times New Roman" panose="02020603050405020304" pitchFamily="18" charset="0"/>
                  </a:rPr>
                  <a:t>Taxable</a:t>
                </a:r>
              </a:p>
              <a:p>
                <a:pPr algn="ctr">
                  <a:spcBef>
                    <a:spcPct val="0"/>
                  </a:spcBef>
                  <a:spcAft>
                    <a:spcPct val="0"/>
                  </a:spcAft>
                  <a:buClrTx/>
                  <a:buSzTx/>
                  <a:buFontTx/>
                  <a:buNone/>
                </a:pPr>
                <a:r>
                  <a:rPr lang="en-US" altLang="en-US" sz="1600" b="0">
                    <a:solidFill>
                      <a:srgbClr val="0033CC"/>
                    </a:solidFill>
                    <a:latin typeface="Times New Roman" panose="02020603050405020304" pitchFamily="18" charset="0"/>
                  </a:rPr>
                  <a:t>Income</a:t>
                </a:r>
                <a:endParaRPr lang="en-US" altLang="en-US" sz="2400" b="0">
                  <a:latin typeface="Times New Roman" panose="02020603050405020304" pitchFamily="18" charset="0"/>
                </a:endParaRPr>
              </a:p>
            </p:txBody>
          </p:sp>
          <p:sp>
            <p:nvSpPr>
              <p:cNvPr id="25640" name="Rectangle 30">
                <a:extLst>
                  <a:ext uri="{FF2B5EF4-FFF2-40B4-BE49-F238E27FC236}">
                    <a16:creationId xmlns:a16="http://schemas.microsoft.com/office/drawing/2014/main" id="{AB529A0D-128A-4D85-B21A-21683D1C3F95}"/>
                  </a:ext>
                </a:extLst>
              </p:cNvPr>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41" name="Line 31">
                <a:extLst>
                  <a:ext uri="{FF2B5EF4-FFF2-40B4-BE49-F238E27FC236}">
                    <a16:creationId xmlns:a16="http://schemas.microsoft.com/office/drawing/2014/main" id="{33CFE37B-BAE1-4196-B4AB-B56128E76A56}"/>
                  </a:ext>
                </a:extLst>
              </p:cNvPr>
              <p:cNvSpPr>
                <a:spLocks noChangeShapeType="1"/>
              </p:cNvSpPr>
              <p:nvPr/>
            </p:nvSpPr>
            <p:spPr bwMode="auto">
              <a:xfrm flipH="1">
                <a:off x="4032"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32">
                <a:extLst>
                  <a:ext uri="{FF2B5EF4-FFF2-40B4-BE49-F238E27FC236}">
                    <a16:creationId xmlns:a16="http://schemas.microsoft.com/office/drawing/2014/main" id="{DE79C1D7-84EB-4BA1-97D4-89D1EDC6AEC4}"/>
                  </a:ext>
                </a:extLst>
              </p:cNvPr>
              <p:cNvSpPr>
                <a:spLocks noChangeShapeType="1"/>
              </p:cNvSpPr>
              <p:nvPr/>
            </p:nvSpPr>
            <p:spPr bwMode="auto">
              <a:xfrm>
                <a:off x="4464"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3" name="Text Box 33">
                <a:extLst>
                  <a:ext uri="{FF2B5EF4-FFF2-40B4-BE49-F238E27FC236}">
                    <a16:creationId xmlns:a16="http://schemas.microsoft.com/office/drawing/2014/main" id="{5E08B871-C729-4B16-B833-28B008751AE1}"/>
                  </a:ext>
                </a:extLst>
              </p:cNvPr>
              <p:cNvSpPr txBox="1">
                <a:spLocks noChangeArrowheads="1"/>
              </p:cNvSpPr>
              <p:nvPr/>
            </p:nvSpPr>
            <p:spPr bwMode="auto">
              <a:xfrm>
                <a:off x="3840" y="3360"/>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&lt; 80K</a:t>
                </a:r>
                <a:endParaRPr lang="en-US" altLang="en-US" sz="1800" b="0"/>
              </a:p>
            </p:txBody>
          </p:sp>
          <p:sp>
            <p:nvSpPr>
              <p:cNvPr id="25644" name="Text Box 34">
                <a:extLst>
                  <a:ext uri="{FF2B5EF4-FFF2-40B4-BE49-F238E27FC236}">
                    <a16:creationId xmlns:a16="http://schemas.microsoft.com/office/drawing/2014/main" id="{7E9D2A03-519A-41D5-9856-A3930A206459}"/>
                  </a:ext>
                </a:extLst>
              </p:cNvPr>
              <p:cNvSpPr txBox="1">
                <a:spLocks noChangeArrowheads="1"/>
              </p:cNvSpPr>
              <p:nvPr/>
            </p:nvSpPr>
            <p:spPr bwMode="auto">
              <a:xfrm>
                <a:off x="4704" y="3360"/>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&gt;= 80K</a:t>
                </a:r>
                <a:endParaRPr lang="en-US" altLang="en-US" sz="1800" b="0">
                  <a:solidFill>
                    <a:srgbClr val="0066FF"/>
                  </a:solidFill>
                </a:endParaRPr>
              </a:p>
            </p:txBody>
          </p:sp>
        </p:grpSp>
        <p:sp>
          <p:nvSpPr>
            <p:cNvPr id="25625" name="Line 35">
              <a:extLst>
                <a:ext uri="{FF2B5EF4-FFF2-40B4-BE49-F238E27FC236}">
                  <a16:creationId xmlns:a16="http://schemas.microsoft.com/office/drawing/2014/main" id="{8116CF5E-5E32-41BB-AC18-F32E18C58E80}"/>
                </a:ext>
              </a:extLst>
            </p:cNvPr>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6">
            <a:extLst>
              <a:ext uri="{FF2B5EF4-FFF2-40B4-BE49-F238E27FC236}">
                <a16:creationId xmlns:a16="http://schemas.microsoft.com/office/drawing/2014/main" id="{7A086030-B02B-43E0-80C6-30108C0E2747}"/>
              </a:ext>
            </a:extLst>
          </p:cNvPr>
          <p:cNvGrpSpPr>
            <a:grpSpLocks/>
          </p:cNvGrpSpPr>
          <p:nvPr/>
        </p:nvGrpSpPr>
        <p:grpSpPr bwMode="auto">
          <a:xfrm>
            <a:off x="76200" y="2789238"/>
            <a:ext cx="2654300" cy="2620962"/>
            <a:chOff x="48" y="1757"/>
            <a:chExt cx="1672" cy="1651"/>
          </a:xfrm>
        </p:grpSpPr>
        <p:grpSp>
          <p:nvGrpSpPr>
            <p:cNvPr id="25608" name="Group 37">
              <a:extLst>
                <a:ext uri="{FF2B5EF4-FFF2-40B4-BE49-F238E27FC236}">
                  <a16:creationId xmlns:a16="http://schemas.microsoft.com/office/drawing/2014/main" id="{C030253C-7767-4529-AD6D-64E706BF60AC}"/>
                </a:ext>
              </a:extLst>
            </p:cNvPr>
            <p:cNvGrpSpPr>
              <a:grpSpLocks/>
            </p:cNvGrpSpPr>
            <p:nvPr/>
          </p:nvGrpSpPr>
          <p:grpSpPr bwMode="auto">
            <a:xfrm>
              <a:off x="48" y="1968"/>
              <a:ext cx="1672" cy="1440"/>
              <a:chOff x="2016" y="1824"/>
              <a:chExt cx="1672" cy="1440"/>
            </a:xfrm>
          </p:grpSpPr>
          <p:grpSp>
            <p:nvGrpSpPr>
              <p:cNvPr id="25610" name="Group 38">
                <a:extLst>
                  <a:ext uri="{FF2B5EF4-FFF2-40B4-BE49-F238E27FC236}">
                    <a16:creationId xmlns:a16="http://schemas.microsoft.com/office/drawing/2014/main" id="{DE33635F-D759-4B31-88A6-D58D63B6ACF1}"/>
                  </a:ext>
                </a:extLst>
              </p:cNvPr>
              <p:cNvGrpSpPr>
                <a:grpSpLocks/>
              </p:cNvGrpSpPr>
              <p:nvPr/>
            </p:nvGrpSpPr>
            <p:grpSpPr bwMode="auto">
              <a:xfrm>
                <a:off x="2016" y="1824"/>
                <a:ext cx="1527" cy="1440"/>
                <a:chOff x="2016" y="1968"/>
                <a:chExt cx="1527" cy="1440"/>
              </a:xfrm>
            </p:grpSpPr>
            <p:sp>
              <p:nvSpPr>
                <p:cNvPr id="25612" name="Oval 39">
                  <a:extLst>
                    <a:ext uri="{FF2B5EF4-FFF2-40B4-BE49-F238E27FC236}">
                      <a16:creationId xmlns:a16="http://schemas.microsoft.com/office/drawing/2014/main" id="{B8BBE59D-FF2E-446D-A443-26BC4962F339}"/>
                    </a:ext>
                  </a:extLst>
                </p:cNvPr>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latin typeface="Times New Roman" panose="02020603050405020304" pitchFamily="18" charset="0"/>
                    </a:rPr>
                    <a:t>Refund</a:t>
                  </a:r>
                  <a:endParaRPr lang="en-US" altLang="en-US" sz="1400" b="0">
                    <a:latin typeface="Times New Roman" panose="02020603050405020304" pitchFamily="18" charset="0"/>
                  </a:endParaRPr>
                </a:p>
              </p:txBody>
            </p:sp>
            <p:sp>
              <p:nvSpPr>
                <p:cNvPr id="25613" name="Line 40">
                  <a:extLst>
                    <a:ext uri="{FF2B5EF4-FFF2-40B4-BE49-F238E27FC236}">
                      <a16:creationId xmlns:a16="http://schemas.microsoft.com/office/drawing/2014/main" id="{95ABE198-F8BF-4432-A100-F2744B4848A6}"/>
                    </a:ext>
                  </a:extLst>
                </p:cNvPr>
                <p:cNvSpPr>
                  <a:spLocks noChangeShapeType="1"/>
                </p:cNvSpPr>
                <p:nvPr/>
              </p:nvSpPr>
              <p:spPr bwMode="auto">
                <a:xfrm flipH="1">
                  <a:off x="2198" y="2251"/>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41">
                  <a:extLst>
                    <a:ext uri="{FF2B5EF4-FFF2-40B4-BE49-F238E27FC236}">
                      <a16:creationId xmlns:a16="http://schemas.microsoft.com/office/drawing/2014/main" id="{365E0EC2-69AC-4826-BFAC-E8A283FEFB6A}"/>
                    </a:ext>
                  </a:extLst>
                </p:cNvPr>
                <p:cNvSpPr>
                  <a:spLocks noChangeShapeType="1"/>
                </p:cNvSpPr>
                <p:nvPr/>
              </p:nvSpPr>
              <p:spPr bwMode="auto">
                <a:xfrm>
                  <a:off x="2562" y="2251"/>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5" name="Rectangle 42">
                  <a:extLst>
                    <a:ext uri="{FF2B5EF4-FFF2-40B4-BE49-F238E27FC236}">
                      <a16:creationId xmlns:a16="http://schemas.microsoft.com/office/drawing/2014/main" id="{7F670D85-BB1A-4927-855F-1421A6D6A498}"/>
                    </a:ext>
                  </a:extLst>
                </p:cNvPr>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16" name="Text Box 43">
                  <a:extLst>
                    <a:ext uri="{FF2B5EF4-FFF2-40B4-BE49-F238E27FC236}">
                      <a16:creationId xmlns:a16="http://schemas.microsoft.com/office/drawing/2014/main" id="{DF28DA86-1756-4C7F-BF04-7C2BF8E34F41}"/>
                    </a:ext>
                  </a:extLst>
                </p:cNvPr>
                <p:cNvSpPr txBox="1">
                  <a:spLocks noChangeArrowheads="1"/>
                </p:cNvSpPr>
                <p:nvPr/>
              </p:nvSpPr>
              <p:spPr bwMode="auto">
                <a:xfrm>
                  <a:off x="2104" y="2206"/>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Yes</a:t>
                  </a:r>
                  <a:endParaRPr lang="en-US" altLang="en-US" sz="2400" b="0">
                    <a:latin typeface="Times New Roman" panose="02020603050405020304" pitchFamily="18" charset="0"/>
                  </a:endParaRPr>
                </a:p>
              </p:txBody>
            </p:sp>
            <p:sp>
              <p:nvSpPr>
                <p:cNvPr id="25617" name="Text Box 44">
                  <a:extLst>
                    <a:ext uri="{FF2B5EF4-FFF2-40B4-BE49-F238E27FC236}">
                      <a16:creationId xmlns:a16="http://schemas.microsoft.com/office/drawing/2014/main" id="{983D22E3-F297-48A0-BE2E-3571D3FEAA57}"/>
                    </a:ext>
                  </a:extLst>
                </p:cNvPr>
                <p:cNvSpPr txBox="1">
                  <a:spLocks noChangeArrowheads="1"/>
                </p:cNvSpPr>
                <p:nvPr/>
              </p:nvSpPr>
              <p:spPr bwMode="auto">
                <a:xfrm>
                  <a:off x="2797" y="2206"/>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t>No</a:t>
                  </a:r>
                  <a:endParaRPr lang="en-US" altLang="en-US" sz="2400" b="0">
                    <a:latin typeface="Times New Roman" panose="02020603050405020304" pitchFamily="18" charset="0"/>
                  </a:endParaRPr>
                </a:p>
              </p:txBody>
            </p:sp>
            <p:sp>
              <p:nvSpPr>
                <p:cNvPr id="25618" name="Oval 45">
                  <a:extLst>
                    <a:ext uri="{FF2B5EF4-FFF2-40B4-BE49-F238E27FC236}">
                      <a16:creationId xmlns:a16="http://schemas.microsoft.com/office/drawing/2014/main" id="{B09BE11F-CEED-4A8B-83AF-B4BD86A849CB}"/>
                    </a:ext>
                  </a:extLst>
                </p:cNvPr>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solidFill>
                        <a:srgbClr val="0033CC"/>
                      </a:solidFill>
                      <a:latin typeface="Times New Roman" panose="02020603050405020304" pitchFamily="18" charset="0"/>
                    </a:rPr>
                    <a:t>Marital</a:t>
                  </a:r>
                </a:p>
                <a:p>
                  <a:pPr algn="ctr">
                    <a:spcBef>
                      <a:spcPct val="0"/>
                    </a:spcBef>
                    <a:spcAft>
                      <a:spcPct val="0"/>
                    </a:spcAft>
                    <a:buClrTx/>
                    <a:buSzTx/>
                    <a:buFontTx/>
                    <a:buNone/>
                  </a:pPr>
                  <a:r>
                    <a:rPr lang="en-US" altLang="en-US" sz="1600" b="0">
                      <a:solidFill>
                        <a:srgbClr val="0033CC"/>
                      </a:solidFill>
                      <a:latin typeface="Times New Roman" panose="02020603050405020304" pitchFamily="18" charset="0"/>
                    </a:rPr>
                    <a:t>Status</a:t>
                  </a:r>
                  <a:endParaRPr lang="en-US" altLang="en-US" sz="1800" b="0">
                    <a:latin typeface="Times New Roman" panose="02020603050405020304" pitchFamily="18" charset="0"/>
                  </a:endParaRPr>
                </a:p>
              </p:txBody>
            </p:sp>
            <p:sp>
              <p:nvSpPr>
                <p:cNvPr id="25619" name="Line 46">
                  <a:extLst>
                    <a:ext uri="{FF2B5EF4-FFF2-40B4-BE49-F238E27FC236}">
                      <a16:creationId xmlns:a16="http://schemas.microsoft.com/office/drawing/2014/main" id="{272FF41F-ED62-43E8-9DEA-25187BA13708}"/>
                    </a:ext>
                  </a:extLst>
                </p:cNvPr>
                <p:cNvSpPr>
                  <a:spLocks noChangeShapeType="1"/>
                </p:cNvSpPr>
                <p:nvPr/>
              </p:nvSpPr>
              <p:spPr bwMode="auto">
                <a:xfrm flipH="1">
                  <a:off x="2525" y="2848"/>
                  <a:ext cx="436"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47">
                  <a:extLst>
                    <a:ext uri="{FF2B5EF4-FFF2-40B4-BE49-F238E27FC236}">
                      <a16:creationId xmlns:a16="http://schemas.microsoft.com/office/drawing/2014/main" id="{411B8D97-A9B6-4427-BDBA-84D90FD4E647}"/>
                    </a:ext>
                  </a:extLst>
                </p:cNvPr>
                <p:cNvSpPr>
                  <a:spLocks noChangeShapeType="1"/>
                </p:cNvSpPr>
                <p:nvPr/>
              </p:nvSpPr>
              <p:spPr bwMode="auto">
                <a:xfrm>
                  <a:off x="2961" y="2848"/>
                  <a:ext cx="400"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Rectangle 48">
                  <a:extLst>
                    <a:ext uri="{FF2B5EF4-FFF2-40B4-BE49-F238E27FC236}">
                      <a16:creationId xmlns:a16="http://schemas.microsoft.com/office/drawing/2014/main" id="{0BFF4298-1CF9-4558-9289-A566A6A1E1BB}"/>
                    </a:ext>
                  </a:extLst>
                </p:cNvPr>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b="0">
                      <a:latin typeface="Times New Roman" panose="02020603050405020304" pitchFamily="18" charset="0"/>
                    </a:rPr>
                    <a:t>NO</a:t>
                  </a:r>
                  <a:endParaRPr lang="en-US" altLang="en-US" sz="2400" b="0">
                    <a:latin typeface="Times New Roman" panose="02020603050405020304" pitchFamily="18" charset="0"/>
                  </a:endParaRPr>
                </a:p>
              </p:txBody>
            </p:sp>
            <p:sp>
              <p:nvSpPr>
                <p:cNvPr id="25622" name="Rectangle 49">
                  <a:extLst>
                    <a:ext uri="{FF2B5EF4-FFF2-40B4-BE49-F238E27FC236}">
                      <a16:creationId xmlns:a16="http://schemas.microsoft.com/office/drawing/2014/main" id="{31B473CC-64DD-46EB-9C02-E8FD5E5CB9D3}"/>
                    </a:ext>
                  </a:extLst>
                </p:cNvPr>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latin typeface="Times New Roman" panose="02020603050405020304" pitchFamily="18" charset="0"/>
                    </a:rPr>
                    <a:t>YES</a:t>
                  </a:r>
                  <a:endParaRPr lang="en-US" altLang="en-US" sz="2400" b="0">
                    <a:latin typeface="Times New Roman" panose="02020603050405020304" pitchFamily="18" charset="0"/>
                  </a:endParaRPr>
                </a:p>
              </p:txBody>
            </p:sp>
            <p:sp>
              <p:nvSpPr>
                <p:cNvPr id="25623" name="Text Box 50">
                  <a:extLst>
                    <a:ext uri="{FF2B5EF4-FFF2-40B4-BE49-F238E27FC236}">
                      <a16:creationId xmlns:a16="http://schemas.microsoft.com/office/drawing/2014/main" id="{5FB21480-1570-4CA1-8B45-44F5DE00E2FA}"/>
                    </a:ext>
                  </a:extLst>
                </p:cNvPr>
                <p:cNvSpPr txBox="1">
                  <a:spLocks noChangeArrowheads="1"/>
                </p:cNvSpPr>
                <p:nvPr/>
              </p:nvSpPr>
              <p:spPr bwMode="auto">
                <a:xfrm>
                  <a:off x="2094" y="2765"/>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Single,</a:t>
                  </a:r>
                </a:p>
                <a:p>
                  <a:pPr algn="ctr">
                    <a:spcBef>
                      <a:spcPct val="0"/>
                    </a:spcBef>
                    <a:spcAft>
                      <a:spcPct val="0"/>
                    </a:spcAft>
                    <a:buClrTx/>
                    <a:buSzTx/>
                    <a:buFontTx/>
                    <a:buNone/>
                  </a:pPr>
                  <a:r>
                    <a:rPr lang="en-US" altLang="en-US" sz="1400">
                      <a:solidFill>
                        <a:srgbClr val="0066FF"/>
                      </a:solidFill>
                    </a:rPr>
                    <a:t>Divorced</a:t>
                  </a:r>
                  <a:endParaRPr lang="en-US" altLang="en-US" sz="1800" b="0"/>
                </a:p>
              </p:txBody>
            </p:sp>
          </p:grpSp>
          <p:sp>
            <p:nvSpPr>
              <p:cNvPr id="25611" name="Text Box 51">
                <a:extLst>
                  <a:ext uri="{FF2B5EF4-FFF2-40B4-BE49-F238E27FC236}">
                    <a16:creationId xmlns:a16="http://schemas.microsoft.com/office/drawing/2014/main" id="{84A6794D-E2DE-4633-B887-BEC34D0ABF3B}"/>
                  </a:ext>
                </a:extLst>
              </p:cNvPr>
              <p:cNvSpPr txBox="1">
                <a:spLocks noChangeArrowheads="1"/>
              </p:cNvSpPr>
              <p:nvPr/>
            </p:nvSpPr>
            <p:spPr bwMode="auto">
              <a:xfrm>
                <a:off x="3168"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a:solidFill>
                      <a:srgbClr val="0066FF"/>
                    </a:solidFill>
                  </a:rPr>
                  <a:t>Married</a:t>
                </a:r>
                <a:endParaRPr lang="en-US" altLang="en-US" sz="1800" b="0">
                  <a:solidFill>
                    <a:srgbClr val="0066FF"/>
                  </a:solidFill>
                </a:endParaRPr>
              </a:p>
            </p:txBody>
          </p:sp>
        </p:grpSp>
        <p:sp>
          <p:nvSpPr>
            <p:cNvPr id="25609" name="Line 52">
              <a:extLst>
                <a:ext uri="{FF2B5EF4-FFF2-40B4-BE49-F238E27FC236}">
                  <a16:creationId xmlns:a16="http://schemas.microsoft.com/office/drawing/2014/main" id="{D3796737-9985-4331-B531-BEC424AD95FF}"/>
                </a:ext>
              </a:extLst>
            </p:cNvPr>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5607" name="Object 53">
            <a:extLst>
              <a:ext uri="{FF2B5EF4-FFF2-40B4-BE49-F238E27FC236}">
                <a16:creationId xmlns:a16="http://schemas.microsoft.com/office/drawing/2014/main" id="{0F3255E8-5A7C-49AB-BC06-A3ED693CCFA8}"/>
              </a:ext>
            </a:extLst>
          </p:cNvPr>
          <p:cNvGraphicFramePr>
            <a:graphicFrameLocks noChangeAspect="1"/>
          </p:cNvGraphicFramePr>
          <p:nvPr/>
        </p:nvGraphicFramePr>
        <p:xfrm>
          <a:off x="5562600" y="228600"/>
          <a:ext cx="3413125" cy="3687763"/>
        </p:xfrm>
        <a:graphic>
          <a:graphicData uri="http://schemas.openxmlformats.org/presentationml/2006/ole">
            <mc:AlternateContent xmlns:mc="http://schemas.openxmlformats.org/markup-compatibility/2006">
              <mc:Choice xmlns:v="urn:schemas-microsoft-com:vml" Requires="v">
                <p:oleObj spid="_x0000_s25702" name="Document" r:id="rId4" imgW="5405040" imgH="5781600" progId="Word.Document.8">
                  <p:embed/>
                </p:oleObj>
              </mc:Choice>
              <mc:Fallback>
                <p:oleObj name="Document" r:id="rId4" imgW="5405040" imgH="5781600" progId="Word.Document.8">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r="4274"/>
                      <a:stretch>
                        <a:fillRect/>
                      </a:stretch>
                    </p:blipFill>
                    <p:spPr bwMode="auto">
                      <a:xfrm>
                        <a:off x="5562600" y="228600"/>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DFFC2E6D-C1C7-413F-97A8-1E268CCD1271}"/>
              </a:ext>
            </a:extLst>
          </p:cNvPr>
          <p:cNvSpPr>
            <a:spLocks noGrp="1" noChangeArrowheads="1"/>
          </p:cNvSpPr>
          <p:nvPr>
            <p:ph type="title"/>
          </p:nvPr>
        </p:nvSpPr>
        <p:spPr/>
        <p:txBody>
          <a:bodyPr/>
          <a:lstStyle/>
          <a:p>
            <a:r>
              <a:rPr lang="en-US" altLang="en-US"/>
              <a:t>Tree Induction</a:t>
            </a:r>
          </a:p>
        </p:txBody>
      </p:sp>
      <p:sp>
        <p:nvSpPr>
          <p:cNvPr id="27651" name="Rectangle 7">
            <a:extLst>
              <a:ext uri="{FF2B5EF4-FFF2-40B4-BE49-F238E27FC236}">
                <a16:creationId xmlns:a16="http://schemas.microsoft.com/office/drawing/2014/main" id="{7A2347D7-623E-48B9-BBAF-3E2FC23418F3}"/>
              </a:ext>
            </a:extLst>
          </p:cNvPr>
          <p:cNvSpPr>
            <a:spLocks noGrp="1" noChangeArrowheads="1"/>
          </p:cNvSpPr>
          <p:nvPr>
            <p:ph type="body" idx="1"/>
          </p:nvPr>
        </p:nvSpPr>
        <p:spPr/>
        <p:txBody>
          <a:bodyPr/>
          <a:lstStyle/>
          <a:p>
            <a:r>
              <a:rPr lang="en-US" altLang="en-US"/>
              <a:t>Greedy strategy.</a:t>
            </a:r>
          </a:p>
          <a:p>
            <a:pPr lvl="1"/>
            <a:r>
              <a:rPr lang="en-US" altLang="en-US"/>
              <a:t>Split the records based on an attribute test that optimizes certain criterion.</a:t>
            </a:r>
          </a:p>
          <a:p>
            <a:endParaRPr lang="en-US" altLang="en-US"/>
          </a:p>
          <a:p>
            <a:r>
              <a:rPr lang="en-US" altLang="en-US"/>
              <a:t>Issues</a:t>
            </a:r>
          </a:p>
          <a:p>
            <a:pPr lvl="1"/>
            <a:r>
              <a:rPr lang="en-US" altLang="en-US"/>
              <a:t>Determine how to split the records</a:t>
            </a:r>
          </a:p>
          <a:p>
            <a:pPr lvl="2"/>
            <a:r>
              <a:rPr lang="en-US" altLang="en-US"/>
              <a:t>How to specify the attribute test condition?</a:t>
            </a:r>
          </a:p>
          <a:p>
            <a:pPr lvl="2"/>
            <a:r>
              <a:rPr lang="en-US" altLang="en-US"/>
              <a:t>How to determine the best split?</a:t>
            </a:r>
          </a:p>
          <a:p>
            <a:pPr lvl="1"/>
            <a:r>
              <a:rPr lang="en-US" altLang="en-US"/>
              <a:t>Determine when to stop splitting</a:t>
            </a:r>
          </a:p>
          <a:p>
            <a:pPr lvl="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A77FDC-E548-4DBD-B489-C54769D669AD}"/>
              </a:ext>
            </a:extLst>
          </p:cNvPr>
          <p:cNvSpPr>
            <a:spLocks noGrp="1" noChangeArrowheads="1"/>
          </p:cNvSpPr>
          <p:nvPr>
            <p:ph type="title"/>
          </p:nvPr>
        </p:nvSpPr>
        <p:spPr/>
        <p:txBody>
          <a:bodyPr/>
          <a:lstStyle/>
          <a:p>
            <a:r>
              <a:rPr lang="en-US" altLang="en-US"/>
              <a:t>Tree Induction</a:t>
            </a:r>
          </a:p>
        </p:txBody>
      </p:sp>
      <p:sp>
        <p:nvSpPr>
          <p:cNvPr id="29699" name="Rectangle 3">
            <a:extLst>
              <a:ext uri="{FF2B5EF4-FFF2-40B4-BE49-F238E27FC236}">
                <a16:creationId xmlns:a16="http://schemas.microsoft.com/office/drawing/2014/main" id="{18EE2F2F-8043-418D-969B-65EF7D556B11}"/>
              </a:ext>
            </a:extLst>
          </p:cNvPr>
          <p:cNvSpPr>
            <a:spLocks noGrp="1" noChangeArrowheads="1"/>
          </p:cNvSpPr>
          <p:nvPr>
            <p:ph type="body" idx="1"/>
          </p:nvPr>
        </p:nvSpPr>
        <p:spPr/>
        <p:txBody>
          <a:bodyPr/>
          <a:lstStyle/>
          <a:p>
            <a:r>
              <a:rPr lang="en-US" altLang="en-US"/>
              <a:t>Greedy strategy.</a:t>
            </a:r>
          </a:p>
          <a:p>
            <a:pPr lvl="1"/>
            <a:r>
              <a:rPr lang="en-US" altLang="en-US"/>
              <a:t>Split the records based on an attribute test that optimizes certain criterion.</a:t>
            </a:r>
          </a:p>
          <a:p>
            <a:endParaRPr lang="en-US" altLang="en-US"/>
          </a:p>
          <a:p>
            <a:r>
              <a:rPr lang="en-US" altLang="en-US"/>
              <a:t>Issues</a:t>
            </a:r>
          </a:p>
          <a:p>
            <a:pPr lvl="1"/>
            <a:r>
              <a:rPr lang="en-US" altLang="en-US"/>
              <a:t>Determine how to split the records</a:t>
            </a:r>
          </a:p>
          <a:p>
            <a:pPr lvl="2"/>
            <a:r>
              <a:rPr lang="en-US" altLang="en-US">
                <a:solidFill>
                  <a:srgbClr val="FF0000"/>
                </a:solidFill>
              </a:rPr>
              <a:t>How to specify the attribute test condition?</a:t>
            </a:r>
          </a:p>
          <a:p>
            <a:pPr lvl="2"/>
            <a:r>
              <a:rPr lang="en-US" altLang="en-US"/>
              <a:t>How to determine the best split?</a:t>
            </a:r>
          </a:p>
          <a:p>
            <a:pPr lvl="1"/>
            <a:r>
              <a:rPr lang="en-US" altLang="en-US"/>
              <a:t>Determine when to stop splitting</a:t>
            </a:r>
          </a:p>
          <a:p>
            <a:pPr lvl="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73A8820-5BE7-4812-B576-C8A23122B4EA}"/>
              </a:ext>
            </a:extLst>
          </p:cNvPr>
          <p:cNvSpPr>
            <a:spLocks noGrp="1" noChangeArrowheads="1"/>
          </p:cNvSpPr>
          <p:nvPr>
            <p:ph type="title"/>
          </p:nvPr>
        </p:nvSpPr>
        <p:spPr/>
        <p:txBody>
          <a:bodyPr/>
          <a:lstStyle/>
          <a:p>
            <a:r>
              <a:rPr lang="en-US" altLang="en-US"/>
              <a:t>Classification: Definition</a:t>
            </a:r>
          </a:p>
        </p:txBody>
      </p:sp>
      <p:sp>
        <p:nvSpPr>
          <p:cNvPr id="5123" name="Rectangle 3">
            <a:extLst>
              <a:ext uri="{FF2B5EF4-FFF2-40B4-BE49-F238E27FC236}">
                <a16:creationId xmlns:a16="http://schemas.microsoft.com/office/drawing/2014/main" id="{443A5B2A-13E1-4AF0-8AD3-5B8801C81497}"/>
              </a:ext>
            </a:extLst>
          </p:cNvPr>
          <p:cNvSpPr>
            <a:spLocks noGrp="1" noChangeArrowheads="1"/>
          </p:cNvSpPr>
          <p:nvPr>
            <p:ph type="body" idx="1"/>
          </p:nvPr>
        </p:nvSpPr>
        <p:spPr>
          <a:xfrm>
            <a:off x="685800" y="1295400"/>
            <a:ext cx="7924800" cy="4419600"/>
          </a:xfrm>
        </p:spPr>
        <p:txBody>
          <a:bodyPr/>
          <a:lstStyle/>
          <a:p>
            <a:pPr marL="342900" indent="-342900">
              <a:lnSpc>
                <a:spcPct val="90000"/>
              </a:lnSpc>
            </a:pPr>
            <a:r>
              <a:rPr lang="en-US" altLang="en-US" dirty="0"/>
              <a:t>Given a collection of records (</a:t>
            </a:r>
            <a:r>
              <a:rPr lang="en-US" altLang="en-US" i="1" dirty="0">
                <a:solidFill>
                  <a:srgbClr val="CC0000"/>
                </a:solidFill>
              </a:rPr>
              <a:t>training set </a:t>
            </a:r>
            <a:r>
              <a:rPr lang="en-US" altLang="en-US" dirty="0"/>
              <a:t>)</a:t>
            </a:r>
          </a:p>
          <a:p>
            <a:pPr marL="742950" lvl="1" indent="-285750">
              <a:lnSpc>
                <a:spcPct val="90000"/>
              </a:lnSpc>
            </a:pPr>
            <a:r>
              <a:rPr lang="en-US" altLang="en-US" sz="2400" dirty="0"/>
              <a:t>Each record contains a set of </a:t>
            </a:r>
            <a:r>
              <a:rPr lang="en-US" altLang="en-US" sz="2400" i="1" dirty="0">
                <a:solidFill>
                  <a:srgbClr val="CC0000"/>
                </a:solidFill>
              </a:rPr>
              <a:t>attributes</a:t>
            </a:r>
            <a:r>
              <a:rPr lang="en-US" altLang="en-US" sz="2400" dirty="0"/>
              <a:t>, one of the attributes is the </a:t>
            </a:r>
            <a:r>
              <a:rPr lang="en-US" altLang="en-US" sz="2400" i="1" dirty="0">
                <a:solidFill>
                  <a:srgbClr val="CC0000"/>
                </a:solidFill>
              </a:rPr>
              <a:t>class</a:t>
            </a:r>
            <a:r>
              <a:rPr lang="en-US" altLang="en-US" sz="2400" dirty="0"/>
              <a:t>.</a:t>
            </a:r>
            <a:endParaRPr lang="en-US" altLang="en-US" dirty="0"/>
          </a:p>
          <a:p>
            <a:pPr marL="342900" indent="-342900">
              <a:lnSpc>
                <a:spcPct val="90000"/>
              </a:lnSpc>
            </a:pPr>
            <a:r>
              <a:rPr lang="en-US" altLang="en-US" dirty="0"/>
              <a:t>Find a </a:t>
            </a:r>
            <a:r>
              <a:rPr lang="en-US" altLang="en-US" i="1" dirty="0">
                <a:solidFill>
                  <a:srgbClr val="CC0000"/>
                </a:solidFill>
              </a:rPr>
              <a:t>model</a:t>
            </a:r>
            <a:r>
              <a:rPr lang="en-US" altLang="en-US" dirty="0"/>
              <a:t>  for class attribute as a function of the values of other attributes.</a:t>
            </a:r>
          </a:p>
          <a:p>
            <a:pPr marL="342900" indent="-342900">
              <a:lnSpc>
                <a:spcPct val="90000"/>
              </a:lnSpc>
            </a:pPr>
            <a:r>
              <a:rPr lang="en-US" altLang="en-US" dirty="0"/>
              <a:t>Goal: </a:t>
            </a:r>
            <a:r>
              <a:rPr lang="en-US" altLang="en-US" u="sng" dirty="0"/>
              <a:t>previously unseen</a:t>
            </a:r>
            <a:r>
              <a:rPr lang="en-US" altLang="en-US" dirty="0"/>
              <a:t> records should be assigned a class as accurately as possible.</a:t>
            </a:r>
          </a:p>
          <a:p>
            <a:pPr marL="742950" lvl="1" indent="-285750">
              <a:lnSpc>
                <a:spcPct val="90000"/>
              </a:lnSpc>
            </a:pPr>
            <a:r>
              <a:rPr lang="en-US" altLang="en-US" sz="2400" dirty="0"/>
              <a:t>A </a:t>
            </a:r>
            <a:r>
              <a:rPr lang="en-US" altLang="en-US" sz="2400" i="1" dirty="0">
                <a:solidFill>
                  <a:srgbClr val="CC0000"/>
                </a:solidFill>
              </a:rPr>
              <a:t>test set</a:t>
            </a:r>
            <a:r>
              <a:rPr lang="en-US" altLang="en-US" sz="2400" dirty="0"/>
              <a:t> is used to determine the accuracy of the model. Usually, the given data set is divided into training and test sets, with training set used to build the model and test set used to validate it.</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C1ACB69-6379-41EF-A243-A68759BF2531}"/>
              </a:ext>
            </a:extLst>
          </p:cNvPr>
          <p:cNvSpPr>
            <a:spLocks noGrp="1" noChangeArrowheads="1"/>
          </p:cNvSpPr>
          <p:nvPr>
            <p:ph type="title"/>
          </p:nvPr>
        </p:nvSpPr>
        <p:spPr/>
        <p:txBody>
          <a:bodyPr/>
          <a:lstStyle/>
          <a:p>
            <a:r>
              <a:rPr lang="en-US" altLang="en-US"/>
              <a:t>How to Specify Test Condition?</a:t>
            </a:r>
          </a:p>
        </p:txBody>
      </p:sp>
      <p:sp>
        <p:nvSpPr>
          <p:cNvPr id="31747" name="Rectangle 3">
            <a:extLst>
              <a:ext uri="{FF2B5EF4-FFF2-40B4-BE49-F238E27FC236}">
                <a16:creationId xmlns:a16="http://schemas.microsoft.com/office/drawing/2014/main" id="{ABA9E2ED-1220-4195-AB0E-47FEB8FE20A0}"/>
              </a:ext>
            </a:extLst>
          </p:cNvPr>
          <p:cNvSpPr>
            <a:spLocks noGrp="1" noChangeArrowheads="1"/>
          </p:cNvSpPr>
          <p:nvPr>
            <p:ph type="body" idx="1"/>
          </p:nvPr>
        </p:nvSpPr>
        <p:spPr/>
        <p:txBody>
          <a:bodyPr/>
          <a:lstStyle/>
          <a:p>
            <a:r>
              <a:rPr lang="en-US" altLang="en-US"/>
              <a:t>Depends on attribute types</a:t>
            </a:r>
          </a:p>
          <a:p>
            <a:pPr lvl="1"/>
            <a:r>
              <a:rPr lang="en-US" altLang="en-US">
                <a:solidFill>
                  <a:srgbClr val="FF0000"/>
                </a:solidFill>
              </a:rPr>
              <a:t>Nominal</a:t>
            </a:r>
          </a:p>
          <a:p>
            <a:pPr lvl="1"/>
            <a:r>
              <a:rPr lang="en-US" altLang="en-US"/>
              <a:t>Ordinal</a:t>
            </a:r>
          </a:p>
          <a:p>
            <a:pPr lvl="1"/>
            <a:r>
              <a:rPr lang="en-US" altLang="en-US"/>
              <a:t>Continuous</a:t>
            </a:r>
          </a:p>
          <a:p>
            <a:pPr lvl="1"/>
            <a:endParaRPr lang="en-US" altLang="en-US"/>
          </a:p>
          <a:p>
            <a:r>
              <a:rPr lang="en-US" altLang="en-US"/>
              <a:t>Depends on number of ways to split</a:t>
            </a:r>
          </a:p>
          <a:p>
            <a:pPr lvl="1"/>
            <a:r>
              <a:rPr lang="en-US" altLang="en-US"/>
              <a:t>2-way split</a:t>
            </a:r>
          </a:p>
          <a:p>
            <a:pPr lvl="1"/>
            <a:r>
              <a:rPr lang="en-US" altLang="en-US"/>
              <a:t>Multi-way split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4A307F0-B80E-4E33-AC1A-28CB84479C79}"/>
              </a:ext>
            </a:extLst>
          </p:cNvPr>
          <p:cNvSpPr>
            <a:spLocks noGrp="1" noChangeArrowheads="1"/>
          </p:cNvSpPr>
          <p:nvPr>
            <p:ph type="title"/>
          </p:nvPr>
        </p:nvSpPr>
        <p:spPr>
          <a:xfrm>
            <a:off x="381000" y="152400"/>
            <a:ext cx="8610600" cy="533400"/>
          </a:xfrm>
        </p:spPr>
        <p:txBody>
          <a:bodyPr/>
          <a:lstStyle/>
          <a:p>
            <a:r>
              <a:rPr lang="en-US" altLang="en-US"/>
              <a:t>Splitting Based on Nominal Attributes</a:t>
            </a:r>
          </a:p>
        </p:txBody>
      </p:sp>
      <p:sp>
        <p:nvSpPr>
          <p:cNvPr id="33795" name="Rectangle 3">
            <a:extLst>
              <a:ext uri="{FF2B5EF4-FFF2-40B4-BE49-F238E27FC236}">
                <a16:creationId xmlns:a16="http://schemas.microsoft.com/office/drawing/2014/main" id="{70B321B3-4FE6-4C70-BBC9-AF46FC6FAF80}"/>
              </a:ext>
            </a:extLst>
          </p:cNvPr>
          <p:cNvSpPr>
            <a:spLocks noGrp="1" noChangeArrowheads="1"/>
          </p:cNvSpPr>
          <p:nvPr>
            <p:ph type="body" idx="1"/>
          </p:nvPr>
        </p:nvSpPr>
        <p:spPr>
          <a:xfrm>
            <a:off x="457200" y="1219200"/>
            <a:ext cx="8382000" cy="3733800"/>
          </a:xfrm>
        </p:spPr>
        <p:txBody>
          <a:bodyPr/>
          <a:lstStyle/>
          <a:p>
            <a:pPr marL="342900" indent="-342900"/>
            <a:r>
              <a:rPr lang="en-US" altLang="en-US">
                <a:solidFill>
                  <a:srgbClr val="FF0000"/>
                </a:solidFill>
              </a:rPr>
              <a:t>Multi-way split:</a:t>
            </a:r>
            <a:r>
              <a:rPr lang="en-US" altLang="en-US"/>
              <a:t> Use as many partitions as distinct values. </a:t>
            </a:r>
          </a:p>
          <a:p>
            <a:pPr marL="342900" indent="-342900"/>
            <a:endParaRPr lang="en-US" altLang="en-US"/>
          </a:p>
          <a:p>
            <a:pPr marL="342900" indent="-342900"/>
            <a:endParaRPr lang="en-US" altLang="en-US"/>
          </a:p>
          <a:p>
            <a:pPr marL="342900" indent="-342900"/>
            <a:endParaRPr lang="en-US" altLang="en-US"/>
          </a:p>
          <a:p>
            <a:pPr marL="342900" indent="-342900"/>
            <a:r>
              <a:rPr lang="en-US" altLang="en-US">
                <a:solidFill>
                  <a:srgbClr val="FF0000"/>
                </a:solidFill>
              </a:rPr>
              <a:t>Binary split:</a:t>
            </a:r>
            <a:r>
              <a:rPr lang="en-US" altLang="en-US"/>
              <a:t>  Divides values into two subsets. </a:t>
            </a:r>
            <a:br>
              <a:rPr lang="en-US" altLang="en-US"/>
            </a:br>
            <a:r>
              <a:rPr lang="en-US" altLang="en-US"/>
              <a:t>		      Need to find optimal partitioning.</a:t>
            </a:r>
            <a:endParaRPr lang="en-US" altLang="en-US" sz="3600"/>
          </a:p>
        </p:txBody>
      </p:sp>
      <p:grpSp>
        <p:nvGrpSpPr>
          <p:cNvPr id="33796" name="Group 4">
            <a:extLst>
              <a:ext uri="{FF2B5EF4-FFF2-40B4-BE49-F238E27FC236}">
                <a16:creationId xmlns:a16="http://schemas.microsoft.com/office/drawing/2014/main" id="{9EE481F1-421D-4E61-87C8-7DF73072B687}"/>
              </a:ext>
            </a:extLst>
          </p:cNvPr>
          <p:cNvGrpSpPr>
            <a:grpSpLocks/>
          </p:cNvGrpSpPr>
          <p:nvPr/>
        </p:nvGrpSpPr>
        <p:grpSpPr bwMode="auto">
          <a:xfrm>
            <a:off x="2895600" y="2133600"/>
            <a:ext cx="2546350" cy="946150"/>
            <a:chOff x="1824" y="1680"/>
            <a:chExt cx="1604" cy="596"/>
          </a:xfrm>
        </p:grpSpPr>
        <p:sp>
          <p:nvSpPr>
            <p:cNvPr id="33810" name="Oval 5">
              <a:extLst>
                <a:ext uri="{FF2B5EF4-FFF2-40B4-BE49-F238E27FC236}">
                  <a16:creationId xmlns:a16="http://schemas.microsoft.com/office/drawing/2014/main" id="{717932D4-3020-4D3A-B1CD-7C15788991CD}"/>
                </a:ext>
              </a:extLst>
            </p:cNvPr>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a:latin typeface="Times New Roman" panose="02020603050405020304" pitchFamily="18" charset="0"/>
                </a:rPr>
                <a:t>CarType</a:t>
              </a:r>
              <a:endParaRPr lang="en-US" altLang="en-US" sz="2400" b="0">
                <a:latin typeface="Times New Roman" panose="02020603050405020304" pitchFamily="18" charset="0"/>
              </a:endParaRPr>
            </a:p>
          </p:txBody>
        </p:sp>
        <p:sp>
          <p:nvSpPr>
            <p:cNvPr id="33811" name="Line 6">
              <a:extLst>
                <a:ext uri="{FF2B5EF4-FFF2-40B4-BE49-F238E27FC236}">
                  <a16:creationId xmlns:a16="http://schemas.microsoft.com/office/drawing/2014/main" id="{ADB99605-1CFD-4E14-A384-62F64821E750}"/>
                </a:ext>
              </a:extLst>
            </p:cNvPr>
            <p:cNvSpPr>
              <a:spLocks noChangeShapeType="1"/>
            </p:cNvSpPr>
            <p:nvPr/>
          </p:nvSpPr>
          <p:spPr bwMode="auto">
            <a:xfrm flipH="1">
              <a:off x="2064"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7">
              <a:extLst>
                <a:ext uri="{FF2B5EF4-FFF2-40B4-BE49-F238E27FC236}">
                  <a16:creationId xmlns:a16="http://schemas.microsoft.com/office/drawing/2014/main" id="{70B60947-D86E-4532-9424-F646F09DF1DA}"/>
                </a:ext>
              </a:extLst>
            </p:cNvPr>
            <p:cNvSpPr>
              <a:spLocks noChangeShapeType="1"/>
            </p:cNvSpPr>
            <p:nvPr/>
          </p:nvSpPr>
          <p:spPr bwMode="auto">
            <a:xfrm>
              <a:off x="2640"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8">
              <a:extLst>
                <a:ext uri="{FF2B5EF4-FFF2-40B4-BE49-F238E27FC236}">
                  <a16:creationId xmlns:a16="http://schemas.microsoft.com/office/drawing/2014/main" id="{1E240FE2-4905-4667-8EFB-99C18887EAAB}"/>
                </a:ext>
              </a:extLst>
            </p:cNvPr>
            <p:cNvSpPr>
              <a:spLocks noChangeShapeType="1"/>
            </p:cNvSpPr>
            <p:nvPr/>
          </p:nvSpPr>
          <p:spPr bwMode="auto">
            <a:xfrm>
              <a:off x="2640"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4" name="Text Box 9">
              <a:extLst>
                <a:ext uri="{FF2B5EF4-FFF2-40B4-BE49-F238E27FC236}">
                  <a16:creationId xmlns:a16="http://schemas.microsoft.com/office/drawing/2014/main" id="{16703E18-F5E2-4143-893D-4FE352F50132}"/>
                </a:ext>
              </a:extLst>
            </p:cNvPr>
            <p:cNvSpPr txBox="1">
              <a:spLocks noChangeArrowheads="1"/>
            </p:cNvSpPr>
            <p:nvPr/>
          </p:nvSpPr>
          <p:spPr bwMode="auto">
            <a:xfrm>
              <a:off x="1824" y="1872"/>
              <a:ext cx="4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Family</a:t>
              </a:r>
            </a:p>
          </p:txBody>
        </p:sp>
        <p:sp>
          <p:nvSpPr>
            <p:cNvPr id="33815" name="Text Box 10">
              <a:extLst>
                <a:ext uri="{FF2B5EF4-FFF2-40B4-BE49-F238E27FC236}">
                  <a16:creationId xmlns:a16="http://schemas.microsoft.com/office/drawing/2014/main" id="{34815564-8401-4BB4-98E7-5EC5C8DD206F}"/>
                </a:ext>
              </a:extLst>
            </p:cNvPr>
            <p:cNvSpPr txBox="1">
              <a:spLocks noChangeArrowheads="1"/>
            </p:cNvSpPr>
            <p:nvPr/>
          </p:nvSpPr>
          <p:spPr bwMode="auto">
            <a:xfrm>
              <a:off x="2208" y="206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Sports</a:t>
              </a:r>
            </a:p>
          </p:txBody>
        </p:sp>
        <p:sp>
          <p:nvSpPr>
            <p:cNvPr id="33816" name="Text Box 11">
              <a:extLst>
                <a:ext uri="{FF2B5EF4-FFF2-40B4-BE49-F238E27FC236}">
                  <a16:creationId xmlns:a16="http://schemas.microsoft.com/office/drawing/2014/main" id="{76EA8D19-AB63-4E35-9193-296EB1396D56}"/>
                </a:ext>
              </a:extLst>
            </p:cNvPr>
            <p:cNvSpPr txBox="1">
              <a:spLocks noChangeArrowheads="1"/>
            </p:cNvSpPr>
            <p:nvPr/>
          </p:nvSpPr>
          <p:spPr bwMode="auto">
            <a:xfrm>
              <a:off x="2928" y="1872"/>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Luxury</a:t>
              </a:r>
            </a:p>
          </p:txBody>
        </p:sp>
      </p:grpSp>
      <p:grpSp>
        <p:nvGrpSpPr>
          <p:cNvPr id="33797" name="Group 12">
            <a:extLst>
              <a:ext uri="{FF2B5EF4-FFF2-40B4-BE49-F238E27FC236}">
                <a16:creationId xmlns:a16="http://schemas.microsoft.com/office/drawing/2014/main" id="{59A88BBF-AEF8-42DF-A297-F4CAFE0B6261}"/>
              </a:ext>
            </a:extLst>
          </p:cNvPr>
          <p:cNvGrpSpPr>
            <a:grpSpLocks/>
          </p:cNvGrpSpPr>
          <p:nvPr/>
        </p:nvGrpSpPr>
        <p:grpSpPr bwMode="auto">
          <a:xfrm>
            <a:off x="5562600" y="4876800"/>
            <a:ext cx="2752725" cy="914400"/>
            <a:chOff x="3552" y="3216"/>
            <a:chExt cx="1734" cy="576"/>
          </a:xfrm>
        </p:grpSpPr>
        <p:sp>
          <p:nvSpPr>
            <p:cNvPr id="33805" name="Oval 13">
              <a:extLst>
                <a:ext uri="{FF2B5EF4-FFF2-40B4-BE49-F238E27FC236}">
                  <a16:creationId xmlns:a16="http://schemas.microsoft.com/office/drawing/2014/main" id="{496B522B-7814-4903-8279-A01C19C349DE}"/>
                </a:ext>
              </a:extLst>
            </p:cNvPr>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a:latin typeface="Times New Roman" panose="02020603050405020304" pitchFamily="18" charset="0"/>
                </a:rPr>
                <a:t>CarType</a:t>
              </a:r>
              <a:endParaRPr lang="en-US" altLang="en-US" sz="2400" b="0">
                <a:latin typeface="Times New Roman" panose="02020603050405020304" pitchFamily="18" charset="0"/>
              </a:endParaRPr>
            </a:p>
          </p:txBody>
        </p:sp>
        <p:sp>
          <p:nvSpPr>
            <p:cNvPr id="33806" name="Line 14">
              <a:extLst>
                <a:ext uri="{FF2B5EF4-FFF2-40B4-BE49-F238E27FC236}">
                  <a16:creationId xmlns:a16="http://schemas.microsoft.com/office/drawing/2014/main" id="{4EA540AD-5898-4A65-8192-686C1FE0878C}"/>
                </a:ext>
              </a:extLst>
            </p:cNvPr>
            <p:cNvSpPr>
              <a:spLocks noChangeShapeType="1"/>
            </p:cNvSpPr>
            <p:nvPr/>
          </p:nvSpPr>
          <p:spPr bwMode="auto">
            <a:xfrm flipH="1">
              <a:off x="3946"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5">
              <a:extLst>
                <a:ext uri="{FF2B5EF4-FFF2-40B4-BE49-F238E27FC236}">
                  <a16:creationId xmlns:a16="http://schemas.microsoft.com/office/drawing/2014/main" id="{9021D937-1138-4595-A920-445164C64DA1}"/>
                </a:ext>
              </a:extLst>
            </p:cNvPr>
            <p:cNvSpPr>
              <a:spLocks noChangeShapeType="1"/>
            </p:cNvSpPr>
            <p:nvPr/>
          </p:nvSpPr>
          <p:spPr bwMode="auto">
            <a:xfrm>
              <a:off x="4474"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Text Box 16">
              <a:extLst>
                <a:ext uri="{FF2B5EF4-FFF2-40B4-BE49-F238E27FC236}">
                  <a16:creationId xmlns:a16="http://schemas.microsoft.com/office/drawing/2014/main" id="{CC1CD840-4149-41C1-8E9A-62AC5DA57CF4}"/>
                </a:ext>
              </a:extLst>
            </p:cNvPr>
            <p:cNvSpPr txBox="1">
              <a:spLocks noChangeArrowheads="1"/>
            </p:cNvSpPr>
            <p:nvPr/>
          </p:nvSpPr>
          <p:spPr bwMode="auto">
            <a:xfrm>
              <a:off x="3552" y="3360"/>
              <a:ext cx="60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{Family, </a:t>
              </a:r>
              <a:br>
                <a:rPr lang="en-US" altLang="en-US" sz="1600" b="0"/>
              </a:br>
              <a:r>
                <a:rPr lang="en-US" altLang="en-US" sz="1600" b="0"/>
                <a:t>Luxury}</a:t>
              </a:r>
            </a:p>
          </p:txBody>
        </p:sp>
        <p:sp>
          <p:nvSpPr>
            <p:cNvPr id="33809" name="Text Box 17">
              <a:extLst>
                <a:ext uri="{FF2B5EF4-FFF2-40B4-BE49-F238E27FC236}">
                  <a16:creationId xmlns:a16="http://schemas.microsoft.com/office/drawing/2014/main" id="{F39409C5-C7D9-49ED-AEF5-D23DFDFDB62E}"/>
                </a:ext>
              </a:extLst>
            </p:cNvPr>
            <p:cNvSpPr txBox="1">
              <a:spLocks noChangeArrowheads="1"/>
            </p:cNvSpPr>
            <p:nvPr/>
          </p:nvSpPr>
          <p:spPr bwMode="auto">
            <a:xfrm>
              <a:off x="4714" y="3456"/>
              <a:ext cx="5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{Sports}</a:t>
              </a:r>
            </a:p>
          </p:txBody>
        </p:sp>
      </p:grpSp>
      <p:grpSp>
        <p:nvGrpSpPr>
          <p:cNvPr id="33798" name="Group 18">
            <a:extLst>
              <a:ext uri="{FF2B5EF4-FFF2-40B4-BE49-F238E27FC236}">
                <a16:creationId xmlns:a16="http://schemas.microsoft.com/office/drawing/2014/main" id="{80B920F6-6D4F-4F79-9245-86D6B709903A}"/>
              </a:ext>
            </a:extLst>
          </p:cNvPr>
          <p:cNvGrpSpPr>
            <a:grpSpLocks/>
          </p:cNvGrpSpPr>
          <p:nvPr/>
        </p:nvGrpSpPr>
        <p:grpSpPr bwMode="auto">
          <a:xfrm>
            <a:off x="685800" y="4876800"/>
            <a:ext cx="2905125" cy="914400"/>
            <a:chOff x="768" y="3216"/>
            <a:chExt cx="1830" cy="576"/>
          </a:xfrm>
        </p:grpSpPr>
        <p:sp>
          <p:nvSpPr>
            <p:cNvPr id="33800" name="Oval 19">
              <a:extLst>
                <a:ext uri="{FF2B5EF4-FFF2-40B4-BE49-F238E27FC236}">
                  <a16:creationId xmlns:a16="http://schemas.microsoft.com/office/drawing/2014/main" id="{E75E46D2-E91C-4B90-93DE-F570FB407820}"/>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a:latin typeface="Times New Roman" panose="02020603050405020304" pitchFamily="18" charset="0"/>
                </a:rPr>
                <a:t>CarType</a:t>
              </a:r>
              <a:endParaRPr lang="en-US" altLang="en-US" sz="2400" b="0">
                <a:latin typeface="Times New Roman" panose="02020603050405020304" pitchFamily="18" charset="0"/>
              </a:endParaRPr>
            </a:p>
          </p:txBody>
        </p:sp>
        <p:sp>
          <p:nvSpPr>
            <p:cNvPr id="33801" name="Line 20">
              <a:extLst>
                <a:ext uri="{FF2B5EF4-FFF2-40B4-BE49-F238E27FC236}">
                  <a16:creationId xmlns:a16="http://schemas.microsoft.com/office/drawing/2014/main" id="{45C3F362-4B89-4AF5-A32F-E59E153F211B}"/>
                </a:ext>
              </a:extLst>
            </p:cNvPr>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21">
              <a:extLst>
                <a:ext uri="{FF2B5EF4-FFF2-40B4-BE49-F238E27FC236}">
                  <a16:creationId xmlns:a16="http://schemas.microsoft.com/office/drawing/2014/main" id="{22E9FA66-F6F2-4C10-BCEB-1F135FAE1CC7}"/>
                </a:ext>
              </a:extLst>
            </p:cNvPr>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Text Box 22">
              <a:extLst>
                <a:ext uri="{FF2B5EF4-FFF2-40B4-BE49-F238E27FC236}">
                  <a16:creationId xmlns:a16="http://schemas.microsoft.com/office/drawing/2014/main" id="{A3936C38-235F-4718-B1C5-3A158409210B}"/>
                </a:ext>
              </a:extLst>
            </p:cNvPr>
            <p:cNvSpPr txBox="1">
              <a:spLocks noChangeArrowheads="1"/>
            </p:cNvSpPr>
            <p:nvPr/>
          </p:nvSpPr>
          <p:spPr bwMode="auto">
            <a:xfrm>
              <a:off x="768" y="3360"/>
              <a:ext cx="5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{Sports, Luxury}</a:t>
              </a:r>
            </a:p>
          </p:txBody>
        </p:sp>
        <p:sp>
          <p:nvSpPr>
            <p:cNvPr id="33804" name="Text Box 23">
              <a:extLst>
                <a:ext uri="{FF2B5EF4-FFF2-40B4-BE49-F238E27FC236}">
                  <a16:creationId xmlns:a16="http://schemas.microsoft.com/office/drawing/2014/main" id="{510750B6-7EE1-4EB2-9A94-1CD7F0BE9CF2}"/>
                </a:ext>
              </a:extLst>
            </p:cNvPr>
            <p:cNvSpPr txBox="1">
              <a:spLocks noChangeArrowheads="1"/>
            </p:cNvSpPr>
            <p:nvPr/>
          </p:nvSpPr>
          <p:spPr bwMode="auto">
            <a:xfrm>
              <a:off x="2020" y="3456"/>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600" b="0"/>
                <a:t>{Family}</a:t>
              </a:r>
            </a:p>
          </p:txBody>
        </p:sp>
      </p:grpSp>
      <p:sp>
        <p:nvSpPr>
          <p:cNvPr id="33799" name="Text Box 24">
            <a:extLst>
              <a:ext uri="{FF2B5EF4-FFF2-40B4-BE49-F238E27FC236}">
                <a16:creationId xmlns:a16="http://schemas.microsoft.com/office/drawing/2014/main" id="{42295459-0F73-4196-9942-634F36876C8C}"/>
              </a:ext>
            </a:extLst>
          </p:cNvPr>
          <p:cNvSpPr txBox="1">
            <a:spLocks noChangeArrowheads="1"/>
          </p:cNvSpPr>
          <p:nvPr/>
        </p:nvSpPr>
        <p:spPr bwMode="auto">
          <a:xfrm>
            <a:off x="4191000" y="51054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2400" b="0">
                <a:latin typeface="Times New Roman" panose="02020603050405020304" pitchFamily="18" charset="0"/>
              </a:rPr>
              <a: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C372991-E4DD-48A5-B87A-B20ADDB6A4CD}"/>
              </a:ext>
            </a:extLst>
          </p:cNvPr>
          <p:cNvSpPr>
            <a:spLocks noGrp="1" noChangeArrowheads="1"/>
          </p:cNvSpPr>
          <p:nvPr>
            <p:ph type="title"/>
          </p:nvPr>
        </p:nvSpPr>
        <p:spPr/>
        <p:txBody>
          <a:bodyPr/>
          <a:lstStyle/>
          <a:p>
            <a:r>
              <a:rPr lang="en-US" altLang="en-US"/>
              <a:t>How to Specify Test Condition?</a:t>
            </a:r>
          </a:p>
        </p:txBody>
      </p:sp>
      <p:sp>
        <p:nvSpPr>
          <p:cNvPr id="35843" name="Rectangle 3">
            <a:extLst>
              <a:ext uri="{FF2B5EF4-FFF2-40B4-BE49-F238E27FC236}">
                <a16:creationId xmlns:a16="http://schemas.microsoft.com/office/drawing/2014/main" id="{67931184-CE01-4812-B0CA-7A15C3762B9C}"/>
              </a:ext>
            </a:extLst>
          </p:cNvPr>
          <p:cNvSpPr>
            <a:spLocks noGrp="1" noChangeArrowheads="1"/>
          </p:cNvSpPr>
          <p:nvPr>
            <p:ph type="body" idx="1"/>
          </p:nvPr>
        </p:nvSpPr>
        <p:spPr/>
        <p:txBody>
          <a:bodyPr/>
          <a:lstStyle/>
          <a:p>
            <a:r>
              <a:rPr lang="en-US" altLang="en-US"/>
              <a:t>Depends on attribute types</a:t>
            </a:r>
          </a:p>
          <a:p>
            <a:pPr lvl="1"/>
            <a:r>
              <a:rPr lang="en-US" altLang="en-US"/>
              <a:t>Nominal</a:t>
            </a:r>
          </a:p>
          <a:p>
            <a:pPr lvl="1"/>
            <a:r>
              <a:rPr lang="en-US" altLang="en-US"/>
              <a:t>Ordinal</a:t>
            </a:r>
          </a:p>
          <a:p>
            <a:pPr lvl="1"/>
            <a:r>
              <a:rPr lang="en-US" altLang="en-US">
                <a:solidFill>
                  <a:srgbClr val="FF0000"/>
                </a:solidFill>
              </a:rPr>
              <a:t>Continuous</a:t>
            </a:r>
          </a:p>
          <a:p>
            <a:pPr lvl="1"/>
            <a:endParaRPr lang="en-US" altLang="en-US"/>
          </a:p>
          <a:p>
            <a:r>
              <a:rPr lang="en-US" altLang="en-US"/>
              <a:t>Depends on number of ways to split</a:t>
            </a:r>
          </a:p>
          <a:p>
            <a:pPr lvl="1"/>
            <a:r>
              <a:rPr lang="en-US" altLang="en-US"/>
              <a:t>2-way split</a:t>
            </a:r>
          </a:p>
          <a:p>
            <a:pPr lvl="1"/>
            <a:r>
              <a:rPr lang="en-US" altLang="en-US"/>
              <a:t>Multi-way split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776E328-0662-4DDC-8E3A-A52E5D0526DD}"/>
              </a:ext>
            </a:extLst>
          </p:cNvPr>
          <p:cNvSpPr>
            <a:spLocks noGrp="1" noChangeArrowheads="1"/>
          </p:cNvSpPr>
          <p:nvPr>
            <p:ph type="title"/>
          </p:nvPr>
        </p:nvSpPr>
        <p:spPr>
          <a:xfrm>
            <a:off x="381000" y="152400"/>
            <a:ext cx="8534400" cy="533400"/>
          </a:xfrm>
        </p:spPr>
        <p:txBody>
          <a:bodyPr/>
          <a:lstStyle/>
          <a:p>
            <a:r>
              <a:rPr lang="en-US" altLang="en-US"/>
              <a:t>Splitting Based on Continuous Attributes</a:t>
            </a:r>
          </a:p>
        </p:txBody>
      </p:sp>
      <p:sp>
        <p:nvSpPr>
          <p:cNvPr id="37891" name="Rectangle 5">
            <a:extLst>
              <a:ext uri="{FF2B5EF4-FFF2-40B4-BE49-F238E27FC236}">
                <a16:creationId xmlns:a16="http://schemas.microsoft.com/office/drawing/2014/main" id="{FCC53121-DE18-4860-95D4-350BD98B28DD}"/>
              </a:ext>
            </a:extLst>
          </p:cNvPr>
          <p:cNvSpPr>
            <a:spLocks noGrp="1" noChangeArrowheads="1"/>
          </p:cNvSpPr>
          <p:nvPr>
            <p:ph type="body" idx="1"/>
          </p:nvPr>
        </p:nvSpPr>
        <p:spPr/>
        <p:txBody>
          <a:bodyPr/>
          <a:lstStyle/>
          <a:p>
            <a:r>
              <a:rPr lang="en-US" altLang="en-US"/>
              <a:t>Different ways of handling</a:t>
            </a:r>
          </a:p>
          <a:p>
            <a:pPr lvl="1"/>
            <a:r>
              <a:rPr lang="en-US" altLang="en-US">
                <a:solidFill>
                  <a:srgbClr val="CC3300"/>
                </a:solidFill>
              </a:rPr>
              <a:t>Discretization</a:t>
            </a:r>
            <a:r>
              <a:rPr lang="en-US" altLang="en-US"/>
              <a:t> to form an ordinal categorical attribute</a:t>
            </a:r>
          </a:p>
          <a:p>
            <a:pPr lvl="2"/>
            <a:r>
              <a:rPr lang="en-US" altLang="en-US"/>
              <a:t> Static – discretize once at the beginning</a:t>
            </a:r>
          </a:p>
          <a:p>
            <a:pPr lvl="2"/>
            <a:r>
              <a:rPr lang="en-US" altLang="en-US"/>
              <a:t> Dynamic – ranges can be found by equal interval 		bucketing, equal frequency bucketing</a:t>
            </a:r>
            <a:br>
              <a:rPr lang="en-US" altLang="en-US"/>
            </a:br>
            <a:r>
              <a:rPr lang="en-US" altLang="en-US"/>
              <a:t>		(percentiles), or clustering.</a:t>
            </a:r>
          </a:p>
          <a:p>
            <a:pPr lvl="4"/>
            <a:endParaRPr lang="en-US" altLang="en-US">
              <a:solidFill>
                <a:srgbClr val="CC3300"/>
              </a:solidFill>
              <a:latin typeface="Times New Roman" panose="02020603050405020304" pitchFamily="18" charset="0"/>
            </a:endParaRPr>
          </a:p>
          <a:p>
            <a:pPr lvl="1"/>
            <a:r>
              <a:rPr lang="en-US" altLang="en-US">
                <a:solidFill>
                  <a:srgbClr val="CC3300"/>
                </a:solidFill>
              </a:rPr>
              <a:t>Binary Decision</a:t>
            </a:r>
            <a:r>
              <a:rPr lang="en-US" altLang="en-US"/>
              <a:t>: (A &lt; v) or (A </a:t>
            </a:r>
            <a:r>
              <a:rPr lang="en-US" altLang="en-US">
                <a:sym typeface="Symbol" panose="05050102010706020507" pitchFamily="18" charset="2"/>
              </a:rPr>
              <a:t> v)</a:t>
            </a:r>
            <a:endParaRPr lang="en-US" altLang="en-US"/>
          </a:p>
          <a:p>
            <a:pPr lvl="2"/>
            <a:r>
              <a:rPr lang="en-US" altLang="en-US"/>
              <a:t> consider all possible splits and finds the best cut</a:t>
            </a:r>
          </a:p>
          <a:p>
            <a:pPr lvl="2"/>
            <a:r>
              <a:rPr lang="en-US" altLang="en-US"/>
              <a:t> can be more compute intensive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4FD775-C7C6-4620-A64D-7BF86DE4AC17}"/>
              </a:ext>
            </a:extLst>
          </p:cNvPr>
          <p:cNvSpPr>
            <a:spLocks noGrp="1" noChangeArrowheads="1"/>
          </p:cNvSpPr>
          <p:nvPr>
            <p:ph type="title"/>
          </p:nvPr>
        </p:nvSpPr>
        <p:spPr>
          <a:xfrm>
            <a:off x="381000" y="152400"/>
            <a:ext cx="8534400" cy="533400"/>
          </a:xfrm>
        </p:spPr>
        <p:txBody>
          <a:bodyPr/>
          <a:lstStyle/>
          <a:p>
            <a:r>
              <a:rPr lang="en-US" altLang="en-US"/>
              <a:t>Splitting Based on Continuous Attributes</a:t>
            </a:r>
          </a:p>
        </p:txBody>
      </p:sp>
      <p:graphicFrame>
        <p:nvGraphicFramePr>
          <p:cNvPr id="39939" name="Object 4">
            <a:extLst>
              <a:ext uri="{FF2B5EF4-FFF2-40B4-BE49-F238E27FC236}">
                <a16:creationId xmlns:a16="http://schemas.microsoft.com/office/drawing/2014/main" id="{A8EE52EA-4F80-45E3-8CA2-70A8FF84B41D}"/>
              </a:ext>
            </a:extLst>
          </p:cNvPr>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spid="_x0000_s39987" name="Visio" r:id="rId3" imgW="8538667" imgH="3684287" progId="Visio.Drawing.6">
                  <p:embed/>
                </p:oleObj>
              </mc:Choice>
              <mc:Fallback>
                <p:oleObj name="Visio" r:id="rId3" imgW="8538667" imgH="368428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70C8FF7-439D-4366-8E21-C8B86ACBBA18}"/>
              </a:ext>
            </a:extLst>
          </p:cNvPr>
          <p:cNvSpPr>
            <a:spLocks noGrp="1" noChangeArrowheads="1"/>
          </p:cNvSpPr>
          <p:nvPr>
            <p:ph type="title"/>
          </p:nvPr>
        </p:nvSpPr>
        <p:spPr/>
        <p:txBody>
          <a:bodyPr/>
          <a:lstStyle/>
          <a:p>
            <a:r>
              <a:rPr lang="en-US" altLang="en-US"/>
              <a:t>Tree Induction</a:t>
            </a:r>
          </a:p>
        </p:txBody>
      </p:sp>
      <p:sp>
        <p:nvSpPr>
          <p:cNvPr id="40963" name="Rectangle 3">
            <a:extLst>
              <a:ext uri="{FF2B5EF4-FFF2-40B4-BE49-F238E27FC236}">
                <a16:creationId xmlns:a16="http://schemas.microsoft.com/office/drawing/2014/main" id="{01624A52-8E7C-4192-ABA3-8DB2D238BAFD}"/>
              </a:ext>
            </a:extLst>
          </p:cNvPr>
          <p:cNvSpPr>
            <a:spLocks noGrp="1" noChangeArrowheads="1"/>
          </p:cNvSpPr>
          <p:nvPr>
            <p:ph type="body" idx="1"/>
          </p:nvPr>
        </p:nvSpPr>
        <p:spPr/>
        <p:txBody>
          <a:bodyPr/>
          <a:lstStyle/>
          <a:p>
            <a:r>
              <a:rPr lang="en-US" altLang="en-US" dirty="0"/>
              <a:t>Greedy strategy.</a:t>
            </a:r>
          </a:p>
          <a:p>
            <a:pPr lvl="1"/>
            <a:r>
              <a:rPr lang="en-US" altLang="en-US" dirty="0"/>
              <a:t>Split the records based on an attribute test that optimizes certain criterion.</a:t>
            </a:r>
          </a:p>
          <a:p>
            <a:endParaRPr lang="en-US" altLang="en-US" dirty="0"/>
          </a:p>
          <a:p>
            <a:r>
              <a:rPr lang="en-US" altLang="en-US" dirty="0"/>
              <a:t>Issues</a:t>
            </a:r>
          </a:p>
          <a:p>
            <a:pPr lvl="1"/>
            <a:r>
              <a:rPr lang="en-US" altLang="en-US" dirty="0"/>
              <a:t>Determine how to split the records</a:t>
            </a:r>
          </a:p>
          <a:p>
            <a:pPr lvl="2"/>
            <a:r>
              <a:rPr lang="en-US" altLang="en-US" dirty="0"/>
              <a:t>How to specify the attribute test condition?</a:t>
            </a:r>
          </a:p>
          <a:p>
            <a:pPr lvl="2"/>
            <a:r>
              <a:rPr lang="en-US" altLang="en-US" dirty="0">
                <a:solidFill>
                  <a:srgbClr val="FF0000"/>
                </a:solidFill>
              </a:rPr>
              <a:t>How to determine the best split?</a:t>
            </a:r>
          </a:p>
          <a:p>
            <a:pPr lvl="1"/>
            <a:r>
              <a:rPr lang="en-US" altLang="en-US" dirty="0"/>
              <a:t>Determine when to stop splitting</a:t>
            </a:r>
          </a:p>
          <a:p>
            <a:pPr lvl="1"/>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E15EE944-4536-4DDC-88FD-B2735752225D}"/>
              </a:ext>
            </a:extLst>
          </p:cNvPr>
          <p:cNvSpPr>
            <a:spLocks noGrp="1" noChangeArrowheads="1"/>
          </p:cNvSpPr>
          <p:nvPr>
            <p:ph type="title"/>
          </p:nvPr>
        </p:nvSpPr>
        <p:spPr/>
        <p:txBody>
          <a:bodyPr/>
          <a:lstStyle/>
          <a:p>
            <a:r>
              <a:rPr lang="en-US" altLang="en-US"/>
              <a:t>How to determine the Best Split</a:t>
            </a:r>
          </a:p>
        </p:txBody>
      </p:sp>
      <p:graphicFrame>
        <p:nvGraphicFramePr>
          <p:cNvPr id="43011" name="Object 5">
            <a:extLst>
              <a:ext uri="{FF2B5EF4-FFF2-40B4-BE49-F238E27FC236}">
                <a16:creationId xmlns:a16="http://schemas.microsoft.com/office/drawing/2014/main" id="{14F5EE71-40FB-4272-843C-E08C8ABDA30C}"/>
              </a:ext>
            </a:extLst>
          </p:cNvPr>
          <p:cNvGraphicFramePr>
            <a:graphicFrameLocks noGrp="1" noChangeAspect="1"/>
          </p:cNvGraphicFramePr>
          <p:nvPr>
            <p:ph idx="1"/>
          </p:nvPr>
        </p:nvGraphicFramePr>
        <p:xfrm>
          <a:off x="381000" y="2260600"/>
          <a:ext cx="8545513" cy="2006600"/>
        </p:xfrm>
        <a:graphic>
          <a:graphicData uri="http://schemas.openxmlformats.org/presentationml/2006/ole">
            <mc:AlternateContent xmlns:mc="http://schemas.openxmlformats.org/markup-compatibility/2006">
              <mc:Choice xmlns:v="urn:schemas-microsoft-com:vml" Requires="v">
                <p:oleObj spid="_x0000_s43063" name="Visio" r:id="rId4" imgW="9538614" imgH="2239584" progId="Visio.Drawing.6">
                  <p:embed/>
                </p:oleObj>
              </mc:Choice>
              <mc:Fallback>
                <p:oleObj name="Visio" r:id="rId4" imgW="9538614" imgH="2239584"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6060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8">
            <a:extLst>
              <a:ext uri="{FF2B5EF4-FFF2-40B4-BE49-F238E27FC236}">
                <a16:creationId xmlns:a16="http://schemas.microsoft.com/office/drawing/2014/main" id="{C01A0979-1ACA-4E6C-B650-64793C54C6C5}"/>
              </a:ext>
            </a:extLst>
          </p:cNvPr>
          <p:cNvSpPr txBox="1">
            <a:spLocks noChangeArrowheads="1"/>
          </p:cNvSpPr>
          <p:nvPr/>
        </p:nvSpPr>
        <p:spPr bwMode="auto">
          <a:xfrm>
            <a:off x="2286000" y="12192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Before Splitting: 10 records of class 0,</a:t>
            </a:r>
            <a:br>
              <a:rPr lang="en-US" altLang="en-US" sz="1800"/>
            </a:br>
            <a:r>
              <a:rPr lang="en-US" altLang="en-US" sz="1800"/>
              <a:t>		10 records of class 1</a:t>
            </a:r>
          </a:p>
        </p:txBody>
      </p:sp>
      <p:sp>
        <p:nvSpPr>
          <p:cNvPr id="43013" name="Text Box 9">
            <a:extLst>
              <a:ext uri="{FF2B5EF4-FFF2-40B4-BE49-F238E27FC236}">
                <a16:creationId xmlns:a16="http://schemas.microsoft.com/office/drawing/2014/main" id="{9BBBD889-1054-432B-AD88-A540245B598F}"/>
              </a:ext>
            </a:extLst>
          </p:cNvPr>
          <p:cNvSpPr txBox="1">
            <a:spLocks noChangeArrowheads="1"/>
          </p:cNvSpPr>
          <p:nvPr/>
        </p:nvSpPr>
        <p:spPr bwMode="auto">
          <a:xfrm>
            <a:off x="1981200" y="51196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Which test condition is the best?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C4B40E9-0C09-49F6-9204-D15E29F0B764}"/>
              </a:ext>
            </a:extLst>
          </p:cNvPr>
          <p:cNvSpPr>
            <a:spLocks noGrp="1" noChangeArrowheads="1"/>
          </p:cNvSpPr>
          <p:nvPr>
            <p:ph type="title"/>
          </p:nvPr>
        </p:nvSpPr>
        <p:spPr/>
        <p:txBody>
          <a:bodyPr/>
          <a:lstStyle/>
          <a:p>
            <a:r>
              <a:rPr lang="en-US" altLang="en-US"/>
              <a:t>How to determine the Best Split</a:t>
            </a:r>
          </a:p>
        </p:txBody>
      </p:sp>
      <p:sp>
        <p:nvSpPr>
          <p:cNvPr id="45059" name="Rectangle 3">
            <a:extLst>
              <a:ext uri="{FF2B5EF4-FFF2-40B4-BE49-F238E27FC236}">
                <a16:creationId xmlns:a16="http://schemas.microsoft.com/office/drawing/2014/main" id="{1F96F2A3-5BD7-4F58-82F2-29BDB5C86EB9}"/>
              </a:ext>
            </a:extLst>
          </p:cNvPr>
          <p:cNvSpPr>
            <a:spLocks noGrp="1" noChangeArrowheads="1"/>
          </p:cNvSpPr>
          <p:nvPr>
            <p:ph type="body" idx="1"/>
          </p:nvPr>
        </p:nvSpPr>
        <p:spPr/>
        <p:txBody>
          <a:bodyPr/>
          <a:lstStyle/>
          <a:p>
            <a:r>
              <a:rPr lang="en-US" altLang="en-US"/>
              <a:t>Greedy approach: </a:t>
            </a:r>
          </a:p>
          <a:p>
            <a:pPr lvl="1"/>
            <a:r>
              <a:rPr lang="en-US" altLang="en-US"/>
              <a:t>Nodes with </a:t>
            </a:r>
            <a:r>
              <a:rPr lang="en-US" altLang="en-US">
                <a:solidFill>
                  <a:srgbClr val="FF0000"/>
                </a:solidFill>
              </a:rPr>
              <a:t>homogeneous</a:t>
            </a:r>
            <a:r>
              <a:rPr lang="en-US" altLang="en-US"/>
              <a:t> class distribution are preferred</a:t>
            </a:r>
          </a:p>
          <a:p>
            <a:r>
              <a:rPr lang="en-US" altLang="en-US"/>
              <a:t>Need a measure of node impurity:</a:t>
            </a:r>
          </a:p>
          <a:p>
            <a:pPr lvl="1">
              <a:buFont typeface="Arial" panose="020B0604020202020204" pitchFamily="34" charset="0"/>
              <a:buNone/>
            </a:pPr>
            <a:endParaRPr lang="en-US" altLang="en-US"/>
          </a:p>
        </p:txBody>
      </p:sp>
      <p:graphicFrame>
        <p:nvGraphicFramePr>
          <p:cNvPr id="45060" name="Object 6">
            <a:extLst>
              <a:ext uri="{FF2B5EF4-FFF2-40B4-BE49-F238E27FC236}">
                <a16:creationId xmlns:a16="http://schemas.microsoft.com/office/drawing/2014/main" id="{4AB130CD-CF15-474D-815B-74F88EA2467B}"/>
              </a:ext>
            </a:extLst>
          </p:cNvPr>
          <p:cNvGraphicFramePr>
            <a:graphicFrameLocks noGrp="1" noChangeAspect="1"/>
          </p:cNvGraphicFramePr>
          <p:nvPr>
            <p:ph sz="half" idx="4294967295"/>
          </p:nvPr>
        </p:nvGraphicFramePr>
        <p:xfrm>
          <a:off x="2209800" y="3733800"/>
          <a:ext cx="912813" cy="815975"/>
        </p:xfrm>
        <a:graphic>
          <a:graphicData uri="http://schemas.openxmlformats.org/presentationml/2006/ole">
            <mc:AlternateContent xmlns:mc="http://schemas.openxmlformats.org/markup-compatibility/2006">
              <mc:Choice xmlns:v="urn:schemas-microsoft-com:vml" Requires="v">
                <p:oleObj spid="_x0000_s45160" name="Visio" r:id="rId4" imgW="655371" imgH="585812" progId="Visio.Drawing.6">
                  <p:embed/>
                </p:oleObj>
              </mc:Choice>
              <mc:Fallback>
                <p:oleObj name="Visio" r:id="rId4" imgW="655371" imgH="585812"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10">
            <a:extLst>
              <a:ext uri="{FF2B5EF4-FFF2-40B4-BE49-F238E27FC236}">
                <a16:creationId xmlns:a16="http://schemas.microsoft.com/office/drawing/2014/main" id="{99C9F792-D1AC-4BA8-A568-65CAD817097B}"/>
              </a:ext>
            </a:extLst>
          </p:cNvPr>
          <p:cNvGraphicFramePr>
            <a:graphicFrameLocks noGrp="1" noChangeAspect="1"/>
          </p:cNvGraphicFramePr>
          <p:nvPr>
            <p:ph sz="half" idx="4294967295"/>
          </p:nvPr>
        </p:nvGraphicFramePr>
        <p:xfrm>
          <a:off x="5715000" y="3733800"/>
          <a:ext cx="912813" cy="815975"/>
        </p:xfrm>
        <a:graphic>
          <a:graphicData uri="http://schemas.openxmlformats.org/presentationml/2006/ole">
            <mc:AlternateContent xmlns:mc="http://schemas.openxmlformats.org/markup-compatibility/2006">
              <mc:Choice xmlns:v="urn:schemas-microsoft-com:vml" Requires="v">
                <p:oleObj spid="_x0000_s45161" name="Visio" r:id="rId6" imgW="655371" imgH="585812" progId="Visio.Drawing.6">
                  <p:embed/>
                </p:oleObj>
              </mc:Choice>
              <mc:Fallback>
                <p:oleObj name="Visio" r:id="rId6" imgW="655371" imgH="585812" progId="Visio.Drawing.6">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2" name="Text Box 12">
            <a:extLst>
              <a:ext uri="{FF2B5EF4-FFF2-40B4-BE49-F238E27FC236}">
                <a16:creationId xmlns:a16="http://schemas.microsoft.com/office/drawing/2014/main" id="{2306EC41-5160-4FFC-B330-D3DC37D6201A}"/>
              </a:ext>
            </a:extLst>
          </p:cNvPr>
          <p:cNvSpPr txBox="1">
            <a:spLocks noChangeArrowheads="1"/>
          </p:cNvSpPr>
          <p:nvPr/>
        </p:nvSpPr>
        <p:spPr bwMode="auto">
          <a:xfrm>
            <a:off x="137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dirty="0"/>
              <a:t>Non-homogeneous,</a:t>
            </a:r>
          </a:p>
          <a:p>
            <a:pPr>
              <a:spcBef>
                <a:spcPct val="50000"/>
              </a:spcBef>
              <a:spcAft>
                <a:spcPct val="0"/>
              </a:spcAft>
              <a:buClrTx/>
              <a:buSzTx/>
              <a:buFontTx/>
              <a:buNone/>
            </a:pPr>
            <a:r>
              <a:rPr lang="en-US" altLang="en-US" sz="1800" dirty="0"/>
              <a:t>High degree of impurity</a:t>
            </a:r>
          </a:p>
        </p:txBody>
      </p:sp>
      <p:sp>
        <p:nvSpPr>
          <p:cNvPr id="45063" name="Text Box 13">
            <a:extLst>
              <a:ext uri="{FF2B5EF4-FFF2-40B4-BE49-F238E27FC236}">
                <a16:creationId xmlns:a16="http://schemas.microsoft.com/office/drawing/2014/main" id="{85287574-4CAC-47D8-99FD-FACBFD0A50A5}"/>
              </a:ext>
            </a:extLst>
          </p:cNvPr>
          <p:cNvSpPr txBox="1">
            <a:spLocks noChangeArrowheads="1"/>
          </p:cNvSpPr>
          <p:nvPr/>
        </p:nvSpPr>
        <p:spPr bwMode="auto">
          <a:xfrm>
            <a:off x="518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Homogeneous,</a:t>
            </a:r>
          </a:p>
          <a:p>
            <a:pPr>
              <a:spcBef>
                <a:spcPct val="50000"/>
              </a:spcBef>
              <a:spcAft>
                <a:spcPct val="0"/>
              </a:spcAft>
              <a:buClrTx/>
              <a:buSzTx/>
              <a:buFontTx/>
              <a:buNone/>
            </a:pPr>
            <a:r>
              <a:rPr lang="en-US" altLang="en-US" sz="1800"/>
              <a:t>Low degree of impurity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C3EFE54-3D39-4EFD-B39B-4DAA1670A8F7}"/>
              </a:ext>
            </a:extLst>
          </p:cNvPr>
          <p:cNvSpPr>
            <a:spLocks noGrp="1" noChangeArrowheads="1"/>
          </p:cNvSpPr>
          <p:nvPr>
            <p:ph type="title"/>
          </p:nvPr>
        </p:nvSpPr>
        <p:spPr/>
        <p:txBody>
          <a:bodyPr/>
          <a:lstStyle/>
          <a:p>
            <a:r>
              <a:rPr lang="en-US" altLang="en-US"/>
              <a:t>Measures of Node Impurity</a:t>
            </a:r>
          </a:p>
        </p:txBody>
      </p:sp>
      <p:sp>
        <p:nvSpPr>
          <p:cNvPr id="46083" name="Rectangle 3">
            <a:extLst>
              <a:ext uri="{FF2B5EF4-FFF2-40B4-BE49-F238E27FC236}">
                <a16:creationId xmlns:a16="http://schemas.microsoft.com/office/drawing/2014/main" id="{3196EF83-244A-4EF6-ACFE-E62BD1C657F2}"/>
              </a:ext>
            </a:extLst>
          </p:cNvPr>
          <p:cNvSpPr>
            <a:spLocks noGrp="1" noChangeArrowheads="1"/>
          </p:cNvSpPr>
          <p:nvPr>
            <p:ph type="body" idx="1"/>
          </p:nvPr>
        </p:nvSpPr>
        <p:spPr/>
        <p:txBody>
          <a:bodyPr/>
          <a:lstStyle/>
          <a:p>
            <a:r>
              <a:rPr lang="en-US" altLang="en-US"/>
              <a:t>Gini Index</a:t>
            </a:r>
          </a:p>
          <a:p>
            <a:endParaRPr lang="en-US" altLang="en-US"/>
          </a:p>
          <a:p>
            <a:r>
              <a:rPr lang="en-US" altLang="en-US"/>
              <a:t>Entropy</a:t>
            </a:r>
          </a:p>
          <a:p>
            <a:endParaRPr lang="en-US" altLang="en-US"/>
          </a:p>
          <a:p>
            <a:r>
              <a:rPr lang="en-US" altLang="en-US"/>
              <a:t>Misclassification error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9D3C1E-7D3D-49D6-8715-F586F424C825}"/>
              </a:ext>
            </a:extLst>
          </p:cNvPr>
          <p:cNvSpPr>
            <a:spLocks noGrp="1" noChangeArrowheads="1"/>
          </p:cNvSpPr>
          <p:nvPr>
            <p:ph type="title"/>
          </p:nvPr>
        </p:nvSpPr>
        <p:spPr/>
        <p:txBody>
          <a:bodyPr/>
          <a:lstStyle/>
          <a:p>
            <a:r>
              <a:rPr lang="en-US" altLang="en-US"/>
              <a:t>Measure of Impurity: GINI</a:t>
            </a:r>
          </a:p>
        </p:txBody>
      </p:sp>
      <p:sp>
        <p:nvSpPr>
          <p:cNvPr id="48131" name="Rectangle 3">
            <a:extLst>
              <a:ext uri="{FF2B5EF4-FFF2-40B4-BE49-F238E27FC236}">
                <a16:creationId xmlns:a16="http://schemas.microsoft.com/office/drawing/2014/main" id="{9C99F10E-5EF0-400C-ACD4-EEFD59F0353A}"/>
              </a:ext>
            </a:extLst>
          </p:cNvPr>
          <p:cNvSpPr>
            <a:spLocks noGrp="1" noChangeArrowheads="1"/>
          </p:cNvSpPr>
          <p:nvPr>
            <p:ph type="body" idx="1"/>
          </p:nvPr>
        </p:nvSpPr>
        <p:spPr>
          <a:xfrm>
            <a:off x="411163" y="1143000"/>
            <a:ext cx="8318500" cy="3962400"/>
          </a:xfrm>
        </p:spPr>
        <p:txBody>
          <a:bodyPr/>
          <a:lstStyle/>
          <a:p>
            <a:pPr>
              <a:lnSpc>
                <a:spcPct val="90000"/>
              </a:lnSpc>
            </a:pPr>
            <a:r>
              <a:rPr lang="en-US" altLang="en-US" sz="2400"/>
              <a:t>Gini Index for a given node t :</a:t>
            </a:r>
          </a:p>
          <a:p>
            <a:pPr>
              <a:lnSpc>
                <a:spcPct val="90000"/>
              </a:lnSpc>
            </a:pPr>
            <a:endParaRPr lang="en-US" altLang="en-US" sz="2000"/>
          </a:p>
          <a:p>
            <a:pPr lvl="2">
              <a:lnSpc>
                <a:spcPct val="90000"/>
              </a:lnSpc>
              <a:buFont typeface="Wingdings" panose="05000000000000000000" pitchFamily="2" charset="2"/>
              <a:buNone/>
            </a:pPr>
            <a:endParaRPr lang="en-US" altLang="en-US" sz="2000"/>
          </a:p>
          <a:p>
            <a:pPr lvl="2">
              <a:lnSpc>
                <a:spcPct val="90000"/>
              </a:lnSpc>
              <a:buFont typeface="Wingdings" panose="05000000000000000000" pitchFamily="2" charset="2"/>
              <a:buNone/>
            </a:pPr>
            <a:endParaRPr lang="en-US" altLang="en-US" sz="800"/>
          </a:p>
          <a:p>
            <a:pPr lvl="2">
              <a:lnSpc>
                <a:spcPct val="90000"/>
              </a:lnSpc>
              <a:buFont typeface="Wingdings" panose="05000000000000000000" pitchFamily="2" charset="2"/>
              <a:buNone/>
            </a:pPr>
            <a:br>
              <a:rPr lang="en-US" altLang="en-US" sz="2000"/>
            </a:br>
            <a:r>
              <a:rPr lang="en-US" altLang="en-US" sz="2000"/>
              <a:t>(NOTE: </a:t>
            </a:r>
            <a:r>
              <a:rPr lang="en-US" altLang="en-US" sz="2000" i="1">
                <a:latin typeface="Times New Roman" panose="02020603050405020304" pitchFamily="18" charset="0"/>
              </a:rPr>
              <a:t>p( j | t) </a:t>
            </a:r>
            <a:r>
              <a:rPr lang="en-US" altLang="en-US" sz="2000"/>
              <a:t>is the relative frequency of class j at node t).</a:t>
            </a:r>
          </a:p>
          <a:p>
            <a:pPr lvl="2">
              <a:lnSpc>
                <a:spcPct val="90000"/>
              </a:lnSpc>
              <a:buFont typeface="Wingdings" panose="05000000000000000000" pitchFamily="2" charset="2"/>
              <a:buNone/>
            </a:pPr>
            <a:endParaRPr lang="en-US" altLang="en-US" sz="800"/>
          </a:p>
          <a:p>
            <a:pPr lvl="1">
              <a:lnSpc>
                <a:spcPct val="90000"/>
              </a:lnSpc>
            </a:pPr>
            <a:r>
              <a:rPr lang="en-US" altLang="en-US" sz="2400"/>
              <a:t>Maximum (1 - 1/n</a:t>
            </a:r>
            <a:r>
              <a:rPr lang="en-US" altLang="en-US" sz="2400" baseline="-25000"/>
              <a:t>c</a:t>
            </a:r>
            <a:r>
              <a:rPr lang="en-US" altLang="en-US" sz="2400"/>
              <a:t>) when records are equally distributed among all classes, implying least interesting information</a:t>
            </a:r>
          </a:p>
          <a:p>
            <a:pPr lvl="1">
              <a:lnSpc>
                <a:spcPct val="90000"/>
              </a:lnSpc>
            </a:pPr>
            <a:r>
              <a:rPr lang="en-US" altLang="en-US" sz="2400"/>
              <a:t>Minimum (0.0) when all records belong to one class, implying most interesting information</a:t>
            </a:r>
            <a:endParaRPr lang="en-US" altLang="en-US" sz="2400" baseline="-25000"/>
          </a:p>
        </p:txBody>
      </p:sp>
      <p:graphicFrame>
        <p:nvGraphicFramePr>
          <p:cNvPr id="48132" name="Object 4">
            <a:extLst>
              <a:ext uri="{FF2B5EF4-FFF2-40B4-BE49-F238E27FC236}">
                <a16:creationId xmlns:a16="http://schemas.microsoft.com/office/drawing/2014/main" id="{7BD86310-69B7-4EBE-8E99-99D1018AF0AD}"/>
              </a:ext>
            </a:extLst>
          </p:cNvPr>
          <p:cNvGraphicFramePr>
            <a:graphicFrameLocks noChangeAspect="1"/>
          </p:cNvGraphicFramePr>
          <p:nvPr/>
        </p:nvGraphicFramePr>
        <p:xfrm>
          <a:off x="2743200" y="1778000"/>
          <a:ext cx="3352800" cy="736600"/>
        </p:xfrm>
        <a:graphic>
          <a:graphicData uri="http://schemas.openxmlformats.org/presentationml/2006/ole">
            <mc:AlternateContent xmlns:mc="http://schemas.openxmlformats.org/markup-compatibility/2006">
              <mc:Choice xmlns:v="urn:schemas-microsoft-com:vml" Requires="v">
                <p:oleObj spid="_x0000_s48387" name="Equation" r:id="rId4" imgW="1612900" imgH="355600" progId="Equation.3">
                  <p:embed/>
                </p:oleObj>
              </mc:Choice>
              <mc:Fallback>
                <p:oleObj name="Equation" r:id="rId4" imgW="1612900" imgH="355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7780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48133" name="Object 5">
            <a:extLst>
              <a:ext uri="{FF2B5EF4-FFF2-40B4-BE49-F238E27FC236}">
                <a16:creationId xmlns:a16="http://schemas.microsoft.com/office/drawing/2014/main" id="{6377D727-983A-4A7F-97BA-D7F5460C6697}"/>
              </a:ext>
            </a:extLst>
          </p:cNvPr>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spid="_x0000_s48388" name="Document" r:id="rId6" imgW="3284220" imgH="1970532" progId="Word.Document.8">
                  <p:embed/>
                </p:oleObj>
              </mc:Choice>
              <mc:Fallback>
                <p:oleObj name="Document" r:id="rId6" imgW="3284220" imgH="1970532"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4" name="Object 6">
            <a:extLst>
              <a:ext uri="{FF2B5EF4-FFF2-40B4-BE49-F238E27FC236}">
                <a16:creationId xmlns:a16="http://schemas.microsoft.com/office/drawing/2014/main" id="{E03CF0C8-AA6E-4AF4-A94E-C81421CD133C}"/>
              </a:ext>
            </a:extLst>
          </p:cNvPr>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spid="_x0000_s48389" name="Document" r:id="rId8" imgW="3284220" imgH="1970532" progId="Word.Document.8">
                  <p:embed/>
                </p:oleObj>
              </mc:Choice>
              <mc:Fallback>
                <p:oleObj name="Document" r:id="rId8" imgW="3284220" imgH="1970532"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5" name="Object 7">
            <a:extLst>
              <a:ext uri="{FF2B5EF4-FFF2-40B4-BE49-F238E27FC236}">
                <a16:creationId xmlns:a16="http://schemas.microsoft.com/office/drawing/2014/main" id="{8A2BFA7C-D27C-43E2-A305-9B2C40B6C87C}"/>
              </a:ext>
            </a:extLst>
          </p:cNvPr>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spid="_x0000_s48390" name="Document" r:id="rId10" imgW="3284220" imgH="1970532" progId="Word.Document.8">
                  <p:embed/>
                </p:oleObj>
              </mc:Choice>
              <mc:Fallback>
                <p:oleObj name="Document" r:id="rId10" imgW="3284220" imgH="1970532" progId="Word.Document.8">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6" name="Object 8">
            <a:extLst>
              <a:ext uri="{FF2B5EF4-FFF2-40B4-BE49-F238E27FC236}">
                <a16:creationId xmlns:a16="http://schemas.microsoft.com/office/drawing/2014/main" id="{5CA1D572-0BFD-46F7-96A3-F460ADA91013}"/>
              </a:ext>
            </a:extLst>
          </p:cNvPr>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spid="_x0000_s48391" name="Document" r:id="rId12" imgW="3284220" imgH="1970532" progId="Word.Document.8">
                  <p:embed/>
                </p:oleObj>
              </mc:Choice>
              <mc:Fallback>
                <p:oleObj name="Document" r:id="rId12" imgW="3284220" imgH="1970532" progId="Word.Document.8">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EC7DCC3-1DBF-43E6-9142-EB0872DE2B3D}"/>
              </a:ext>
            </a:extLst>
          </p:cNvPr>
          <p:cNvSpPr>
            <a:spLocks noGrp="1" noChangeArrowheads="1"/>
          </p:cNvSpPr>
          <p:nvPr>
            <p:ph type="title"/>
          </p:nvPr>
        </p:nvSpPr>
        <p:spPr/>
        <p:txBody>
          <a:bodyPr/>
          <a:lstStyle/>
          <a:p>
            <a:r>
              <a:rPr lang="en-US" altLang="en-US"/>
              <a:t>Illustrating Classification Task</a:t>
            </a:r>
          </a:p>
        </p:txBody>
      </p:sp>
      <p:graphicFrame>
        <p:nvGraphicFramePr>
          <p:cNvPr id="7171" name="Object 26">
            <a:extLst>
              <a:ext uri="{FF2B5EF4-FFF2-40B4-BE49-F238E27FC236}">
                <a16:creationId xmlns:a16="http://schemas.microsoft.com/office/drawing/2014/main" id="{A680BC7E-8B26-4683-95E3-79EBB2567C60}"/>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7220" name="Visio" r:id="rId4" imgW="8424875" imgH="6279741" progId="Visio.Drawing.6">
                  <p:embed/>
                </p:oleObj>
              </mc:Choice>
              <mc:Fallback>
                <p:oleObj name="Visio" r:id="rId4" imgW="8424875" imgH="6279741" progId="Visio.Drawing.6">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7AF5F9-B0B2-4F0D-8E33-2DFBC61B9FD4}"/>
              </a:ext>
            </a:extLst>
          </p:cNvPr>
          <p:cNvSpPr>
            <a:spLocks noGrp="1" noChangeArrowheads="1"/>
          </p:cNvSpPr>
          <p:nvPr>
            <p:ph type="title"/>
          </p:nvPr>
        </p:nvSpPr>
        <p:spPr/>
        <p:txBody>
          <a:bodyPr/>
          <a:lstStyle/>
          <a:p>
            <a:r>
              <a:rPr lang="en-US" altLang="en-US"/>
              <a:t>Examples for computing GINI</a:t>
            </a:r>
          </a:p>
        </p:txBody>
      </p:sp>
      <p:graphicFrame>
        <p:nvGraphicFramePr>
          <p:cNvPr id="49155" name="Object 5">
            <a:extLst>
              <a:ext uri="{FF2B5EF4-FFF2-40B4-BE49-F238E27FC236}">
                <a16:creationId xmlns:a16="http://schemas.microsoft.com/office/drawing/2014/main" id="{9969A45E-D832-4F8B-8F9E-D8CE2843B817}"/>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spid="_x0000_s49382" name="Document" r:id="rId4" imgW="3238500" imgH="1357884" progId="Word.Document.8">
                  <p:embed/>
                </p:oleObj>
              </mc:Choice>
              <mc:Fallback>
                <p:oleObj name="Document" r:id="rId4" imgW="3238500" imgH="1357884"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56" name="Object 6">
            <a:extLst>
              <a:ext uri="{FF2B5EF4-FFF2-40B4-BE49-F238E27FC236}">
                <a16:creationId xmlns:a16="http://schemas.microsoft.com/office/drawing/2014/main" id="{E4183C3D-B3AF-4983-A9A3-E634122C77F8}"/>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spid="_x0000_s49383" name="Document" r:id="rId6" imgW="3238500" imgH="1382268" progId="Word.Document.8">
                  <p:embed/>
                </p:oleObj>
              </mc:Choice>
              <mc:Fallback>
                <p:oleObj name="Document" r:id="rId6" imgW="3238500" imgH="1382268"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57" name="Object 8">
            <a:extLst>
              <a:ext uri="{FF2B5EF4-FFF2-40B4-BE49-F238E27FC236}">
                <a16:creationId xmlns:a16="http://schemas.microsoft.com/office/drawing/2014/main" id="{2C042EAC-BED2-4F2B-9F04-B31AAF12C47C}"/>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spid="_x0000_s49384" name="Document" r:id="rId8" imgW="3238500" imgH="1357884" progId="Word.Document.8">
                  <p:embed/>
                </p:oleObj>
              </mc:Choice>
              <mc:Fallback>
                <p:oleObj name="Document" r:id="rId8" imgW="3238500" imgH="1357884" progId="Word.Document.8">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8" name="Text Box 10">
            <a:extLst>
              <a:ext uri="{FF2B5EF4-FFF2-40B4-BE49-F238E27FC236}">
                <a16:creationId xmlns:a16="http://schemas.microsoft.com/office/drawing/2014/main" id="{72E72749-9F6F-4F3D-9D59-6A341AED6136}"/>
              </a:ext>
            </a:extLst>
          </p:cNvPr>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graphicFrame>
        <p:nvGraphicFramePr>
          <p:cNvPr id="49159" name="Object 11">
            <a:extLst>
              <a:ext uri="{FF2B5EF4-FFF2-40B4-BE49-F238E27FC236}">
                <a16:creationId xmlns:a16="http://schemas.microsoft.com/office/drawing/2014/main" id="{85453C7F-4103-464F-9D0C-BA0EDAA3ADC2}"/>
              </a:ext>
            </a:extLst>
          </p:cNvPr>
          <p:cNvGraphicFramePr>
            <a:graphicFrameLocks noChangeAspect="1"/>
          </p:cNvGraphicFramePr>
          <p:nvPr/>
        </p:nvGraphicFramePr>
        <p:xfrm>
          <a:off x="2590800" y="1219200"/>
          <a:ext cx="3352800" cy="736600"/>
        </p:xfrm>
        <a:graphic>
          <a:graphicData uri="http://schemas.openxmlformats.org/presentationml/2006/ole">
            <mc:AlternateContent xmlns:mc="http://schemas.openxmlformats.org/markup-compatibility/2006">
              <mc:Choice xmlns:v="urn:schemas-microsoft-com:vml" Requires="v">
                <p:oleObj spid="_x0000_s49385" name="Equation" r:id="rId10" imgW="1612900" imgH="355600" progId="Equation.3">
                  <p:embed/>
                </p:oleObj>
              </mc:Choice>
              <mc:Fallback>
                <p:oleObj name="Equation" r:id="rId10" imgW="1612900" imgH="3556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49160" name="Text Box 12">
            <a:extLst>
              <a:ext uri="{FF2B5EF4-FFF2-40B4-BE49-F238E27FC236}">
                <a16:creationId xmlns:a16="http://schemas.microsoft.com/office/drawing/2014/main" id="{8837CC6C-E034-4EB5-8E46-5CDE209B9C88}"/>
              </a:ext>
            </a:extLst>
          </p:cNvPr>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49161" name="Text Box 13">
            <a:extLst>
              <a:ext uri="{FF2B5EF4-FFF2-40B4-BE49-F238E27FC236}">
                <a16:creationId xmlns:a16="http://schemas.microsoft.com/office/drawing/2014/main" id="{D2B43782-0A4B-41D4-90C5-05E5CD5F8D32}"/>
              </a:ext>
            </a:extLst>
          </p:cNvPr>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D084AA8-2448-4F12-B45D-01BBFC5EA2FC}"/>
              </a:ext>
            </a:extLst>
          </p:cNvPr>
          <p:cNvSpPr>
            <a:spLocks noGrp="1" noChangeArrowheads="1"/>
          </p:cNvSpPr>
          <p:nvPr>
            <p:ph type="title"/>
          </p:nvPr>
        </p:nvSpPr>
        <p:spPr/>
        <p:txBody>
          <a:bodyPr/>
          <a:lstStyle/>
          <a:p>
            <a:r>
              <a:rPr lang="en-US" altLang="en-US"/>
              <a:t>Splitting Based on GINI</a:t>
            </a:r>
          </a:p>
        </p:txBody>
      </p:sp>
      <p:sp>
        <p:nvSpPr>
          <p:cNvPr id="50179" name="Rectangle 3">
            <a:extLst>
              <a:ext uri="{FF2B5EF4-FFF2-40B4-BE49-F238E27FC236}">
                <a16:creationId xmlns:a16="http://schemas.microsoft.com/office/drawing/2014/main" id="{47E74389-383F-46B2-85D0-80E13F7957B0}"/>
              </a:ext>
            </a:extLst>
          </p:cNvPr>
          <p:cNvSpPr>
            <a:spLocks noGrp="1" noChangeArrowheads="1"/>
          </p:cNvSpPr>
          <p:nvPr>
            <p:ph type="body" sz="half" idx="1"/>
          </p:nvPr>
        </p:nvSpPr>
        <p:spPr>
          <a:xfrm>
            <a:off x="381000" y="1143000"/>
            <a:ext cx="8382000" cy="4438650"/>
          </a:xfrm>
        </p:spPr>
        <p:txBody>
          <a:bodyPr/>
          <a:lstStyle/>
          <a:p>
            <a:pPr marL="342900" indent="-342900"/>
            <a:r>
              <a:rPr lang="en-US" altLang="en-US" sz="2400" dirty="0"/>
              <a:t>Used in CART, SLIQ, SPRINT.</a:t>
            </a:r>
          </a:p>
          <a:p>
            <a:pPr marL="342900" indent="-342900"/>
            <a:r>
              <a:rPr lang="en-US" altLang="en-US" sz="2400" dirty="0"/>
              <a:t>When a node p is split into k partitions (children), the quality of split is computed as,</a:t>
            </a:r>
          </a:p>
          <a:p>
            <a:pPr marL="342900" indent="-342900"/>
            <a:endParaRPr lang="en-US" altLang="en-US" sz="2400" dirty="0"/>
          </a:p>
          <a:p>
            <a:pPr marL="342900" indent="-342900"/>
            <a:endParaRPr lang="en-US" altLang="en-US" sz="2400" dirty="0"/>
          </a:p>
          <a:p>
            <a:pPr marL="342900" indent="-342900">
              <a:buFont typeface="Monotype Sorts" pitchFamily="2" charset="2"/>
              <a:buNone/>
            </a:pPr>
            <a:r>
              <a:rPr lang="en-US" altLang="en-US" sz="2400" dirty="0"/>
              <a:t>	</a:t>
            </a:r>
          </a:p>
          <a:p>
            <a:pPr marL="342900" indent="-342900">
              <a:buFont typeface="Monotype Sorts" pitchFamily="2" charset="2"/>
              <a:buNone/>
            </a:pPr>
            <a:endParaRPr lang="en-US" altLang="en-US" sz="2400" dirty="0"/>
          </a:p>
          <a:p>
            <a:pPr marL="342900" indent="-342900">
              <a:buFont typeface="Monotype Sorts" pitchFamily="2" charset="2"/>
              <a:buNone/>
            </a:pPr>
            <a:r>
              <a:rPr lang="en-US" altLang="en-US" sz="2400" dirty="0"/>
              <a:t>	where,	n</a:t>
            </a:r>
            <a:r>
              <a:rPr lang="en-US" altLang="en-US" sz="2400" baseline="-25000" dirty="0"/>
              <a:t>i</a:t>
            </a:r>
            <a:r>
              <a:rPr lang="en-US" altLang="en-US" sz="2400" dirty="0"/>
              <a:t> = number of records at child i,</a:t>
            </a:r>
          </a:p>
          <a:p>
            <a:pPr marL="342900" indent="-342900">
              <a:buFont typeface="Monotype Sorts" pitchFamily="2" charset="2"/>
              <a:buNone/>
            </a:pPr>
            <a:r>
              <a:rPr lang="en-US" altLang="en-US" sz="2400" dirty="0"/>
              <a:t>    			n</a:t>
            </a:r>
            <a:r>
              <a:rPr lang="en-US" altLang="en-US" sz="2400" baseline="-25000" dirty="0"/>
              <a:t> </a:t>
            </a:r>
            <a:r>
              <a:rPr lang="en-US" altLang="en-US" sz="2400" dirty="0"/>
              <a:t> = number of records at node p.</a:t>
            </a:r>
            <a:endParaRPr lang="en-US" altLang="en-US" sz="3200" dirty="0"/>
          </a:p>
        </p:txBody>
      </p:sp>
      <p:graphicFrame>
        <p:nvGraphicFramePr>
          <p:cNvPr id="50180" name="Object 4">
            <a:extLst>
              <a:ext uri="{FF2B5EF4-FFF2-40B4-BE49-F238E27FC236}">
                <a16:creationId xmlns:a16="http://schemas.microsoft.com/office/drawing/2014/main" id="{E5B80525-A2A9-4EE6-BFC2-A0F0A33114B7}"/>
              </a:ext>
            </a:extLst>
          </p:cNvPr>
          <p:cNvGraphicFramePr>
            <a:graphicFrameLocks noChangeAspect="1"/>
          </p:cNvGraphicFramePr>
          <p:nvPr/>
        </p:nvGraphicFramePr>
        <p:xfrm>
          <a:off x="2667000" y="2590800"/>
          <a:ext cx="3886200" cy="1104900"/>
        </p:xfrm>
        <a:graphic>
          <a:graphicData uri="http://schemas.openxmlformats.org/presentationml/2006/ole">
            <mc:AlternateContent xmlns:mc="http://schemas.openxmlformats.org/markup-compatibility/2006">
              <mc:Choice xmlns:v="urn:schemas-microsoft-com:vml" Requires="v">
                <p:oleObj spid="_x0000_s50230" name="Equation" r:id="rId4" imgW="1511300" imgH="431800" progId="Equation.3">
                  <p:embed/>
                </p:oleObj>
              </mc:Choice>
              <mc:Fallback>
                <p:oleObj name="Equation" r:id="rId4" imgW="15113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59080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FE70980-E348-48F5-97D7-3FC24A952A89}"/>
              </a:ext>
            </a:extLst>
          </p:cNvPr>
          <p:cNvSpPr>
            <a:spLocks noGrp="1" noChangeArrowheads="1"/>
          </p:cNvSpPr>
          <p:nvPr>
            <p:ph type="title"/>
          </p:nvPr>
        </p:nvSpPr>
        <p:spPr>
          <a:xfrm>
            <a:off x="228600" y="152400"/>
            <a:ext cx="8610600" cy="533400"/>
          </a:xfrm>
        </p:spPr>
        <p:txBody>
          <a:bodyPr/>
          <a:lstStyle/>
          <a:p>
            <a:r>
              <a:rPr lang="en-US" altLang="en-US" sz="2800" dirty="0"/>
              <a:t>Binary Attributes: Computing GINI Index</a:t>
            </a:r>
          </a:p>
        </p:txBody>
      </p:sp>
      <p:sp>
        <p:nvSpPr>
          <p:cNvPr id="51203" name="Rectangle 3">
            <a:extLst>
              <a:ext uri="{FF2B5EF4-FFF2-40B4-BE49-F238E27FC236}">
                <a16:creationId xmlns:a16="http://schemas.microsoft.com/office/drawing/2014/main" id="{3A6622A5-F485-4D83-BA51-528C5309AC0D}"/>
              </a:ext>
            </a:extLst>
          </p:cNvPr>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US" altLang="en-US" sz="2400" b="0" dirty="0"/>
              <a:t>Splits into two partitions</a:t>
            </a:r>
          </a:p>
          <a:p>
            <a:r>
              <a:rPr lang="en-US" altLang="en-US" sz="2400" b="0" dirty="0"/>
              <a:t>Effect of Weighing partitions: </a:t>
            </a:r>
          </a:p>
          <a:p>
            <a:pPr lvl="1"/>
            <a:r>
              <a:rPr lang="en-US" altLang="en-US" sz="2400" b="0" dirty="0"/>
              <a:t>Larger and Purer Partitions are </a:t>
            </a:r>
          </a:p>
          <a:p>
            <a:pPr marL="457200" lvl="1" indent="0">
              <a:buNone/>
            </a:pPr>
            <a:r>
              <a:rPr lang="en-US" altLang="en-US" sz="2400" b="0" dirty="0"/>
              <a:t>    sought for.</a:t>
            </a:r>
          </a:p>
        </p:txBody>
      </p:sp>
      <p:sp>
        <p:nvSpPr>
          <p:cNvPr id="51204" name="Oval 4">
            <a:extLst>
              <a:ext uri="{FF2B5EF4-FFF2-40B4-BE49-F238E27FC236}">
                <a16:creationId xmlns:a16="http://schemas.microsoft.com/office/drawing/2014/main" id="{8E3BDF3E-C006-4069-A707-BF42E51EE309}"/>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2000" b="0" dirty="0">
                <a:latin typeface="Times New Roman" panose="02020603050405020304" pitchFamily="18" charset="0"/>
              </a:rPr>
              <a:t>B?</a:t>
            </a:r>
            <a:endParaRPr lang="en-US" altLang="en-US" sz="2400" b="0" dirty="0">
              <a:latin typeface="Times New Roman" panose="02020603050405020304" pitchFamily="18" charset="0"/>
            </a:endParaRPr>
          </a:p>
        </p:txBody>
      </p:sp>
      <p:sp>
        <p:nvSpPr>
          <p:cNvPr id="51205" name="Line 5">
            <a:extLst>
              <a:ext uri="{FF2B5EF4-FFF2-40B4-BE49-F238E27FC236}">
                <a16:creationId xmlns:a16="http://schemas.microsoft.com/office/drawing/2014/main" id="{FDC97083-550D-4F41-A7C8-9E7E034A1E93}"/>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6">
            <a:extLst>
              <a:ext uri="{FF2B5EF4-FFF2-40B4-BE49-F238E27FC236}">
                <a16:creationId xmlns:a16="http://schemas.microsoft.com/office/drawing/2014/main" id="{E75CBA94-8EF0-4733-B8A4-67B5AE6286D2}"/>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7" name="Text Box 7">
            <a:extLst>
              <a:ext uri="{FF2B5EF4-FFF2-40B4-BE49-F238E27FC236}">
                <a16:creationId xmlns:a16="http://schemas.microsoft.com/office/drawing/2014/main" id="{EB74D6A3-B689-460E-9A0F-B2EFE7B63211}"/>
              </a:ext>
            </a:extLst>
          </p:cNvPr>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51208" name="Text Box 8">
            <a:extLst>
              <a:ext uri="{FF2B5EF4-FFF2-40B4-BE49-F238E27FC236}">
                <a16:creationId xmlns:a16="http://schemas.microsoft.com/office/drawing/2014/main" id="{AC5508FA-D53F-4BF8-9A88-EBCE91AA6082}"/>
              </a:ext>
            </a:extLst>
          </p:cNvPr>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51209" name="Rectangle 9">
            <a:extLst>
              <a:ext uri="{FF2B5EF4-FFF2-40B4-BE49-F238E27FC236}">
                <a16:creationId xmlns:a16="http://schemas.microsoft.com/office/drawing/2014/main" id="{B9CFE51F-B016-40CB-A67B-75A002A87DD5}"/>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dirty="0">
                <a:latin typeface="Times New Roman" panose="02020603050405020304" pitchFamily="18" charset="0"/>
              </a:rPr>
              <a:t>Node N1</a:t>
            </a:r>
          </a:p>
        </p:txBody>
      </p:sp>
      <p:sp>
        <p:nvSpPr>
          <p:cNvPr id="51210" name="Rectangle 10">
            <a:extLst>
              <a:ext uri="{FF2B5EF4-FFF2-40B4-BE49-F238E27FC236}">
                <a16:creationId xmlns:a16="http://schemas.microsoft.com/office/drawing/2014/main" id="{8C4D13BA-85DB-4DC7-8B91-533434EEB786}"/>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800" b="0" dirty="0">
                <a:latin typeface="Times New Roman" panose="02020603050405020304" pitchFamily="18" charset="0"/>
              </a:rPr>
              <a:t>Node N2</a:t>
            </a:r>
          </a:p>
        </p:txBody>
      </p:sp>
      <p:graphicFrame>
        <p:nvGraphicFramePr>
          <p:cNvPr id="51211" name="Object 11">
            <a:extLst>
              <a:ext uri="{FF2B5EF4-FFF2-40B4-BE49-F238E27FC236}">
                <a16:creationId xmlns:a16="http://schemas.microsoft.com/office/drawing/2014/main" id="{ED3F2DC7-0F7E-4E5E-9F32-9AD37FBB644D}"/>
              </a:ext>
            </a:extLst>
          </p:cNvPr>
          <p:cNvGraphicFramePr>
            <a:graphicFrameLocks noChangeAspect="1"/>
          </p:cNvGraphicFramePr>
          <p:nvPr>
            <p:extLst>
              <p:ext uri="{D42A27DB-BD31-4B8C-83A1-F6EECF244321}">
                <p14:modId xmlns:p14="http://schemas.microsoft.com/office/powerpoint/2010/main" val="740559834"/>
              </p:ext>
            </p:extLst>
          </p:nvPr>
        </p:nvGraphicFramePr>
        <p:xfrm>
          <a:off x="6532880" y="1503363"/>
          <a:ext cx="1981200" cy="1790700"/>
        </p:xfrm>
        <a:graphic>
          <a:graphicData uri="http://schemas.openxmlformats.org/presentationml/2006/ole">
            <mc:AlternateContent xmlns:mc="http://schemas.openxmlformats.org/markup-compatibility/2006">
              <mc:Choice xmlns:v="urn:schemas-microsoft-com:vml" Requires="v">
                <p:oleObj spid="_x0000_s51318" name="Document" r:id="rId4" imgW="3177540" imgH="3054096" progId="Word.Document.8">
                  <p:embed/>
                </p:oleObj>
              </mc:Choice>
              <mc:Fallback>
                <p:oleObj name="Document" r:id="rId4" imgW="3177540" imgH="3054096"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880" y="1503363"/>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1212" name="Object 12">
            <a:extLst>
              <a:ext uri="{FF2B5EF4-FFF2-40B4-BE49-F238E27FC236}">
                <a16:creationId xmlns:a16="http://schemas.microsoft.com/office/drawing/2014/main" id="{E4543340-5BD8-49AF-963C-048A48E9FC3E}"/>
              </a:ext>
            </a:extLst>
          </p:cNvPr>
          <p:cNvGraphicFramePr>
            <a:graphicFrameLocks noChangeAspect="1"/>
          </p:cNvGraphicFramePr>
          <p:nvPr>
            <p:extLst>
              <p:ext uri="{D42A27DB-BD31-4B8C-83A1-F6EECF244321}">
                <p14:modId xmlns:p14="http://schemas.microsoft.com/office/powerpoint/2010/main" val="3833094144"/>
              </p:ext>
            </p:extLst>
          </p:nvPr>
        </p:nvGraphicFramePr>
        <p:xfrm>
          <a:off x="3276600" y="4646613"/>
          <a:ext cx="1903413" cy="1474787"/>
        </p:xfrm>
        <a:graphic>
          <a:graphicData uri="http://schemas.openxmlformats.org/presentationml/2006/ole">
            <mc:AlternateContent xmlns:mc="http://schemas.openxmlformats.org/markup-compatibility/2006">
              <mc:Choice xmlns:v="urn:schemas-microsoft-com:vml" Requires="v">
                <p:oleObj spid="_x0000_s51319" name="Document" r:id="rId6" imgW="3265920" imgH="2552760" progId="Word.Document.8">
                  <p:embed/>
                </p:oleObj>
              </mc:Choice>
              <mc:Fallback>
                <p:oleObj name="Document" r:id="rId6" imgW="3265920" imgH="2552760" progId="Word.Document.8">
                  <p:embed/>
                  <p:pic>
                    <p:nvPicPr>
                      <p:cNvPr id="0" name="Object 12"/>
                      <p:cNvPicPr>
                        <a:picLocks noChangeAspect="1" noChangeArrowheads="1"/>
                      </p:cNvPicPr>
                      <p:nvPr/>
                    </p:nvPicPr>
                    <p:blipFill>
                      <a:blip r:embed="rId7"/>
                      <a:srcRect/>
                      <a:stretch>
                        <a:fillRect/>
                      </a:stretch>
                    </p:blipFill>
                    <p:spPr bwMode="auto">
                      <a:xfrm>
                        <a:off x="3276600" y="4646613"/>
                        <a:ext cx="1903413" cy="1474787"/>
                      </a:xfrm>
                      <a:prstGeom prst="rect">
                        <a:avLst/>
                      </a:prstGeom>
                      <a:noFill/>
                      <a:ln>
                        <a:noFill/>
                      </a:ln>
                      <a:effectLst/>
                    </p:spPr>
                  </p:pic>
                </p:oleObj>
              </mc:Fallback>
            </mc:AlternateContent>
          </a:graphicData>
        </a:graphic>
      </p:graphicFrame>
      <p:sp>
        <p:nvSpPr>
          <p:cNvPr id="51213" name="Text Box 13">
            <a:extLst>
              <a:ext uri="{FF2B5EF4-FFF2-40B4-BE49-F238E27FC236}">
                <a16:creationId xmlns:a16="http://schemas.microsoft.com/office/drawing/2014/main" id="{70F6BEA4-F666-4B43-B401-5F1BBDBC1A77}"/>
              </a:ext>
            </a:extLst>
          </p:cNvPr>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dirty="0"/>
              <a:t>Gini(N1) </a:t>
            </a:r>
            <a:br>
              <a:rPr lang="en-US" altLang="en-US" sz="2000" dirty="0"/>
            </a:br>
            <a:r>
              <a:rPr lang="en-US" altLang="en-US" sz="2000" dirty="0"/>
              <a:t>= 1 – (5/7)</a:t>
            </a:r>
            <a:r>
              <a:rPr lang="en-US" altLang="en-US" sz="2000" baseline="30000" dirty="0"/>
              <a:t>2 </a:t>
            </a:r>
            <a:r>
              <a:rPr lang="en-US" altLang="en-US" sz="2000" dirty="0"/>
              <a:t>– (2/7)</a:t>
            </a:r>
            <a:r>
              <a:rPr lang="en-US" altLang="en-US" sz="2000" baseline="30000" dirty="0"/>
              <a:t>2</a:t>
            </a:r>
            <a:r>
              <a:rPr lang="en-US" altLang="en-US" sz="2000" dirty="0"/>
              <a:t> </a:t>
            </a:r>
            <a:br>
              <a:rPr lang="en-US" altLang="en-US" sz="2000" dirty="0"/>
            </a:br>
            <a:r>
              <a:rPr lang="en-US" altLang="en-US" sz="2000" dirty="0"/>
              <a:t>= 0.408 </a:t>
            </a:r>
          </a:p>
          <a:p>
            <a:pPr>
              <a:spcBef>
                <a:spcPct val="50000"/>
              </a:spcBef>
              <a:spcAft>
                <a:spcPct val="0"/>
              </a:spcAft>
              <a:buClrTx/>
              <a:buSzTx/>
              <a:buFontTx/>
              <a:buNone/>
            </a:pPr>
            <a:r>
              <a:rPr lang="en-US" altLang="en-US" sz="2000" dirty="0"/>
              <a:t>Gini(N2) </a:t>
            </a:r>
            <a:br>
              <a:rPr lang="en-US" altLang="en-US" sz="2000" dirty="0"/>
            </a:br>
            <a:r>
              <a:rPr lang="en-US" altLang="en-US" sz="2000" dirty="0"/>
              <a:t>= 1 – (1/5)</a:t>
            </a:r>
            <a:r>
              <a:rPr lang="en-US" altLang="en-US" sz="2000" baseline="30000" dirty="0"/>
              <a:t>2 </a:t>
            </a:r>
            <a:r>
              <a:rPr lang="en-US" altLang="en-US" sz="2000" dirty="0"/>
              <a:t>– (4/5)</a:t>
            </a:r>
            <a:r>
              <a:rPr lang="en-US" altLang="en-US" sz="2000" baseline="30000" dirty="0"/>
              <a:t>2</a:t>
            </a:r>
            <a:r>
              <a:rPr lang="en-US" altLang="en-US" sz="2000" dirty="0"/>
              <a:t> </a:t>
            </a:r>
            <a:br>
              <a:rPr lang="en-US" altLang="en-US" sz="2000" dirty="0"/>
            </a:br>
            <a:r>
              <a:rPr lang="en-US" altLang="en-US" sz="2000" dirty="0"/>
              <a:t>= 0.32</a:t>
            </a:r>
          </a:p>
        </p:txBody>
      </p:sp>
      <p:sp>
        <p:nvSpPr>
          <p:cNvPr id="51214" name="Text Box 14">
            <a:extLst>
              <a:ext uri="{FF2B5EF4-FFF2-40B4-BE49-F238E27FC236}">
                <a16:creationId xmlns:a16="http://schemas.microsoft.com/office/drawing/2014/main" id="{A386EC11-A1C7-48A3-9C47-8DD84A43D10E}"/>
              </a:ext>
            </a:extLst>
          </p:cNvPr>
          <p:cNvSpPr txBox="1">
            <a:spLocks noChangeArrowheads="1"/>
          </p:cNvSpPr>
          <p:nvPr/>
        </p:nvSpPr>
        <p:spPr bwMode="auto">
          <a:xfrm>
            <a:off x="5943600" y="4648200"/>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dirty="0"/>
              <a:t>Gini_split </a:t>
            </a:r>
            <a:br>
              <a:rPr lang="en-US" altLang="en-US" sz="2000" dirty="0"/>
            </a:br>
            <a:r>
              <a:rPr lang="en-US" altLang="en-US" sz="2000" dirty="0"/>
              <a:t>= 7/12 * 0.408 + </a:t>
            </a:r>
            <a:br>
              <a:rPr lang="en-US" altLang="en-US" sz="2000" dirty="0"/>
            </a:br>
            <a:r>
              <a:rPr lang="en-US" altLang="en-US" sz="2000" dirty="0"/>
              <a:t>   5/12 * 0.32</a:t>
            </a:r>
            <a:br>
              <a:rPr lang="en-US" altLang="en-US" sz="2000" dirty="0"/>
            </a:br>
            <a:r>
              <a:rPr lang="en-US" altLang="en-US" sz="2000" dirty="0"/>
              <a:t>= 0.371</a:t>
            </a:r>
          </a:p>
        </p:txBody>
      </p:sp>
      <p:sp>
        <p:nvSpPr>
          <p:cNvPr id="3" name="Arrow: Curved Left 2">
            <a:extLst>
              <a:ext uri="{FF2B5EF4-FFF2-40B4-BE49-F238E27FC236}">
                <a16:creationId xmlns:a16="http://schemas.microsoft.com/office/drawing/2014/main" id="{21E5747B-C06C-4E84-9758-CAAD707E05BC}"/>
              </a:ext>
            </a:extLst>
          </p:cNvPr>
          <p:cNvSpPr/>
          <p:nvPr/>
        </p:nvSpPr>
        <p:spPr bwMode="auto">
          <a:xfrm rot="5558553">
            <a:off x="5204965" y="5120006"/>
            <a:ext cx="651766" cy="2332988"/>
          </a:xfrm>
          <a:prstGeom prst="curved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ED46BED-E762-467F-B679-8987358999A7}"/>
              </a:ext>
            </a:extLst>
          </p:cNvPr>
          <p:cNvSpPr>
            <a:spLocks noGrp="1" noChangeArrowheads="1"/>
          </p:cNvSpPr>
          <p:nvPr>
            <p:ph type="title"/>
          </p:nvPr>
        </p:nvSpPr>
        <p:spPr>
          <a:xfrm>
            <a:off x="381000" y="152400"/>
            <a:ext cx="8458200" cy="533400"/>
          </a:xfrm>
        </p:spPr>
        <p:txBody>
          <a:bodyPr/>
          <a:lstStyle/>
          <a:p>
            <a:r>
              <a:rPr lang="en-US" altLang="en-US" sz="2800"/>
              <a:t>Categorical Attributes: Computing Gini Index</a:t>
            </a:r>
          </a:p>
        </p:txBody>
      </p:sp>
      <p:sp>
        <p:nvSpPr>
          <p:cNvPr id="52227" name="Rectangle 3">
            <a:extLst>
              <a:ext uri="{FF2B5EF4-FFF2-40B4-BE49-F238E27FC236}">
                <a16:creationId xmlns:a16="http://schemas.microsoft.com/office/drawing/2014/main" id="{6869A392-172D-496F-975B-E4593AFFD56C}"/>
              </a:ext>
            </a:extLst>
          </p:cNvPr>
          <p:cNvSpPr>
            <a:spLocks noGrp="1" noChangeArrowheads="1"/>
          </p:cNvSpPr>
          <p:nvPr>
            <p:ph type="body" idx="1"/>
          </p:nvPr>
        </p:nvSpPr>
        <p:spPr/>
        <p:txBody>
          <a:bodyPr/>
          <a:lstStyle/>
          <a:p>
            <a:r>
              <a:rPr lang="en-US" altLang="en-US" sz="2400"/>
              <a:t>For each distinct value, gather counts for each class in the dataset</a:t>
            </a:r>
          </a:p>
          <a:p>
            <a:r>
              <a:rPr lang="en-US" altLang="en-US" sz="2400"/>
              <a:t>Use the count matrix to make decisions</a:t>
            </a:r>
          </a:p>
        </p:txBody>
      </p:sp>
      <p:graphicFrame>
        <p:nvGraphicFramePr>
          <p:cNvPr id="52228" name="Object 4">
            <a:extLst>
              <a:ext uri="{FF2B5EF4-FFF2-40B4-BE49-F238E27FC236}">
                <a16:creationId xmlns:a16="http://schemas.microsoft.com/office/drawing/2014/main" id="{A295C1E4-9B97-4C7C-9119-6B86D768FD0E}"/>
              </a:ext>
            </a:extLst>
          </p:cNvPr>
          <p:cNvGraphicFramePr>
            <a:graphicFrameLocks noChangeAspect="1"/>
          </p:cNvGraphicFramePr>
          <p:nvPr/>
        </p:nvGraphicFramePr>
        <p:xfrm>
          <a:off x="3886200" y="3810000"/>
          <a:ext cx="2609850" cy="1768475"/>
        </p:xfrm>
        <a:graphic>
          <a:graphicData uri="http://schemas.openxmlformats.org/presentationml/2006/ole">
            <mc:AlternateContent xmlns:mc="http://schemas.openxmlformats.org/markup-compatibility/2006">
              <mc:Choice xmlns:v="urn:schemas-microsoft-com:vml" Requires="v">
                <p:oleObj spid="_x0000_s52390" name="Document" r:id="rId4" imgW="5849112" imgH="4005072" progId="Word.Document.8">
                  <p:embed/>
                </p:oleObj>
              </mc:Choice>
              <mc:Fallback>
                <p:oleObj name="Document" r:id="rId4" imgW="5849112" imgH="400507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9" name="Object 5">
            <a:extLst>
              <a:ext uri="{FF2B5EF4-FFF2-40B4-BE49-F238E27FC236}">
                <a16:creationId xmlns:a16="http://schemas.microsoft.com/office/drawing/2014/main" id="{C4626E51-5BAC-4084-AE02-511C884F4011}"/>
              </a:ext>
            </a:extLst>
          </p:cNvPr>
          <p:cNvGraphicFramePr>
            <a:graphicFrameLocks noChangeAspect="1"/>
          </p:cNvGraphicFramePr>
          <p:nvPr/>
        </p:nvGraphicFramePr>
        <p:xfrm>
          <a:off x="6381750" y="3810000"/>
          <a:ext cx="2609850" cy="1768475"/>
        </p:xfrm>
        <a:graphic>
          <a:graphicData uri="http://schemas.openxmlformats.org/presentationml/2006/ole">
            <mc:AlternateContent xmlns:mc="http://schemas.openxmlformats.org/markup-compatibility/2006">
              <mc:Choice xmlns:v="urn:schemas-microsoft-com:vml" Requires="v">
                <p:oleObj spid="_x0000_s52391" name="Document" r:id="rId6" imgW="5849112" imgH="4005072" progId="Word.Document.8">
                  <p:embed/>
                </p:oleObj>
              </mc:Choice>
              <mc:Fallback>
                <p:oleObj name="Document" r:id="rId6" imgW="5849112" imgH="4005072"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175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30" name="Object 6">
            <a:extLst>
              <a:ext uri="{FF2B5EF4-FFF2-40B4-BE49-F238E27FC236}">
                <a16:creationId xmlns:a16="http://schemas.microsoft.com/office/drawing/2014/main" id="{0014F1A7-3E92-4983-BE29-3068FAD8D296}"/>
              </a:ext>
            </a:extLst>
          </p:cNvPr>
          <p:cNvGraphicFramePr>
            <a:graphicFrameLocks noChangeAspect="1"/>
          </p:cNvGraphicFramePr>
          <p:nvPr/>
        </p:nvGraphicFramePr>
        <p:xfrm>
          <a:off x="304800" y="3810000"/>
          <a:ext cx="2744788" cy="1524000"/>
        </p:xfrm>
        <a:graphic>
          <a:graphicData uri="http://schemas.openxmlformats.org/presentationml/2006/ole">
            <mc:AlternateContent xmlns:mc="http://schemas.openxmlformats.org/markup-compatibility/2006">
              <mc:Choice xmlns:v="urn:schemas-microsoft-com:vml" Requires="v">
                <p:oleObj spid="_x0000_s52392" name="Document" r:id="rId8" imgW="6205728" imgH="3191256" progId="Word.Document.8">
                  <p:embed/>
                </p:oleObj>
              </mc:Choice>
              <mc:Fallback>
                <p:oleObj name="Document" r:id="rId8" imgW="6205728" imgH="3191256"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8100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31" name="Line 7">
            <a:extLst>
              <a:ext uri="{FF2B5EF4-FFF2-40B4-BE49-F238E27FC236}">
                <a16:creationId xmlns:a16="http://schemas.microsoft.com/office/drawing/2014/main" id="{C8BBD90A-9230-44DB-AA87-45428ACE36AA}"/>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2" name="Text Box 8">
            <a:extLst>
              <a:ext uri="{FF2B5EF4-FFF2-40B4-BE49-F238E27FC236}">
                <a16:creationId xmlns:a16="http://schemas.microsoft.com/office/drawing/2014/main" id="{C2E5C3C0-6D6E-402A-81CB-C0317BC3163C}"/>
              </a:ext>
            </a:extLst>
          </p:cNvPr>
          <p:cNvSpPr txBox="1">
            <a:spLocks noChangeArrowheads="1"/>
          </p:cNvSpPr>
          <p:nvPr/>
        </p:nvSpPr>
        <p:spPr bwMode="auto">
          <a:xfrm>
            <a:off x="915988" y="28686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2000" b="0">
                <a:latin typeface="Times New Roman" panose="02020603050405020304" pitchFamily="18" charset="0"/>
              </a:rPr>
              <a:t>Multi-way split</a:t>
            </a:r>
          </a:p>
        </p:txBody>
      </p:sp>
      <p:sp>
        <p:nvSpPr>
          <p:cNvPr id="52233" name="Text Box 9">
            <a:extLst>
              <a:ext uri="{FF2B5EF4-FFF2-40B4-BE49-F238E27FC236}">
                <a16:creationId xmlns:a16="http://schemas.microsoft.com/office/drawing/2014/main" id="{5A382245-EBF3-4208-B4E6-EEAE0CDEE615}"/>
              </a:ext>
            </a:extLst>
          </p:cNvPr>
          <p:cNvSpPr txBox="1">
            <a:spLocks noChangeArrowheads="1"/>
          </p:cNvSpPr>
          <p:nvPr/>
        </p:nvSpPr>
        <p:spPr bwMode="auto">
          <a:xfrm>
            <a:off x="4719638" y="28686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2000" b="0">
                <a:latin typeface="Times New Roman" panose="02020603050405020304" pitchFamily="18" charset="0"/>
              </a:rPr>
              <a:t>Two-way split </a:t>
            </a:r>
          </a:p>
          <a:p>
            <a:pPr algn="ctr">
              <a:spcBef>
                <a:spcPct val="0"/>
              </a:spcBef>
              <a:spcAft>
                <a:spcPct val="0"/>
              </a:spcAft>
              <a:buClrTx/>
              <a:buSzTx/>
              <a:buFontTx/>
              <a:buNone/>
            </a:pPr>
            <a:r>
              <a:rPr lang="en-US" altLang="en-US" sz="2000" b="0">
                <a:latin typeface="Times New Roman" panose="02020603050405020304" pitchFamily="18" charset="0"/>
              </a:rPr>
              <a:t>(find best partition of values)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D008DCC3-C9D1-458E-AD5D-A5B26F870575}"/>
              </a:ext>
            </a:extLst>
          </p:cNvPr>
          <p:cNvSpPr>
            <a:spLocks noGrp="1" noChangeArrowheads="1"/>
          </p:cNvSpPr>
          <p:nvPr>
            <p:ph type="title"/>
          </p:nvPr>
        </p:nvSpPr>
        <p:spPr/>
        <p:txBody>
          <a:bodyPr/>
          <a:lstStyle/>
          <a:p>
            <a:r>
              <a:rPr lang="en-US" altLang="en-US" sz="2800"/>
              <a:t>Continuous Attributes: Computing Gini Index</a:t>
            </a:r>
          </a:p>
        </p:txBody>
      </p:sp>
      <p:sp>
        <p:nvSpPr>
          <p:cNvPr id="53251" name="Rectangle 5">
            <a:extLst>
              <a:ext uri="{FF2B5EF4-FFF2-40B4-BE49-F238E27FC236}">
                <a16:creationId xmlns:a16="http://schemas.microsoft.com/office/drawing/2014/main" id="{B167965F-BFCE-4ECD-A45C-A85F7BE28E25}"/>
              </a:ext>
            </a:extLst>
          </p:cNvPr>
          <p:cNvSpPr>
            <a:spLocks noGrp="1" noChangeArrowheads="1"/>
          </p:cNvSpPr>
          <p:nvPr>
            <p:ph type="body" sz="half" idx="1"/>
          </p:nvPr>
        </p:nvSpPr>
        <p:spPr>
          <a:xfrm>
            <a:off x="411163" y="1143000"/>
            <a:ext cx="4999037" cy="5181600"/>
          </a:xfrm>
        </p:spPr>
        <p:txBody>
          <a:bodyPr/>
          <a:lstStyle/>
          <a:p>
            <a:pPr>
              <a:lnSpc>
                <a:spcPct val="90000"/>
              </a:lnSpc>
            </a:pPr>
            <a:r>
              <a:rPr lang="en-US" altLang="en-US" sz="2000"/>
              <a:t>Use Binary Decisions based on one value</a:t>
            </a:r>
          </a:p>
          <a:p>
            <a:pPr>
              <a:lnSpc>
                <a:spcPct val="90000"/>
              </a:lnSpc>
            </a:pPr>
            <a:r>
              <a:rPr lang="en-US" altLang="en-US" sz="2000"/>
              <a:t>Several Choices for the splitting value</a:t>
            </a:r>
          </a:p>
          <a:p>
            <a:pPr lvl="1">
              <a:lnSpc>
                <a:spcPct val="90000"/>
              </a:lnSpc>
            </a:pPr>
            <a:r>
              <a:rPr lang="en-US" altLang="en-US" sz="2000"/>
              <a:t>Number of possible splitting values </a:t>
            </a:r>
            <a:br>
              <a:rPr lang="en-US" altLang="en-US" sz="2000"/>
            </a:br>
            <a:r>
              <a:rPr lang="en-US" altLang="en-US" sz="2000"/>
              <a:t>= Number of distinct values</a:t>
            </a:r>
          </a:p>
          <a:p>
            <a:pPr>
              <a:lnSpc>
                <a:spcPct val="90000"/>
              </a:lnSpc>
            </a:pPr>
            <a:r>
              <a:rPr lang="en-US" altLang="en-US" sz="2000"/>
              <a:t>Each splitting value has a count matrix associated with it</a:t>
            </a:r>
          </a:p>
          <a:p>
            <a:pPr lvl="1">
              <a:lnSpc>
                <a:spcPct val="90000"/>
              </a:lnSpc>
            </a:pPr>
            <a:r>
              <a:rPr lang="en-US" altLang="en-US" sz="2000"/>
              <a:t>Class counts in each of the partitions, A &lt; v and A </a:t>
            </a:r>
            <a:r>
              <a:rPr lang="en-US" altLang="en-US" sz="2000">
                <a:sym typeface="Symbol" panose="05050102010706020507" pitchFamily="18" charset="2"/>
              </a:rPr>
              <a:t></a:t>
            </a:r>
            <a:r>
              <a:rPr lang="en-US" altLang="en-US" sz="2000"/>
              <a:t> v</a:t>
            </a:r>
          </a:p>
          <a:p>
            <a:pPr>
              <a:lnSpc>
                <a:spcPct val="90000"/>
              </a:lnSpc>
            </a:pPr>
            <a:r>
              <a:rPr lang="en-US" altLang="en-US" sz="2000"/>
              <a:t>Simple method to choose best v</a:t>
            </a:r>
          </a:p>
          <a:p>
            <a:pPr lvl="1">
              <a:lnSpc>
                <a:spcPct val="90000"/>
              </a:lnSpc>
            </a:pPr>
            <a:r>
              <a:rPr lang="en-US" altLang="en-US" sz="2000"/>
              <a:t>For each v, scan the database to gather count matrix and compute its Gini index</a:t>
            </a:r>
          </a:p>
          <a:p>
            <a:pPr lvl="1">
              <a:lnSpc>
                <a:spcPct val="90000"/>
              </a:lnSpc>
            </a:pPr>
            <a:r>
              <a:rPr lang="en-US" altLang="en-US" sz="2000"/>
              <a:t>Computationally Inefficient! Repetition of work.</a:t>
            </a:r>
          </a:p>
        </p:txBody>
      </p:sp>
      <p:graphicFrame>
        <p:nvGraphicFramePr>
          <p:cNvPr id="53252" name="Object 6">
            <a:extLst>
              <a:ext uri="{FF2B5EF4-FFF2-40B4-BE49-F238E27FC236}">
                <a16:creationId xmlns:a16="http://schemas.microsoft.com/office/drawing/2014/main" id="{3684C1CE-C713-4609-81FD-B78AADAD5A81}"/>
              </a:ext>
            </a:extLst>
          </p:cNvPr>
          <p:cNvGraphicFramePr>
            <a:graphicFrameLocks noGrp="1" noChangeAspect="1"/>
          </p:cNvGraphicFramePr>
          <p:nvPr>
            <p:ph sz="quarter" idx="2"/>
          </p:nvPr>
        </p:nvGraphicFramePr>
        <p:xfrm>
          <a:off x="5607050" y="1143000"/>
          <a:ext cx="3213100" cy="3429000"/>
        </p:xfrm>
        <a:graphic>
          <a:graphicData uri="http://schemas.openxmlformats.org/presentationml/2006/ole">
            <mc:AlternateContent xmlns:mc="http://schemas.openxmlformats.org/markup-compatibility/2006">
              <mc:Choice xmlns:v="urn:schemas-microsoft-com:vml" Requires="v">
                <p:oleObj spid="_x0000_s53356" name="Document" r:id="rId4" imgW="5415994" imgH="5779818" progId="Word.Document.8">
                  <p:embed/>
                </p:oleObj>
              </mc:Choice>
              <mc:Fallback>
                <p:oleObj name="Document" r:id="rId4" imgW="5415994" imgH="5779818"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r="4274"/>
                      <a:stretch>
                        <a:fillRect/>
                      </a:stretch>
                    </p:blipFill>
                    <p:spPr bwMode="auto">
                      <a:xfrm>
                        <a:off x="5607050" y="1143000"/>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8">
            <a:extLst>
              <a:ext uri="{FF2B5EF4-FFF2-40B4-BE49-F238E27FC236}">
                <a16:creationId xmlns:a16="http://schemas.microsoft.com/office/drawing/2014/main" id="{07AA9C35-CF5D-4C0E-9311-E6A3B7CEE037}"/>
              </a:ext>
            </a:extLst>
          </p:cNvPr>
          <p:cNvGraphicFramePr>
            <a:graphicFrameLocks noGrp="1" noChangeAspect="1"/>
          </p:cNvGraphicFramePr>
          <p:nvPr>
            <p:ph sz="quarter" idx="3"/>
          </p:nvPr>
        </p:nvGraphicFramePr>
        <p:xfrm>
          <a:off x="6950075" y="4572000"/>
          <a:ext cx="1050925" cy="1676400"/>
        </p:xfrm>
        <a:graphic>
          <a:graphicData uri="http://schemas.openxmlformats.org/presentationml/2006/ole">
            <mc:AlternateContent xmlns:mc="http://schemas.openxmlformats.org/markup-compatibility/2006">
              <mc:Choice xmlns:v="urn:schemas-microsoft-com:vml" Requires="v">
                <p:oleObj spid="_x0000_s53357" name="Visio" r:id="rId6" imgW="1611935" imgH="2570756" progId="Visio.Drawing.6">
                  <p:embed/>
                </p:oleObj>
              </mc:Choice>
              <mc:Fallback>
                <p:oleObj name="Visio" r:id="rId6" imgW="1611935" imgH="2570756" progId="Visio.Drawing.6">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075" y="4572000"/>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E42B2BB-1ECA-44A9-964C-E15C1312184C}"/>
              </a:ext>
            </a:extLst>
          </p:cNvPr>
          <p:cNvSpPr>
            <a:spLocks noGrp="1" noChangeArrowheads="1"/>
          </p:cNvSpPr>
          <p:nvPr>
            <p:ph type="title"/>
          </p:nvPr>
        </p:nvSpPr>
        <p:spPr>
          <a:xfrm>
            <a:off x="228600" y="152400"/>
            <a:ext cx="8686800" cy="533400"/>
          </a:xfrm>
        </p:spPr>
        <p:txBody>
          <a:bodyPr/>
          <a:lstStyle/>
          <a:p>
            <a:r>
              <a:rPr lang="en-US" altLang="en-US" sz="2800"/>
              <a:t>Continuous Attributes: Computing Gini Index...</a:t>
            </a:r>
          </a:p>
        </p:txBody>
      </p:sp>
      <p:sp>
        <p:nvSpPr>
          <p:cNvPr id="54275" name="Rectangle 3">
            <a:extLst>
              <a:ext uri="{FF2B5EF4-FFF2-40B4-BE49-F238E27FC236}">
                <a16:creationId xmlns:a16="http://schemas.microsoft.com/office/drawing/2014/main" id="{E9D3BACB-124F-4966-8F9B-F1BF9607D043}"/>
              </a:ext>
            </a:extLst>
          </p:cNvPr>
          <p:cNvSpPr>
            <a:spLocks noGrp="1" noChangeArrowheads="1"/>
          </p:cNvSpPr>
          <p:nvPr>
            <p:ph type="body" idx="1"/>
          </p:nvPr>
        </p:nvSpPr>
        <p:spPr>
          <a:xfrm>
            <a:off x="381000" y="1219200"/>
            <a:ext cx="8178800" cy="1524000"/>
          </a:xfrm>
          <a:noFill/>
        </p:spPr>
        <p:txBody>
          <a:bodyPr/>
          <a:lstStyle/>
          <a:p>
            <a:pPr marL="342900" indent="-342900">
              <a:lnSpc>
                <a:spcPct val="90000"/>
              </a:lnSpc>
            </a:pPr>
            <a:r>
              <a:rPr lang="en-US" altLang="en-US" sz="2000"/>
              <a:t>For efficient computation: for each attribute,</a:t>
            </a:r>
          </a:p>
          <a:p>
            <a:pPr marL="742950" lvl="1" indent="-285750">
              <a:lnSpc>
                <a:spcPct val="90000"/>
              </a:lnSpc>
            </a:pPr>
            <a:r>
              <a:rPr lang="en-US" altLang="en-US" sz="2000"/>
              <a:t>Sort the attribute on values</a:t>
            </a:r>
          </a:p>
          <a:p>
            <a:pPr marL="742950" lvl="1" indent="-285750">
              <a:lnSpc>
                <a:spcPct val="90000"/>
              </a:lnSpc>
            </a:pPr>
            <a:r>
              <a:rPr lang="en-US" altLang="en-US" sz="2000"/>
              <a:t>Linearly scan these values, each time updating the count matrix and computing gini index</a:t>
            </a:r>
          </a:p>
          <a:p>
            <a:pPr marL="742950" lvl="1" indent="-285750">
              <a:lnSpc>
                <a:spcPct val="90000"/>
              </a:lnSpc>
            </a:pPr>
            <a:r>
              <a:rPr lang="en-US" altLang="en-US" sz="2000"/>
              <a:t>Choose the split position that has the least gini index</a:t>
            </a:r>
          </a:p>
        </p:txBody>
      </p:sp>
      <p:grpSp>
        <p:nvGrpSpPr>
          <p:cNvPr id="54276" name="Group 10">
            <a:extLst>
              <a:ext uri="{FF2B5EF4-FFF2-40B4-BE49-F238E27FC236}">
                <a16:creationId xmlns:a16="http://schemas.microsoft.com/office/drawing/2014/main" id="{9814F1BE-B518-4F4F-B8FC-935CB5BAC587}"/>
              </a:ext>
            </a:extLst>
          </p:cNvPr>
          <p:cNvGrpSpPr>
            <a:grpSpLocks/>
          </p:cNvGrpSpPr>
          <p:nvPr/>
        </p:nvGrpSpPr>
        <p:grpSpPr bwMode="auto">
          <a:xfrm>
            <a:off x="76200" y="3321050"/>
            <a:ext cx="9182100" cy="2622550"/>
            <a:chOff x="144" y="2360"/>
            <a:chExt cx="5784" cy="1652"/>
          </a:xfrm>
        </p:grpSpPr>
        <p:graphicFrame>
          <p:nvGraphicFramePr>
            <p:cNvPr id="54277" name="Object 4">
              <a:extLst>
                <a:ext uri="{FF2B5EF4-FFF2-40B4-BE49-F238E27FC236}">
                  <a16:creationId xmlns:a16="http://schemas.microsoft.com/office/drawing/2014/main" id="{1A39B388-F9CE-403B-9F6F-89AD43C8B17C}"/>
                </a:ext>
              </a:extLst>
            </p:cNvPr>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54334" name="Document" r:id="rId4" imgW="10585704" imgH="3558540" progId="Word.Document.8">
                    <p:embed/>
                  </p:oleObj>
                </mc:Choice>
                <mc:Fallback>
                  <p:oleObj name="Document" r:id="rId4" imgW="10585704" imgH="35585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4278" name="Line 5">
              <a:extLst>
                <a:ext uri="{FF2B5EF4-FFF2-40B4-BE49-F238E27FC236}">
                  <a16:creationId xmlns:a16="http://schemas.microsoft.com/office/drawing/2014/main" id="{3A267E06-8D13-4609-A378-CA7E98AC1B1E}"/>
                </a:ext>
              </a:extLst>
            </p:cNvPr>
            <p:cNvSpPr>
              <a:spLocks noChangeShapeType="1"/>
            </p:cNvSpPr>
            <p:nvPr/>
          </p:nvSpPr>
          <p:spPr bwMode="auto">
            <a:xfrm>
              <a:off x="1152" y="2880"/>
              <a:ext cx="192" cy="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4279" name="Group 6">
              <a:extLst>
                <a:ext uri="{FF2B5EF4-FFF2-40B4-BE49-F238E27FC236}">
                  <a16:creationId xmlns:a16="http://schemas.microsoft.com/office/drawing/2014/main" id="{8224601C-C79B-4D8E-AEFE-462D3894254C}"/>
                </a:ext>
              </a:extLst>
            </p:cNvPr>
            <p:cNvGrpSpPr>
              <a:grpSpLocks/>
            </p:cNvGrpSpPr>
            <p:nvPr/>
          </p:nvGrpSpPr>
          <p:grpSpPr bwMode="auto">
            <a:xfrm>
              <a:off x="144" y="2928"/>
              <a:ext cx="1200" cy="212"/>
              <a:chOff x="144" y="2832"/>
              <a:chExt cx="1200" cy="212"/>
            </a:xfrm>
          </p:grpSpPr>
          <p:sp>
            <p:nvSpPr>
              <p:cNvPr id="54281" name="Text Box 7">
                <a:extLst>
                  <a:ext uri="{FF2B5EF4-FFF2-40B4-BE49-F238E27FC236}">
                    <a16:creationId xmlns:a16="http://schemas.microsoft.com/office/drawing/2014/main" id="{72713430-83AB-434F-A32A-07358B3C002D}"/>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defTabSz="927100">
                  <a:spcBef>
                    <a:spcPct val="20000"/>
                  </a:spcBef>
                  <a:buSzPct val="100000"/>
                  <a:buChar char="–"/>
                  <a:defRPr sz="2000">
                    <a:solidFill>
                      <a:schemeClr val="tx1"/>
                    </a:solidFill>
                    <a:latin typeface="Times New Roman" panose="02020603050405020304" pitchFamily="18" charset="0"/>
                  </a:defRPr>
                </a:lvl4pPr>
                <a:lvl5pPr marL="2057400" indent="-228600" defTabSz="927100">
                  <a:spcBef>
                    <a:spcPct val="20000"/>
                  </a:spcBef>
                  <a:buSzPct val="100000"/>
                  <a:buChar char="•"/>
                  <a:defRPr sz="2000">
                    <a:solidFill>
                      <a:schemeClr val="tx1"/>
                    </a:solidFill>
                    <a:latin typeface="Times New Roman" panose="02020603050405020304" pitchFamily="18" charset="0"/>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20000"/>
                  </a:spcBef>
                  <a:spcAft>
                    <a:spcPct val="0"/>
                  </a:spcAft>
                  <a:buClr>
                    <a:schemeClr val="accent2"/>
                  </a:buClr>
                  <a:buSzTx/>
                  <a:buFont typeface="Monotype Sorts" pitchFamily="2" charset="2"/>
                  <a:buNone/>
                </a:pPr>
                <a:r>
                  <a:rPr kumimoji="1" lang="en-US" altLang="en-US" sz="1600"/>
                  <a:t>Split Positions</a:t>
                </a:r>
              </a:p>
            </p:txBody>
          </p:sp>
          <p:sp>
            <p:nvSpPr>
              <p:cNvPr id="54282" name="Line 8">
                <a:extLst>
                  <a:ext uri="{FF2B5EF4-FFF2-40B4-BE49-F238E27FC236}">
                    <a16:creationId xmlns:a16="http://schemas.microsoft.com/office/drawing/2014/main" id="{31C839F4-6231-4F1B-A9A8-5A946082057C}"/>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4280" name="Text Box 9">
              <a:extLst>
                <a:ext uri="{FF2B5EF4-FFF2-40B4-BE49-F238E27FC236}">
                  <a16:creationId xmlns:a16="http://schemas.microsoft.com/office/drawing/2014/main" id="{97125102-60D5-4AA3-AAA3-CF72A558D8E8}"/>
                </a:ext>
              </a:extLst>
            </p:cNvPr>
            <p:cNvSpPr txBox="1">
              <a:spLocks noChangeArrowheads="1"/>
            </p:cNvSpPr>
            <p:nvPr/>
          </p:nvSpPr>
          <p:spPr bwMode="auto">
            <a:xfrm>
              <a:off x="144" y="273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600"/>
                <a:t>Sorted Values</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DE8F847-691E-47A3-8FA3-461AB1A85934}"/>
              </a:ext>
            </a:extLst>
          </p:cNvPr>
          <p:cNvSpPr>
            <a:spLocks noGrp="1" noChangeArrowheads="1"/>
          </p:cNvSpPr>
          <p:nvPr>
            <p:ph type="title"/>
          </p:nvPr>
        </p:nvSpPr>
        <p:spPr/>
        <p:txBody>
          <a:bodyPr/>
          <a:lstStyle/>
          <a:p>
            <a:r>
              <a:rPr lang="en-US" altLang="en-US" sz="2800"/>
              <a:t>Alternative Splitting Criteria based on INFO</a:t>
            </a:r>
            <a:endParaRPr lang="en-US" altLang="en-US"/>
          </a:p>
        </p:txBody>
      </p:sp>
      <p:sp>
        <p:nvSpPr>
          <p:cNvPr id="55299" name="Rectangle 3">
            <a:extLst>
              <a:ext uri="{FF2B5EF4-FFF2-40B4-BE49-F238E27FC236}">
                <a16:creationId xmlns:a16="http://schemas.microsoft.com/office/drawing/2014/main" id="{A27E7725-76B8-4BAD-9DCA-59A62EB90062}"/>
              </a:ext>
            </a:extLst>
          </p:cNvPr>
          <p:cNvSpPr>
            <a:spLocks noGrp="1" noChangeArrowheads="1"/>
          </p:cNvSpPr>
          <p:nvPr>
            <p:ph type="body" idx="1"/>
          </p:nvPr>
        </p:nvSpPr>
        <p:spPr>
          <a:xfrm>
            <a:off x="152400" y="1143000"/>
            <a:ext cx="8763000" cy="5181600"/>
          </a:xfrm>
        </p:spPr>
        <p:txBody>
          <a:bodyPr/>
          <a:lstStyle/>
          <a:p>
            <a:pPr marL="342900" indent="-342900"/>
            <a:r>
              <a:rPr lang="en-US" altLang="en-US"/>
              <a:t>Entropy at a given node t:</a:t>
            </a:r>
          </a:p>
          <a:p>
            <a:pPr marL="742950" lvl="1" indent="-285750"/>
            <a:endParaRPr lang="en-US" altLang="en-US"/>
          </a:p>
          <a:p>
            <a:pPr lvl="4"/>
            <a:endParaRPr lang="en-US" altLang="en-US">
              <a:latin typeface="Times New Roman" panose="02020603050405020304" pitchFamily="18" charset="0"/>
            </a:endParaRPr>
          </a:p>
          <a:p>
            <a:pPr marL="1085850" lvl="2" indent="-228600">
              <a:buFont typeface="Wingdings" panose="05000000000000000000" pitchFamily="2" charset="2"/>
              <a:buNone/>
            </a:pPr>
            <a:r>
              <a:rPr lang="en-US" altLang="en-US" sz="2000"/>
              <a:t>(NOTE: </a:t>
            </a:r>
            <a:r>
              <a:rPr lang="en-US" altLang="en-US" sz="2000" i="1">
                <a:latin typeface="Times New Roman" panose="02020603050405020304" pitchFamily="18" charset="0"/>
              </a:rPr>
              <a:t>p( j | t) </a:t>
            </a:r>
            <a:r>
              <a:rPr lang="en-US" altLang="en-US" sz="2000"/>
              <a:t>is the relative frequency of class j at node t).</a:t>
            </a:r>
            <a:endParaRPr lang="en-US" altLang="en-US"/>
          </a:p>
          <a:p>
            <a:pPr marL="742950" lvl="1" indent="-285750"/>
            <a:r>
              <a:rPr lang="en-US" altLang="en-US"/>
              <a:t>Measures homogeneity of a node. </a:t>
            </a:r>
          </a:p>
          <a:p>
            <a:pPr marL="1085850" lvl="2" indent="-228600"/>
            <a:r>
              <a:rPr lang="en-US" altLang="en-US"/>
              <a:t>Maximum (log n</a:t>
            </a:r>
            <a:r>
              <a:rPr lang="en-US" altLang="en-US" baseline="-25000"/>
              <a:t>c</a:t>
            </a:r>
            <a:r>
              <a:rPr lang="en-US" altLang="en-US"/>
              <a:t>) when records are equally distributed among all classes implying least information</a:t>
            </a:r>
          </a:p>
          <a:p>
            <a:pPr marL="1085850" lvl="2" indent="-228600"/>
            <a:r>
              <a:rPr lang="en-US" altLang="en-US"/>
              <a:t>Minimum (0.0) when all records belong to one class, implying most information</a:t>
            </a:r>
          </a:p>
          <a:p>
            <a:pPr marL="742950" lvl="1" indent="-285750"/>
            <a:r>
              <a:rPr lang="en-US" altLang="en-US"/>
              <a:t>Entropy based computations are similar to the GINI index computations</a:t>
            </a:r>
          </a:p>
        </p:txBody>
      </p:sp>
      <p:graphicFrame>
        <p:nvGraphicFramePr>
          <p:cNvPr id="55300" name="Object 4">
            <a:extLst>
              <a:ext uri="{FF2B5EF4-FFF2-40B4-BE49-F238E27FC236}">
                <a16:creationId xmlns:a16="http://schemas.microsoft.com/office/drawing/2014/main" id="{D7F78F46-4DD3-4CF1-AA96-678B21B5CBF1}"/>
              </a:ext>
            </a:extLst>
          </p:cNvPr>
          <p:cNvGraphicFramePr>
            <a:graphicFrameLocks noChangeAspect="1"/>
          </p:cNvGraphicFramePr>
          <p:nvPr/>
        </p:nvGraphicFramePr>
        <p:xfrm>
          <a:off x="2057400" y="1752600"/>
          <a:ext cx="5803900" cy="615950"/>
        </p:xfrm>
        <a:graphic>
          <a:graphicData uri="http://schemas.openxmlformats.org/presentationml/2006/ole">
            <mc:AlternateContent xmlns:mc="http://schemas.openxmlformats.org/markup-compatibility/2006">
              <mc:Choice xmlns:v="urn:schemas-microsoft-com:vml" Requires="v">
                <p:oleObj spid="_x0000_s55352" name="Equation" r:id="rId4" imgW="4165600" imgH="444500" progId="Equation.3">
                  <p:embed/>
                </p:oleObj>
              </mc:Choice>
              <mc:Fallback>
                <p:oleObj name="Equation" r:id="rId4" imgW="41656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752600"/>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6534174-3FBE-4658-90E6-0BBC29C1C442}"/>
              </a:ext>
            </a:extLst>
          </p:cNvPr>
          <p:cNvSpPr>
            <a:spLocks noGrp="1" noChangeArrowheads="1"/>
          </p:cNvSpPr>
          <p:nvPr>
            <p:ph type="title"/>
          </p:nvPr>
        </p:nvSpPr>
        <p:spPr/>
        <p:txBody>
          <a:bodyPr/>
          <a:lstStyle/>
          <a:p>
            <a:r>
              <a:rPr lang="en-US" altLang="en-US"/>
              <a:t>Examples for computing Entropy</a:t>
            </a:r>
          </a:p>
        </p:txBody>
      </p:sp>
      <p:graphicFrame>
        <p:nvGraphicFramePr>
          <p:cNvPr id="56323" name="Object 3">
            <a:extLst>
              <a:ext uri="{FF2B5EF4-FFF2-40B4-BE49-F238E27FC236}">
                <a16:creationId xmlns:a16="http://schemas.microsoft.com/office/drawing/2014/main" id="{84AE7489-146C-47B8-AE75-2A0FDAD2B4EE}"/>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6534" name="Document" r:id="rId4" imgW="3238500" imgH="1357884" progId="Word.Document.8">
                  <p:embed/>
                </p:oleObj>
              </mc:Choice>
              <mc:Fallback>
                <p:oleObj name="Document" r:id="rId4" imgW="3238500" imgH="135788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4" name="Object 4">
            <a:extLst>
              <a:ext uri="{FF2B5EF4-FFF2-40B4-BE49-F238E27FC236}">
                <a16:creationId xmlns:a16="http://schemas.microsoft.com/office/drawing/2014/main" id="{819352BE-5011-48C2-BC35-08EC4C60036A}"/>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6535" name="Document" r:id="rId6" imgW="3238500" imgH="1382268" progId="Word.Document.8">
                  <p:embed/>
                </p:oleObj>
              </mc:Choice>
              <mc:Fallback>
                <p:oleObj name="Document" r:id="rId6" imgW="3238500" imgH="1382268"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5" name="Object 5">
            <a:extLst>
              <a:ext uri="{FF2B5EF4-FFF2-40B4-BE49-F238E27FC236}">
                <a16:creationId xmlns:a16="http://schemas.microsoft.com/office/drawing/2014/main" id="{9C3DA19C-F175-48D6-BE26-019B6B38184A}"/>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6536" name="Document" r:id="rId8" imgW="3238500" imgH="1357884" progId="Word.Document.8">
                  <p:embed/>
                </p:oleObj>
              </mc:Choice>
              <mc:Fallback>
                <p:oleObj name="Document" r:id="rId8" imgW="3238500" imgH="1357884" progId="Word.Document.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26" name="Text Box 6">
            <a:extLst>
              <a:ext uri="{FF2B5EF4-FFF2-40B4-BE49-F238E27FC236}">
                <a16:creationId xmlns:a16="http://schemas.microsoft.com/office/drawing/2014/main" id="{1CA69476-0F5C-43C5-80CF-673FEC3D3D77}"/>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dirty="0"/>
              <a:t>P(C1) = 0/6 = 0     P(C2) = 6/6 = 1</a:t>
            </a:r>
          </a:p>
          <a:p>
            <a:pPr>
              <a:spcBef>
                <a:spcPct val="50000"/>
              </a:spcBef>
              <a:spcAft>
                <a:spcPct val="0"/>
              </a:spcAft>
              <a:buClrTx/>
              <a:buSzTx/>
              <a:buFontTx/>
              <a:buNone/>
            </a:pPr>
            <a:r>
              <a:rPr lang="en-US" altLang="en-US" sz="2000" dirty="0"/>
              <a:t>Entropy = – 0 log</a:t>
            </a:r>
            <a:r>
              <a:rPr lang="en-US" altLang="en-US" sz="2000" baseline="-25000" dirty="0"/>
              <a:t>2</a:t>
            </a:r>
            <a:r>
              <a:rPr lang="en-US" altLang="en-US" sz="2000" dirty="0"/>
              <a:t> 0</a:t>
            </a:r>
            <a:r>
              <a:rPr lang="en-US" altLang="en-US" sz="2000" baseline="30000" dirty="0"/>
              <a:t> </a:t>
            </a:r>
            <a:r>
              <a:rPr lang="en-US" altLang="en-US" sz="2000" dirty="0"/>
              <a:t>– 1 log</a:t>
            </a:r>
            <a:r>
              <a:rPr lang="en-US" altLang="en-US" sz="2000" baseline="-25000" dirty="0"/>
              <a:t>2</a:t>
            </a:r>
            <a:r>
              <a:rPr lang="en-US" altLang="en-US" sz="2000" dirty="0"/>
              <a:t> 1 = – 0 – 0 = 0 </a:t>
            </a:r>
          </a:p>
        </p:txBody>
      </p:sp>
      <p:sp>
        <p:nvSpPr>
          <p:cNvPr id="56327" name="Text Box 8">
            <a:extLst>
              <a:ext uri="{FF2B5EF4-FFF2-40B4-BE49-F238E27FC236}">
                <a16:creationId xmlns:a16="http://schemas.microsoft.com/office/drawing/2014/main" id="{93458604-EA61-470F-8694-A1DEA1701869}"/>
              </a:ext>
            </a:extLst>
          </p:cNvPr>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dirty="0"/>
              <a:t>P(C1) = 1/6          P(C2) = 5/6</a:t>
            </a:r>
          </a:p>
          <a:p>
            <a:pPr>
              <a:spcBef>
                <a:spcPct val="50000"/>
              </a:spcBef>
              <a:spcAft>
                <a:spcPct val="0"/>
              </a:spcAft>
              <a:buClrTx/>
              <a:buSzTx/>
              <a:buFontTx/>
              <a:buNone/>
            </a:pPr>
            <a:r>
              <a:rPr lang="en-US" altLang="en-US" sz="2000" dirty="0"/>
              <a:t>Entropy = – (1/6) log</a:t>
            </a:r>
            <a:r>
              <a:rPr lang="en-US" altLang="en-US" sz="2000" baseline="-25000" dirty="0"/>
              <a:t>2</a:t>
            </a:r>
            <a:r>
              <a:rPr lang="en-US" altLang="en-US" sz="2000" dirty="0"/>
              <a:t> (1/6)</a:t>
            </a:r>
            <a:r>
              <a:rPr lang="en-US" altLang="en-US" sz="2000" baseline="30000" dirty="0"/>
              <a:t> </a:t>
            </a:r>
            <a:r>
              <a:rPr lang="en-US" altLang="en-US" sz="2000" dirty="0"/>
              <a:t>– (5/6) log</a:t>
            </a:r>
            <a:r>
              <a:rPr lang="en-US" altLang="en-US" sz="2000" baseline="-25000" dirty="0"/>
              <a:t>2</a:t>
            </a:r>
            <a:r>
              <a:rPr lang="en-US" altLang="en-US" sz="2000" dirty="0"/>
              <a:t> (5/6) = 0.65</a:t>
            </a:r>
          </a:p>
        </p:txBody>
      </p:sp>
      <p:sp>
        <p:nvSpPr>
          <p:cNvPr id="56328" name="Text Box 9">
            <a:extLst>
              <a:ext uri="{FF2B5EF4-FFF2-40B4-BE49-F238E27FC236}">
                <a16:creationId xmlns:a16="http://schemas.microsoft.com/office/drawing/2014/main" id="{CDCAA8AF-888A-45CF-B29B-6F4AF4B0D682}"/>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Entropy = – (2/6) log</a:t>
            </a:r>
            <a:r>
              <a:rPr lang="en-US" altLang="en-US" sz="2000" baseline="-25000"/>
              <a:t>2</a:t>
            </a:r>
            <a:r>
              <a:rPr lang="en-US" altLang="en-US" sz="2000"/>
              <a:t> (2/6)</a:t>
            </a:r>
            <a:r>
              <a:rPr lang="en-US" altLang="en-US" sz="2000" baseline="30000"/>
              <a:t> </a:t>
            </a:r>
            <a:r>
              <a:rPr lang="en-US" altLang="en-US" sz="2000"/>
              <a:t>– (4/6) log</a:t>
            </a:r>
            <a:r>
              <a:rPr lang="en-US" altLang="en-US" sz="2000" baseline="-25000"/>
              <a:t>2</a:t>
            </a:r>
            <a:r>
              <a:rPr lang="en-US" altLang="en-US" sz="2000"/>
              <a:t> (4/6) = 0.92</a:t>
            </a:r>
          </a:p>
        </p:txBody>
      </p:sp>
      <p:graphicFrame>
        <p:nvGraphicFramePr>
          <p:cNvPr id="56329" name="Object 10">
            <a:extLst>
              <a:ext uri="{FF2B5EF4-FFF2-40B4-BE49-F238E27FC236}">
                <a16:creationId xmlns:a16="http://schemas.microsoft.com/office/drawing/2014/main" id="{2F494D02-6CAF-434B-A9FF-D8BBEFCF5A29}"/>
              </a:ext>
            </a:extLst>
          </p:cNvPr>
          <p:cNvGraphicFramePr>
            <a:graphicFrameLocks noChangeAspect="1"/>
          </p:cNvGraphicFramePr>
          <p:nvPr/>
        </p:nvGraphicFramePr>
        <p:xfrm>
          <a:off x="1758950" y="1219200"/>
          <a:ext cx="5945188" cy="615950"/>
        </p:xfrm>
        <a:graphic>
          <a:graphicData uri="http://schemas.openxmlformats.org/presentationml/2006/ole">
            <mc:AlternateContent xmlns:mc="http://schemas.openxmlformats.org/markup-compatibility/2006">
              <mc:Choice xmlns:v="urn:schemas-microsoft-com:vml" Requires="v">
                <p:oleObj spid="_x0000_s56537" name="Equation" r:id="rId10" imgW="4267200" imgH="444500" progId="Equation.3">
                  <p:embed/>
                </p:oleObj>
              </mc:Choice>
              <mc:Fallback>
                <p:oleObj name="Equation" r:id="rId10" imgW="4267200" imgH="444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8950" y="1219200"/>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96D5A1-714F-49F9-8571-A5FFF4F14CCA}"/>
              </a:ext>
            </a:extLst>
          </p:cNvPr>
          <p:cNvSpPr>
            <a:spLocks noGrp="1" noChangeArrowheads="1"/>
          </p:cNvSpPr>
          <p:nvPr>
            <p:ph type="title"/>
          </p:nvPr>
        </p:nvSpPr>
        <p:spPr/>
        <p:txBody>
          <a:bodyPr/>
          <a:lstStyle/>
          <a:p>
            <a:r>
              <a:rPr lang="en-US" altLang="en-US" sz="2800"/>
              <a:t>Splitting Based on INFO...</a:t>
            </a:r>
            <a:endParaRPr lang="en-US" altLang="en-US"/>
          </a:p>
        </p:txBody>
      </p:sp>
      <p:sp>
        <p:nvSpPr>
          <p:cNvPr id="57347" name="Rectangle 3">
            <a:extLst>
              <a:ext uri="{FF2B5EF4-FFF2-40B4-BE49-F238E27FC236}">
                <a16:creationId xmlns:a16="http://schemas.microsoft.com/office/drawing/2014/main" id="{E1469C2E-10DA-4507-8976-95012B41322A}"/>
              </a:ext>
            </a:extLst>
          </p:cNvPr>
          <p:cNvSpPr>
            <a:spLocks noGrp="1" noChangeArrowheads="1"/>
          </p:cNvSpPr>
          <p:nvPr>
            <p:ph type="body" sz="half" idx="1"/>
          </p:nvPr>
        </p:nvSpPr>
        <p:spPr>
          <a:xfrm>
            <a:off x="381000" y="1143000"/>
            <a:ext cx="8382000" cy="4953000"/>
          </a:xfrm>
        </p:spPr>
        <p:txBody>
          <a:bodyPr/>
          <a:lstStyle/>
          <a:p>
            <a:pPr marL="342900" indent="-342900"/>
            <a:r>
              <a:rPr lang="en-US" altLang="en-US" sz="2400" dirty="0"/>
              <a:t>Information Gain: </a:t>
            </a:r>
          </a:p>
          <a:p>
            <a:pPr marL="742950" lvl="1" indent="-285750"/>
            <a:endParaRPr lang="en-US" altLang="en-US" sz="2400" dirty="0"/>
          </a:p>
          <a:p>
            <a:pPr marL="1146175" lvl="2" indent="-228600">
              <a:buFont typeface="Wingdings" panose="05000000000000000000" pitchFamily="2" charset="2"/>
              <a:buNone/>
            </a:pPr>
            <a:endParaRPr lang="en-US" altLang="en-US" sz="2000" dirty="0"/>
          </a:p>
          <a:p>
            <a:pPr marL="1146175" lvl="2" indent="-228600">
              <a:buFont typeface="Wingdings" panose="05000000000000000000" pitchFamily="2" charset="2"/>
              <a:buNone/>
            </a:pPr>
            <a:endParaRPr lang="en-US" altLang="en-US" sz="2000" dirty="0"/>
          </a:p>
          <a:p>
            <a:pPr marL="1146175" lvl="2" indent="-228600">
              <a:buFont typeface="Wingdings" panose="05000000000000000000" pitchFamily="2" charset="2"/>
              <a:buNone/>
            </a:pPr>
            <a:r>
              <a:rPr lang="en-US" altLang="en-US" sz="2000" dirty="0"/>
              <a:t>		Parent Node, p is split into k partitions;</a:t>
            </a:r>
          </a:p>
          <a:p>
            <a:pPr marL="1146175" lvl="2" indent="-228600">
              <a:buFont typeface="Wingdings" panose="05000000000000000000" pitchFamily="2" charset="2"/>
              <a:buNone/>
            </a:pPr>
            <a:r>
              <a:rPr lang="en-US" altLang="en-US" sz="2000" dirty="0"/>
              <a:t>		n</a:t>
            </a:r>
            <a:r>
              <a:rPr lang="en-US" altLang="en-US" sz="2000" baseline="-25000" dirty="0"/>
              <a:t>i</a:t>
            </a:r>
            <a:r>
              <a:rPr lang="en-US" altLang="en-US" sz="2000" dirty="0"/>
              <a:t> is number of records in partition i</a:t>
            </a:r>
          </a:p>
          <a:p>
            <a:pPr marL="742950" lvl="1" indent="-285750"/>
            <a:r>
              <a:rPr lang="en-US" altLang="en-US" sz="2400" dirty="0"/>
              <a:t>Measures Reduction in Entropy achieved because of the split. Choose the split that achieves most reduction (</a:t>
            </a:r>
            <a:r>
              <a:rPr lang="en-US" altLang="en-US" sz="2400" b="1" dirty="0"/>
              <a:t>maximizes GAIN</a:t>
            </a:r>
            <a:r>
              <a:rPr lang="en-US" altLang="en-US" sz="2400" dirty="0"/>
              <a:t>)</a:t>
            </a:r>
          </a:p>
          <a:p>
            <a:pPr marL="742950" lvl="1" indent="-285750"/>
            <a:r>
              <a:rPr lang="en-US" altLang="en-US" sz="2400" dirty="0"/>
              <a:t>Used in ID3 and C4.5</a:t>
            </a:r>
          </a:p>
          <a:p>
            <a:pPr marL="742950" lvl="1" indent="-285750"/>
            <a:r>
              <a:rPr lang="en-US" altLang="en-US" sz="2400" dirty="0"/>
              <a:t>Disadvantage: Tends to prefer splits that result in large number of partitions, each being small but pure.</a:t>
            </a:r>
          </a:p>
        </p:txBody>
      </p:sp>
      <p:graphicFrame>
        <p:nvGraphicFramePr>
          <p:cNvPr id="57348" name="Object 4">
            <a:extLst>
              <a:ext uri="{FF2B5EF4-FFF2-40B4-BE49-F238E27FC236}">
                <a16:creationId xmlns:a16="http://schemas.microsoft.com/office/drawing/2014/main" id="{EB5F31B8-15A2-4873-BD37-101B4DC2AC18}"/>
              </a:ext>
            </a:extLst>
          </p:cNvPr>
          <p:cNvGraphicFramePr>
            <a:graphicFrameLocks noChangeAspect="1"/>
          </p:cNvGraphicFramePr>
          <p:nvPr/>
        </p:nvGraphicFramePr>
        <p:xfrm>
          <a:off x="1752600" y="1676400"/>
          <a:ext cx="6189663" cy="966788"/>
        </p:xfrm>
        <a:graphic>
          <a:graphicData uri="http://schemas.openxmlformats.org/presentationml/2006/ole">
            <mc:AlternateContent xmlns:mc="http://schemas.openxmlformats.org/markup-compatibility/2006">
              <mc:Choice xmlns:v="urn:schemas-microsoft-com:vml" Requires="v">
                <p:oleObj spid="_x0000_s57400" name="Equation" r:id="rId4" imgW="5041900" imgH="787400" progId="Equation.3">
                  <p:embed/>
                </p:oleObj>
              </mc:Choice>
              <mc:Fallback>
                <p:oleObj name="Equation" r:id="rId4" imgW="5041900" imgH="787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764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5AAFB75-26E1-4A31-B653-AABB4D77BE1B}"/>
              </a:ext>
            </a:extLst>
          </p:cNvPr>
          <p:cNvSpPr>
            <a:spLocks noGrp="1" noChangeArrowheads="1"/>
          </p:cNvSpPr>
          <p:nvPr>
            <p:ph type="title"/>
          </p:nvPr>
        </p:nvSpPr>
        <p:spPr>
          <a:xfrm>
            <a:off x="381000" y="152400"/>
            <a:ext cx="8534400" cy="533400"/>
          </a:xfrm>
        </p:spPr>
        <p:txBody>
          <a:bodyPr/>
          <a:lstStyle/>
          <a:p>
            <a:r>
              <a:rPr lang="en-US" altLang="en-US" sz="2800"/>
              <a:t>Splitting Criteria based on Classification Error</a:t>
            </a:r>
            <a:endParaRPr lang="en-US" altLang="en-US"/>
          </a:p>
        </p:txBody>
      </p:sp>
      <p:sp>
        <p:nvSpPr>
          <p:cNvPr id="58371" name="Rectangle 3">
            <a:extLst>
              <a:ext uri="{FF2B5EF4-FFF2-40B4-BE49-F238E27FC236}">
                <a16:creationId xmlns:a16="http://schemas.microsoft.com/office/drawing/2014/main" id="{AB89FE90-C434-4C09-AB5B-3BB217D58D89}"/>
              </a:ext>
            </a:extLst>
          </p:cNvPr>
          <p:cNvSpPr>
            <a:spLocks noGrp="1" noChangeArrowheads="1"/>
          </p:cNvSpPr>
          <p:nvPr>
            <p:ph type="body" idx="1"/>
          </p:nvPr>
        </p:nvSpPr>
        <p:spPr/>
        <p:txBody>
          <a:bodyPr/>
          <a:lstStyle/>
          <a:p>
            <a:pPr marL="342900" indent="-342900"/>
            <a:r>
              <a:rPr lang="en-US" altLang="en-US"/>
              <a:t>Classification error at a node t :</a:t>
            </a:r>
          </a:p>
          <a:p>
            <a:pPr marL="342900" indent="-342900"/>
            <a:endParaRPr lang="en-US" altLang="en-US"/>
          </a:p>
          <a:p>
            <a:pPr marL="342900" indent="-342900"/>
            <a:endParaRPr lang="en-US" altLang="en-US"/>
          </a:p>
          <a:p>
            <a:pPr marL="342900" indent="-342900"/>
            <a:endParaRPr lang="en-US" altLang="en-US"/>
          </a:p>
          <a:p>
            <a:pPr marL="342900" indent="-342900"/>
            <a:r>
              <a:rPr lang="en-US" altLang="en-US" sz="2400"/>
              <a:t>Measures misclassification error made by a node. </a:t>
            </a:r>
          </a:p>
          <a:p>
            <a:pPr marL="1085850" lvl="2" indent="-228600"/>
            <a:r>
              <a:rPr lang="en-US" altLang="en-US" sz="2000"/>
              <a:t>Maximum (1 - 1/n</a:t>
            </a:r>
            <a:r>
              <a:rPr lang="en-US" altLang="en-US" sz="2000" baseline="-25000"/>
              <a:t>c</a:t>
            </a:r>
            <a:r>
              <a:rPr lang="en-US" altLang="en-US" sz="2000"/>
              <a:t>) when records are equally distributed among all classes, implying least interesting information</a:t>
            </a:r>
          </a:p>
          <a:p>
            <a:pPr marL="1085850" lvl="2" indent="-228600"/>
            <a:r>
              <a:rPr lang="en-US" altLang="en-US" sz="2000"/>
              <a:t>Minimum (0.0) when all records belong to one class, implying most interesting information</a:t>
            </a:r>
          </a:p>
        </p:txBody>
      </p:sp>
      <p:graphicFrame>
        <p:nvGraphicFramePr>
          <p:cNvPr id="58372" name="Object 4">
            <a:extLst>
              <a:ext uri="{FF2B5EF4-FFF2-40B4-BE49-F238E27FC236}">
                <a16:creationId xmlns:a16="http://schemas.microsoft.com/office/drawing/2014/main" id="{4E3CC998-A5C8-4339-AA46-5BEDBECB7B2F}"/>
              </a:ext>
            </a:extLst>
          </p:cNvPr>
          <p:cNvGraphicFramePr>
            <a:graphicFrameLocks noChangeAspect="1"/>
          </p:cNvGraphicFramePr>
          <p:nvPr/>
        </p:nvGraphicFramePr>
        <p:xfrm>
          <a:off x="1752600" y="1981200"/>
          <a:ext cx="4953000" cy="650875"/>
        </p:xfrm>
        <a:graphic>
          <a:graphicData uri="http://schemas.openxmlformats.org/presentationml/2006/ole">
            <mc:AlternateContent xmlns:mc="http://schemas.openxmlformats.org/markup-compatibility/2006">
              <mc:Choice xmlns:v="urn:schemas-microsoft-com:vml" Requires="v">
                <p:oleObj spid="_x0000_s58424" name="Equation" r:id="rId4" imgW="3073400" imgH="406400" progId="Equation.3">
                  <p:embed/>
                </p:oleObj>
              </mc:Choice>
              <mc:Fallback>
                <p:oleObj name="Equation" r:id="rId4" imgW="3073400" imgH="406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1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6E788FE8-2446-4624-BA82-4240ACC7C93A}"/>
              </a:ext>
            </a:extLst>
          </p:cNvPr>
          <p:cNvSpPr>
            <a:spLocks noGrp="1" noChangeArrowheads="1"/>
          </p:cNvSpPr>
          <p:nvPr>
            <p:ph type="title"/>
          </p:nvPr>
        </p:nvSpPr>
        <p:spPr/>
        <p:txBody>
          <a:bodyPr/>
          <a:lstStyle/>
          <a:p>
            <a:r>
              <a:rPr lang="en-US" altLang="en-US"/>
              <a:t>Classification Techniques</a:t>
            </a:r>
          </a:p>
        </p:txBody>
      </p:sp>
      <p:sp>
        <p:nvSpPr>
          <p:cNvPr id="9219" name="Rectangle 5">
            <a:extLst>
              <a:ext uri="{FF2B5EF4-FFF2-40B4-BE49-F238E27FC236}">
                <a16:creationId xmlns:a16="http://schemas.microsoft.com/office/drawing/2014/main" id="{B875518B-0F3D-4E65-AC6B-E3634CCB833E}"/>
              </a:ext>
            </a:extLst>
          </p:cNvPr>
          <p:cNvSpPr>
            <a:spLocks noGrp="1" noChangeArrowheads="1"/>
          </p:cNvSpPr>
          <p:nvPr>
            <p:ph type="body" idx="1"/>
          </p:nvPr>
        </p:nvSpPr>
        <p:spPr/>
        <p:txBody>
          <a:bodyPr/>
          <a:lstStyle/>
          <a:p>
            <a:r>
              <a:rPr lang="en-US" altLang="en-US"/>
              <a:t>Decision Tree based Methods</a:t>
            </a:r>
          </a:p>
          <a:p>
            <a:r>
              <a:rPr lang="en-US" altLang="en-US"/>
              <a:t>Instance-based Methods</a:t>
            </a:r>
          </a:p>
          <a:p>
            <a:r>
              <a:rPr lang="en-US" altLang="en-US"/>
              <a:t>Memory based reasoning</a:t>
            </a:r>
          </a:p>
          <a:p>
            <a:r>
              <a:rPr lang="en-US" altLang="en-US"/>
              <a:t>Neural Networks</a:t>
            </a:r>
          </a:p>
          <a:p>
            <a:r>
              <a:rPr lang="en-US" altLang="en-US"/>
              <a:t>Naïve Bayes and Bayesian Belief Networks</a:t>
            </a:r>
          </a:p>
          <a:p>
            <a:r>
              <a:rPr lang="en-US" altLang="en-US"/>
              <a:t>Support Vector Machines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54B2EB3-BEB8-4991-BBC6-D03E49793A0D}"/>
              </a:ext>
            </a:extLst>
          </p:cNvPr>
          <p:cNvSpPr>
            <a:spLocks noGrp="1" noChangeArrowheads="1"/>
          </p:cNvSpPr>
          <p:nvPr>
            <p:ph type="title"/>
          </p:nvPr>
        </p:nvSpPr>
        <p:spPr/>
        <p:txBody>
          <a:bodyPr/>
          <a:lstStyle/>
          <a:p>
            <a:r>
              <a:rPr lang="en-US" altLang="en-US"/>
              <a:t>Examples for Computing Error</a:t>
            </a:r>
          </a:p>
        </p:txBody>
      </p:sp>
      <p:graphicFrame>
        <p:nvGraphicFramePr>
          <p:cNvPr id="59395" name="Object 3">
            <a:extLst>
              <a:ext uri="{FF2B5EF4-FFF2-40B4-BE49-F238E27FC236}">
                <a16:creationId xmlns:a16="http://schemas.microsoft.com/office/drawing/2014/main" id="{CC2152E7-9374-447F-B1E6-28927B049436}"/>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9606" name="Document" r:id="rId4" imgW="3238500" imgH="1357884" progId="Word.Document.8">
                  <p:embed/>
                </p:oleObj>
              </mc:Choice>
              <mc:Fallback>
                <p:oleObj name="Document" r:id="rId4" imgW="3238500" imgH="135788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9396" name="Object 4">
            <a:extLst>
              <a:ext uri="{FF2B5EF4-FFF2-40B4-BE49-F238E27FC236}">
                <a16:creationId xmlns:a16="http://schemas.microsoft.com/office/drawing/2014/main" id="{FEAD5E77-6633-4E10-9711-D4C5E7D7F286}"/>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9607" name="Document" r:id="rId6" imgW="3238500" imgH="1382268" progId="Word.Document.8">
                  <p:embed/>
                </p:oleObj>
              </mc:Choice>
              <mc:Fallback>
                <p:oleObj name="Document" r:id="rId6" imgW="3238500" imgH="1382268"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52229B35-379D-4063-8277-9B7868A01D7E}"/>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9608" name="Document" r:id="rId8" imgW="3238500" imgH="1357884" progId="Word.Document.8">
                  <p:embed/>
                </p:oleObj>
              </mc:Choice>
              <mc:Fallback>
                <p:oleObj name="Document" r:id="rId8" imgW="3238500" imgH="1357884" progId="Word.Document.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398" name="Text Box 6">
            <a:extLst>
              <a:ext uri="{FF2B5EF4-FFF2-40B4-BE49-F238E27FC236}">
                <a16:creationId xmlns:a16="http://schemas.microsoft.com/office/drawing/2014/main" id="{701A30E5-417A-41A2-8D3E-BBF83927DF0B}"/>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59399" name="Text Box 7">
            <a:extLst>
              <a:ext uri="{FF2B5EF4-FFF2-40B4-BE49-F238E27FC236}">
                <a16:creationId xmlns:a16="http://schemas.microsoft.com/office/drawing/2014/main" id="{30776BF2-FB84-4FD2-8473-4AF9B593A907}"/>
              </a:ext>
            </a:extLst>
          </p:cNvPr>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59400" name="Text Box 8">
            <a:extLst>
              <a:ext uri="{FF2B5EF4-FFF2-40B4-BE49-F238E27FC236}">
                <a16:creationId xmlns:a16="http://schemas.microsoft.com/office/drawing/2014/main" id="{3F2686DD-7D3C-45E9-9765-FA8DFCE5A54C}"/>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graphicFrame>
        <p:nvGraphicFramePr>
          <p:cNvPr id="59401" name="Object 10">
            <a:extLst>
              <a:ext uri="{FF2B5EF4-FFF2-40B4-BE49-F238E27FC236}">
                <a16:creationId xmlns:a16="http://schemas.microsoft.com/office/drawing/2014/main" id="{F6BCA4C9-525C-4BEB-BCB2-05EBD5924B25}"/>
              </a:ext>
            </a:extLst>
          </p:cNvPr>
          <p:cNvGraphicFramePr>
            <a:graphicFrameLocks noChangeAspect="1"/>
          </p:cNvGraphicFramePr>
          <p:nvPr/>
        </p:nvGraphicFramePr>
        <p:xfrm>
          <a:off x="1828800" y="1219200"/>
          <a:ext cx="4953000" cy="650875"/>
        </p:xfrm>
        <a:graphic>
          <a:graphicData uri="http://schemas.openxmlformats.org/presentationml/2006/ole">
            <mc:AlternateContent xmlns:mc="http://schemas.openxmlformats.org/markup-compatibility/2006">
              <mc:Choice xmlns:v="urn:schemas-microsoft-com:vml" Requires="v">
                <p:oleObj spid="_x0000_s59609" name="Equation" r:id="rId10" imgW="3073400" imgH="406400" progId="Equation.3">
                  <p:embed/>
                </p:oleObj>
              </mc:Choice>
              <mc:Fallback>
                <p:oleObj name="Equation" r:id="rId10" imgW="3073400" imgH="4064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219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C0837D-0E4F-44B5-94D6-5EBCBB8D9F72}"/>
              </a:ext>
            </a:extLst>
          </p:cNvPr>
          <p:cNvSpPr>
            <a:spLocks noGrp="1" noChangeArrowheads="1"/>
          </p:cNvSpPr>
          <p:nvPr>
            <p:ph type="title"/>
          </p:nvPr>
        </p:nvSpPr>
        <p:spPr/>
        <p:txBody>
          <a:bodyPr/>
          <a:lstStyle/>
          <a:p>
            <a:r>
              <a:rPr lang="en-US" altLang="en-US"/>
              <a:t>Comparison among Splitting Criteria</a:t>
            </a:r>
          </a:p>
        </p:txBody>
      </p:sp>
      <p:pic>
        <p:nvPicPr>
          <p:cNvPr id="60419" name="Picture 3">
            <a:extLst>
              <a:ext uri="{FF2B5EF4-FFF2-40B4-BE49-F238E27FC236}">
                <a16:creationId xmlns:a16="http://schemas.microsoft.com/office/drawing/2014/main" id="{211F99A8-ECE2-4434-8B9A-CDF244E69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0420" name="Text Box 4">
            <a:extLst>
              <a:ext uri="{FF2B5EF4-FFF2-40B4-BE49-F238E27FC236}">
                <a16:creationId xmlns:a16="http://schemas.microsoft.com/office/drawing/2014/main" id="{487E564D-8D93-47A9-846F-DE74A8CD372F}"/>
              </a:ext>
            </a:extLst>
          </p:cNvPr>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400"/>
              <a:t>For a 2-class problem: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C4D8E38-9ED5-46E5-A235-9CB413819368}"/>
              </a:ext>
            </a:extLst>
          </p:cNvPr>
          <p:cNvSpPr>
            <a:spLocks noGrp="1" noChangeArrowheads="1"/>
          </p:cNvSpPr>
          <p:nvPr>
            <p:ph type="title"/>
          </p:nvPr>
        </p:nvSpPr>
        <p:spPr/>
        <p:txBody>
          <a:bodyPr/>
          <a:lstStyle/>
          <a:p>
            <a:r>
              <a:rPr lang="en-US" altLang="en-US"/>
              <a:t>Decision Tree Based Classification</a:t>
            </a:r>
          </a:p>
        </p:txBody>
      </p:sp>
      <p:sp>
        <p:nvSpPr>
          <p:cNvPr id="63491" name="Rectangle 3">
            <a:extLst>
              <a:ext uri="{FF2B5EF4-FFF2-40B4-BE49-F238E27FC236}">
                <a16:creationId xmlns:a16="http://schemas.microsoft.com/office/drawing/2014/main" id="{125F5B0B-4DE6-455A-A4BD-B5FE448822BA}"/>
              </a:ext>
            </a:extLst>
          </p:cNvPr>
          <p:cNvSpPr>
            <a:spLocks noGrp="1" noChangeArrowheads="1"/>
          </p:cNvSpPr>
          <p:nvPr>
            <p:ph type="body" idx="1"/>
          </p:nvPr>
        </p:nvSpPr>
        <p:spPr/>
        <p:txBody>
          <a:bodyPr/>
          <a:lstStyle/>
          <a:p>
            <a:r>
              <a:rPr lang="en-US" altLang="en-US" dirty="0"/>
              <a:t>Advantages:</a:t>
            </a:r>
          </a:p>
          <a:p>
            <a:pPr lvl="1"/>
            <a:r>
              <a:rPr lang="en-US" altLang="en-US" dirty="0"/>
              <a:t>Inexpensive to construct</a:t>
            </a:r>
          </a:p>
          <a:p>
            <a:pPr lvl="1"/>
            <a:r>
              <a:rPr lang="en-US" altLang="en-US" dirty="0"/>
              <a:t>Extremely fast at classifying unknown records</a:t>
            </a:r>
          </a:p>
          <a:p>
            <a:pPr lvl="1"/>
            <a:r>
              <a:rPr lang="en-US" altLang="en-US" dirty="0"/>
              <a:t>Easy to interpret for small-sized trees</a:t>
            </a:r>
          </a:p>
          <a:p>
            <a:pPr lvl="1"/>
            <a:r>
              <a:rPr lang="en-US" altLang="en-US" dirty="0"/>
              <a:t>Accuracy is comparable to other classification techniques for many simple data sets</a:t>
            </a:r>
          </a:p>
          <a:p>
            <a:pPr lvl="1"/>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074">
            <a:extLst>
              <a:ext uri="{FF2B5EF4-FFF2-40B4-BE49-F238E27FC236}">
                <a16:creationId xmlns:a16="http://schemas.microsoft.com/office/drawing/2014/main" id="{A511F88E-308D-4DDC-A56B-94EB0BB805EC}"/>
              </a:ext>
            </a:extLst>
          </p:cNvPr>
          <p:cNvSpPr>
            <a:spLocks noGrp="1" noChangeArrowheads="1"/>
          </p:cNvSpPr>
          <p:nvPr>
            <p:ph type="title"/>
          </p:nvPr>
        </p:nvSpPr>
        <p:spPr/>
        <p:txBody>
          <a:bodyPr/>
          <a:lstStyle/>
          <a:p>
            <a:r>
              <a:rPr lang="en-US" altLang="en-US"/>
              <a:t>Example: C4.5</a:t>
            </a:r>
          </a:p>
        </p:txBody>
      </p:sp>
      <p:sp>
        <p:nvSpPr>
          <p:cNvPr id="64515" name="Rectangle 3075">
            <a:extLst>
              <a:ext uri="{FF2B5EF4-FFF2-40B4-BE49-F238E27FC236}">
                <a16:creationId xmlns:a16="http://schemas.microsoft.com/office/drawing/2014/main" id="{27CCCAB9-68A0-4826-A437-1C6E220187FA}"/>
              </a:ext>
            </a:extLst>
          </p:cNvPr>
          <p:cNvSpPr>
            <a:spLocks noGrp="1" noChangeArrowheads="1"/>
          </p:cNvSpPr>
          <p:nvPr>
            <p:ph type="body" idx="1"/>
          </p:nvPr>
        </p:nvSpPr>
        <p:spPr/>
        <p:txBody>
          <a:bodyPr/>
          <a:lstStyle/>
          <a:p>
            <a:r>
              <a:rPr lang="en-US" altLang="en-US" dirty="0"/>
              <a:t>Simple depth-first construction.</a:t>
            </a:r>
          </a:p>
          <a:p>
            <a:r>
              <a:rPr lang="en-US" altLang="en-US" dirty="0"/>
              <a:t>Uses Information Gain</a:t>
            </a:r>
          </a:p>
          <a:p>
            <a:r>
              <a:rPr lang="en-US" altLang="en-US" dirty="0"/>
              <a:t>Sorts Continuous Attributes at each node.</a:t>
            </a:r>
          </a:p>
          <a:p>
            <a:r>
              <a:rPr lang="en-US" altLang="en-US" dirty="0"/>
              <a:t>Needs entire data to fit in memory.</a:t>
            </a:r>
          </a:p>
          <a:p>
            <a:r>
              <a:rPr lang="en-US" altLang="en-US" dirty="0"/>
              <a:t>Unsuitable for Large Datasets.</a:t>
            </a:r>
          </a:p>
          <a:p>
            <a:pPr lvl="1"/>
            <a:r>
              <a:rPr lang="en-US" altLang="en-US" dirty="0"/>
              <a:t>Needs out-of-core sorting.</a:t>
            </a:r>
          </a:p>
          <a:p>
            <a:pPr marL="0" indent="0">
              <a:buNone/>
            </a:pPr>
            <a:endParaRPr lang="en-US"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15F3873-0828-46B0-AE48-15AA98C3274F}"/>
              </a:ext>
            </a:extLst>
          </p:cNvPr>
          <p:cNvSpPr>
            <a:spLocks noGrp="1" noChangeArrowheads="1"/>
          </p:cNvSpPr>
          <p:nvPr>
            <p:ph type="title"/>
          </p:nvPr>
        </p:nvSpPr>
        <p:spPr/>
        <p:txBody>
          <a:bodyPr/>
          <a:lstStyle/>
          <a:p>
            <a:r>
              <a:rPr lang="en-US" altLang="ko-KR">
                <a:ea typeface="굴림" panose="020B0600000101010101" pitchFamily="34" charset="-127"/>
              </a:rPr>
              <a:t>Training Examples</a:t>
            </a:r>
          </a:p>
        </p:txBody>
      </p:sp>
      <p:pic>
        <p:nvPicPr>
          <p:cNvPr id="65539" name="Picture 4" descr="txp_fig">
            <a:extLst>
              <a:ext uri="{FF2B5EF4-FFF2-40B4-BE49-F238E27FC236}">
                <a16:creationId xmlns:a16="http://schemas.microsoft.com/office/drawing/2014/main" id="{13269C6B-4FB5-42E6-95D4-72CD7C927F5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60400" y="1066800"/>
            <a:ext cx="7493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40" name="Object 1">
            <a:extLst>
              <a:ext uri="{FF2B5EF4-FFF2-40B4-BE49-F238E27FC236}">
                <a16:creationId xmlns:a16="http://schemas.microsoft.com/office/drawing/2014/main" id="{0441CE6E-305C-40E9-AFA3-C48C561F1C43}"/>
              </a:ext>
            </a:extLst>
          </p:cNvPr>
          <p:cNvGraphicFramePr>
            <a:graphicFrameLocks noChangeAspect="1"/>
          </p:cNvGraphicFramePr>
          <p:nvPr>
            <p:extLst>
              <p:ext uri="{D42A27DB-BD31-4B8C-83A1-F6EECF244321}">
                <p14:modId xmlns:p14="http://schemas.microsoft.com/office/powerpoint/2010/main" val="2164041173"/>
              </p:ext>
            </p:extLst>
          </p:nvPr>
        </p:nvGraphicFramePr>
        <p:xfrm>
          <a:off x="76200" y="5715000"/>
          <a:ext cx="4114800" cy="419100"/>
        </p:xfrm>
        <a:graphic>
          <a:graphicData uri="http://schemas.openxmlformats.org/presentationml/2006/ole">
            <mc:AlternateContent xmlns:mc="http://schemas.openxmlformats.org/markup-compatibility/2006">
              <mc:Choice xmlns:v="urn:schemas-microsoft-com:vml" Requires="v">
                <p:oleObj spid="_x0000_s65632" name="Equation" r:id="rId6" imgW="4165600" imgH="444500" progId="Equation.3">
                  <p:embed/>
                </p:oleObj>
              </mc:Choice>
              <mc:Fallback>
                <p:oleObj name="Equation" r:id="rId6" imgW="4165600" imgH="444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5715000"/>
                        <a:ext cx="4114800" cy="419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65541" name="Object 2">
            <a:extLst>
              <a:ext uri="{FF2B5EF4-FFF2-40B4-BE49-F238E27FC236}">
                <a16:creationId xmlns:a16="http://schemas.microsoft.com/office/drawing/2014/main" id="{DF296897-379F-4C4B-9A28-54AD61DBE3F2}"/>
              </a:ext>
            </a:extLst>
          </p:cNvPr>
          <p:cNvGraphicFramePr>
            <a:graphicFrameLocks noChangeAspect="1"/>
          </p:cNvGraphicFramePr>
          <p:nvPr/>
        </p:nvGraphicFramePr>
        <p:xfrm>
          <a:off x="4267200" y="5715000"/>
          <a:ext cx="4878388" cy="762000"/>
        </p:xfrm>
        <a:graphic>
          <a:graphicData uri="http://schemas.openxmlformats.org/presentationml/2006/ole">
            <mc:AlternateContent xmlns:mc="http://schemas.openxmlformats.org/markup-compatibility/2006">
              <mc:Choice xmlns:v="urn:schemas-microsoft-com:vml" Requires="v">
                <p:oleObj spid="_x0000_s65633" name="Equation" r:id="rId8" imgW="5041900" imgH="787400" progId="Equation.3">
                  <p:embed/>
                </p:oleObj>
              </mc:Choice>
              <mc:Fallback>
                <p:oleObj name="Equation" r:id="rId8" imgW="5041900" imgH="7874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5715000"/>
                        <a:ext cx="4878388" cy="7620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A386ADE-5139-41B5-9BB4-747D0D6BC16F}"/>
              </a:ext>
            </a:extLst>
          </p:cNvPr>
          <p:cNvSpPr>
            <a:spLocks noGrp="1" noChangeArrowheads="1"/>
          </p:cNvSpPr>
          <p:nvPr>
            <p:ph type="title"/>
          </p:nvPr>
        </p:nvSpPr>
        <p:spPr/>
        <p:txBody>
          <a:bodyPr/>
          <a:lstStyle/>
          <a:p>
            <a:r>
              <a:rPr lang="en-US" altLang="ko-KR">
                <a:ea typeface="굴림" panose="020B0600000101010101" pitchFamily="34" charset="-127"/>
              </a:rPr>
              <a:t>Selecting the Next Attribute</a:t>
            </a:r>
          </a:p>
        </p:txBody>
      </p:sp>
      <p:pic>
        <p:nvPicPr>
          <p:cNvPr id="67587" name="Picture 4">
            <a:extLst>
              <a:ext uri="{FF2B5EF4-FFF2-40B4-BE49-F238E27FC236}">
                <a16:creationId xmlns:a16="http://schemas.microsoft.com/office/drawing/2014/main" id="{24822B95-5E9C-41B7-B0F5-CBC441E29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143000"/>
            <a:ext cx="8915400"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83D190D-A4EC-4579-90B4-9BA28B41ABAF}"/>
              </a:ext>
            </a:extLst>
          </p:cNvPr>
          <p:cNvSpPr>
            <a:spLocks noGrp="1" noChangeArrowheads="1"/>
          </p:cNvSpPr>
          <p:nvPr>
            <p:ph type="title"/>
          </p:nvPr>
        </p:nvSpPr>
        <p:spPr/>
        <p:txBody>
          <a:bodyPr/>
          <a:lstStyle/>
          <a:p>
            <a:r>
              <a:rPr lang="tr-TR" altLang="id-ID"/>
              <a:t>Selecting the Next Attribute</a:t>
            </a:r>
            <a:endParaRPr lang="en-US" altLang="id-ID"/>
          </a:p>
        </p:txBody>
      </p:sp>
      <p:sp>
        <p:nvSpPr>
          <p:cNvPr id="69635" name="Rectangle 3">
            <a:extLst>
              <a:ext uri="{FF2B5EF4-FFF2-40B4-BE49-F238E27FC236}">
                <a16:creationId xmlns:a16="http://schemas.microsoft.com/office/drawing/2014/main" id="{D792577C-6D9A-414B-9B71-476EDFF7BF01}"/>
              </a:ext>
            </a:extLst>
          </p:cNvPr>
          <p:cNvSpPr>
            <a:spLocks noGrp="1" noChangeArrowheads="1"/>
          </p:cNvSpPr>
          <p:nvPr>
            <p:ph type="body" idx="1"/>
          </p:nvPr>
        </p:nvSpPr>
        <p:spPr>
          <a:xfrm>
            <a:off x="457200" y="1143000"/>
            <a:ext cx="8229600" cy="5562600"/>
          </a:xfrm>
        </p:spPr>
        <p:txBody>
          <a:bodyPr/>
          <a:lstStyle/>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a:p>
            <a:pPr>
              <a:lnSpc>
                <a:spcPct val="90000"/>
              </a:lnSpc>
            </a:pPr>
            <a:endParaRPr lang="tr-TR" altLang="id-ID" sz="1800"/>
          </a:p>
        </p:txBody>
      </p:sp>
      <p:pic>
        <p:nvPicPr>
          <p:cNvPr id="69636" name="Picture 4">
            <a:extLst>
              <a:ext uri="{FF2B5EF4-FFF2-40B4-BE49-F238E27FC236}">
                <a16:creationId xmlns:a16="http://schemas.microsoft.com/office/drawing/2014/main" id="{1541616B-80CA-4A0B-A798-075BD6E8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083"/>
          <a:stretch>
            <a:fillRect/>
          </a:stretch>
        </p:blipFill>
        <p:spPr bwMode="auto">
          <a:xfrm>
            <a:off x="309563" y="1371600"/>
            <a:ext cx="8483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3">
            <a:extLst>
              <a:ext uri="{FF2B5EF4-FFF2-40B4-BE49-F238E27FC236}">
                <a16:creationId xmlns:a16="http://schemas.microsoft.com/office/drawing/2014/main" id="{E1E870FD-CDDE-45AB-8D8F-E163D62E1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083175"/>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638" name="Picture 4">
            <a:extLst>
              <a:ext uri="{FF2B5EF4-FFF2-40B4-BE49-F238E27FC236}">
                <a16:creationId xmlns:a16="http://schemas.microsoft.com/office/drawing/2014/main" id="{A86BC8CF-CC97-4EE8-874A-7BB252F6A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159375"/>
            <a:ext cx="13239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639" name="Picture 5">
            <a:extLst>
              <a:ext uri="{FF2B5EF4-FFF2-40B4-BE49-F238E27FC236}">
                <a16:creationId xmlns:a16="http://schemas.microsoft.com/office/drawing/2014/main" id="{7413E3C8-9F82-41E9-B0F3-189CE2E67D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083175"/>
            <a:ext cx="1562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640" name="Picture 6">
            <a:extLst>
              <a:ext uri="{FF2B5EF4-FFF2-40B4-BE49-F238E27FC236}">
                <a16:creationId xmlns:a16="http://schemas.microsoft.com/office/drawing/2014/main" id="{C4B574D8-6063-4395-9C9B-108E507DEF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4775" y="5927725"/>
            <a:ext cx="6305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9641" name="TextBox 1">
            <a:extLst>
              <a:ext uri="{FF2B5EF4-FFF2-40B4-BE49-F238E27FC236}">
                <a16:creationId xmlns:a16="http://schemas.microsoft.com/office/drawing/2014/main" id="{82C10165-ECC7-483B-9863-66FB046F8AEF}"/>
              </a:ext>
            </a:extLst>
          </p:cNvPr>
          <p:cNvSpPr txBox="1">
            <a:spLocks noChangeArrowheads="1"/>
          </p:cNvSpPr>
          <p:nvPr/>
        </p:nvSpPr>
        <p:spPr bwMode="auto">
          <a:xfrm>
            <a:off x="414338" y="5927725"/>
            <a:ext cx="2205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id-ID" sz="1800"/>
              <a:t>Gain(S, Outlook) =</a:t>
            </a:r>
            <a:endParaRPr lang="id-ID" altLang="id-ID"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DE31B4F-BBCF-4376-8046-0685F6C6FA12}"/>
              </a:ext>
            </a:extLst>
          </p:cNvPr>
          <p:cNvSpPr>
            <a:spLocks noGrp="1" noChangeArrowheads="1"/>
          </p:cNvSpPr>
          <p:nvPr>
            <p:ph type="title"/>
          </p:nvPr>
        </p:nvSpPr>
        <p:spPr/>
        <p:txBody>
          <a:bodyPr/>
          <a:lstStyle/>
          <a:p>
            <a:r>
              <a:rPr lang="en-US" altLang="ko-KR">
                <a:ea typeface="굴림" panose="020B0600000101010101" pitchFamily="34" charset="-127"/>
              </a:rPr>
              <a:t>Partially learned tree</a:t>
            </a:r>
          </a:p>
        </p:txBody>
      </p:sp>
      <p:pic>
        <p:nvPicPr>
          <p:cNvPr id="71683" name="Picture 4">
            <a:extLst>
              <a:ext uri="{FF2B5EF4-FFF2-40B4-BE49-F238E27FC236}">
                <a16:creationId xmlns:a16="http://schemas.microsoft.com/office/drawing/2014/main" id="{AC7C058B-030D-496F-BCF0-2F0784C61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839200" cy="681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3">
            <a:extLst>
              <a:ext uri="{FF2B5EF4-FFF2-40B4-BE49-F238E27FC236}">
                <a16:creationId xmlns:a16="http://schemas.microsoft.com/office/drawing/2014/main" id="{C60508A8-BFFB-4878-96DC-32183DDE2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3810000"/>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685" name="Picture 5">
            <a:extLst>
              <a:ext uri="{FF2B5EF4-FFF2-40B4-BE49-F238E27FC236}">
                <a16:creationId xmlns:a16="http://schemas.microsoft.com/office/drawing/2014/main" id="{6D9721BC-84D5-4456-AABE-D8F60032CB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750" y="3810000"/>
            <a:ext cx="1562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2">
            <a:extLst>
              <a:ext uri="{FF2B5EF4-FFF2-40B4-BE49-F238E27FC236}">
                <a16:creationId xmlns:a16="http://schemas.microsoft.com/office/drawing/2014/main" id="{55FBC9A9-6E2C-4EE6-941D-E035BE28B8EA}"/>
              </a:ext>
            </a:extLst>
          </p:cNvPr>
          <p:cNvSpPr>
            <a:spLocks noChangeShapeType="1"/>
          </p:cNvSpPr>
          <p:nvPr/>
        </p:nvSpPr>
        <p:spPr bwMode="auto">
          <a:xfrm flipH="1">
            <a:off x="1600200" y="2209800"/>
            <a:ext cx="2590800" cy="16764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3" name="Line 3">
            <a:extLst>
              <a:ext uri="{FF2B5EF4-FFF2-40B4-BE49-F238E27FC236}">
                <a16:creationId xmlns:a16="http://schemas.microsoft.com/office/drawing/2014/main" id="{B2B0B637-71A1-4EB9-B999-6A8F084A90A5}"/>
              </a:ext>
            </a:extLst>
          </p:cNvPr>
          <p:cNvSpPr>
            <a:spLocks noChangeShapeType="1"/>
          </p:cNvSpPr>
          <p:nvPr/>
        </p:nvSpPr>
        <p:spPr bwMode="auto">
          <a:xfrm>
            <a:off x="4876800" y="2209800"/>
            <a:ext cx="1905000" cy="16764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4" name="Line 4">
            <a:extLst>
              <a:ext uri="{FF2B5EF4-FFF2-40B4-BE49-F238E27FC236}">
                <a16:creationId xmlns:a16="http://schemas.microsoft.com/office/drawing/2014/main" id="{6008B097-8CFE-4272-BDB0-9A77866B9A24}"/>
              </a:ext>
            </a:extLst>
          </p:cNvPr>
          <p:cNvSpPr>
            <a:spLocks noChangeShapeType="1"/>
          </p:cNvSpPr>
          <p:nvPr/>
        </p:nvSpPr>
        <p:spPr bwMode="auto">
          <a:xfrm flipH="1">
            <a:off x="457200" y="4343400"/>
            <a:ext cx="914400" cy="14478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5" name="Line 5">
            <a:extLst>
              <a:ext uri="{FF2B5EF4-FFF2-40B4-BE49-F238E27FC236}">
                <a16:creationId xmlns:a16="http://schemas.microsoft.com/office/drawing/2014/main" id="{E9054E43-0851-4C48-8D45-169A4772A0CF}"/>
              </a:ext>
            </a:extLst>
          </p:cNvPr>
          <p:cNvSpPr>
            <a:spLocks noChangeShapeType="1"/>
          </p:cNvSpPr>
          <p:nvPr/>
        </p:nvSpPr>
        <p:spPr bwMode="auto">
          <a:xfrm>
            <a:off x="1676400" y="4343400"/>
            <a:ext cx="1066800" cy="14478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6" name="Line 6">
            <a:extLst>
              <a:ext uri="{FF2B5EF4-FFF2-40B4-BE49-F238E27FC236}">
                <a16:creationId xmlns:a16="http://schemas.microsoft.com/office/drawing/2014/main" id="{9BFA915A-8150-4330-8302-A7AA8FFAB9BA}"/>
              </a:ext>
            </a:extLst>
          </p:cNvPr>
          <p:cNvSpPr>
            <a:spLocks noChangeShapeType="1"/>
          </p:cNvSpPr>
          <p:nvPr/>
        </p:nvSpPr>
        <p:spPr bwMode="auto">
          <a:xfrm>
            <a:off x="6934200" y="4343400"/>
            <a:ext cx="990600" cy="14478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7" name="Line 7">
            <a:extLst>
              <a:ext uri="{FF2B5EF4-FFF2-40B4-BE49-F238E27FC236}">
                <a16:creationId xmlns:a16="http://schemas.microsoft.com/office/drawing/2014/main" id="{D74DAD59-B908-4915-8BED-B2B21A196D27}"/>
              </a:ext>
            </a:extLst>
          </p:cNvPr>
          <p:cNvSpPr>
            <a:spLocks noChangeShapeType="1"/>
          </p:cNvSpPr>
          <p:nvPr/>
        </p:nvSpPr>
        <p:spPr bwMode="auto">
          <a:xfrm flipH="1">
            <a:off x="5867400" y="4343400"/>
            <a:ext cx="914400" cy="14478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6808" name="Line 8">
            <a:extLst>
              <a:ext uri="{FF2B5EF4-FFF2-40B4-BE49-F238E27FC236}">
                <a16:creationId xmlns:a16="http://schemas.microsoft.com/office/drawing/2014/main" id="{49D40970-618A-495E-9F74-A1BA377743EC}"/>
              </a:ext>
            </a:extLst>
          </p:cNvPr>
          <p:cNvSpPr>
            <a:spLocks noChangeShapeType="1"/>
          </p:cNvSpPr>
          <p:nvPr/>
        </p:nvSpPr>
        <p:spPr bwMode="auto">
          <a:xfrm>
            <a:off x="4419600" y="2286000"/>
            <a:ext cx="0" cy="1600200"/>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75785" name="Rectangle 9">
            <a:extLst>
              <a:ext uri="{FF2B5EF4-FFF2-40B4-BE49-F238E27FC236}">
                <a16:creationId xmlns:a16="http://schemas.microsoft.com/office/drawing/2014/main" id="{6A7FE28C-BA08-4E9A-A8FA-CB8205C38BB5}"/>
              </a:ext>
            </a:extLst>
          </p:cNvPr>
          <p:cNvSpPr>
            <a:spLocks noGrp="1" noChangeArrowheads="1"/>
          </p:cNvSpPr>
          <p:nvPr>
            <p:ph type="title"/>
          </p:nvPr>
        </p:nvSpPr>
        <p:spPr/>
        <p:txBody>
          <a:bodyPr/>
          <a:lstStyle/>
          <a:p>
            <a:r>
              <a:rPr lang="en-US" altLang="en-US"/>
              <a:t>Decision Tree for PlayTennis</a:t>
            </a:r>
          </a:p>
        </p:txBody>
      </p:sp>
      <p:sp>
        <p:nvSpPr>
          <p:cNvPr id="76810" name="Text Box 10">
            <a:extLst>
              <a:ext uri="{FF2B5EF4-FFF2-40B4-BE49-F238E27FC236}">
                <a16:creationId xmlns:a16="http://schemas.microsoft.com/office/drawing/2014/main" id="{FA553725-1CC6-4CE7-AF24-F397FC4DA3A4}"/>
              </a:ext>
            </a:extLst>
          </p:cNvPr>
          <p:cNvSpPr txBox="1">
            <a:spLocks noChangeArrowheads="1"/>
          </p:cNvSpPr>
          <p:nvPr/>
        </p:nvSpPr>
        <p:spPr bwMode="auto">
          <a:xfrm>
            <a:off x="3810000" y="1752600"/>
            <a:ext cx="1262063" cy="495300"/>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Outlook</a:t>
            </a:r>
          </a:p>
        </p:txBody>
      </p:sp>
      <p:sp>
        <p:nvSpPr>
          <p:cNvPr id="76811" name="Text Box 11">
            <a:extLst>
              <a:ext uri="{FF2B5EF4-FFF2-40B4-BE49-F238E27FC236}">
                <a16:creationId xmlns:a16="http://schemas.microsoft.com/office/drawing/2014/main" id="{1A6A9778-5BE0-470F-8703-F07BD0A84BD1}"/>
              </a:ext>
            </a:extLst>
          </p:cNvPr>
          <p:cNvSpPr txBox="1">
            <a:spLocks noChangeArrowheads="1"/>
          </p:cNvSpPr>
          <p:nvPr/>
        </p:nvSpPr>
        <p:spPr bwMode="auto">
          <a:xfrm>
            <a:off x="2362200" y="2743200"/>
            <a:ext cx="1054100"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Sunny</a:t>
            </a:r>
          </a:p>
        </p:txBody>
      </p:sp>
      <p:sp>
        <p:nvSpPr>
          <p:cNvPr id="76812" name="Text Box 12">
            <a:extLst>
              <a:ext uri="{FF2B5EF4-FFF2-40B4-BE49-F238E27FC236}">
                <a16:creationId xmlns:a16="http://schemas.microsoft.com/office/drawing/2014/main" id="{3DC830FE-90F9-45D5-A0BB-1DE95513E0C9}"/>
              </a:ext>
            </a:extLst>
          </p:cNvPr>
          <p:cNvSpPr txBox="1">
            <a:spLocks noChangeArrowheads="1"/>
          </p:cNvSpPr>
          <p:nvPr/>
        </p:nvSpPr>
        <p:spPr bwMode="auto">
          <a:xfrm>
            <a:off x="3733800" y="2743200"/>
            <a:ext cx="1400175"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Overcast</a:t>
            </a:r>
          </a:p>
        </p:txBody>
      </p:sp>
      <p:sp>
        <p:nvSpPr>
          <p:cNvPr id="76813" name="Text Box 13">
            <a:extLst>
              <a:ext uri="{FF2B5EF4-FFF2-40B4-BE49-F238E27FC236}">
                <a16:creationId xmlns:a16="http://schemas.microsoft.com/office/drawing/2014/main" id="{4DC63E38-0C1E-400C-B971-17D315103455}"/>
              </a:ext>
            </a:extLst>
          </p:cNvPr>
          <p:cNvSpPr txBox="1">
            <a:spLocks noChangeArrowheads="1"/>
          </p:cNvSpPr>
          <p:nvPr/>
        </p:nvSpPr>
        <p:spPr bwMode="auto">
          <a:xfrm>
            <a:off x="5486400" y="2743200"/>
            <a:ext cx="811213"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Rain</a:t>
            </a:r>
          </a:p>
        </p:txBody>
      </p:sp>
      <p:sp>
        <p:nvSpPr>
          <p:cNvPr id="76814" name="Text Box 14">
            <a:extLst>
              <a:ext uri="{FF2B5EF4-FFF2-40B4-BE49-F238E27FC236}">
                <a16:creationId xmlns:a16="http://schemas.microsoft.com/office/drawing/2014/main" id="{6C07E33D-E67E-475C-80B8-E6213751CEFC}"/>
              </a:ext>
            </a:extLst>
          </p:cNvPr>
          <p:cNvSpPr txBox="1">
            <a:spLocks noChangeArrowheads="1"/>
          </p:cNvSpPr>
          <p:nvPr/>
        </p:nvSpPr>
        <p:spPr bwMode="auto">
          <a:xfrm>
            <a:off x="838200" y="3886200"/>
            <a:ext cx="1416050" cy="495300"/>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Humidity</a:t>
            </a:r>
          </a:p>
        </p:txBody>
      </p:sp>
      <p:sp>
        <p:nvSpPr>
          <p:cNvPr id="76815" name="Text Box 15">
            <a:extLst>
              <a:ext uri="{FF2B5EF4-FFF2-40B4-BE49-F238E27FC236}">
                <a16:creationId xmlns:a16="http://schemas.microsoft.com/office/drawing/2014/main" id="{7EFD1DC8-40E5-40E4-B959-60EE27BC2397}"/>
              </a:ext>
            </a:extLst>
          </p:cNvPr>
          <p:cNvSpPr txBox="1">
            <a:spLocks noChangeArrowheads="1"/>
          </p:cNvSpPr>
          <p:nvPr/>
        </p:nvSpPr>
        <p:spPr bwMode="auto">
          <a:xfrm>
            <a:off x="304800" y="4953000"/>
            <a:ext cx="836613"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High</a:t>
            </a:r>
          </a:p>
        </p:txBody>
      </p:sp>
      <p:sp>
        <p:nvSpPr>
          <p:cNvPr id="76816" name="Text Box 16">
            <a:extLst>
              <a:ext uri="{FF2B5EF4-FFF2-40B4-BE49-F238E27FC236}">
                <a16:creationId xmlns:a16="http://schemas.microsoft.com/office/drawing/2014/main" id="{007DF26C-39B6-4170-A902-A3A0ECBC2137}"/>
              </a:ext>
            </a:extLst>
          </p:cNvPr>
          <p:cNvSpPr txBox="1">
            <a:spLocks noChangeArrowheads="1"/>
          </p:cNvSpPr>
          <p:nvPr/>
        </p:nvSpPr>
        <p:spPr bwMode="auto">
          <a:xfrm>
            <a:off x="1828800" y="4953000"/>
            <a:ext cx="1185863"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Normal</a:t>
            </a:r>
          </a:p>
        </p:txBody>
      </p:sp>
      <p:sp>
        <p:nvSpPr>
          <p:cNvPr id="76817" name="Text Box 17">
            <a:extLst>
              <a:ext uri="{FF2B5EF4-FFF2-40B4-BE49-F238E27FC236}">
                <a16:creationId xmlns:a16="http://schemas.microsoft.com/office/drawing/2014/main" id="{B117A2CE-6DDF-4DF5-B129-5D200FD9CA0C}"/>
              </a:ext>
            </a:extLst>
          </p:cNvPr>
          <p:cNvSpPr txBox="1">
            <a:spLocks noChangeArrowheads="1"/>
          </p:cNvSpPr>
          <p:nvPr/>
        </p:nvSpPr>
        <p:spPr bwMode="auto">
          <a:xfrm>
            <a:off x="6324600" y="3886200"/>
            <a:ext cx="904875" cy="495300"/>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Wind</a:t>
            </a:r>
          </a:p>
        </p:txBody>
      </p:sp>
      <p:sp>
        <p:nvSpPr>
          <p:cNvPr id="76818" name="Text Box 18">
            <a:extLst>
              <a:ext uri="{FF2B5EF4-FFF2-40B4-BE49-F238E27FC236}">
                <a16:creationId xmlns:a16="http://schemas.microsoft.com/office/drawing/2014/main" id="{A62733E6-C424-4A36-81B8-381BD94465B7}"/>
              </a:ext>
            </a:extLst>
          </p:cNvPr>
          <p:cNvSpPr txBox="1">
            <a:spLocks noChangeArrowheads="1"/>
          </p:cNvSpPr>
          <p:nvPr/>
        </p:nvSpPr>
        <p:spPr bwMode="auto">
          <a:xfrm>
            <a:off x="5638800" y="4953000"/>
            <a:ext cx="1106488"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Strong</a:t>
            </a:r>
          </a:p>
        </p:txBody>
      </p:sp>
      <p:sp>
        <p:nvSpPr>
          <p:cNvPr id="76819" name="Text Box 19">
            <a:extLst>
              <a:ext uri="{FF2B5EF4-FFF2-40B4-BE49-F238E27FC236}">
                <a16:creationId xmlns:a16="http://schemas.microsoft.com/office/drawing/2014/main" id="{22EEA56C-7A97-4C6B-9A20-DF7289F22E9B}"/>
              </a:ext>
            </a:extLst>
          </p:cNvPr>
          <p:cNvSpPr txBox="1">
            <a:spLocks noChangeArrowheads="1"/>
          </p:cNvSpPr>
          <p:nvPr/>
        </p:nvSpPr>
        <p:spPr bwMode="auto">
          <a:xfrm>
            <a:off x="7162800" y="4953000"/>
            <a:ext cx="969963" cy="495300"/>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i="1">
                <a:latin typeface="Arial" charset="0"/>
              </a:rPr>
              <a:t>Weak</a:t>
            </a:r>
          </a:p>
        </p:txBody>
      </p:sp>
      <p:sp>
        <p:nvSpPr>
          <p:cNvPr id="76820" name="Text Box 20">
            <a:extLst>
              <a:ext uri="{FF2B5EF4-FFF2-40B4-BE49-F238E27FC236}">
                <a16:creationId xmlns:a16="http://schemas.microsoft.com/office/drawing/2014/main" id="{D4D0FF2C-0645-4C1A-804F-C35A80038358}"/>
              </a:ext>
            </a:extLst>
          </p:cNvPr>
          <p:cNvSpPr txBox="1">
            <a:spLocks noChangeArrowheads="1"/>
          </p:cNvSpPr>
          <p:nvPr/>
        </p:nvSpPr>
        <p:spPr bwMode="auto">
          <a:xfrm>
            <a:off x="152400" y="5791200"/>
            <a:ext cx="646113" cy="495300"/>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No</a:t>
            </a:r>
          </a:p>
        </p:txBody>
      </p:sp>
      <p:sp>
        <p:nvSpPr>
          <p:cNvPr id="76821" name="Text Box 21">
            <a:extLst>
              <a:ext uri="{FF2B5EF4-FFF2-40B4-BE49-F238E27FC236}">
                <a16:creationId xmlns:a16="http://schemas.microsoft.com/office/drawing/2014/main" id="{BBCB6005-7C25-45B0-9141-7457164E7380}"/>
              </a:ext>
            </a:extLst>
          </p:cNvPr>
          <p:cNvSpPr txBox="1">
            <a:spLocks noChangeArrowheads="1"/>
          </p:cNvSpPr>
          <p:nvPr/>
        </p:nvSpPr>
        <p:spPr bwMode="auto">
          <a:xfrm>
            <a:off x="2438400" y="5791200"/>
            <a:ext cx="765175" cy="495300"/>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76822" name="Text Box 22">
            <a:extLst>
              <a:ext uri="{FF2B5EF4-FFF2-40B4-BE49-F238E27FC236}">
                <a16:creationId xmlns:a16="http://schemas.microsoft.com/office/drawing/2014/main" id="{C29FD2E1-A80F-4241-A6B4-7C8C4EB900DB}"/>
              </a:ext>
            </a:extLst>
          </p:cNvPr>
          <p:cNvSpPr txBox="1">
            <a:spLocks noChangeArrowheads="1"/>
          </p:cNvSpPr>
          <p:nvPr/>
        </p:nvSpPr>
        <p:spPr bwMode="auto">
          <a:xfrm>
            <a:off x="4114800" y="3886200"/>
            <a:ext cx="765175" cy="495300"/>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76823" name="Text Box 23">
            <a:extLst>
              <a:ext uri="{FF2B5EF4-FFF2-40B4-BE49-F238E27FC236}">
                <a16:creationId xmlns:a16="http://schemas.microsoft.com/office/drawing/2014/main" id="{9789D980-2C84-4DC4-B42B-4F7524F2122B}"/>
              </a:ext>
            </a:extLst>
          </p:cNvPr>
          <p:cNvSpPr txBox="1">
            <a:spLocks noChangeArrowheads="1"/>
          </p:cNvSpPr>
          <p:nvPr/>
        </p:nvSpPr>
        <p:spPr bwMode="auto">
          <a:xfrm>
            <a:off x="7696200" y="5791200"/>
            <a:ext cx="765175" cy="495300"/>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76824" name="Text Box 24">
            <a:extLst>
              <a:ext uri="{FF2B5EF4-FFF2-40B4-BE49-F238E27FC236}">
                <a16:creationId xmlns:a16="http://schemas.microsoft.com/office/drawing/2014/main" id="{A7D37669-7521-49D5-9FD6-C9C14D797DE2}"/>
              </a:ext>
            </a:extLst>
          </p:cNvPr>
          <p:cNvSpPr txBox="1">
            <a:spLocks noChangeArrowheads="1"/>
          </p:cNvSpPr>
          <p:nvPr/>
        </p:nvSpPr>
        <p:spPr bwMode="auto">
          <a:xfrm>
            <a:off x="5562600" y="5791200"/>
            <a:ext cx="646113" cy="495300"/>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No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E7881B-F77A-4471-873E-6FDCA96CFA87}"/>
              </a:ext>
            </a:extLst>
          </p:cNvPr>
          <p:cNvSpPr>
            <a:spLocks noGrp="1" noChangeArrowheads="1"/>
          </p:cNvSpPr>
          <p:nvPr>
            <p:ph type="title"/>
          </p:nvPr>
        </p:nvSpPr>
        <p:spPr/>
        <p:txBody>
          <a:bodyPr/>
          <a:lstStyle/>
          <a:p>
            <a:r>
              <a:rPr lang="sv-SE" altLang="en-US"/>
              <a:t>Converting a Tree to Rules</a:t>
            </a:r>
          </a:p>
        </p:txBody>
      </p:sp>
      <p:grpSp>
        <p:nvGrpSpPr>
          <p:cNvPr id="76803" name="Group 3">
            <a:extLst>
              <a:ext uri="{FF2B5EF4-FFF2-40B4-BE49-F238E27FC236}">
                <a16:creationId xmlns:a16="http://schemas.microsoft.com/office/drawing/2014/main" id="{7B89262A-3B2B-4425-B7A2-75A61B6359BD}"/>
              </a:ext>
            </a:extLst>
          </p:cNvPr>
          <p:cNvGrpSpPr>
            <a:grpSpLocks/>
          </p:cNvGrpSpPr>
          <p:nvPr/>
        </p:nvGrpSpPr>
        <p:grpSpPr bwMode="auto">
          <a:xfrm>
            <a:off x="609600" y="1524000"/>
            <a:ext cx="7727950" cy="3209925"/>
            <a:chOff x="96" y="1104"/>
            <a:chExt cx="5222" cy="3008"/>
          </a:xfrm>
        </p:grpSpPr>
        <p:sp>
          <p:nvSpPr>
            <p:cNvPr id="107524" name="Line 4">
              <a:extLst>
                <a:ext uri="{FF2B5EF4-FFF2-40B4-BE49-F238E27FC236}">
                  <a16:creationId xmlns:a16="http://schemas.microsoft.com/office/drawing/2014/main" id="{9C8A5E8F-442E-4490-9A19-E1687FC36D92}"/>
                </a:ext>
              </a:extLst>
            </p:cNvPr>
            <p:cNvSpPr>
              <a:spLocks noChangeShapeType="1"/>
            </p:cNvSpPr>
            <p:nvPr/>
          </p:nvSpPr>
          <p:spPr bwMode="auto">
            <a:xfrm flipH="1">
              <a:off x="1008" y="1393"/>
              <a:ext cx="1633" cy="1055"/>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25" name="Line 5">
              <a:extLst>
                <a:ext uri="{FF2B5EF4-FFF2-40B4-BE49-F238E27FC236}">
                  <a16:creationId xmlns:a16="http://schemas.microsoft.com/office/drawing/2014/main" id="{8857BA34-9B95-4E76-9EA2-DA928BC7803B}"/>
                </a:ext>
              </a:extLst>
            </p:cNvPr>
            <p:cNvSpPr>
              <a:spLocks noChangeShapeType="1"/>
            </p:cNvSpPr>
            <p:nvPr/>
          </p:nvSpPr>
          <p:spPr bwMode="auto">
            <a:xfrm>
              <a:off x="3072" y="1393"/>
              <a:ext cx="1200" cy="1055"/>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26" name="Line 6">
              <a:extLst>
                <a:ext uri="{FF2B5EF4-FFF2-40B4-BE49-F238E27FC236}">
                  <a16:creationId xmlns:a16="http://schemas.microsoft.com/office/drawing/2014/main" id="{3984E2C4-F2EB-4F2B-ADFB-FCCA31C5A268}"/>
                </a:ext>
              </a:extLst>
            </p:cNvPr>
            <p:cNvSpPr>
              <a:spLocks noChangeShapeType="1"/>
            </p:cNvSpPr>
            <p:nvPr/>
          </p:nvSpPr>
          <p:spPr bwMode="auto">
            <a:xfrm flipH="1">
              <a:off x="288" y="2736"/>
              <a:ext cx="576" cy="912"/>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27" name="Line 7">
              <a:extLst>
                <a:ext uri="{FF2B5EF4-FFF2-40B4-BE49-F238E27FC236}">
                  <a16:creationId xmlns:a16="http://schemas.microsoft.com/office/drawing/2014/main" id="{8B275B3B-A76C-4EF1-8F6C-800F404A4271}"/>
                </a:ext>
              </a:extLst>
            </p:cNvPr>
            <p:cNvSpPr>
              <a:spLocks noChangeShapeType="1"/>
            </p:cNvSpPr>
            <p:nvPr/>
          </p:nvSpPr>
          <p:spPr bwMode="auto">
            <a:xfrm>
              <a:off x="1056" y="2736"/>
              <a:ext cx="672" cy="912"/>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28" name="Line 8">
              <a:extLst>
                <a:ext uri="{FF2B5EF4-FFF2-40B4-BE49-F238E27FC236}">
                  <a16:creationId xmlns:a16="http://schemas.microsoft.com/office/drawing/2014/main" id="{357302CF-C684-43EF-B807-FE9541739647}"/>
                </a:ext>
              </a:extLst>
            </p:cNvPr>
            <p:cNvSpPr>
              <a:spLocks noChangeShapeType="1"/>
            </p:cNvSpPr>
            <p:nvPr/>
          </p:nvSpPr>
          <p:spPr bwMode="auto">
            <a:xfrm>
              <a:off x="4368" y="2736"/>
              <a:ext cx="624" cy="912"/>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29" name="Line 9">
              <a:extLst>
                <a:ext uri="{FF2B5EF4-FFF2-40B4-BE49-F238E27FC236}">
                  <a16:creationId xmlns:a16="http://schemas.microsoft.com/office/drawing/2014/main" id="{2E6B7C52-6E6C-4FF4-9DDE-01886BBB7180}"/>
                </a:ext>
              </a:extLst>
            </p:cNvPr>
            <p:cNvSpPr>
              <a:spLocks noChangeShapeType="1"/>
            </p:cNvSpPr>
            <p:nvPr/>
          </p:nvSpPr>
          <p:spPr bwMode="auto">
            <a:xfrm flipH="1">
              <a:off x="3696" y="2736"/>
              <a:ext cx="576" cy="912"/>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30" name="Line 10">
              <a:extLst>
                <a:ext uri="{FF2B5EF4-FFF2-40B4-BE49-F238E27FC236}">
                  <a16:creationId xmlns:a16="http://schemas.microsoft.com/office/drawing/2014/main" id="{37CAA7E0-B92B-442B-96AA-C076BB114C8F}"/>
                </a:ext>
              </a:extLst>
            </p:cNvPr>
            <p:cNvSpPr>
              <a:spLocks noChangeShapeType="1"/>
            </p:cNvSpPr>
            <p:nvPr/>
          </p:nvSpPr>
          <p:spPr bwMode="auto">
            <a:xfrm>
              <a:off x="2784" y="1440"/>
              <a:ext cx="0" cy="1007"/>
            </a:xfrm>
            <a:prstGeom prst="line">
              <a:avLst/>
            </a:prstGeom>
            <a:noFill/>
            <a:ln w="38100">
              <a:solidFill>
                <a:schemeClr val="tx1"/>
              </a:solidFill>
              <a:miter lim="800000"/>
              <a:headEnd/>
              <a:tailEnd/>
            </a:ln>
            <a:effectLst/>
          </p:spPr>
          <p:txBody>
            <a:bodyPr wrap="none"/>
            <a:lstStyle/>
            <a:p>
              <a:pPr>
                <a:defRPr/>
              </a:pPr>
              <a:endParaRPr lang="en-US">
                <a:latin typeface="Arial" charset="0"/>
              </a:endParaRPr>
            </a:p>
          </p:txBody>
        </p:sp>
        <p:sp>
          <p:nvSpPr>
            <p:cNvPr id="107531" name="Text Box 11">
              <a:extLst>
                <a:ext uri="{FF2B5EF4-FFF2-40B4-BE49-F238E27FC236}">
                  <a16:creationId xmlns:a16="http://schemas.microsoft.com/office/drawing/2014/main" id="{712EE56F-8D5F-4F6D-8BE6-40E4A41A7908}"/>
                </a:ext>
              </a:extLst>
            </p:cNvPr>
            <p:cNvSpPr txBox="1">
              <a:spLocks noChangeArrowheads="1"/>
            </p:cNvSpPr>
            <p:nvPr/>
          </p:nvSpPr>
          <p:spPr bwMode="auto">
            <a:xfrm>
              <a:off x="2400" y="1104"/>
              <a:ext cx="853" cy="464"/>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Outlook</a:t>
              </a:r>
            </a:p>
          </p:txBody>
        </p:sp>
        <p:sp>
          <p:nvSpPr>
            <p:cNvPr id="107532" name="Text Box 12">
              <a:extLst>
                <a:ext uri="{FF2B5EF4-FFF2-40B4-BE49-F238E27FC236}">
                  <a16:creationId xmlns:a16="http://schemas.microsoft.com/office/drawing/2014/main" id="{87EFA797-1903-4420-B02F-B9192B2824CA}"/>
                </a:ext>
              </a:extLst>
            </p:cNvPr>
            <p:cNvSpPr txBox="1">
              <a:spLocks noChangeArrowheads="1"/>
            </p:cNvSpPr>
            <p:nvPr/>
          </p:nvSpPr>
          <p:spPr bwMode="auto">
            <a:xfrm>
              <a:off x="1488" y="1727"/>
              <a:ext cx="710"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Sunny</a:t>
              </a:r>
            </a:p>
          </p:txBody>
        </p:sp>
        <p:sp>
          <p:nvSpPr>
            <p:cNvPr id="107533" name="Text Box 13">
              <a:extLst>
                <a:ext uri="{FF2B5EF4-FFF2-40B4-BE49-F238E27FC236}">
                  <a16:creationId xmlns:a16="http://schemas.microsoft.com/office/drawing/2014/main" id="{F883D113-3A05-453D-A331-7AB5AF03A1AA}"/>
                </a:ext>
              </a:extLst>
            </p:cNvPr>
            <p:cNvSpPr txBox="1">
              <a:spLocks noChangeArrowheads="1"/>
            </p:cNvSpPr>
            <p:nvPr/>
          </p:nvSpPr>
          <p:spPr bwMode="auto">
            <a:xfrm>
              <a:off x="2352" y="1727"/>
              <a:ext cx="946"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Overcast</a:t>
              </a:r>
            </a:p>
          </p:txBody>
        </p:sp>
        <p:sp>
          <p:nvSpPr>
            <p:cNvPr id="107534" name="Text Box 14">
              <a:extLst>
                <a:ext uri="{FF2B5EF4-FFF2-40B4-BE49-F238E27FC236}">
                  <a16:creationId xmlns:a16="http://schemas.microsoft.com/office/drawing/2014/main" id="{8BA93EF8-5C54-4F70-80D6-1F3877627F10}"/>
                </a:ext>
              </a:extLst>
            </p:cNvPr>
            <p:cNvSpPr txBox="1">
              <a:spLocks noChangeArrowheads="1"/>
            </p:cNvSpPr>
            <p:nvPr/>
          </p:nvSpPr>
          <p:spPr bwMode="auto">
            <a:xfrm>
              <a:off x="3456" y="1727"/>
              <a:ext cx="548"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Rain</a:t>
              </a:r>
            </a:p>
          </p:txBody>
        </p:sp>
        <p:sp>
          <p:nvSpPr>
            <p:cNvPr id="107535" name="Text Box 15">
              <a:extLst>
                <a:ext uri="{FF2B5EF4-FFF2-40B4-BE49-F238E27FC236}">
                  <a16:creationId xmlns:a16="http://schemas.microsoft.com/office/drawing/2014/main" id="{4151CF50-2CA6-4104-A757-CF70820B80A4}"/>
                </a:ext>
              </a:extLst>
            </p:cNvPr>
            <p:cNvSpPr txBox="1">
              <a:spLocks noChangeArrowheads="1"/>
            </p:cNvSpPr>
            <p:nvPr/>
          </p:nvSpPr>
          <p:spPr bwMode="auto">
            <a:xfrm>
              <a:off x="528" y="2447"/>
              <a:ext cx="957" cy="464"/>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Humidity</a:t>
              </a:r>
            </a:p>
          </p:txBody>
        </p:sp>
        <p:sp>
          <p:nvSpPr>
            <p:cNvPr id="107536" name="Text Box 16">
              <a:extLst>
                <a:ext uri="{FF2B5EF4-FFF2-40B4-BE49-F238E27FC236}">
                  <a16:creationId xmlns:a16="http://schemas.microsoft.com/office/drawing/2014/main" id="{A9BF1EED-7A5B-497F-944B-D15C8972A035}"/>
                </a:ext>
              </a:extLst>
            </p:cNvPr>
            <p:cNvSpPr txBox="1">
              <a:spLocks noChangeArrowheads="1"/>
            </p:cNvSpPr>
            <p:nvPr/>
          </p:nvSpPr>
          <p:spPr bwMode="auto">
            <a:xfrm>
              <a:off x="191" y="3120"/>
              <a:ext cx="561"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High</a:t>
              </a:r>
            </a:p>
          </p:txBody>
        </p:sp>
        <p:sp>
          <p:nvSpPr>
            <p:cNvPr id="107537" name="Text Box 17">
              <a:extLst>
                <a:ext uri="{FF2B5EF4-FFF2-40B4-BE49-F238E27FC236}">
                  <a16:creationId xmlns:a16="http://schemas.microsoft.com/office/drawing/2014/main" id="{5A36110C-3CF4-43F5-899D-3377002FEFC3}"/>
                </a:ext>
              </a:extLst>
            </p:cNvPr>
            <p:cNvSpPr txBox="1">
              <a:spLocks noChangeArrowheads="1"/>
            </p:cNvSpPr>
            <p:nvPr/>
          </p:nvSpPr>
          <p:spPr bwMode="auto">
            <a:xfrm>
              <a:off x="1152" y="3120"/>
              <a:ext cx="801"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Normal</a:t>
              </a:r>
            </a:p>
          </p:txBody>
        </p:sp>
        <p:sp>
          <p:nvSpPr>
            <p:cNvPr id="107538" name="Text Box 18">
              <a:extLst>
                <a:ext uri="{FF2B5EF4-FFF2-40B4-BE49-F238E27FC236}">
                  <a16:creationId xmlns:a16="http://schemas.microsoft.com/office/drawing/2014/main" id="{AA410395-075A-4C2B-AF66-A2031B43C94C}"/>
                </a:ext>
              </a:extLst>
            </p:cNvPr>
            <p:cNvSpPr txBox="1">
              <a:spLocks noChangeArrowheads="1"/>
            </p:cNvSpPr>
            <p:nvPr/>
          </p:nvSpPr>
          <p:spPr bwMode="auto">
            <a:xfrm>
              <a:off x="3984" y="2447"/>
              <a:ext cx="611" cy="464"/>
            </a:xfrm>
            <a:prstGeom prst="rect">
              <a:avLst/>
            </a:prstGeom>
            <a:solidFill>
              <a:schemeClr val="bg1"/>
            </a:solidFill>
            <a:ln w="38100">
              <a:solidFill>
                <a:schemeClr val="hlink"/>
              </a:solidFill>
              <a:miter lim="800000"/>
              <a:headEnd/>
              <a:tailEnd/>
            </a:ln>
            <a:effectLst/>
          </p:spPr>
          <p:txBody>
            <a:bodyPr wrap="none">
              <a:spAutoFit/>
            </a:bodyPr>
            <a:lstStyle/>
            <a:p>
              <a:pPr>
                <a:defRPr/>
              </a:pPr>
              <a:r>
                <a:rPr lang="en-US" altLang="x-none">
                  <a:latin typeface="Arial" charset="0"/>
                </a:rPr>
                <a:t>Wind</a:t>
              </a:r>
            </a:p>
          </p:txBody>
        </p:sp>
        <p:sp>
          <p:nvSpPr>
            <p:cNvPr id="107539" name="Text Box 19">
              <a:extLst>
                <a:ext uri="{FF2B5EF4-FFF2-40B4-BE49-F238E27FC236}">
                  <a16:creationId xmlns:a16="http://schemas.microsoft.com/office/drawing/2014/main" id="{FF255EFA-4293-406D-AC29-78F8304D683A}"/>
                </a:ext>
              </a:extLst>
            </p:cNvPr>
            <p:cNvSpPr txBox="1">
              <a:spLocks noChangeArrowheads="1"/>
            </p:cNvSpPr>
            <p:nvPr/>
          </p:nvSpPr>
          <p:spPr bwMode="auto">
            <a:xfrm>
              <a:off x="3552" y="3120"/>
              <a:ext cx="748"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Strong</a:t>
              </a:r>
            </a:p>
          </p:txBody>
        </p:sp>
        <p:sp>
          <p:nvSpPr>
            <p:cNvPr id="107540" name="Text Box 20">
              <a:extLst>
                <a:ext uri="{FF2B5EF4-FFF2-40B4-BE49-F238E27FC236}">
                  <a16:creationId xmlns:a16="http://schemas.microsoft.com/office/drawing/2014/main" id="{F2B14756-6A34-4240-B627-DA57F9336D3F}"/>
                </a:ext>
              </a:extLst>
            </p:cNvPr>
            <p:cNvSpPr txBox="1">
              <a:spLocks noChangeArrowheads="1"/>
            </p:cNvSpPr>
            <p:nvPr/>
          </p:nvSpPr>
          <p:spPr bwMode="auto">
            <a:xfrm>
              <a:off x="4512" y="3120"/>
              <a:ext cx="651" cy="464"/>
            </a:xfrm>
            <a:prstGeom prst="rect">
              <a:avLst/>
            </a:prstGeom>
            <a:solidFill>
              <a:schemeClr val="bg1"/>
            </a:solidFill>
            <a:ln w="38100">
              <a:solidFill>
                <a:schemeClr val="tx2"/>
              </a:solidFill>
              <a:miter lim="800000"/>
              <a:headEnd/>
              <a:tailEnd/>
            </a:ln>
            <a:effectLst/>
          </p:spPr>
          <p:txBody>
            <a:bodyPr wrap="none">
              <a:spAutoFit/>
            </a:bodyPr>
            <a:lstStyle/>
            <a:p>
              <a:pPr>
                <a:defRPr/>
              </a:pPr>
              <a:r>
                <a:rPr lang="en-US" altLang="x-none">
                  <a:latin typeface="Arial" charset="0"/>
                </a:rPr>
                <a:t>Weak</a:t>
              </a:r>
            </a:p>
          </p:txBody>
        </p:sp>
        <p:sp>
          <p:nvSpPr>
            <p:cNvPr id="107541" name="Text Box 21">
              <a:extLst>
                <a:ext uri="{FF2B5EF4-FFF2-40B4-BE49-F238E27FC236}">
                  <a16:creationId xmlns:a16="http://schemas.microsoft.com/office/drawing/2014/main" id="{FE801323-66E2-45E8-BABE-639118E5D50A}"/>
                </a:ext>
              </a:extLst>
            </p:cNvPr>
            <p:cNvSpPr txBox="1">
              <a:spLocks noChangeArrowheads="1"/>
            </p:cNvSpPr>
            <p:nvPr/>
          </p:nvSpPr>
          <p:spPr bwMode="auto">
            <a:xfrm>
              <a:off x="96" y="3648"/>
              <a:ext cx="399" cy="464"/>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No</a:t>
              </a:r>
            </a:p>
          </p:txBody>
        </p:sp>
        <p:sp>
          <p:nvSpPr>
            <p:cNvPr id="107542" name="Text Box 22">
              <a:extLst>
                <a:ext uri="{FF2B5EF4-FFF2-40B4-BE49-F238E27FC236}">
                  <a16:creationId xmlns:a16="http://schemas.microsoft.com/office/drawing/2014/main" id="{FA3CB686-422F-4227-A448-1C7508D1396C}"/>
                </a:ext>
              </a:extLst>
            </p:cNvPr>
            <p:cNvSpPr txBox="1">
              <a:spLocks noChangeArrowheads="1"/>
            </p:cNvSpPr>
            <p:nvPr/>
          </p:nvSpPr>
          <p:spPr bwMode="auto">
            <a:xfrm>
              <a:off x="1536" y="3648"/>
              <a:ext cx="471" cy="464"/>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107543" name="Text Box 23">
              <a:extLst>
                <a:ext uri="{FF2B5EF4-FFF2-40B4-BE49-F238E27FC236}">
                  <a16:creationId xmlns:a16="http://schemas.microsoft.com/office/drawing/2014/main" id="{1D42CAD7-D587-4AB0-AA43-54DCFC927546}"/>
                </a:ext>
              </a:extLst>
            </p:cNvPr>
            <p:cNvSpPr txBox="1">
              <a:spLocks noChangeArrowheads="1"/>
            </p:cNvSpPr>
            <p:nvPr/>
          </p:nvSpPr>
          <p:spPr bwMode="auto">
            <a:xfrm>
              <a:off x="2592" y="2447"/>
              <a:ext cx="470" cy="464"/>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107544" name="Text Box 24">
              <a:extLst>
                <a:ext uri="{FF2B5EF4-FFF2-40B4-BE49-F238E27FC236}">
                  <a16:creationId xmlns:a16="http://schemas.microsoft.com/office/drawing/2014/main" id="{6F33C097-88D6-4B89-A9E0-CD8CF0FC436E}"/>
                </a:ext>
              </a:extLst>
            </p:cNvPr>
            <p:cNvSpPr txBox="1">
              <a:spLocks noChangeArrowheads="1"/>
            </p:cNvSpPr>
            <p:nvPr/>
          </p:nvSpPr>
          <p:spPr bwMode="auto">
            <a:xfrm>
              <a:off x="4848" y="3648"/>
              <a:ext cx="470" cy="464"/>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Yes</a:t>
              </a:r>
            </a:p>
          </p:txBody>
        </p:sp>
        <p:sp>
          <p:nvSpPr>
            <p:cNvPr id="107545" name="Text Box 25">
              <a:extLst>
                <a:ext uri="{FF2B5EF4-FFF2-40B4-BE49-F238E27FC236}">
                  <a16:creationId xmlns:a16="http://schemas.microsoft.com/office/drawing/2014/main" id="{99D8AF87-BA30-4721-BBE9-312B17FF371F}"/>
                </a:ext>
              </a:extLst>
            </p:cNvPr>
            <p:cNvSpPr txBox="1">
              <a:spLocks noChangeArrowheads="1"/>
            </p:cNvSpPr>
            <p:nvPr/>
          </p:nvSpPr>
          <p:spPr bwMode="auto">
            <a:xfrm>
              <a:off x="3505" y="3648"/>
              <a:ext cx="399" cy="464"/>
            </a:xfrm>
            <a:prstGeom prst="rect">
              <a:avLst/>
            </a:prstGeom>
            <a:solidFill>
              <a:schemeClr val="bg1"/>
            </a:solidFill>
            <a:ln w="38100">
              <a:solidFill>
                <a:schemeClr val="accent2"/>
              </a:solidFill>
              <a:miter lim="800000"/>
              <a:headEnd/>
              <a:tailEnd/>
            </a:ln>
            <a:effectLst/>
          </p:spPr>
          <p:txBody>
            <a:bodyPr wrap="none">
              <a:spAutoFit/>
            </a:bodyPr>
            <a:lstStyle/>
            <a:p>
              <a:pPr>
                <a:defRPr/>
              </a:pPr>
              <a:r>
                <a:rPr lang="en-US" altLang="x-none">
                  <a:latin typeface="Arial" charset="0"/>
                </a:rPr>
                <a:t>No</a:t>
              </a:r>
            </a:p>
          </p:txBody>
        </p:sp>
      </p:grpSp>
      <p:sp>
        <p:nvSpPr>
          <p:cNvPr id="107546" name="Text Box 26">
            <a:extLst>
              <a:ext uri="{FF2B5EF4-FFF2-40B4-BE49-F238E27FC236}">
                <a16:creationId xmlns:a16="http://schemas.microsoft.com/office/drawing/2014/main" id="{3836BE2B-88F9-4623-A577-706661E37097}"/>
              </a:ext>
            </a:extLst>
          </p:cNvPr>
          <p:cNvSpPr txBox="1">
            <a:spLocks noChangeArrowheads="1"/>
          </p:cNvSpPr>
          <p:nvPr/>
        </p:nvSpPr>
        <p:spPr bwMode="auto">
          <a:xfrm>
            <a:off x="152400" y="4964113"/>
            <a:ext cx="8185150" cy="1570037"/>
          </a:xfrm>
          <a:prstGeom prst="rect">
            <a:avLst/>
          </a:prstGeom>
          <a:noFill/>
          <a:ln>
            <a:noFill/>
          </a:ln>
          <a:effectLst/>
        </p:spPr>
        <p:txBody>
          <a:bodyPr>
            <a:spAutoFit/>
          </a:bodyPr>
          <a:lstStyle/>
          <a:p>
            <a:pPr>
              <a:defRPr/>
            </a:pPr>
            <a:r>
              <a:rPr lang="sv-SE" altLang="x-none" sz="1600" dirty="0">
                <a:latin typeface="Arial" charset="0"/>
              </a:rPr>
              <a:t>R</a:t>
            </a:r>
            <a:r>
              <a:rPr lang="sv-SE" altLang="x-none" sz="1600" baseline="-25000" dirty="0">
                <a:latin typeface="Arial" charset="0"/>
              </a:rPr>
              <a:t>1</a:t>
            </a:r>
            <a:r>
              <a:rPr lang="sv-SE" altLang="x-none" sz="1600" dirty="0">
                <a:latin typeface="Arial" charset="0"/>
              </a:rPr>
              <a:t>: If (Outlook=</a:t>
            </a:r>
            <a:r>
              <a:rPr lang="sv-SE" altLang="x-none" sz="1600" dirty="0" err="1">
                <a:latin typeface="Arial" charset="0"/>
              </a:rPr>
              <a:t>Sunny</a:t>
            </a:r>
            <a:r>
              <a:rPr lang="sv-SE" altLang="x-none" sz="1600" dirty="0">
                <a:latin typeface="Arial" charset="0"/>
              </a:rPr>
              <a:t>) </a:t>
            </a:r>
            <a:r>
              <a:rPr lang="sv-SE" altLang="x-none" sz="1600" dirty="0">
                <a:latin typeface="Arial" charset="0"/>
                <a:sym typeface="Symbol" charset="2"/>
              </a:rPr>
              <a:t> (</a:t>
            </a:r>
            <a:r>
              <a:rPr lang="sv-SE" altLang="x-none" sz="1600" dirty="0" err="1">
                <a:latin typeface="Arial" charset="0"/>
                <a:sym typeface="Symbol" charset="2"/>
              </a:rPr>
              <a:t>Humidity</a:t>
            </a:r>
            <a:r>
              <a:rPr lang="sv-SE" altLang="x-none" sz="1600" dirty="0">
                <a:latin typeface="Arial" charset="0"/>
                <a:sym typeface="Symbol" charset="2"/>
              </a:rPr>
              <a:t>=</a:t>
            </a:r>
            <a:r>
              <a:rPr lang="sv-SE" altLang="x-none" sz="1600" dirty="0" err="1">
                <a:latin typeface="Arial" charset="0"/>
                <a:sym typeface="Symbol" charset="2"/>
              </a:rPr>
              <a:t>High</a:t>
            </a:r>
            <a:r>
              <a:rPr lang="sv-SE" altLang="x-none" sz="1600" dirty="0">
                <a:latin typeface="Arial" charset="0"/>
                <a:sym typeface="Symbol" charset="2"/>
              </a:rPr>
              <a:t>) </a:t>
            </a:r>
            <a:r>
              <a:rPr lang="sv-SE" altLang="x-none" sz="1600" dirty="0" err="1">
                <a:latin typeface="Arial" charset="0"/>
                <a:sym typeface="Symbol" charset="2"/>
              </a:rPr>
              <a:t>Then</a:t>
            </a:r>
            <a:r>
              <a:rPr lang="sv-SE" altLang="x-none" sz="1600" dirty="0">
                <a:latin typeface="Arial" charset="0"/>
                <a:sym typeface="Symbol" charset="2"/>
              </a:rPr>
              <a:t> </a:t>
            </a:r>
            <a:r>
              <a:rPr lang="sv-SE" altLang="x-none" sz="1600" dirty="0" err="1">
                <a:latin typeface="Arial" charset="0"/>
                <a:sym typeface="Symbol" charset="2"/>
              </a:rPr>
              <a:t>PlayTennis</a:t>
            </a:r>
            <a:r>
              <a:rPr lang="sv-SE" altLang="x-none" sz="1600" dirty="0">
                <a:latin typeface="Arial" charset="0"/>
                <a:sym typeface="Symbol" charset="2"/>
              </a:rPr>
              <a:t>=No </a:t>
            </a:r>
          </a:p>
          <a:p>
            <a:pPr>
              <a:defRPr/>
            </a:pPr>
            <a:r>
              <a:rPr lang="sv-SE" altLang="x-none" sz="1600" dirty="0">
                <a:latin typeface="Arial" charset="0"/>
              </a:rPr>
              <a:t>R</a:t>
            </a:r>
            <a:r>
              <a:rPr lang="sv-SE" altLang="x-none" sz="1600" baseline="-25000" dirty="0">
                <a:latin typeface="Arial" charset="0"/>
              </a:rPr>
              <a:t>2</a:t>
            </a:r>
            <a:r>
              <a:rPr lang="sv-SE" altLang="x-none" sz="1600" dirty="0">
                <a:latin typeface="Arial" charset="0"/>
              </a:rPr>
              <a:t>: If (Outlook=</a:t>
            </a:r>
            <a:r>
              <a:rPr lang="sv-SE" altLang="x-none" sz="1600" dirty="0" err="1">
                <a:latin typeface="Arial" charset="0"/>
              </a:rPr>
              <a:t>Sunny</a:t>
            </a:r>
            <a:r>
              <a:rPr lang="sv-SE" altLang="x-none" sz="1600" dirty="0">
                <a:latin typeface="Arial" charset="0"/>
              </a:rPr>
              <a:t>) </a:t>
            </a:r>
            <a:r>
              <a:rPr lang="sv-SE" altLang="x-none" sz="1600" dirty="0">
                <a:latin typeface="Arial" charset="0"/>
                <a:sym typeface="Symbol" charset="2"/>
              </a:rPr>
              <a:t> (</a:t>
            </a:r>
            <a:r>
              <a:rPr lang="sv-SE" altLang="x-none" sz="1600" dirty="0" err="1">
                <a:latin typeface="Arial" charset="0"/>
                <a:sym typeface="Symbol" charset="2"/>
              </a:rPr>
              <a:t>Humidity</a:t>
            </a:r>
            <a:r>
              <a:rPr lang="sv-SE" altLang="x-none" sz="1600" dirty="0">
                <a:latin typeface="Arial" charset="0"/>
                <a:sym typeface="Symbol" charset="2"/>
              </a:rPr>
              <a:t>=Normal) </a:t>
            </a:r>
            <a:r>
              <a:rPr lang="sv-SE" altLang="x-none" sz="1600" dirty="0" err="1">
                <a:latin typeface="Arial" charset="0"/>
                <a:sym typeface="Symbol" charset="2"/>
              </a:rPr>
              <a:t>Then</a:t>
            </a:r>
            <a:r>
              <a:rPr lang="sv-SE" altLang="x-none" sz="1600" dirty="0">
                <a:latin typeface="Arial" charset="0"/>
                <a:sym typeface="Symbol" charset="2"/>
              </a:rPr>
              <a:t> </a:t>
            </a:r>
            <a:r>
              <a:rPr lang="sv-SE" altLang="x-none" sz="1600" dirty="0" err="1">
                <a:latin typeface="Arial" charset="0"/>
                <a:sym typeface="Symbol" charset="2"/>
              </a:rPr>
              <a:t>PlayTennis</a:t>
            </a:r>
            <a:r>
              <a:rPr lang="sv-SE" altLang="x-none" sz="1600" dirty="0">
                <a:latin typeface="Arial" charset="0"/>
                <a:sym typeface="Symbol" charset="2"/>
              </a:rPr>
              <a:t>=</a:t>
            </a:r>
            <a:r>
              <a:rPr lang="sv-SE" altLang="x-none" sz="1600" dirty="0" err="1">
                <a:latin typeface="Arial" charset="0"/>
                <a:sym typeface="Symbol" charset="2"/>
              </a:rPr>
              <a:t>Yes</a:t>
            </a:r>
            <a:endParaRPr lang="sv-SE" altLang="x-none" sz="1600" dirty="0">
              <a:latin typeface="Arial" charset="0"/>
              <a:sym typeface="Symbol" charset="2"/>
            </a:endParaRPr>
          </a:p>
          <a:p>
            <a:pPr>
              <a:defRPr/>
            </a:pPr>
            <a:r>
              <a:rPr lang="sv-SE" altLang="x-none" sz="1600" dirty="0">
                <a:latin typeface="Arial" charset="0"/>
              </a:rPr>
              <a:t>R</a:t>
            </a:r>
            <a:r>
              <a:rPr lang="sv-SE" altLang="x-none" sz="1600" baseline="-25000" dirty="0">
                <a:latin typeface="Arial" charset="0"/>
              </a:rPr>
              <a:t>3</a:t>
            </a:r>
            <a:r>
              <a:rPr lang="sv-SE" altLang="x-none" sz="1600" dirty="0">
                <a:latin typeface="Arial" charset="0"/>
              </a:rPr>
              <a:t>: If (Outlook=</a:t>
            </a:r>
            <a:r>
              <a:rPr lang="sv-SE" altLang="x-none" sz="1600" dirty="0" err="1">
                <a:latin typeface="Arial" charset="0"/>
              </a:rPr>
              <a:t>Overcast</a:t>
            </a:r>
            <a:r>
              <a:rPr lang="sv-SE" altLang="x-none" sz="1600" dirty="0">
                <a:latin typeface="Arial" charset="0"/>
                <a:sym typeface="Symbol" charset="2"/>
              </a:rPr>
              <a:t>) </a:t>
            </a:r>
            <a:r>
              <a:rPr lang="sv-SE" altLang="x-none" sz="1600" dirty="0" err="1">
                <a:latin typeface="Arial" charset="0"/>
                <a:sym typeface="Symbol" charset="2"/>
              </a:rPr>
              <a:t>Then</a:t>
            </a:r>
            <a:r>
              <a:rPr lang="sv-SE" altLang="x-none" sz="1600" dirty="0">
                <a:latin typeface="Arial" charset="0"/>
                <a:sym typeface="Symbol" charset="2"/>
              </a:rPr>
              <a:t> </a:t>
            </a:r>
            <a:r>
              <a:rPr lang="sv-SE" altLang="x-none" sz="1600" dirty="0" err="1">
                <a:latin typeface="Arial" charset="0"/>
                <a:sym typeface="Symbol" charset="2"/>
              </a:rPr>
              <a:t>PlayTennis</a:t>
            </a:r>
            <a:r>
              <a:rPr lang="sv-SE" altLang="x-none" sz="1600" dirty="0">
                <a:latin typeface="Arial" charset="0"/>
                <a:sym typeface="Symbol" charset="2"/>
              </a:rPr>
              <a:t>=</a:t>
            </a:r>
            <a:r>
              <a:rPr lang="sv-SE" altLang="x-none" sz="1600" dirty="0" err="1">
                <a:latin typeface="Arial" charset="0"/>
                <a:sym typeface="Symbol" charset="2"/>
              </a:rPr>
              <a:t>Yes</a:t>
            </a:r>
            <a:r>
              <a:rPr lang="sv-SE" altLang="x-none" sz="1600" dirty="0">
                <a:latin typeface="Arial" charset="0"/>
              </a:rPr>
              <a:t> </a:t>
            </a:r>
          </a:p>
          <a:p>
            <a:pPr>
              <a:defRPr/>
            </a:pPr>
            <a:r>
              <a:rPr lang="sv-SE" altLang="x-none" sz="1600" dirty="0">
                <a:latin typeface="Arial" charset="0"/>
              </a:rPr>
              <a:t>R</a:t>
            </a:r>
            <a:r>
              <a:rPr lang="sv-SE" altLang="x-none" sz="1600" baseline="-25000" dirty="0">
                <a:latin typeface="Arial" charset="0"/>
              </a:rPr>
              <a:t>4</a:t>
            </a:r>
            <a:r>
              <a:rPr lang="sv-SE" altLang="x-none" sz="1600" dirty="0">
                <a:latin typeface="Arial" charset="0"/>
              </a:rPr>
              <a:t>: If (Outlook=</a:t>
            </a:r>
            <a:r>
              <a:rPr lang="sv-SE" altLang="x-none" sz="1600" dirty="0" err="1">
                <a:latin typeface="Arial" charset="0"/>
              </a:rPr>
              <a:t>Rain</a:t>
            </a:r>
            <a:r>
              <a:rPr lang="sv-SE" altLang="x-none" sz="1600" dirty="0">
                <a:latin typeface="Arial" charset="0"/>
              </a:rPr>
              <a:t>) </a:t>
            </a:r>
            <a:r>
              <a:rPr lang="sv-SE" altLang="x-none" sz="1600" dirty="0">
                <a:latin typeface="Arial" charset="0"/>
                <a:sym typeface="Symbol" charset="2"/>
              </a:rPr>
              <a:t></a:t>
            </a:r>
            <a:r>
              <a:rPr lang="sv-SE" altLang="x-none" sz="1600" dirty="0">
                <a:latin typeface="Arial" charset="0"/>
              </a:rPr>
              <a:t>  (</a:t>
            </a:r>
            <a:r>
              <a:rPr lang="sv-SE" altLang="x-none" sz="1600" dirty="0" err="1">
                <a:latin typeface="Arial" charset="0"/>
              </a:rPr>
              <a:t>Wind</a:t>
            </a:r>
            <a:r>
              <a:rPr lang="sv-SE" altLang="x-none" sz="1600" dirty="0">
                <a:latin typeface="Arial" charset="0"/>
              </a:rPr>
              <a:t>=Strong) </a:t>
            </a:r>
            <a:r>
              <a:rPr lang="sv-SE" altLang="x-none" sz="1600" dirty="0" err="1">
                <a:latin typeface="Arial" charset="0"/>
                <a:sym typeface="Symbol" charset="2"/>
              </a:rPr>
              <a:t>Then</a:t>
            </a:r>
            <a:r>
              <a:rPr lang="sv-SE" altLang="x-none" sz="1600" dirty="0">
                <a:latin typeface="Arial" charset="0"/>
                <a:sym typeface="Symbol" charset="2"/>
              </a:rPr>
              <a:t> </a:t>
            </a:r>
            <a:r>
              <a:rPr lang="sv-SE" altLang="x-none" sz="1600" dirty="0" err="1">
                <a:latin typeface="Arial" charset="0"/>
                <a:sym typeface="Symbol" charset="2"/>
              </a:rPr>
              <a:t>PlayTennis</a:t>
            </a:r>
            <a:r>
              <a:rPr lang="sv-SE" altLang="x-none" sz="1600" dirty="0">
                <a:latin typeface="Arial" charset="0"/>
                <a:sym typeface="Symbol" charset="2"/>
              </a:rPr>
              <a:t>=No</a:t>
            </a:r>
          </a:p>
          <a:p>
            <a:pPr>
              <a:defRPr/>
            </a:pPr>
            <a:r>
              <a:rPr lang="sv-SE" altLang="x-none" sz="1600" dirty="0">
                <a:latin typeface="Arial" charset="0"/>
              </a:rPr>
              <a:t>R</a:t>
            </a:r>
            <a:r>
              <a:rPr lang="sv-SE" altLang="x-none" sz="1600" baseline="-25000" dirty="0">
                <a:latin typeface="Arial" charset="0"/>
              </a:rPr>
              <a:t>5</a:t>
            </a:r>
            <a:r>
              <a:rPr lang="sv-SE" altLang="x-none" sz="1600" dirty="0">
                <a:latin typeface="Arial" charset="0"/>
              </a:rPr>
              <a:t>: If (Outlook=</a:t>
            </a:r>
            <a:r>
              <a:rPr lang="sv-SE" altLang="x-none" sz="1600" dirty="0" err="1">
                <a:latin typeface="Arial" charset="0"/>
              </a:rPr>
              <a:t>Rain</a:t>
            </a:r>
            <a:r>
              <a:rPr lang="sv-SE" altLang="x-none" sz="1600" dirty="0">
                <a:latin typeface="Arial" charset="0"/>
              </a:rPr>
              <a:t>) </a:t>
            </a:r>
            <a:r>
              <a:rPr lang="sv-SE" altLang="x-none" sz="1600" dirty="0">
                <a:latin typeface="Arial" charset="0"/>
                <a:sym typeface="Symbol" charset="2"/>
              </a:rPr>
              <a:t></a:t>
            </a:r>
            <a:r>
              <a:rPr lang="sv-SE" altLang="x-none" sz="1600" dirty="0">
                <a:latin typeface="Arial" charset="0"/>
              </a:rPr>
              <a:t>  (</a:t>
            </a:r>
            <a:r>
              <a:rPr lang="sv-SE" altLang="x-none" sz="1600" dirty="0" err="1">
                <a:latin typeface="Arial" charset="0"/>
              </a:rPr>
              <a:t>Wind</a:t>
            </a:r>
            <a:r>
              <a:rPr lang="sv-SE" altLang="x-none" sz="1600" dirty="0">
                <a:latin typeface="Arial" charset="0"/>
              </a:rPr>
              <a:t>=</a:t>
            </a:r>
            <a:r>
              <a:rPr lang="sv-SE" altLang="x-none" sz="1600" dirty="0" err="1">
                <a:latin typeface="Arial" charset="0"/>
              </a:rPr>
              <a:t>Weak</a:t>
            </a:r>
            <a:r>
              <a:rPr lang="sv-SE" altLang="x-none" sz="1600" dirty="0">
                <a:latin typeface="Arial" charset="0"/>
              </a:rPr>
              <a:t>) </a:t>
            </a:r>
            <a:r>
              <a:rPr lang="sv-SE" altLang="x-none" sz="1600" dirty="0" err="1">
                <a:latin typeface="Arial" charset="0"/>
                <a:sym typeface="Symbol" charset="2"/>
              </a:rPr>
              <a:t>Then</a:t>
            </a:r>
            <a:r>
              <a:rPr lang="sv-SE" altLang="x-none" sz="1600" dirty="0">
                <a:latin typeface="Arial" charset="0"/>
                <a:sym typeface="Symbol" charset="2"/>
              </a:rPr>
              <a:t> </a:t>
            </a:r>
            <a:r>
              <a:rPr lang="sv-SE" altLang="x-none" sz="1600" dirty="0" err="1">
                <a:latin typeface="Arial" charset="0"/>
                <a:sym typeface="Symbol" charset="2"/>
              </a:rPr>
              <a:t>PlayTennis</a:t>
            </a:r>
            <a:r>
              <a:rPr lang="sv-SE" altLang="x-none" sz="1600" dirty="0">
                <a:latin typeface="Arial" charset="0"/>
                <a:sym typeface="Symbol" charset="2"/>
              </a:rPr>
              <a:t>=</a:t>
            </a:r>
            <a:r>
              <a:rPr lang="sv-SE" altLang="x-none" sz="1600" dirty="0" err="1">
                <a:latin typeface="Arial" charset="0"/>
                <a:sym typeface="Symbol" charset="2"/>
              </a:rPr>
              <a:t>Yes</a:t>
            </a:r>
            <a:endParaRPr lang="sv-SE" altLang="x-none" sz="1600" dirty="0">
              <a:latin typeface="Arial" charset="0"/>
              <a:sym typeface="Symbol" charset="2"/>
            </a:endParaRPr>
          </a:p>
          <a:p>
            <a:pPr>
              <a:defRPr/>
            </a:pPr>
            <a:endParaRPr lang="en-US" altLang="x-none" sz="1600" dirty="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CEAC21-3C3B-4433-A5BF-3A1375BACDAC}"/>
              </a:ext>
            </a:extLst>
          </p:cNvPr>
          <p:cNvSpPr>
            <a:spLocks noGrp="1" noChangeArrowheads="1"/>
          </p:cNvSpPr>
          <p:nvPr>
            <p:ph type="title"/>
          </p:nvPr>
        </p:nvSpPr>
        <p:spPr/>
        <p:txBody>
          <a:bodyPr/>
          <a:lstStyle/>
          <a:p>
            <a:r>
              <a:rPr lang="en-US" altLang="en-US"/>
              <a:t>Example of a Decision Tree</a:t>
            </a:r>
          </a:p>
        </p:txBody>
      </p:sp>
      <p:grpSp>
        <p:nvGrpSpPr>
          <p:cNvPr id="10243" name="Group 3">
            <a:extLst>
              <a:ext uri="{FF2B5EF4-FFF2-40B4-BE49-F238E27FC236}">
                <a16:creationId xmlns:a16="http://schemas.microsoft.com/office/drawing/2014/main" id="{96C743B0-369C-465C-97EC-ABE2580412CF}"/>
              </a:ext>
            </a:extLst>
          </p:cNvPr>
          <p:cNvGrpSpPr>
            <a:grpSpLocks/>
          </p:cNvGrpSpPr>
          <p:nvPr/>
        </p:nvGrpSpPr>
        <p:grpSpPr bwMode="auto">
          <a:xfrm>
            <a:off x="228600" y="1371600"/>
            <a:ext cx="3587750" cy="4311650"/>
            <a:chOff x="288" y="951"/>
            <a:chExt cx="2260" cy="2716"/>
          </a:xfrm>
        </p:grpSpPr>
        <p:graphicFrame>
          <p:nvGraphicFramePr>
            <p:cNvPr id="10273" name="Object 4">
              <a:extLst>
                <a:ext uri="{FF2B5EF4-FFF2-40B4-BE49-F238E27FC236}">
                  <a16:creationId xmlns:a16="http://schemas.microsoft.com/office/drawing/2014/main" id="{5F2FDE40-438A-4C76-A120-9141A8CC8E68}"/>
                </a:ext>
              </a:extLst>
            </p:cNvPr>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10326" name="Document" r:id="rId4" imgW="5404104" imgH="5779008" progId="Word.Document.8">
                    <p:embed/>
                  </p:oleObj>
                </mc:Choice>
                <mc:Fallback>
                  <p:oleObj name="Document" r:id="rId4" imgW="5404104" imgH="577900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274" name="Text Box 5">
              <a:extLst>
                <a:ext uri="{FF2B5EF4-FFF2-40B4-BE49-F238E27FC236}">
                  <a16:creationId xmlns:a16="http://schemas.microsoft.com/office/drawing/2014/main" id="{857BF109-E6EC-412C-8426-619254F77B5E}"/>
                </a:ext>
              </a:extLst>
            </p:cNvPr>
            <p:cNvSpPr txBox="1">
              <a:spLocks noChangeArrowheads="1"/>
            </p:cNvSpPr>
            <p:nvPr/>
          </p:nvSpPr>
          <p:spPr bwMode="auto">
            <a:xfrm rot="-2416809">
              <a:off x="672"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10275" name="Text Box 6">
              <a:extLst>
                <a:ext uri="{FF2B5EF4-FFF2-40B4-BE49-F238E27FC236}">
                  <a16:creationId xmlns:a16="http://schemas.microsoft.com/office/drawing/2014/main" id="{C4766F22-6236-403E-89A7-8F22563061E5}"/>
                </a:ext>
              </a:extLst>
            </p:cNvPr>
            <p:cNvSpPr txBox="1">
              <a:spLocks noChangeArrowheads="1"/>
            </p:cNvSpPr>
            <p:nvPr/>
          </p:nvSpPr>
          <p:spPr bwMode="auto">
            <a:xfrm rot="-2416809">
              <a:off x="1104"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10276" name="Text Box 7">
              <a:extLst>
                <a:ext uri="{FF2B5EF4-FFF2-40B4-BE49-F238E27FC236}">
                  <a16:creationId xmlns:a16="http://schemas.microsoft.com/office/drawing/2014/main" id="{4CDD3D4E-82A4-4E35-B731-A87E961C9766}"/>
                </a:ext>
              </a:extLst>
            </p:cNvPr>
            <p:cNvSpPr txBox="1">
              <a:spLocks noChangeArrowheads="1"/>
            </p:cNvSpPr>
            <p:nvPr/>
          </p:nvSpPr>
          <p:spPr bwMode="auto">
            <a:xfrm rot="-2416809">
              <a:off x="1632" y="951"/>
              <a:ext cx="8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continuous</a:t>
              </a:r>
              <a:endParaRPr lang="en-US" altLang="en-US" sz="1600">
                <a:solidFill>
                  <a:schemeClr val="bg2"/>
                </a:solidFill>
              </a:endParaRPr>
            </a:p>
          </p:txBody>
        </p:sp>
        <p:sp>
          <p:nvSpPr>
            <p:cNvPr id="10277" name="Text Box 8">
              <a:extLst>
                <a:ext uri="{FF2B5EF4-FFF2-40B4-BE49-F238E27FC236}">
                  <a16:creationId xmlns:a16="http://schemas.microsoft.com/office/drawing/2014/main" id="{E4FCBCCB-A4F4-4F08-BDA2-1D1510EBADF5}"/>
                </a:ext>
              </a:extLst>
            </p:cNvPr>
            <p:cNvSpPr txBox="1">
              <a:spLocks noChangeArrowheads="1"/>
            </p:cNvSpPr>
            <p:nvPr/>
          </p:nvSpPr>
          <p:spPr bwMode="auto">
            <a:xfrm rot="-2416809">
              <a:off x="2112" y="1047"/>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class</a:t>
              </a:r>
              <a:endParaRPr lang="en-US" altLang="en-US" sz="1600">
                <a:solidFill>
                  <a:schemeClr val="bg2"/>
                </a:solidFill>
              </a:endParaRPr>
            </a:p>
          </p:txBody>
        </p:sp>
      </p:grpSp>
      <p:sp>
        <p:nvSpPr>
          <p:cNvPr id="10244" name="Line 9">
            <a:extLst>
              <a:ext uri="{FF2B5EF4-FFF2-40B4-BE49-F238E27FC236}">
                <a16:creationId xmlns:a16="http://schemas.microsoft.com/office/drawing/2014/main" id="{ADE4DB4C-E8DC-4820-B900-393A3EC9A82C}"/>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5" name="Line 10">
            <a:extLst>
              <a:ext uri="{FF2B5EF4-FFF2-40B4-BE49-F238E27FC236}">
                <a16:creationId xmlns:a16="http://schemas.microsoft.com/office/drawing/2014/main" id="{8E81A0D7-A57F-49F1-8520-E35DBB2CC6B8}"/>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11">
            <a:extLst>
              <a:ext uri="{FF2B5EF4-FFF2-40B4-BE49-F238E27FC236}">
                <a16:creationId xmlns:a16="http://schemas.microsoft.com/office/drawing/2014/main" id="{AD9A9D33-0600-42F3-B843-CD8C62CBEC36}"/>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12">
            <a:extLst>
              <a:ext uri="{FF2B5EF4-FFF2-40B4-BE49-F238E27FC236}">
                <a16:creationId xmlns:a16="http://schemas.microsoft.com/office/drawing/2014/main" id="{B2973E71-EE3D-46F8-82C0-77D8786482C8}"/>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13">
            <a:extLst>
              <a:ext uri="{FF2B5EF4-FFF2-40B4-BE49-F238E27FC236}">
                <a16:creationId xmlns:a16="http://schemas.microsoft.com/office/drawing/2014/main" id="{8D15A1A1-B6F5-4B21-AB32-8C75772E0114}"/>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14">
            <a:extLst>
              <a:ext uri="{FF2B5EF4-FFF2-40B4-BE49-F238E27FC236}">
                <a16:creationId xmlns:a16="http://schemas.microsoft.com/office/drawing/2014/main" id="{64A66A68-8FD8-4C6E-91EA-65062983548B}"/>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Text Box 15">
            <a:extLst>
              <a:ext uri="{FF2B5EF4-FFF2-40B4-BE49-F238E27FC236}">
                <a16:creationId xmlns:a16="http://schemas.microsoft.com/office/drawing/2014/main" id="{1B67E2D5-4249-494E-8964-AAF6B49F71D1}"/>
              </a:ext>
            </a:extLst>
          </p:cNvPr>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0251" name="Text Box 16">
            <a:extLst>
              <a:ext uri="{FF2B5EF4-FFF2-40B4-BE49-F238E27FC236}">
                <a16:creationId xmlns:a16="http://schemas.microsoft.com/office/drawing/2014/main" id="{905A2182-67BF-4CA3-B3BB-696487B66E80}"/>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0252" name="Text Box 17">
            <a:extLst>
              <a:ext uri="{FF2B5EF4-FFF2-40B4-BE49-F238E27FC236}">
                <a16:creationId xmlns:a16="http://schemas.microsoft.com/office/drawing/2014/main" id="{0CFFBC2B-6651-458E-8C51-8B3409FD85DA}"/>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0253" name="AutoShape 18">
            <a:extLst>
              <a:ext uri="{FF2B5EF4-FFF2-40B4-BE49-F238E27FC236}">
                <a16:creationId xmlns:a16="http://schemas.microsoft.com/office/drawing/2014/main" id="{7FE61E4F-C45C-4736-9FE5-645EAC704F9D}"/>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254" name="Text Box 19">
            <a:extLst>
              <a:ext uri="{FF2B5EF4-FFF2-40B4-BE49-F238E27FC236}">
                <a16:creationId xmlns:a16="http://schemas.microsoft.com/office/drawing/2014/main" id="{10420559-E72A-4967-AA64-6FF1542734C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0255" name="AutoShape 20">
            <a:extLst>
              <a:ext uri="{FF2B5EF4-FFF2-40B4-BE49-F238E27FC236}">
                <a16:creationId xmlns:a16="http://schemas.microsoft.com/office/drawing/2014/main" id="{9E00AF8D-26FC-4BB3-806F-9C02F31284DB}"/>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256" name="Text Box 21">
            <a:extLst>
              <a:ext uri="{FF2B5EF4-FFF2-40B4-BE49-F238E27FC236}">
                <a16:creationId xmlns:a16="http://schemas.microsoft.com/office/drawing/2014/main" id="{6DC800B2-53C6-4BB0-8F4F-02320964F7CA}"/>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0257" name="AutoShape 22">
            <a:extLst>
              <a:ext uri="{FF2B5EF4-FFF2-40B4-BE49-F238E27FC236}">
                <a16:creationId xmlns:a16="http://schemas.microsoft.com/office/drawing/2014/main" id="{854654E4-1734-4F08-B3EC-49C948587B9F}"/>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258" name="Text Box 23">
            <a:extLst>
              <a:ext uri="{FF2B5EF4-FFF2-40B4-BE49-F238E27FC236}">
                <a16:creationId xmlns:a16="http://schemas.microsoft.com/office/drawing/2014/main" id="{2A3E464C-6065-4A76-8C3D-AB14EF6CAE40}"/>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0259" name="AutoShape 24">
            <a:extLst>
              <a:ext uri="{FF2B5EF4-FFF2-40B4-BE49-F238E27FC236}">
                <a16:creationId xmlns:a16="http://schemas.microsoft.com/office/drawing/2014/main" id="{AC7A1A19-B136-4727-AA4E-800EF1BACD7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260" name="Text Box 25">
            <a:extLst>
              <a:ext uri="{FF2B5EF4-FFF2-40B4-BE49-F238E27FC236}">
                <a16:creationId xmlns:a16="http://schemas.microsoft.com/office/drawing/2014/main" id="{BA4D5841-A04B-4DEA-9B62-E47C28DD8308}"/>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0261" name="Text Box 26">
            <a:extLst>
              <a:ext uri="{FF2B5EF4-FFF2-40B4-BE49-F238E27FC236}">
                <a16:creationId xmlns:a16="http://schemas.microsoft.com/office/drawing/2014/main" id="{A7E736C0-3040-4863-913E-C2CCB6AB70E0}"/>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0262" name="Text Box 27">
            <a:extLst>
              <a:ext uri="{FF2B5EF4-FFF2-40B4-BE49-F238E27FC236}">
                <a16:creationId xmlns:a16="http://schemas.microsoft.com/office/drawing/2014/main" id="{874F4CB4-FDCD-40FB-9AF6-B4E5F9AAFA34}"/>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No</a:t>
            </a:r>
            <a:endParaRPr lang="en-US" altLang="en-US" sz="1600" b="0">
              <a:solidFill>
                <a:schemeClr val="bg2"/>
              </a:solidFill>
            </a:endParaRPr>
          </a:p>
        </p:txBody>
      </p:sp>
      <p:sp>
        <p:nvSpPr>
          <p:cNvPr id="10263" name="Text Box 28">
            <a:extLst>
              <a:ext uri="{FF2B5EF4-FFF2-40B4-BE49-F238E27FC236}">
                <a16:creationId xmlns:a16="http://schemas.microsoft.com/office/drawing/2014/main" id="{309A7B04-3C60-4451-A5FC-38A639312034}"/>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0264" name="Text Box 29">
            <a:extLst>
              <a:ext uri="{FF2B5EF4-FFF2-40B4-BE49-F238E27FC236}">
                <a16:creationId xmlns:a16="http://schemas.microsoft.com/office/drawing/2014/main" id="{3CCDD0D8-4DDB-417B-8799-72911B191667}"/>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0265" name="Text Box 30">
            <a:extLst>
              <a:ext uri="{FF2B5EF4-FFF2-40B4-BE49-F238E27FC236}">
                <a16:creationId xmlns:a16="http://schemas.microsoft.com/office/drawing/2014/main" id="{D4153C6C-468C-499D-9B03-8B74DCD273E9}"/>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0266" name="Text Box 31">
            <a:extLst>
              <a:ext uri="{FF2B5EF4-FFF2-40B4-BE49-F238E27FC236}">
                <a16:creationId xmlns:a16="http://schemas.microsoft.com/office/drawing/2014/main" id="{AC12D6B0-11A9-4646-A315-49B673C507CF}"/>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sp>
        <p:nvSpPr>
          <p:cNvPr id="10267" name="Text Box 32">
            <a:extLst>
              <a:ext uri="{FF2B5EF4-FFF2-40B4-BE49-F238E27FC236}">
                <a16:creationId xmlns:a16="http://schemas.microsoft.com/office/drawing/2014/main" id="{4F9E8614-02E4-4AF8-B84B-DD507295DEB3}"/>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800" i="1">
                <a:solidFill>
                  <a:srgbClr val="FF0000"/>
                </a:solidFill>
              </a:rPr>
              <a:t>Splitting Attributes</a:t>
            </a:r>
          </a:p>
        </p:txBody>
      </p:sp>
      <p:sp>
        <p:nvSpPr>
          <p:cNvPr id="10268" name="Line 33">
            <a:extLst>
              <a:ext uri="{FF2B5EF4-FFF2-40B4-BE49-F238E27FC236}">
                <a16:creationId xmlns:a16="http://schemas.microsoft.com/office/drawing/2014/main" id="{CBC93B70-4257-4B27-8418-F3148A4DA1D5}"/>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9" name="AutoShape 34">
            <a:extLst>
              <a:ext uri="{FF2B5EF4-FFF2-40B4-BE49-F238E27FC236}">
                <a16:creationId xmlns:a16="http://schemas.microsoft.com/office/drawing/2014/main" id="{9D7F1A2F-52AF-4BE1-8725-807D94298131}"/>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0270" name="Line 35">
            <a:extLst>
              <a:ext uri="{FF2B5EF4-FFF2-40B4-BE49-F238E27FC236}">
                <a16:creationId xmlns:a16="http://schemas.microsoft.com/office/drawing/2014/main" id="{0CA357DA-2947-4998-BAEB-78ACFC834427}"/>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1" name="Text Box 36">
            <a:extLst>
              <a:ext uri="{FF2B5EF4-FFF2-40B4-BE49-F238E27FC236}">
                <a16:creationId xmlns:a16="http://schemas.microsoft.com/office/drawing/2014/main" id="{D3A703A3-C586-42B1-81C0-EC426D62D802}"/>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Training Data</a:t>
            </a:r>
            <a:endParaRPr lang="en-US" altLang="en-US" sz="2000" b="0">
              <a:solidFill>
                <a:schemeClr val="bg2"/>
              </a:solidFill>
            </a:endParaRPr>
          </a:p>
        </p:txBody>
      </p:sp>
      <p:sp>
        <p:nvSpPr>
          <p:cNvPr id="10272" name="Text Box 37">
            <a:extLst>
              <a:ext uri="{FF2B5EF4-FFF2-40B4-BE49-F238E27FC236}">
                <a16:creationId xmlns:a16="http://schemas.microsoft.com/office/drawing/2014/main" id="{A0573072-E6DD-4A78-ADD7-AFB75422E92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Model:  Decision Tree</a:t>
            </a:r>
            <a:endParaRPr lang="en-US" altLang="en-US" sz="2000" b="0">
              <a:solidFill>
                <a:schemeClr val="bg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6446A54-F3CF-4F60-83B0-15A2C61BE72F}"/>
              </a:ext>
            </a:extLst>
          </p:cNvPr>
          <p:cNvSpPr>
            <a:spLocks noGrp="1" noChangeArrowheads="1"/>
          </p:cNvSpPr>
          <p:nvPr>
            <p:ph type="title"/>
          </p:nvPr>
        </p:nvSpPr>
        <p:spPr/>
        <p:txBody>
          <a:bodyPr/>
          <a:lstStyle/>
          <a:p>
            <a:r>
              <a:rPr lang="en-US" altLang="en-US"/>
              <a:t>Nearest Neighbor Classifier</a:t>
            </a:r>
          </a:p>
        </p:txBody>
      </p:sp>
      <p:sp>
        <p:nvSpPr>
          <p:cNvPr id="78851" name="Rectangle 3">
            <a:extLst>
              <a:ext uri="{FF2B5EF4-FFF2-40B4-BE49-F238E27FC236}">
                <a16:creationId xmlns:a16="http://schemas.microsoft.com/office/drawing/2014/main" id="{1EAE4E62-A110-415B-BD24-CEE5986CA769}"/>
              </a:ext>
            </a:extLst>
          </p:cNvPr>
          <p:cNvSpPr>
            <a:spLocks noGrp="1" noChangeArrowheads="1"/>
          </p:cNvSpPr>
          <p:nvPr>
            <p:ph type="body" idx="1"/>
          </p:nvPr>
        </p:nvSpPr>
        <p:spPr>
          <a:xfrm>
            <a:off x="457200" y="1268413"/>
            <a:ext cx="8229600" cy="4857750"/>
          </a:xfrm>
        </p:spPr>
        <p:txBody>
          <a:bodyPr/>
          <a:lstStyle/>
          <a:p>
            <a:r>
              <a:rPr lang="en-US" altLang="en-US"/>
              <a:t>Basic idea:</a:t>
            </a:r>
          </a:p>
          <a:p>
            <a:pPr lvl="1"/>
            <a:r>
              <a:rPr lang="en-US" altLang="en-US"/>
              <a:t>If it walks like a duck, quacks like a duck, then it’s probably a duck</a:t>
            </a:r>
          </a:p>
        </p:txBody>
      </p:sp>
      <p:grpSp>
        <p:nvGrpSpPr>
          <p:cNvPr id="2" name="Group 4">
            <a:extLst>
              <a:ext uri="{FF2B5EF4-FFF2-40B4-BE49-F238E27FC236}">
                <a16:creationId xmlns:a16="http://schemas.microsoft.com/office/drawing/2014/main" id="{18B5DC16-1AD5-47DD-8417-8048CF6224A4}"/>
              </a:ext>
            </a:extLst>
          </p:cNvPr>
          <p:cNvGrpSpPr>
            <a:grpSpLocks/>
          </p:cNvGrpSpPr>
          <p:nvPr/>
        </p:nvGrpSpPr>
        <p:grpSpPr bwMode="auto">
          <a:xfrm>
            <a:off x="1066800" y="2819400"/>
            <a:ext cx="7467600" cy="3429000"/>
            <a:chOff x="672" y="1776"/>
            <a:chExt cx="4704" cy="2160"/>
          </a:xfrm>
        </p:grpSpPr>
        <p:pic>
          <p:nvPicPr>
            <p:cNvPr id="78867" name="Picture 5" descr="j0345807">
              <a:extLst>
                <a:ext uri="{FF2B5EF4-FFF2-40B4-BE49-F238E27FC236}">
                  <a16:creationId xmlns:a16="http://schemas.microsoft.com/office/drawing/2014/main" id="{2E7BBB01-96E2-47D9-B0F8-04DA51BD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8" name="Picture 6" descr="j0239589">
              <a:extLst>
                <a:ext uri="{FF2B5EF4-FFF2-40B4-BE49-F238E27FC236}">
                  <a16:creationId xmlns:a16="http://schemas.microsoft.com/office/drawing/2014/main" id="{FD3FA6CE-F660-4429-A394-DF0815589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9" name="Picture 7" descr="j0350383">
              <a:extLst>
                <a:ext uri="{FF2B5EF4-FFF2-40B4-BE49-F238E27FC236}">
                  <a16:creationId xmlns:a16="http://schemas.microsoft.com/office/drawing/2014/main" id="{524E650D-2480-4F58-9B88-768081ED60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0" name="Picture 8" descr="j0330631">
              <a:extLst>
                <a:ext uri="{FF2B5EF4-FFF2-40B4-BE49-F238E27FC236}">
                  <a16:creationId xmlns:a16="http://schemas.microsoft.com/office/drawing/2014/main" id="{B45AA665-A418-4E6D-BAA6-2C5C95065D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1" name="Picture 9" descr="j0350389">
              <a:extLst>
                <a:ext uri="{FF2B5EF4-FFF2-40B4-BE49-F238E27FC236}">
                  <a16:creationId xmlns:a16="http://schemas.microsoft.com/office/drawing/2014/main" id="{288FD8AA-A29B-45FD-A0CE-F3EADDD2AC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2" name="Picture 10" descr="j0350356">
              <a:extLst>
                <a:ext uri="{FF2B5EF4-FFF2-40B4-BE49-F238E27FC236}">
                  <a16:creationId xmlns:a16="http://schemas.microsoft.com/office/drawing/2014/main" id="{3D30B4A5-5552-41A3-87E9-C4D2DC072A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73" name="Oval 11">
              <a:extLst>
                <a:ext uri="{FF2B5EF4-FFF2-40B4-BE49-F238E27FC236}">
                  <a16:creationId xmlns:a16="http://schemas.microsoft.com/office/drawing/2014/main" id="{75DA9C6E-CD0F-4423-B3E6-6A2D9F0D58FD}"/>
                </a:ext>
              </a:extLst>
            </p:cNvPr>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78874" name="Text Box 12">
              <a:extLst>
                <a:ext uri="{FF2B5EF4-FFF2-40B4-BE49-F238E27FC236}">
                  <a16:creationId xmlns:a16="http://schemas.microsoft.com/office/drawing/2014/main" id="{64B3C837-AFB7-4D30-A30B-C2276DD7C53E}"/>
                </a:ext>
              </a:extLst>
            </p:cNvPr>
            <p:cNvSpPr txBox="1">
              <a:spLocks noChangeArrowheads="1"/>
            </p:cNvSpPr>
            <p:nvPr/>
          </p:nvSpPr>
          <p:spPr bwMode="auto">
            <a:xfrm>
              <a:off x="672" y="3426"/>
              <a:ext cx="86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Training records</a:t>
              </a:r>
            </a:p>
          </p:txBody>
        </p:sp>
        <p:sp>
          <p:nvSpPr>
            <p:cNvPr id="78875" name="Text Box 13">
              <a:extLst>
                <a:ext uri="{FF2B5EF4-FFF2-40B4-BE49-F238E27FC236}">
                  <a16:creationId xmlns:a16="http://schemas.microsoft.com/office/drawing/2014/main" id="{7EA30344-F6C8-4A65-91DB-69106BAE19AE}"/>
                </a:ext>
              </a:extLst>
            </p:cNvPr>
            <p:cNvSpPr txBox="1">
              <a:spLocks noChangeArrowheads="1"/>
            </p:cNvSpPr>
            <p:nvPr/>
          </p:nvSpPr>
          <p:spPr bwMode="auto">
            <a:xfrm>
              <a:off x="4512" y="2064"/>
              <a:ext cx="8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spcAft>
                  <a:spcPct val="0"/>
                </a:spcAft>
                <a:buClrTx/>
                <a:buSzTx/>
                <a:buFontTx/>
                <a:buNone/>
              </a:pPr>
              <a:r>
                <a:rPr lang="en-US" altLang="en-US" sz="1800"/>
                <a:t>Test record</a:t>
              </a:r>
            </a:p>
          </p:txBody>
        </p:sp>
      </p:grpSp>
      <p:grpSp>
        <p:nvGrpSpPr>
          <p:cNvPr id="3" name="Group 14">
            <a:extLst>
              <a:ext uri="{FF2B5EF4-FFF2-40B4-BE49-F238E27FC236}">
                <a16:creationId xmlns:a16="http://schemas.microsoft.com/office/drawing/2014/main" id="{8CA18576-4E0E-4486-B055-38F75C81033E}"/>
              </a:ext>
            </a:extLst>
          </p:cNvPr>
          <p:cNvGrpSpPr>
            <a:grpSpLocks/>
          </p:cNvGrpSpPr>
          <p:nvPr/>
        </p:nvGrpSpPr>
        <p:grpSpPr bwMode="auto">
          <a:xfrm>
            <a:off x="2667000" y="3048000"/>
            <a:ext cx="4572000" cy="2286000"/>
            <a:chOff x="1680" y="1920"/>
            <a:chExt cx="2880" cy="1440"/>
          </a:xfrm>
        </p:grpSpPr>
        <p:sp>
          <p:nvSpPr>
            <p:cNvPr id="78860" name="Text Box 15">
              <a:extLst>
                <a:ext uri="{FF2B5EF4-FFF2-40B4-BE49-F238E27FC236}">
                  <a16:creationId xmlns:a16="http://schemas.microsoft.com/office/drawing/2014/main" id="{43941D5C-8ACB-436B-9A19-8BD2E805777F}"/>
                </a:ext>
              </a:extLst>
            </p:cNvPr>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Compute Distance</a:t>
              </a:r>
            </a:p>
          </p:txBody>
        </p:sp>
        <p:grpSp>
          <p:nvGrpSpPr>
            <p:cNvPr id="78861" name="Group 16">
              <a:extLst>
                <a:ext uri="{FF2B5EF4-FFF2-40B4-BE49-F238E27FC236}">
                  <a16:creationId xmlns:a16="http://schemas.microsoft.com/office/drawing/2014/main" id="{2636599A-34A2-45C0-81E3-44481CE95FB6}"/>
                </a:ext>
              </a:extLst>
            </p:cNvPr>
            <p:cNvGrpSpPr>
              <a:grpSpLocks/>
            </p:cNvGrpSpPr>
            <p:nvPr/>
          </p:nvGrpSpPr>
          <p:grpSpPr bwMode="auto">
            <a:xfrm>
              <a:off x="1680" y="2256"/>
              <a:ext cx="2880" cy="1104"/>
              <a:chOff x="1680" y="2256"/>
              <a:chExt cx="2880" cy="1104"/>
            </a:xfrm>
          </p:grpSpPr>
          <p:sp>
            <p:nvSpPr>
              <p:cNvPr id="78862" name="Line 17">
                <a:extLst>
                  <a:ext uri="{FF2B5EF4-FFF2-40B4-BE49-F238E27FC236}">
                    <a16:creationId xmlns:a16="http://schemas.microsoft.com/office/drawing/2014/main" id="{6546CDE7-D10C-4013-80ED-ACDE54CD2BE4}"/>
                  </a:ext>
                </a:extLst>
              </p:cNvPr>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3" name="Line 18">
                <a:extLst>
                  <a:ext uri="{FF2B5EF4-FFF2-40B4-BE49-F238E27FC236}">
                    <a16:creationId xmlns:a16="http://schemas.microsoft.com/office/drawing/2014/main" id="{37208AEC-6A3F-4E56-8B5D-D1B2B649B80F}"/>
                  </a:ext>
                </a:extLst>
              </p:cNvPr>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4" name="Line 19">
                <a:extLst>
                  <a:ext uri="{FF2B5EF4-FFF2-40B4-BE49-F238E27FC236}">
                    <a16:creationId xmlns:a16="http://schemas.microsoft.com/office/drawing/2014/main" id="{8FEDD8DD-A1CA-4F6D-8228-AE4A487E923D}"/>
                  </a:ext>
                </a:extLst>
              </p:cNvPr>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5" name="Line 20">
                <a:extLst>
                  <a:ext uri="{FF2B5EF4-FFF2-40B4-BE49-F238E27FC236}">
                    <a16:creationId xmlns:a16="http://schemas.microsoft.com/office/drawing/2014/main" id="{6DF34EF7-BFCE-421C-A057-1FCBBA44863F}"/>
                  </a:ext>
                </a:extLst>
              </p:cNvPr>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6" name="Line 21">
                <a:extLst>
                  <a:ext uri="{FF2B5EF4-FFF2-40B4-BE49-F238E27FC236}">
                    <a16:creationId xmlns:a16="http://schemas.microsoft.com/office/drawing/2014/main" id="{8A95652B-824F-40B8-B066-23FE9256A24D}"/>
                  </a:ext>
                </a:extLst>
              </p:cNvPr>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a:extLst>
              <a:ext uri="{FF2B5EF4-FFF2-40B4-BE49-F238E27FC236}">
                <a16:creationId xmlns:a16="http://schemas.microsoft.com/office/drawing/2014/main" id="{AEE1C63E-E353-41AC-8BA8-8CE2C01BB3B7}"/>
              </a:ext>
            </a:extLst>
          </p:cNvPr>
          <p:cNvGrpSpPr>
            <a:grpSpLocks/>
          </p:cNvGrpSpPr>
          <p:nvPr/>
        </p:nvGrpSpPr>
        <p:grpSpPr bwMode="auto">
          <a:xfrm>
            <a:off x="4038600" y="4572000"/>
            <a:ext cx="3352800" cy="1327150"/>
            <a:chOff x="2544" y="2880"/>
            <a:chExt cx="2112" cy="836"/>
          </a:xfrm>
        </p:grpSpPr>
        <p:sp>
          <p:nvSpPr>
            <p:cNvPr id="78856" name="Text Box 23">
              <a:extLst>
                <a:ext uri="{FF2B5EF4-FFF2-40B4-BE49-F238E27FC236}">
                  <a16:creationId xmlns:a16="http://schemas.microsoft.com/office/drawing/2014/main" id="{8ED13B9A-096B-47A7-B9C1-3533A35D9659}"/>
                </a:ext>
              </a:extLst>
            </p:cNvPr>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t>Choose k of the “nearest” records</a:t>
              </a:r>
            </a:p>
          </p:txBody>
        </p:sp>
        <p:grpSp>
          <p:nvGrpSpPr>
            <p:cNvPr id="78857" name="Group 24">
              <a:extLst>
                <a:ext uri="{FF2B5EF4-FFF2-40B4-BE49-F238E27FC236}">
                  <a16:creationId xmlns:a16="http://schemas.microsoft.com/office/drawing/2014/main" id="{BA8E8576-00D7-4A6C-9454-456E6C499E55}"/>
                </a:ext>
              </a:extLst>
            </p:cNvPr>
            <p:cNvGrpSpPr>
              <a:grpSpLocks/>
            </p:cNvGrpSpPr>
            <p:nvPr/>
          </p:nvGrpSpPr>
          <p:grpSpPr bwMode="auto">
            <a:xfrm>
              <a:off x="2544" y="2880"/>
              <a:ext cx="2016" cy="480"/>
              <a:chOff x="2544" y="2880"/>
              <a:chExt cx="2016" cy="480"/>
            </a:xfrm>
          </p:grpSpPr>
          <p:sp>
            <p:nvSpPr>
              <p:cNvPr id="78858" name="Line 25">
                <a:extLst>
                  <a:ext uri="{FF2B5EF4-FFF2-40B4-BE49-F238E27FC236}">
                    <a16:creationId xmlns:a16="http://schemas.microsoft.com/office/drawing/2014/main" id="{5E2F9AB3-E774-4FE2-B26B-6FD5F996DCBA}"/>
                  </a:ext>
                </a:extLst>
              </p:cNvPr>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26">
                <a:extLst>
                  <a:ext uri="{FF2B5EF4-FFF2-40B4-BE49-F238E27FC236}">
                    <a16:creationId xmlns:a16="http://schemas.microsoft.com/office/drawing/2014/main" id="{5436F32E-E709-408D-BB9A-C0961073271D}"/>
                  </a:ext>
                </a:extLst>
              </p:cNvPr>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78855" name="Slide Number Placeholder 3">
            <a:extLst>
              <a:ext uri="{FF2B5EF4-FFF2-40B4-BE49-F238E27FC236}">
                <a16:creationId xmlns:a16="http://schemas.microsoft.com/office/drawing/2014/main" id="{70BDADD7-8951-40AE-AFEB-F0BA2B195911}"/>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F56050C2-9174-48D0-A96B-FC702A02DAA4}" type="slidenum">
              <a:rPr lang="id-ID" altLang="en-US" sz="1400"/>
              <a:pPr>
                <a:spcBef>
                  <a:spcPct val="0"/>
                </a:spcBef>
                <a:spcAft>
                  <a:spcPct val="0"/>
                </a:spcAft>
                <a:buClrTx/>
                <a:buSzTx/>
                <a:buFontTx/>
                <a:buNone/>
              </a:pPr>
              <a:t>50</a:t>
            </a:fld>
            <a:endParaRPr lang="id-ID"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EE43C08-7A94-42E9-BD34-F18565141879}"/>
              </a:ext>
            </a:extLst>
          </p:cNvPr>
          <p:cNvSpPr>
            <a:spLocks noGrp="1" noChangeArrowheads="1"/>
          </p:cNvSpPr>
          <p:nvPr>
            <p:ph type="title"/>
          </p:nvPr>
        </p:nvSpPr>
        <p:spPr>
          <a:xfrm>
            <a:off x="228600" y="76200"/>
            <a:ext cx="8229600" cy="609600"/>
          </a:xfrm>
        </p:spPr>
        <p:txBody>
          <a:bodyPr/>
          <a:lstStyle/>
          <a:p>
            <a:r>
              <a:rPr lang="en-US" altLang="en-US" dirty="0"/>
              <a:t>Nearest-Neighbor Classifier</a:t>
            </a:r>
          </a:p>
        </p:txBody>
      </p:sp>
      <p:sp>
        <p:nvSpPr>
          <p:cNvPr id="79875" name="Rectangle 3">
            <a:extLst>
              <a:ext uri="{FF2B5EF4-FFF2-40B4-BE49-F238E27FC236}">
                <a16:creationId xmlns:a16="http://schemas.microsoft.com/office/drawing/2014/main" id="{7F76EFA8-24AA-4F4E-B35A-150A1A0D48C4}"/>
              </a:ext>
            </a:extLst>
          </p:cNvPr>
          <p:cNvSpPr>
            <a:spLocks noChangeArrowheads="1"/>
          </p:cNvSpPr>
          <p:nvPr/>
        </p:nvSpPr>
        <p:spPr bwMode="auto">
          <a:xfrm>
            <a:off x="5029200" y="1143000"/>
            <a:ext cx="396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US" altLang="en-US" sz="1800" b="0"/>
              <a:t>Requires three things</a:t>
            </a:r>
          </a:p>
          <a:p>
            <a:pPr lvl="1"/>
            <a:r>
              <a:rPr lang="en-US" altLang="en-US" sz="1800" b="0"/>
              <a:t>The set of stored records</a:t>
            </a:r>
          </a:p>
          <a:p>
            <a:pPr lvl="1"/>
            <a:r>
              <a:rPr lang="en-US" altLang="en-US" sz="1800" b="0"/>
              <a:t>Distance Metric to compute distance between records</a:t>
            </a:r>
          </a:p>
          <a:p>
            <a:pPr lvl="1"/>
            <a:r>
              <a:rPr lang="en-US" altLang="en-US" sz="1800" b="0"/>
              <a:t>The value of </a:t>
            </a:r>
            <a:r>
              <a:rPr lang="en-US" altLang="en-US" sz="1800" b="0" i="1"/>
              <a:t>k</a:t>
            </a:r>
            <a:r>
              <a:rPr lang="en-US" altLang="en-US" sz="1800" b="0"/>
              <a:t>, the number of nearest neighbors to retrieve</a:t>
            </a:r>
          </a:p>
          <a:p>
            <a:pPr lvl="1"/>
            <a:endParaRPr lang="en-US" altLang="en-US" sz="1800" b="0"/>
          </a:p>
          <a:p>
            <a:r>
              <a:rPr lang="en-US" altLang="en-US" sz="1800" b="0"/>
              <a:t>To classify an unknown record:</a:t>
            </a:r>
          </a:p>
          <a:p>
            <a:pPr lvl="1"/>
            <a:r>
              <a:rPr lang="en-US" altLang="en-US" sz="1800" b="0"/>
              <a:t>Compute distance to other training records</a:t>
            </a:r>
          </a:p>
          <a:p>
            <a:pPr lvl="1"/>
            <a:r>
              <a:rPr lang="en-US" altLang="en-US" sz="1800" b="0"/>
              <a:t>Identify </a:t>
            </a:r>
            <a:r>
              <a:rPr lang="en-US" altLang="en-US" sz="1800" b="0" i="1"/>
              <a:t>k</a:t>
            </a:r>
            <a:r>
              <a:rPr lang="en-US" altLang="en-US" sz="1800" b="0"/>
              <a:t> nearest neighbors </a:t>
            </a:r>
          </a:p>
          <a:p>
            <a:pPr lvl="1"/>
            <a:r>
              <a:rPr lang="en-US" altLang="en-US" sz="1800" b="0"/>
              <a:t>Use class labels of nearest neighbors to determine the class label of unknown record (e.g., by taking majority vote)</a:t>
            </a:r>
          </a:p>
        </p:txBody>
      </p:sp>
      <p:graphicFrame>
        <p:nvGraphicFramePr>
          <p:cNvPr id="79876" name="Object 4">
            <a:extLst>
              <a:ext uri="{FF2B5EF4-FFF2-40B4-BE49-F238E27FC236}">
                <a16:creationId xmlns:a16="http://schemas.microsoft.com/office/drawing/2014/main" id="{5C653226-1BB2-44B5-A92C-3BB49A4C166A}"/>
              </a:ext>
            </a:extLst>
          </p:cNvPr>
          <p:cNvGraphicFramePr>
            <a:graphicFrameLocks noChangeAspect="1"/>
          </p:cNvGraphicFramePr>
          <p:nvPr/>
        </p:nvGraphicFramePr>
        <p:xfrm>
          <a:off x="457200" y="1143000"/>
          <a:ext cx="4316413" cy="5105400"/>
        </p:xfrm>
        <a:graphic>
          <a:graphicData uri="http://schemas.openxmlformats.org/presentationml/2006/ole">
            <mc:AlternateContent xmlns:mc="http://schemas.openxmlformats.org/markup-compatibility/2006">
              <mc:Choice xmlns:v="urn:schemas-microsoft-com:vml" Requires="v">
                <p:oleObj spid="_x0000_s79923" name="Visio" r:id="rId4" imgW="7023100" imgH="8115300" progId="Visio.Drawing.11">
                  <p:embed/>
                </p:oleObj>
              </mc:Choice>
              <mc:Fallback>
                <p:oleObj name="Visio" r:id="rId4" imgW="7023100" imgH="81153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77" name="Slide Number Placeholder 1">
            <a:extLst>
              <a:ext uri="{FF2B5EF4-FFF2-40B4-BE49-F238E27FC236}">
                <a16:creationId xmlns:a16="http://schemas.microsoft.com/office/drawing/2014/main" id="{0F21B138-06FA-41B8-8D91-ED424FEE02E1}"/>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E2748319-5898-49E6-BC90-CCFDC2186007}" type="slidenum">
              <a:rPr lang="id-ID" altLang="en-US" sz="1400"/>
              <a:pPr>
                <a:spcBef>
                  <a:spcPct val="0"/>
                </a:spcBef>
                <a:spcAft>
                  <a:spcPct val="0"/>
                </a:spcAft>
                <a:buClrTx/>
                <a:buSzTx/>
                <a:buFontTx/>
                <a:buNone/>
              </a:pPr>
              <a:t>51</a:t>
            </a:fld>
            <a:endParaRPr lang="id-ID"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087CB17-7FC8-4A59-AA21-C55F09640CC4}"/>
              </a:ext>
            </a:extLst>
          </p:cNvPr>
          <p:cNvSpPr>
            <a:spLocks noGrp="1" noChangeArrowheads="1"/>
          </p:cNvSpPr>
          <p:nvPr>
            <p:ph type="title"/>
          </p:nvPr>
        </p:nvSpPr>
        <p:spPr/>
        <p:txBody>
          <a:bodyPr/>
          <a:lstStyle/>
          <a:p>
            <a:r>
              <a:rPr lang="en-US" altLang="en-US"/>
              <a:t>Definition of Nearest Neighbor</a:t>
            </a:r>
          </a:p>
        </p:txBody>
      </p:sp>
      <p:graphicFrame>
        <p:nvGraphicFramePr>
          <p:cNvPr id="80899" name="Object 3">
            <a:extLst>
              <a:ext uri="{FF2B5EF4-FFF2-40B4-BE49-F238E27FC236}">
                <a16:creationId xmlns:a16="http://schemas.microsoft.com/office/drawing/2014/main" id="{275CF68D-595B-4192-9368-0C58188355B2}"/>
              </a:ext>
            </a:extLst>
          </p:cNvPr>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80947" name="VISIO" r:id="rId4" imgW="9759950" imgH="4516967" progId="Visio.Drawing.11">
                  <p:embed/>
                </p:oleObj>
              </mc:Choice>
              <mc:Fallback>
                <p:oleObj name="VISIO" r:id="rId4" imgW="9759950" imgH="451696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900" name="Rectangle 4">
            <a:extLst>
              <a:ext uri="{FF2B5EF4-FFF2-40B4-BE49-F238E27FC236}">
                <a16:creationId xmlns:a16="http://schemas.microsoft.com/office/drawing/2014/main" id="{C38CCEDE-99F7-4317-806B-F2E9A3C80BF9}"/>
              </a:ext>
            </a:extLst>
          </p:cNvPr>
          <p:cNvSpPr>
            <a:spLocks noChangeArrowheads="1"/>
          </p:cNvSpPr>
          <p:nvPr/>
        </p:nvSpPr>
        <p:spPr bwMode="auto">
          <a:xfrm>
            <a:off x="762000" y="5257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0"/>
              <a:t>    K-nearest neighbors of a record x are data points that have the k smallest distance to x</a:t>
            </a:r>
          </a:p>
        </p:txBody>
      </p:sp>
      <p:sp>
        <p:nvSpPr>
          <p:cNvPr id="80901" name="Slide Number Placeholder 1">
            <a:extLst>
              <a:ext uri="{FF2B5EF4-FFF2-40B4-BE49-F238E27FC236}">
                <a16:creationId xmlns:a16="http://schemas.microsoft.com/office/drawing/2014/main" id="{93F5EBA3-1B1A-412C-AF1F-481AF3A93D22}"/>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953BCA54-EA66-4D96-927D-E0C41C354204}" type="slidenum">
              <a:rPr lang="id-ID" altLang="en-US" sz="1400"/>
              <a:pPr>
                <a:spcBef>
                  <a:spcPct val="0"/>
                </a:spcBef>
                <a:spcAft>
                  <a:spcPct val="0"/>
                </a:spcAft>
                <a:buClrTx/>
                <a:buSzTx/>
                <a:buFontTx/>
                <a:buNone/>
              </a:pPr>
              <a:t>52</a:t>
            </a:fld>
            <a:endParaRPr lang="id-ID"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7D43-6300-4CA3-8FC4-728A33017E7F}"/>
              </a:ext>
            </a:extLst>
          </p:cNvPr>
          <p:cNvSpPr>
            <a:spLocks noGrp="1"/>
          </p:cNvSpPr>
          <p:nvPr>
            <p:ph type="title"/>
          </p:nvPr>
        </p:nvSpPr>
        <p:spPr/>
        <p:txBody>
          <a:bodyPr>
            <a:normAutofit fontScale="90000"/>
          </a:bodyPr>
          <a:lstStyle/>
          <a:p>
            <a:pPr>
              <a:defRPr/>
            </a:pPr>
            <a:r>
              <a:rPr lang="en-US" i="1" dirty="0"/>
              <a:t>k</a:t>
            </a:r>
            <a:r>
              <a:rPr lang="en-US" dirty="0"/>
              <a:t>-Nearest Neighbor (</a:t>
            </a:r>
            <a:r>
              <a:rPr lang="en-US" i="1" dirty="0"/>
              <a:t>k</a:t>
            </a:r>
            <a:r>
              <a:rPr lang="en-US" dirty="0"/>
              <a:t>-NN) Algorithm</a:t>
            </a:r>
          </a:p>
        </p:txBody>
      </p:sp>
      <p:sp>
        <p:nvSpPr>
          <p:cNvPr id="3" name="Content Placeholder 2">
            <a:extLst>
              <a:ext uri="{FF2B5EF4-FFF2-40B4-BE49-F238E27FC236}">
                <a16:creationId xmlns:a16="http://schemas.microsoft.com/office/drawing/2014/main" id="{964DD383-A674-4B5D-9C53-8B012F8AA454}"/>
              </a:ext>
            </a:extLst>
          </p:cNvPr>
          <p:cNvSpPr>
            <a:spLocks noGrp="1"/>
          </p:cNvSpPr>
          <p:nvPr>
            <p:ph idx="1"/>
          </p:nvPr>
        </p:nvSpPr>
        <p:spPr/>
        <p:txBody>
          <a:bodyPr/>
          <a:lstStyle/>
          <a:p>
            <a:pPr marL="0" indent="0">
              <a:buFont typeface="Monotype Sorts" charset="2"/>
              <a:buNone/>
              <a:defRPr/>
            </a:pPr>
            <a:r>
              <a:rPr lang="en-US" dirty="0"/>
              <a:t>For every point in dataset:</a:t>
            </a:r>
          </a:p>
          <a:p>
            <a:pPr>
              <a:buFont typeface="Monotype Sorts" charset="2"/>
              <a:buChar char="l"/>
              <a:defRPr/>
            </a:pPr>
            <a:r>
              <a:rPr lang="en-US" dirty="0"/>
              <a:t>calculate the Euclidean distance between </a:t>
            </a:r>
            <a:r>
              <a:rPr lang="en-US" i="1" dirty="0"/>
              <a:t>X</a:t>
            </a:r>
            <a:r>
              <a:rPr lang="en-US" dirty="0"/>
              <a:t> and the current point</a:t>
            </a:r>
          </a:p>
          <a:p>
            <a:pPr marL="0" indent="0">
              <a:buNone/>
              <a:defRPr/>
            </a:pPr>
            <a:endParaRPr lang="en-US" dirty="0"/>
          </a:p>
          <a:p>
            <a:pPr marL="0" indent="0">
              <a:buNone/>
              <a:defRPr/>
            </a:pPr>
            <a:endParaRPr lang="en-US" dirty="0"/>
          </a:p>
          <a:p>
            <a:pPr>
              <a:buFont typeface="Monotype Sorts" charset="2"/>
              <a:buChar char="l"/>
              <a:defRPr/>
            </a:pPr>
            <a:r>
              <a:rPr lang="en-US" dirty="0"/>
              <a:t>sort the distances in increasing order</a:t>
            </a:r>
          </a:p>
          <a:p>
            <a:pPr>
              <a:buFont typeface="Monotype Sorts" charset="2"/>
              <a:buChar char="l"/>
              <a:defRPr/>
            </a:pPr>
            <a:r>
              <a:rPr lang="en-US" dirty="0"/>
              <a:t>take </a:t>
            </a:r>
            <a:r>
              <a:rPr lang="en-US" i="1" dirty="0"/>
              <a:t>k</a:t>
            </a:r>
            <a:r>
              <a:rPr lang="en-US" dirty="0"/>
              <a:t> items with lowest distances to </a:t>
            </a:r>
            <a:r>
              <a:rPr lang="en-US" i="1" dirty="0"/>
              <a:t>X</a:t>
            </a:r>
          </a:p>
          <a:p>
            <a:pPr>
              <a:buFont typeface="Monotype Sorts" charset="2"/>
              <a:buChar char="l"/>
              <a:defRPr/>
            </a:pPr>
            <a:r>
              <a:rPr lang="en-US" dirty="0"/>
              <a:t>find the majority class among these items</a:t>
            </a:r>
          </a:p>
          <a:p>
            <a:pPr>
              <a:buFont typeface="Monotype Sorts" charset="2"/>
              <a:buChar char="l"/>
              <a:defRPr/>
            </a:pPr>
            <a:r>
              <a:rPr lang="en-US" dirty="0"/>
              <a:t>return the majority class as our prediction for the class of </a:t>
            </a:r>
            <a:r>
              <a:rPr lang="en-US" i="1" dirty="0"/>
              <a:t>X</a:t>
            </a:r>
          </a:p>
          <a:p>
            <a:pPr>
              <a:buFont typeface="Monotype Sorts" charset="2"/>
              <a:buChar char="l"/>
              <a:defRPr/>
            </a:pPr>
            <a:endParaRPr lang="en-US" dirty="0"/>
          </a:p>
        </p:txBody>
      </p:sp>
      <p:sp>
        <p:nvSpPr>
          <p:cNvPr id="82948" name="Slide Number Placeholder 3">
            <a:extLst>
              <a:ext uri="{FF2B5EF4-FFF2-40B4-BE49-F238E27FC236}">
                <a16:creationId xmlns:a16="http://schemas.microsoft.com/office/drawing/2014/main" id="{5E861F57-FD1F-4828-A572-A58D463FDDF2}"/>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7DFB8F8E-9DFE-4D3F-B208-264C4F80AFE4}" type="slidenum">
              <a:rPr lang="id-ID" altLang="en-US" sz="1400"/>
              <a:pPr>
                <a:spcBef>
                  <a:spcPct val="0"/>
                </a:spcBef>
                <a:spcAft>
                  <a:spcPct val="0"/>
                </a:spcAft>
                <a:buClrTx/>
                <a:buSzTx/>
                <a:buFontTx/>
                <a:buNone/>
              </a:pPr>
              <a:t>53</a:t>
            </a:fld>
            <a:endParaRPr lang="id-ID" altLang="en-US" sz="1400"/>
          </a:p>
        </p:txBody>
      </p:sp>
      <p:graphicFrame>
        <p:nvGraphicFramePr>
          <p:cNvPr id="5" name="Object 4">
            <a:extLst>
              <a:ext uri="{FF2B5EF4-FFF2-40B4-BE49-F238E27FC236}">
                <a16:creationId xmlns:a16="http://schemas.microsoft.com/office/drawing/2014/main" id="{62AB42A5-E48D-47A7-92C5-24EBEB196A70}"/>
              </a:ext>
            </a:extLst>
          </p:cNvPr>
          <p:cNvGraphicFramePr>
            <a:graphicFrameLocks noChangeAspect="1"/>
          </p:cNvGraphicFramePr>
          <p:nvPr/>
        </p:nvGraphicFramePr>
        <p:xfrm>
          <a:off x="1905000" y="2743200"/>
          <a:ext cx="4876800" cy="823913"/>
        </p:xfrm>
        <a:graphic>
          <a:graphicData uri="http://schemas.openxmlformats.org/presentationml/2006/ole">
            <mc:AlternateContent xmlns:mc="http://schemas.openxmlformats.org/markup-compatibility/2006">
              <mc:Choice xmlns:v="urn:schemas-microsoft-com:vml" Requires="v">
                <p:oleObj spid="_x0000_s97320" name="Equation" r:id="rId4" imgW="2704618" imgH="456924" progId="Equation.3">
                  <p:embed/>
                </p:oleObj>
              </mc:Choice>
              <mc:Fallback>
                <p:oleObj name="Equation" r:id="rId4" imgW="2704618" imgH="456924" progId="Equation.3">
                  <p:embed/>
                  <p:pic>
                    <p:nvPicPr>
                      <p:cNvPr id="81924" name="Object 4">
                        <a:extLst>
                          <a:ext uri="{FF2B5EF4-FFF2-40B4-BE49-F238E27FC236}">
                            <a16:creationId xmlns:a16="http://schemas.microsoft.com/office/drawing/2014/main" id="{FA395544-5619-47D8-9806-0AE46D13A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743200"/>
                        <a:ext cx="4876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170FE45-A990-431D-BB40-EC72F177726A}"/>
              </a:ext>
            </a:extLst>
          </p:cNvPr>
          <p:cNvSpPr>
            <a:spLocks noGrp="1" noChangeArrowheads="1"/>
          </p:cNvSpPr>
          <p:nvPr>
            <p:ph type="title"/>
          </p:nvPr>
        </p:nvSpPr>
        <p:spPr/>
        <p:txBody>
          <a:bodyPr/>
          <a:lstStyle/>
          <a:p>
            <a:r>
              <a:rPr lang="en-US" altLang="en-US"/>
              <a:t>Nearest Neighbor Classification…</a:t>
            </a:r>
          </a:p>
        </p:txBody>
      </p:sp>
      <p:sp>
        <p:nvSpPr>
          <p:cNvPr id="83971" name="Rectangle 3">
            <a:extLst>
              <a:ext uri="{FF2B5EF4-FFF2-40B4-BE49-F238E27FC236}">
                <a16:creationId xmlns:a16="http://schemas.microsoft.com/office/drawing/2014/main" id="{92B9289B-B5D1-4716-887B-69B42F4FD587}"/>
              </a:ext>
            </a:extLst>
          </p:cNvPr>
          <p:cNvSpPr>
            <a:spLocks noGrp="1" noChangeArrowheads="1"/>
          </p:cNvSpPr>
          <p:nvPr>
            <p:ph type="body" idx="1"/>
          </p:nvPr>
        </p:nvSpPr>
        <p:spPr>
          <a:xfrm>
            <a:off x="457200" y="1219200"/>
            <a:ext cx="8229600" cy="4906963"/>
          </a:xfrm>
        </p:spPr>
        <p:txBody>
          <a:bodyPr/>
          <a:lstStyle/>
          <a:p>
            <a:r>
              <a:rPr lang="en-US" altLang="en-US" dirty="0"/>
              <a:t>Choosing the value of </a:t>
            </a:r>
            <a:r>
              <a:rPr lang="en-US" altLang="en-US" i="1" dirty="0"/>
              <a:t>k</a:t>
            </a:r>
            <a:r>
              <a:rPr lang="en-US" altLang="en-US" dirty="0"/>
              <a:t>:</a:t>
            </a:r>
          </a:p>
          <a:p>
            <a:pPr lvl="1"/>
            <a:r>
              <a:rPr lang="en-US" altLang="en-US" sz="2400" dirty="0"/>
              <a:t>If k is too small, sensitive to noise points</a:t>
            </a:r>
          </a:p>
          <a:p>
            <a:pPr lvl="1"/>
            <a:r>
              <a:rPr lang="en-US" altLang="en-US" sz="2400" dirty="0"/>
              <a:t>If k is too large, neighborhood may include points from other classes</a:t>
            </a:r>
          </a:p>
        </p:txBody>
      </p:sp>
      <p:graphicFrame>
        <p:nvGraphicFramePr>
          <p:cNvPr id="83972" name="Object 4">
            <a:extLst>
              <a:ext uri="{FF2B5EF4-FFF2-40B4-BE49-F238E27FC236}">
                <a16:creationId xmlns:a16="http://schemas.microsoft.com/office/drawing/2014/main" id="{B98BAAA4-A03E-4391-A8A7-232E744CD2B5}"/>
              </a:ext>
            </a:extLst>
          </p:cNvPr>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spid="_x0000_s84019" name="Visio" r:id="rId4" imgW="6591300" imgH="5308600" progId="Visio.Drawing.11">
                  <p:embed/>
                </p:oleObj>
              </mc:Choice>
              <mc:Fallback>
                <p:oleObj name="Visio" r:id="rId4" imgW="6591300" imgH="5308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973" name="Slide Number Placeholder 1">
            <a:extLst>
              <a:ext uri="{FF2B5EF4-FFF2-40B4-BE49-F238E27FC236}">
                <a16:creationId xmlns:a16="http://schemas.microsoft.com/office/drawing/2014/main" id="{62BDD72F-EA70-45A4-B449-BC2360220350}"/>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6CC7E373-F6A4-45CF-A65D-7B83A0344F5F}" type="slidenum">
              <a:rPr lang="id-ID" altLang="en-US" sz="1400"/>
              <a:pPr>
                <a:spcBef>
                  <a:spcPct val="0"/>
                </a:spcBef>
                <a:spcAft>
                  <a:spcPct val="0"/>
                </a:spcAft>
                <a:buClrTx/>
                <a:buSzTx/>
                <a:buFontTx/>
                <a:buNone/>
              </a:pPr>
              <a:t>54</a:t>
            </a:fld>
            <a:endParaRPr lang="id-ID"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B1A4CEA-9B28-48A6-A0AB-3A71C8D2C771}"/>
              </a:ext>
            </a:extLst>
          </p:cNvPr>
          <p:cNvSpPr>
            <a:spLocks noGrp="1" noChangeArrowheads="1"/>
          </p:cNvSpPr>
          <p:nvPr>
            <p:ph type="title"/>
          </p:nvPr>
        </p:nvSpPr>
        <p:spPr/>
        <p:txBody>
          <a:bodyPr/>
          <a:lstStyle/>
          <a:p>
            <a:r>
              <a:rPr lang="en-US" altLang="en-US"/>
              <a:t>Nearest Neighbor Classification…</a:t>
            </a:r>
          </a:p>
        </p:txBody>
      </p:sp>
      <p:sp>
        <p:nvSpPr>
          <p:cNvPr id="84995" name="Rectangle 3">
            <a:extLst>
              <a:ext uri="{FF2B5EF4-FFF2-40B4-BE49-F238E27FC236}">
                <a16:creationId xmlns:a16="http://schemas.microsoft.com/office/drawing/2014/main" id="{C287C882-7E27-415D-8F51-BAC0BA061FC9}"/>
              </a:ext>
            </a:extLst>
          </p:cNvPr>
          <p:cNvSpPr>
            <a:spLocks noGrp="1" noChangeArrowheads="1"/>
          </p:cNvSpPr>
          <p:nvPr>
            <p:ph type="body" idx="1"/>
          </p:nvPr>
        </p:nvSpPr>
        <p:spPr/>
        <p:txBody>
          <a:bodyPr/>
          <a:lstStyle/>
          <a:p>
            <a:r>
              <a:rPr lang="en-US" altLang="en-US"/>
              <a:t>Scaling issues</a:t>
            </a:r>
          </a:p>
          <a:p>
            <a:pPr lvl="1"/>
            <a:r>
              <a:rPr lang="en-US" altLang="en-US"/>
              <a:t>Attributes may have to be scaled to prevent distance measures from being dominated by one of the attributes</a:t>
            </a:r>
          </a:p>
          <a:p>
            <a:pPr lvl="1"/>
            <a:r>
              <a:rPr lang="en-US" altLang="en-US"/>
              <a:t>Example:</a:t>
            </a:r>
          </a:p>
          <a:p>
            <a:pPr lvl="2"/>
            <a:r>
              <a:rPr lang="en-US" altLang="en-US"/>
              <a:t> height of a person may vary from 1.5m to 1.8m</a:t>
            </a:r>
          </a:p>
          <a:p>
            <a:pPr lvl="2"/>
            <a:r>
              <a:rPr lang="en-US" altLang="en-US"/>
              <a:t> weight of a person may vary from 90lb to 300lb</a:t>
            </a:r>
          </a:p>
          <a:p>
            <a:pPr lvl="2"/>
            <a:r>
              <a:rPr lang="en-US" altLang="en-US"/>
              <a:t> income of a person may vary from $10K to $1M</a:t>
            </a:r>
          </a:p>
        </p:txBody>
      </p:sp>
      <p:sp>
        <p:nvSpPr>
          <p:cNvPr id="84996" name="Slide Number Placeholder 1">
            <a:extLst>
              <a:ext uri="{FF2B5EF4-FFF2-40B4-BE49-F238E27FC236}">
                <a16:creationId xmlns:a16="http://schemas.microsoft.com/office/drawing/2014/main" id="{BCD8FF24-8138-47B8-97A9-6CFEC7C3468B}"/>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fld id="{179B35EE-0A6F-4E99-AB49-2C68FC4B977A}" type="slidenum">
              <a:rPr lang="id-ID" altLang="en-US" sz="1400"/>
              <a:pPr>
                <a:spcBef>
                  <a:spcPct val="0"/>
                </a:spcBef>
                <a:spcAft>
                  <a:spcPct val="0"/>
                </a:spcAft>
                <a:buClrTx/>
                <a:buSzTx/>
                <a:buFontTx/>
                <a:buNone/>
              </a:pPr>
              <a:t>55</a:t>
            </a:fld>
            <a:endParaRPr lang="id-ID" altLang="en-US"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79AF-8E8D-48D5-9971-D956C8FCD01A}"/>
              </a:ext>
            </a:extLst>
          </p:cNvPr>
          <p:cNvSpPr>
            <a:spLocks noGrp="1"/>
          </p:cNvSpPr>
          <p:nvPr>
            <p:ph type="title"/>
          </p:nvPr>
        </p:nvSpPr>
        <p:spPr/>
        <p:txBody>
          <a:bodyPr>
            <a:normAutofit fontScale="90000"/>
          </a:bodyPr>
          <a:lstStyle/>
          <a:p>
            <a:pPr>
              <a:defRPr/>
            </a:pPr>
            <a:r>
              <a:rPr lang="en-US" sz="4000" dirty="0"/>
              <a:t>Other Distance Measures</a:t>
            </a:r>
          </a:p>
        </p:txBody>
      </p:sp>
      <p:sp>
        <p:nvSpPr>
          <p:cNvPr id="86019" name="Content Placeholder 2">
            <a:extLst>
              <a:ext uri="{FF2B5EF4-FFF2-40B4-BE49-F238E27FC236}">
                <a16:creationId xmlns:a16="http://schemas.microsoft.com/office/drawing/2014/main" id="{60602CF9-4CBB-4D5C-B4D3-295259D993B8}"/>
              </a:ext>
            </a:extLst>
          </p:cNvPr>
          <p:cNvSpPr>
            <a:spLocks noGrp="1" noChangeArrowheads="1"/>
          </p:cNvSpPr>
          <p:nvPr>
            <p:ph idx="1"/>
          </p:nvPr>
        </p:nvSpPr>
        <p:spPr>
          <a:xfrm>
            <a:off x="457200" y="1417638"/>
            <a:ext cx="8229600" cy="4525962"/>
          </a:xfrm>
        </p:spPr>
        <p:txBody>
          <a:bodyPr/>
          <a:lstStyle/>
          <a:p>
            <a:r>
              <a:rPr lang="en-US" altLang="en-US" b="1"/>
              <a:t>Hamming Distance</a:t>
            </a:r>
            <a:r>
              <a:rPr lang="en-US" altLang="en-US"/>
              <a:t>: Calculate the distance between binary vectors</a:t>
            </a:r>
          </a:p>
          <a:p>
            <a:r>
              <a:rPr lang="en-US" altLang="en-US" b="1"/>
              <a:t>Manhattan Distance</a:t>
            </a:r>
            <a:r>
              <a:rPr lang="en-US" altLang="en-US"/>
              <a:t>: Calculate the distance between real vectors using the sum of their absolute difference. Also called City Block Distance </a:t>
            </a:r>
            <a:endParaRPr lang="en-US" altLang="en-US" b="1"/>
          </a:p>
          <a:p>
            <a:r>
              <a:rPr lang="en-US" altLang="en-US" b="1"/>
              <a:t>Minkowski Distance</a:t>
            </a:r>
            <a:r>
              <a:rPr lang="en-US" altLang="en-US"/>
              <a:t>: Generalization of Euclidean and Manhattan distance</a:t>
            </a:r>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AACC6A3-F415-4414-88EF-EF7B41AFB0AC}"/>
              </a:ext>
            </a:extLst>
          </p:cNvPr>
          <p:cNvSpPr>
            <a:spLocks noGrp="1" noChangeArrowheads="1"/>
          </p:cNvSpPr>
          <p:nvPr>
            <p:ph type="title"/>
          </p:nvPr>
        </p:nvSpPr>
        <p:spPr/>
        <p:txBody>
          <a:bodyPr/>
          <a:lstStyle/>
          <a:p>
            <a:r>
              <a:rPr lang="en-US" altLang="en-US"/>
              <a:t>Nearest neighbor Classification…</a:t>
            </a:r>
          </a:p>
        </p:txBody>
      </p:sp>
      <p:sp>
        <p:nvSpPr>
          <p:cNvPr id="87043" name="Rectangle 3">
            <a:extLst>
              <a:ext uri="{FF2B5EF4-FFF2-40B4-BE49-F238E27FC236}">
                <a16:creationId xmlns:a16="http://schemas.microsoft.com/office/drawing/2014/main" id="{91AD13E2-BCB4-4089-A8FB-64B550539970}"/>
              </a:ext>
            </a:extLst>
          </p:cNvPr>
          <p:cNvSpPr>
            <a:spLocks noGrp="1" noChangeArrowheads="1"/>
          </p:cNvSpPr>
          <p:nvPr>
            <p:ph type="body" idx="1"/>
          </p:nvPr>
        </p:nvSpPr>
        <p:spPr/>
        <p:txBody>
          <a:bodyPr/>
          <a:lstStyle/>
          <a:p>
            <a:r>
              <a:rPr lang="en-US" altLang="en-US" sz="3600" i="1" dirty="0"/>
              <a:t>k</a:t>
            </a:r>
            <a:r>
              <a:rPr lang="en-US" altLang="en-US" sz="3600" dirty="0"/>
              <a:t>-NN classifiers are lazy learners </a:t>
            </a:r>
          </a:p>
          <a:p>
            <a:pPr lvl="1"/>
            <a:r>
              <a:rPr lang="en-US" altLang="en-US" sz="3200" dirty="0"/>
              <a:t>It does not build models explicitly</a:t>
            </a:r>
          </a:p>
          <a:p>
            <a:pPr lvl="1"/>
            <a:r>
              <a:rPr lang="en-US" altLang="en-US" sz="3200" dirty="0"/>
              <a:t>Unlike eager learners such as decision tree induction and rule-based systems</a:t>
            </a:r>
          </a:p>
          <a:p>
            <a:pPr lvl="1"/>
            <a:r>
              <a:rPr lang="en-US" altLang="en-US" sz="3200" dirty="0"/>
              <a:t>Classifying unknown records are relatively expensive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CA3616D-5CA5-462D-8067-A5C07AD48612}"/>
              </a:ext>
            </a:extLst>
          </p:cNvPr>
          <p:cNvSpPr>
            <a:spLocks noGrp="1" noChangeArrowheads="1"/>
          </p:cNvSpPr>
          <p:nvPr>
            <p:ph type="title"/>
          </p:nvPr>
        </p:nvSpPr>
        <p:spPr/>
        <p:txBody>
          <a:bodyPr/>
          <a:lstStyle/>
          <a:p>
            <a:r>
              <a:rPr lang="en-US" altLang="en-US"/>
              <a:t>Bayes Classifier</a:t>
            </a:r>
          </a:p>
        </p:txBody>
      </p:sp>
      <p:sp>
        <p:nvSpPr>
          <p:cNvPr id="88067" name="Rectangle 3">
            <a:extLst>
              <a:ext uri="{FF2B5EF4-FFF2-40B4-BE49-F238E27FC236}">
                <a16:creationId xmlns:a16="http://schemas.microsoft.com/office/drawing/2014/main" id="{ECDF4B93-1CB0-4EE0-B966-EE36FD3E4B70}"/>
              </a:ext>
            </a:extLst>
          </p:cNvPr>
          <p:cNvSpPr>
            <a:spLocks noGrp="1" noChangeArrowheads="1"/>
          </p:cNvSpPr>
          <p:nvPr>
            <p:ph type="body" idx="1"/>
          </p:nvPr>
        </p:nvSpPr>
        <p:spPr/>
        <p:txBody>
          <a:bodyPr/>
          <a:lstStyle/>
          <a:p>
            <a:r>
              <a:rPr lang="en-US" altLang="en-US"/>
              <a:t>A probabilistic framework for solving classification problems</a:t>
            </a:r>
          </a:p>
          <a:p>
            <a:r>
              <a:rPr lang="en-US" altLang="en-US"/>
              <a:t>Conditional Probability:</a:t>
            </a:r>
          </a:p>
          <a:p>
            <a:endParaRPr lang="en-US" altLang="en-US"/>
          </a:p>
          <a:p>
            <a:endParaRPr lang="en-US" altLang="en-US"/>
          </a:p>
          <a:p>
            <a:endParaRPr lang="en-US" altLang="en-US"/>
          </a:p>
          <a:p>
            <a:r>
              <a:rPr lang="en-US" altLang="en-US"/>
              <a:t> Bayes theorem:</a:t>
            </a:r>
          </a:p>
        </p:txBody>
      </p:sp>
      <p:graphicFrame>
        <p:nvGraphicFramePr>
          <p:cNvPr id="88068" name="Object 4">
            <a:extLst>
              <a:ext uri="{FF2B5EF4-FFF2-40B4-BE49-F238E27FC236}">
                <a16:creationId xmlns:a16="http://schemas.microsoft.com/office/drawing/2014/main" id="{0FDEF7CE-37A0-41D6-8F96-211B2D46E5EE}"/>
              </a:ext>
            </a:extLst>
          </p:cNvPr>
          <p:cNvGraphicFramePr>
            <a:graphicFrameLocks noChangeAspect="1"/>
          </p:cNvGraphicFramePr>
          <p:nvPr/>
        </p:nvGraphicFramePr>
        <p:xfrm>
          <a:off x="1600200" y="5029200"/>
          <a:ext cx="4440238" cy="1157288"/>
        </p:xfrm>
        <a:graphic>
          <a:graphicData uri="http://schemas.openxmlformats.org/presentationml/2006/ole">
            <mc:AlternateContent xmlns:mc="http://schemas.openxmlformats.org/markup-compatibility/2006">
              <mc:Choice xmlns:v="urn:schemas-microsoft-com:vml" Requires="v">
                <p:oleObj spid="_x0000_s88158" name="Equation" r:id="rId4" imgW="3022600" imgH="787400" progId="Equation.3">
                  <p:embed/>
                </p:oleObj>
              </mc:Choice>
              <mc:Fallback>
                <p:oleObj name="Equation" r:id="rId4" imgW="3022600" imgH="787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029200"/>
                        <a:ext cx="4440238"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8069" name="Object 5">
            <a:extLst>
              <a:ext uri="{FF2B5EF4-FFF2-40B4-BE49-F238E27FC236}">
                <a16:creationId xmlns:a16="http://schemas.microsoft.com/office/drawing/2014/main" id="{C7F98264-E891-4EFE-95EF-F7A3B78533BE}"/>
              </a:ext>
            </a:extLst>
          </p:cNvPr>
          <p:cNvGraphicFramePr>
            <a:graphicFrameLocks noChangeAspect="1"/>
          </p:cNvGraphicFramePr>
          <p:nvPr/>
        </p:nvGraphicFramePr>
        <p:xfrm>
          <a:off x="4876800" y="2263775"/>
          <a:ext cx="2819400" cy="2003425"/>
        </p:xfrm>
        <a:graphic>
          <a:graphicData uri="http://schemas.openxmlformats.org/presentationml/2006/ole">
            <mc:AlternateContent xmlns:mc="http://schemas.openxmlformats.org/markup-compatibility/2006">
              <mc:Choice xmlns:v="urn:schemas-microsoft-com:vml" Requires="v">
                <p:oleObj spid="_x0000_s88159" name="Equation" r:id="rId6" imgW="2324100" imgH="1651000" progId="Equation.3">
                  <p:embed/>
                </p:oleObj>
              </mc:Choice>
              <mc:Fallback>
                <p:oleObj name="Equation" r:id="rId6" imgW="2324100" imgH="1651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263775"/>
                        <a:ext cx="2819400" cy="200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2736BA6-B71A-4B6B-B877-7B252F0D6069}"/>
              </a:ext>
            </a:extLst>
          </p:cNvPr>
          <p:cNvSpPr>
            <a:spLocks noGrp="1" noChangeArrowheads="1"/>
          </p:cNvSpPr>
          <p:nvPr>
            <p:ph type="title"/>
          </p:nvPr>
        </p:nvSpPr>
        <p:spPr/>
        <p:txBody>
          <a:bodyPr/>
          <a:lstStyle/>
          <a:p>
            <a:r>
              <a:rPr lang="en-US" altLang="en-US"/>
              <a:t>Bayesian Classifiers</a:t>
            </a:r>
          </a:p>
        </p:txBody>
      </p:sp>
      <p:sp>
        <p:nvSpPr>
          <p:cNvPr id="89091" name="Rectangle 3">
            <a:extLst>
              <a:ext uri="{FF2B5EF4-FFF2-40B4-BE49-F238E27FC236}">
                <a16:creationId xmlns:a16="http://schemas.microsoft.com/office/drawing/2014/main" id="{7C6D5556-ACFA-4BAD-9529-8B9EF01F4063}"/>
              </a:ext>
            </a:extLst>
          </p:cNvPr>
          <p:cNvSpPr>
            <a:spLocks noGrp="1" noChangeArrowheads="1"/>
          </p:cNvSpPr>
          <p:nvPr>
            <p:ph type="body" idx="1"/>
          </p:nvPr>
        </p:nvSpPr>
        <p:spPr>
          <a:xfrm>
            <a:off x="228600" y="1066800"/>
            <a:ext cx="8686800" cy="5105400"/>
          </a:xfrm>
        </p:spPr>
        <p:txBody>
          <a:bodyPr/>
          <a:lstStyle/>
          <a:p>
            <a:r>
              <a:rPr lang="en-US" altLang="en-US"/>
              <a:t>Consider each attribute and class label as random variables</a:t>
            </a:r>
          </a:p>
          <a:p>
            <a:pPr lvl="1">
              <a:buFont typeface="Arial" panose="020B0604020202020204" pitchFamily="34" charset="0"/>
              <a:buNone/>
            </a:pPr>
            <a:endParaRPr lang="en-US" altLang="en-US"/>
          </a:p>
          <a:p>
            <a:r>
              <a:rPr lang="en-US" altLang="en-US"/>
              <a:t>Given a record with attributes (A</a:t>
            </a:r>
            <a:r>
              <a:rPr lang="en-US" altLang="en-US" baseline="-25000"/>
              <a:t>1</a:t>
            </a:r>
            <a:r>
              <a:rPr lang="en-US" altLang="en-US"/>
              <a:t>, A</a:t>
            </a:r>
            <a:r>
              <a:rPr lang="en-US" altLang="en-US" baseline="-25000"/>
              <a:t>2</a:t>
            </a:r>
            <a:r>
              <a:rPr lang="en-US" altLang="en-US"/>
              <a:t>,…,A</a:t>
            </a:r>
            <a:r>
              <a:rPr lang="en-US" altLang="en-US" baseline="-25000"/>
              <a:t>n</a:t>
            </a:r>
            <a:r>
              <a:rPr lang="en-US" altLang="en-US"/>
              <a:t>) </a:t>
            </a:r>
          </a:p>
          <a:p>
            <a:pPr lvl="1"/>
            <a:r>
              <a:rPr lang="en-US" altLang="en-US"/>
              <a:t>Goal is to predict class C</a:t>
            </a:r>
          </a:p>
          <a:p>
            <a:pPr lvl="1"/>
            <a:r>
              <a:rPr lang="en-US" altLang="en-US"/>
              <a:t>Specifically, we want to find the value of C that maximizes P(C| A</a:t>
            </a:r>
            <a:r>
              <a:rPr lang="en-US" altLang="en-US" baseline="-25000"/>
              <a:t>1</a:t>
            </a:r>
            <a:r>
              <a:rPr lang="en-US" altLang="en-US"/>
              <a:t>, A</a:t>
            </a:r>
            <a:r>
              <a:rPr lang="en-US" altLang="en-US" baseline="-25000"/>
              <a:t>2</a:t>
            </a:r>
            <a:r>
              <a:rPr lang="en-US" altLang="en-US"/>
              <a:t>,…,A</a:t>
            </a:r>
            <a:r>
              <a:rPr lang="en-US" altLang="en-US" baseline="-25000"/>
              <a:t>n </a:t>
            </a:r>
            <a:r>
              <a:rPr lang="en-US" altLang="en-US"/>
              <a:t>)</a:t>
            </a:r>
          </a:p>
          <a:p>
            <a:pPr lvl="1"/>
            <a:endParaRPr lang="en-US" altLang="en-US"/>
          </a:p>
          <a:p>
            <a:r>
              <a:rPr lang="en-US" altLang="en-US"/>
              <a:t>Can we estimate P(C| A</a:t>
            </a:r>
            <a:r>
              <a:rPr lang="en-US" altLang="en-US" baseline="-25000"/>
              <a:t>1</a:t>
            </a:r>
            <a:r>
              <a:rPr lang="en-US" altLang="en-US"/>
              <a:t>, A</a:t>
            </a:r>
            <a:r>
              <a:rPr lang="en-US" altLang="en-US" baseline="-25000"/>
              <a:t>2</a:t>
            </a:r>
            <a:r>
              <a:rPr lang="en-US" altLang="en-US"/>
              <a:t>,…,A</a:t>
            </a:r>
            <a:r>
              <a:rPr lang="en-US" altLang="en-US" baseline="-25000"/>
              <a:t>n </a:t>
            </a:r>
            <a:r>
              <a:rPr lang="en-US" altLang="en-US"/>
              <a:t>) directly from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DE2581B-20C5-4770-ABE9-A10AAAD23611}"/>
              </a:ext>
            </a:extLst>
          </p:cNvPr>
          <p:cNvSpPr>
            <a:spLocks noGrp="1" noChangeArrowheads="1"/>
          </p:cNvSpPr>
          <p:nvPr>
            <p:ph type="title"/>
          </p:nvPr>
        </p:nvSpPr>
        <p:spPr/>
        <p:txBody>
          <a:bodyPr/>
          <a:lstStyle/>
          <a:p>
            <a:r>
              <a:rPr lang="en-US" altLang="en-US"/>
              <a:t>Another Example of Decision Tree</a:t>
            </a:r>
          </a:p>
        </p:txBody>
      </p:sp>
      <p:graphicFrame>
        <p:nvGraphicFramePr>
          <p:cNvPr id="12291" name="Object 3">
            <a:extLst>
              <a:ext uri="{FF2B5EF4-FFF2-40B4-BE49-F238E27FC236}">
                <a16:creationId xmlns:a16="http://schemas.microsoft.com/office/drawing/2014/main" id="{162CF92A-61A5-4F21-B5E1-49E53EDA67FF}"/>
              </a:ext>
            </a:extLst>
          </p:cNvPr>
          <p:cNvGraphicFramePr>
            <a:graphicFrameLocks noChangeAspect="1"/>
          </p:cNvGraphicFramePr>
          <p:nvPr/>
        </p:nvGraphicFramePr>
        <p:xfrm>
          <a:off x="457200" y="2133600"/>
          <a:ext cx="3565525" cy="3687763"/>
        </p:xfrm>
        <a:graphic>
          <a:graphicData uri="http://schemas.openxmlformats.org/presentationml/2006/ole">
            <mc:AlternateContent xmlns:mc="http://schemas.openxmlformats.org/markup-compatibility/2006">
              <mc:Choice xmlns:v="urn:schemas-microsoft-com:vml" Requires="v">
                <p:oleObj spid="_x0000_s12369" name="Document" r:id="rId4" imgW="5404104" imgH="5779008" progId="Word.Document.8">
                  <p:embed/>
                </p:oleObj>
              </mc:Choice>
              <mc:Fallback>
                <p:oleObj name="Document" r:id="rId4" imgW="5404104" imgH="5779008"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336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292" name="Text Box 4">
            <a:extLst>
              <a:ext uri="{FF2B5EF4-FFF2-40B4-BE49-F238E27FC236}">
                <a16:creationId xmlns:a16="http://schemas.microsoft.com/office/drawing/2014/main" id="{A4C54506-75BE-4B1F-BA8B-26485D956013}"/>
              </a:ext>
            </a:extLst>
          </p:cNvPr>
          <p:cNvSpPr txBox="1">
            <a:spLocks noChangeArrowheads="1"/>
          </p:cNvSpPr>
          <p:nvPr/>
        </p:nvSpPr>
        <p:spPr bwMode="auto">
          <a:xfrm rot="-2416809">
            <a:off x="10668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12293" name="Text Box 5">
            <a:extLst>
              <a:ext uri="{FF2B5EF4-FFF2-40B4-BE49-F238E27FC236}">
                <a16:creationId xmlns:a16="http://schemas.microsoft.com/office/drawing/2014/main" id="{C24BDF96-6473-422D-8182-73A1D8670A4B}"/>
              </a:ext>
            </a:extLst>
          </p:cNvPr>
          <p:cNvSpPr txBox="1">
            <a:spLocks noChangeArrowheads="1"/>
          </p:cNvSpPr>
          <p:nvPr/>
        </p:nvSpPr>
        <p:spPr bwMode="auto">
          <a:xfrm rot="-2416809">
            <a:off x="17526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categorical</a:t>
            </a:r>
            <a:endParaRPr lang="en-US" altLang="en-US" sz="1600">
              <a:solidFill>
                <a:schemeClr val="bg2"/>
              </a:solidFill>
            </a:endParaRPr>
          </a:p>
        </p:txBody>
      </p:sp>
      <p:sp>
        <p:nvSpPr>
          <p:cNvPr id="12294" name="Text Box 6">
            <a:extLst>
              <a:ext uri="{FF2B5EF4-FFF2-40B4-BE49-F238E27FC236}">
                <a16:creationId xmlns:a16="http://schemas.microsoft.com/office/drawing/2014/main" id="{80C1CE8B-E30F-4F72-B84C-D6361E226424}"/>
              </a:ext>
            </a:extLst>
          </p:cNvPr>
          <p:cNvSpPr txBox="1">
            <a:spLocks noChangeArrowheads="1"/>
          </p:cNvSpPr>
          <p:nvPr/>
        </p:nvSpPr>
        <p:spPr bwMode="auto">
          <a:xfrm rot="-2416809">
            <a:off x="2590800" y="15097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continuous</a:t>
            </a:r>
            <a:endParaRPr lang="en-US" altLang="en-US" sz="1600">
              <a:solidFill>
                <a:schemeClr val="bg2"/>
              </a:solidFill>
            </a:endParaRPr>
          </a:p>
        </p:txBody>
      </p:sp>
      <p:sp>
        <p:nvSpPr>
          <p:cNvPr id="12295" name="Text Box 7">
            <a:extLst>
              <a:ext uri="{FF2B5EF4-FFF2-40B4-BE49-F238E27FC236}">
                <a16:creationId xmlns:a16="http://schemas.microsoft.com/office/drawing/2014/main" id="{10333483-BDC8-462E-BCC0-232AF1340538}"/>
              </a:ext>
            </a:extLst>
          </p:cNvPr>
          <p:cNvSpPr txBox="1">
            <a:spLocks noChangeArrowheads="1"/>
          </p:cNvSpPr>
          <p:nvPr/>
        </p:nvSpPr>
        <p:spPr bwMode="auto">
          <a:xfrm rot="-2416809">
            <a:off x="3352800" y="16621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class</a:t>
            </a:r>
            <a:endParaRPr lang="en-US" altLang="en-US" sz="1600">
              <a:solidFill>
                <a:schemeClr val="bg2"/>
              </a:solidFill>
            </a:endParaRPr>
          </a:p>
        </p:txBody>
      </p:sp>
      <p:sp>
        <p:nvSpPr>
          <p:cNvPr id="12296" name="Line 8">
            <a:extLst>
              <a:ext uri="{FF2B5EF4-FFF2-40B4-BE49-F238E27FC236}">
                <a16:creationId xmlns:a16="http://schemas.microsoft.com/office/drawing/2014/main" id="{2077268A-167D-494D-AA7E-C00CAFCCC2AB}"/>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9">
            <a:extLst>
              <a:ext uri="{FF2B5EF4-FFF2-40B4-BE49-F238E27FC236}">
                <a16:creationId xmlns:a16="http://schemas.microsoft.com/office/drawing/2014/main" id="{FE1984B1-AF92-46F8-88C8-2014CA37A1C4}"/>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0">
            <a:extLst>
              <a:ext uri="{FF2B5EF4-FFF2-40B4-BE49-F238E27FC236}">
                <a16:creationId xmlns:a16="http://schemas.microsoft.com/office/drawing/2014/main" id="{3065AE38-2DE2-4292-809E-5DADB2CF1225}"/>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1">
            <a:extLst>
              <a:ext uri="{FF2B5EF4-FFF2-40B4-BE49-F238E27FC236}">
                <a16:creationId xmlns:a16="http://schemas.microsoft.com/office/drawing/2014/main" id="{0EE43053-C0BF-4870-988F-3C68D1F2023F}"/>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2">
            <a:extLst>
              <a:ext uri="{FF2B5EF4-FFF2-40B4-BE49-F238E27FC236}">
                <a16:creationId xmlns:a16="http://schemas.microsoft.com/office/drawing/2014/main" id="{E6B070BD-10A8-449D-BFC8-F29A39C869A5}"/>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3">
            <a:extLst>
              <a:ext uri="{FF2B5EF4-FFF2-40B4-BE49-F238E27FC236}">
                <a16:creationId xmlns:a16="http://schemas.microsoft.com/office/drawing/2014/main" id="{25C6393C-4EA9-406F-BA46-84C01FB9A584}"/>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Text Box 14">
            <a:extLst>
              <a:ext uri="{FF2B5EF4-FFF2-40B4-BE49-F238E27FC236}">
                <a16:creationId xmlns:a16="http://schemas.microsoft.com/office/drawing/2014/main" id="{CDE17F32-924C-4918-8441-EAE58D4A4AE2}"/>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2303" name="Text Box 15">
            <a:extLst>
              <a:ext uri="{FF2B5EF4-FFF2-40B4-BE49-F238E27FC236}">
                <a16:creationId xmlns:a16="http://schemas.microsoft.com/office/drawing/2014/main" id="{71C237CC-7E5A-4F62-B6A6-A0A759A17DB5}"/>
              </a:ext>
            </a:extLst>
          </p:cNvPr>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2304" name="Text Box 16">
            <a:extLst>
              <a:ext uri="{FF2B5EF4-FFF2-40B4-BE49-F238E27FC236}">
                <a16:creationId xmlns:a16="http://schemas.microsoft.com/office/drawing/2014/main" id="{B75983AC-0012-4AFE-BCC6-531A76A92201}"/>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2305" name="AutoShape 17">
            <a:extLst>
              <a:ext uri="{FF2B5EF4-FFF2-40B4-BE49-F238E27FC236}">
                <a16:creationId xmlns:a16="http://schemas.microsoft.com/office/drawing/2014/main" id="{0576E6E0-57AB-4E97-BB7B-92B88AECBBB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2306" name="Text Box 18">
            <a:extLst>
              <a:ext uri="{FF2B5EF4-FFF2-40B4-BE49-F238E27FC236}">
                <a16:creationId xmlns:a16="http://schemas.microsoft.com/office/drawing/2014/main" id="{71E4F50C-0214-4DD0-8E2C-7AB296EFA2E2}"/>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2307" name="AutoShape 19">
            <a:extLst>
              <a:ext uri="{FF2B5EF4-FFF2-40B4-BE49-F238E27FC236}">
                <a16:creationId xmlns:a16="http://schemas.microsoft.com/office/drawing/2014/main" id="{B4D10743-5B76-4DE4-9F92-1359FB167449}"/>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2308" name="Text Box 20">
            <a:extLst>
              <a:ext uri="{FF2B5EF4-FFF2-40B4-BE49-F238E27FC236}">
                <a16:creationId xmlns:a16="http://schemas.microsoft.com/office/drawing/2014/main" id="{26FF6D9D-9AF3-403E-B204-60BD50390298}"/>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2309" name="AutoShape 21">
            <a:extLst>
              <a:ext uri="{FF2B5EF4-FFF2-40B4-BE49-F238E27FC236}">
                <a16:creationId xmlns:a16="http://schemas.microsoft.com/office/drawing/2014/main" id="{9426DC22-1D49-4E85-B9FB-DA2FD49C43DB}"/>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2310" name="Text Box 22">
            <a:extLst>
              <a:ext uri="{FF2B5EF4-FFF2-40B4-BE49-F238E27FC236}">
                <a16:creationId xmlns:a16="http://schemas.microsoft.com/office/drawing/2014/main" id="{AC1073F0-A73A-431A-96FE-2DFFEE48948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grpSp>
        <p:nvGrpSpPr>
          <p:cNvPr id="12311" name="Group 35">
            <a:extLst>
              <a:ext uri="{FF2B5EF4-FFF2-40B4-BE49-F238E27FC236}">
                <a16:creationId xmlns:a16="http://schemas.microsoft.com/office/drawing/2014/main" id="{E07391BF-F21B-4BE8-8E7C-E7D5BFE00674}"/>
              </a:ext>
            </a:extLst>
          </p:cNvPr>
          <p:cNvGrpSpPr>
            <a:grpSpLocks/>
          </p:cNvGrpSpPr>
          <p:nvPr/>
        </p:nvGrpSpPr>
        <p:grpSpPr bwMode="auto">
          <a:xfrm>
            <a:off x="5594350" y="3232150"/>
            <a:ext cx="685800" cy="381000"/>
            <a:chOff x="4927" y="2340"/>
            <a:chExt cx="432" cy="240"/>
          </a:xfrm>
        </p:grpSpPr>
        <p:sp>
          <p:nvSpPr>
            <p:cNvPr id="12319" name="AutoShape 23">
              <a:extLst>
                <a:ext uri="{FF2B5EF4-FFF2-40B4-BE49-F238E27FC236}">
                  <a16:creationId xmlns:a16="http://schemas.microsoft.com/office/drawing/2014/main" id="{E2930EA2-2F51-4E4F-A0C2-7CE2F5506B5F}"/>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2320" name="Text Box 24">
              <a:extLst>
                <a:ext uri="{FF2B5EF4-FFF2-40B4-BE49-F238E27FC236}">
                  <a16:creationId xmlns:a16="http://schemas.microsoft.com/office/drawing/2014/main" id="{2304C832-5013-413B-9C24-6C8BA83A5DDA}"/>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grpSp>
      <p:sp>
        <p:nvSpPr>
          <p:cNvPr id="12312" name="Text Box 25">
            <a:extLst>
              <a:ext uri="{FF2B5EF4-FFF2-40B4-BE49-F238E27FC236}">
                <a16:creationId xmlns:a16="http://schemas.microsoft.com/office/drawing/2014/main" id="{9AB9BCD1-83A3-4D4A-BC0D-81CF2369E13D}"/>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2313" name="Text Box 26">
            <a:extLst>
              <a:ext uri="{FF2B5EF4-FFF2-40B4-BE49-F238E27FC236}">
                <a16:creationId xmlns:a16="http://schemas.microsoft.com/office/drawing/2014/main" id="{44ECBA8D-0E5A-4C0E-AC06-D704A526CF9D}"/>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No</a:t>
            </a:r>
            <a:endParaRPr lang="en-US" altLang="en-US" sz="1600" b="0">
              <a:solidFill>
                <a:schemeClr val="bg2"/>
              </a:solidFill>
            </a:endParaRPr>
          </a:p>
        </p:txBody>
      </p:sp>
      <p:sp>
        <p:nvSpPr>
          <p:cNvPr id="12314" name="Text Box 27">
            <a:extLst>
              <a:ext uri="{FF2B5EF4-FFF2-40B4-BE49-F238E27FC236}">
                <a16:creationId xmlns:a16="http://schemas.microsoft.com/office/drawing/2014/main" id="{2F444F2E-B7C2-44AA-884E-A51B587BC9E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2315" name="Text Box 28">
            <a:extLst>
              <a:ext uri="{FF2B5EF4-FFF2-40B4-BE49-F238E27FC236}">
                <a16:creationId xmlns:a16="http://schemas.microsoft.com/office/drawing/2014/main" id="{030AEE1D-FA2D-4E34-AB8F-31AA6DF6AB42}"/>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2316" name="Text Box 29">
            <a:extLst>
              <a:ext uri="{FF2B5EF4-FFF2-40B4-BE49-F238E27FC236}">
                <a16:creationId xmlns:a16="http://schemas.microsoft.com/office/drawing/2014/main" id="{B0136351-63BB-40F0-BD5E-64AAF3BC1E8D}"/>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2317" name="Text Box 30">
            <a:extLst>
              <a:ext uri="{FF2B5EF4-FFF2-40B4-BE49-F238E27FC236}">
                <a16:creationId xmlns:a16="http://schemas.microsoft.com/office/drawing/2014/main" id="{7DFF20E8-C5D9-417D-9B16-6D7CA5EEBBCC}"/>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sp>
        <p:nvSpPr>
          <p:cNvPr id="12318" name="Text Box 37">
            <a:extLst>
              <a:ext uri="{FF2B5EF4-FFF2-40B4-BE49-F238E27FC236}">
                <a16:creationId xmlns:a16="http://schemas.microsoft.com/office/drawing/2014/main" id="{B8752607-E246-4A23-9C95-CDA01D922D2E}"/>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46ACD11-A4B3-4D25-9494-0C37AF0B72B1}"/>
              </a:ext>
            </a:extLst>
          </p:cNvPr>
          <p:cNvSpPr>
            <a:spLocks noGrp="1" noChangeArrowheads="1"/>
          </p:cNvSpPr>
          <p:nvPr>
            <p:ph type="title"/>
          </p:nvPr>
        </p:nvSpPr>
        <p:spPr/>
        <p:txBody>
          <a:bodyPr/>
          <a:lstStyle/>
          <a:p>
            <a:r>
              <a:rPr lang="en-US" altLang="en-US"/>
              <a:t>Bayesian Classifiers</a:t>
            </a:r>
          </a:p>
        </p:txBody>
      </p:sp>
      <p:sp>
        <p:nvSpPr>
          <p:cNvPr id="90115" name="Rectangle 3">
            <a:extLst>
              <a:ext uri="{FF2B5EF4-FFF2-40B4-BE49-F238E27FC236}">
                <a16:creationId xmlns:a16="http://schemas.microsoft.com/office/drawing/2014/main" id="{BD256266-1400-4E00-9DC7-78D965110569}"/>
              </a:ext>
            </a:extLst>
          </p:cNvPr>
          <p:cNvSpPr>
            <a:spLocks noGrp="1" noChangeArrowheads="1"/>
          </p:cNvSpPr>
          <p:nvPr>
            <p:ph type="body" idx="1"/>
          </p:nvPr>
        </p:nvSpPr>
        <p:spPr>
          <a:xfrm>
            <a:off x="411163" y="1143000"/>
            <a:ext cx="8580437" cy="5181600"/>
          </a:xfrm>
        </p:spPr>
        <p:txBody>
          <a:bodyPr/>
          <a:lstStyle/>
          <a:p>
            <a:pPr>
              <a:lnSpc>
                <a:spcPct val="90000"/>
              </a:lnSpc>
            </a:pPr>
            <a:r>
              <a:rPr lang="en-US" altLang="en-US" sz="2400"/>
              <a:t>Approach:</a:t>
            </a:r>
          </a:p>
          <a:p>
            <a:pPr lvl="1">
              <a:lnSpc>
                <a:spcPct val="90000"/>
              </a:lnSpc>
            </a:pPr>
            <a:r>
              <a:rPr lang="en-US" altLang="en-US" sz="2400"/>
              <a:t>compute the posterior probability P(C | A</a:t>
            </a:r>
            <a:r>
              <a:rPr lang="en-US" altLang="en-US" sz="2400" baseline="-25000"/>
              <a:t>1</a:t>
            </a:r>
            <a:r>
              <a:rPr lang="en-US" altLang="en-US" sz="2400"/>
              <a:t>, A</a:t>
            </a:r>
            <a:r>
              <a:rPr lang="en-US" altLang="en-US" sz="2400" baseline="-25000"/>
              <a:t>2</a:t>
            </a:r>
            <a:r>
              <a:rPr lang="en-US" altLang="en-US" sz="2400"/>
              <a:t>, …, A</a:t>
            </a:r>
            <a:r>
              <a:rPr lang="en-US" altLang="en-US" sz="2400" baseline="-25000"/>
              <a:t>n</a:t>
            </a:r>
            <a:r>
              <a:rPr lang="en-US" altLang="en-US" sz="2400"/>
              <a:t>) for all values of C using the Bayes theorem</a:t>
            </a:r>
          </a:p>
          <a:p>
            <a:pPr lvl="1">
              <a:lnSpc>
                <a:spcPct val="90000"/>
              </a:lnSpc>
            </a:pPr>
            <a:endParaRPr lang="en-US" altLang="en-US" sz="2400"/>
          </a:p>
          <a:p>
            <a:pPr lvl="1">
              <a:lnSpc>
                <a:spcPct val="90000"/>
              </a:lnSpc>
            </a:pPr>
            <a:endParaRPr lang="en-US" altLang="en-US" sz="2400"/>
          </a:p>
          <a:p>
            <a:pPr lvl="1">
              <a:lnSpc>
                <a:spcPct val="90000"/>
              </a:lnSpc>
              <a:buFont typeface="Arial" panose="020B0604020202020204" pitchFamily="34" charset="0"/>
              <a:buNone/>
            </a:pPr>
            <a:endParaRPr lang="en-US" altLang="en-US" sz="2400"/>
          </a:p>
          <a:p>
            <a:pPr lvl="1">
              <a:lnSpc>
                <a:spcPct val="90000"/>
              </a:lnSpc>
            </a:pPr>
            <a:r>
              <a:rPr lang="en-US" altLang="en-US" sz="2400"/>
              <a:t>Choose value of C that maximizes </a:t>
            </a:r>
            <a:br>
              <a:rPr lang="en-US" altLang="en-US" sz="2400"/>
            </a:br>
            <a:r>
              <a:rPr lang="en-US" altLang="en-US" sz="2400"/>
              <a:t>		P(C | A</a:t>
            </a:r>
            <a:r>
              <a:rPr lang="en-US" altLang="en-US" sz="2400" baseline="-25000"/>
              <a:t>1</a:t>
            </a:r>
            <a:r>
              <a:rPr lang="en-US" altLang="en-US" sz="2400"/>
              <a:t>, A</a:t>
            </a:r>
            <a:r>
              <a:rPr lang="en-US" altLang="en-US" sz="2400" baseline="-25000"/>
              <a:t>2</a:t>
            </a:r>
            <a:r>
              <a:rPr lang="en-US" altLang="en-US" sz="2400"/>
              <a:t>, …, A</a:t>
            </a:r>
            <a:r>
              <a:rPr lang="en-US" altLang="en-US" sz="2400" baseline="-25000"/>
              <a:t>n</a:t>
            </a:r>
            <a:r>
              <a:rPr lang="en-US" altLang="en-US" sz="2400"/>
              <a:t>)</a:t>
            </a:r>
            <a:br>
              <a:rPr lang="en-US" altLang="en-US" sz="2400"/>
            </a:br>
            <a:endParaRPr lang="en-US" altLang="en-US" sz="2400"/>
          </a:p>
          <a:p>
            <a:pPr lvl="1">
              <a:lnSpc>
                <a:spcPct val="90000"/>
              </a:lnSpc>
            </a:pPr>
            <a:r>
              <a:rPr lang="en-US" altLang="en-US" sz="2400"/>
              <a:t>Equivalent to choosing value of C that maximizes</a:t>
            </a:r>
            <a:br>
              <a:rPr lang="en-US" altLang="en-US" sz="2400"/>
            </a:br>
            <a:r>
              <a:rPr lang="en-US" altLang="en-US" sz="2400"/>
              <a:t>     	P(A</a:t>
            </a:r>
            <a:r>
              <a:rPr lang="en-US" altLang="en-US" sz="2400" baseline="-25000"/>
              <a:t>1</a:t>
            </a:r>
            <a:r>
              <a:rPr lang="en-US" altLang="en-US" sz="2400"/>
              <a:t>, A</a:t>
            </a:r>
            <a:r>
              <a:rPr lang="en-US" altLang="en-US" sz="2400" baseline="-25000"/>
              <a:t>2</a:t>
            </a:r>
            <a:r>
              <a:rPr lang="en-US" altLang="en-US" sz="2400"/>
              <a:t>, …, A</a:t>
            </a:r>
            <a:r>
              <a:rPr lang="en-US" altLang="en-US" sz="2400" baseline="-25000"/>
              <a:t>n</a:t>
            </a:r>
            <a:r>
              <a:rPr lang="en-US" altLang="en-US" sz="2400"/>
              <a:t>|C) P(C)</a:t>
            </a:r>
          </a:p>
          <a:p>
            <a:pPr lvl="1">
              <a:lnSpc>
                <a:spcPct val="90000"/>
              </a:lnSpc>
              <a:buFont typeface="Arial" panose="020B0604020202020204" pitchFamily="34" charset="0"/>
              <a:buNone/>
            </a:pPr>
            <a:endParaRPr lang="en-US" altLang="en-US" sz="2400"/>
          </a:p>
          <a:p>
            <a:pPr>
              <a:lnSpc>
                <a:spcPct val="90000"/>
              </a:lnSpc>
            </a:pPr>
            <a:r>
              <a:rPr lang="en-US" altLang="en-US" sz="2400"/>
              <a:t>How to estimate P(A</a:t>
            </a:r>
            <a:r>
              <a:rPr lang="en-US" altLang="en-US" sz="2400" baseline="-25000"/>
              <a:t>1</a:t>
            </a:r>
            <a:r>
              <a:rPr lang="en-US" altLang="en-US" sz="2400"/>
              <a:t>, A</a:t>
            </a:r>
            <a:r>
              <a:rPr lang="en-US" altLang="en-US" sz="2400" baseline="-25000"/>
              <a:t>2</a:t>
            </a:r>
            <a:r>
              <a:rPr lang="en-US" altLang="en-US" sz="2400"/>
              <a:t>, …, A</a:t>
            </a:r>
            <a:r>
              <a:rPr lang="en-US" altLang="en-US" sz="2400" baseline="-25000"/>
              <a:t>n </a:t>
            </a:r>
            <a:r>
              <a:rPr lang="en-US" altLang="en-US" sz="2400"/>
              <a:t>| C )?</a:t>
            </a:r>
          </a:p>
        </p:txBody>
      </p:sp>
      <p:graphicFrame>
        <p:nvGraphicFramePr>
          <p:cNvPr id="90116" name="Object 4">
            <a:extLst>
              <a:ext uri="{FF2B5EF4-FFF2-40B4-BE49-F238E27FC236}">
                <a16:creationId xmlns:a16="http://schemas.microsoft.com/office/drawing/2014/main" id="{3EB9445C-490D-4D46-9EF3-43D7ECAAD260}"/>
              </a:ext>
            </a:extLst>
          </p:cNvPr>
          <p:cNvGraphicFramePr>
            <a:graphicFrameLocks noChangeAspect="1"/>
          </p:cNvGraphicFramePr>
          <p:nvPr/>
        </p:nvGraphicFramePr>
        <p:xfrm>
          <a:off x="1828800" y="2479675"/>
          <a:ext cx="5791200" cy="796925"/>
        </p:xfrm>
        <a:graphic>
          <a:graphicData uri="http://schemas.openxmlformats.org/presentationml/2006/ole">
            <mc:AlternateContent xmlns:mc="http://schemas.openxmlformats.org/markup-compatibility/2006">
              <mc:Choice xmlns:v="urn:schemas-microsoft-com:vml" Requires="v">
                <p:oleObj spid="_x0000_s90161" name="Equation" r:id="rId3" imgW="4864100" imgH="800100" progId="Equation.3">
                  <p:embed/>
                </p:oleObj>
              </mc:Choice>
              <mc:Fallback>
                <p:oleObj name="Equation" r:id="rId3" imgW="4864100" imgH="800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79675"/>
                        <a:ext cx="5791200" cy="796925"/>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A8CFD5A-3C6B-4E73-9421-C749B21990D0}"/>
              </a:ext>
            </a:extLst>
          </p:cNvPr>
          <p:cNvSpPr>
            <a:spLocks noGrp="1" noChangeArrowheads="1"/>
          </p:cNvSpPr>
          <p:nvPr>
            <p:ph type="title"/>
          </p:nvPr>
        </p:nvSpPr>
        <p:spPr/>
        <p:txBody>
          <a:bodyPr/>
          <a:lstStyle/>
          <a:p>
            <a:r>
              <a:rPr lang="en-US" altLang="en-US"/>
              <a:t>Naïve Bayes Classifier</a:t>
            </a:r>
          </a:p>
        </p:txBody>
      </p:sp>
      <p:sp>
        <p:nvSpPr>
          <p:cNvPr id="91139" name="Rectangle 3">
            <a:extLst>
              <a:ext uri="{FF2B5EF4-FFF2-40B4-BE49-F238E27FC236}">
                <a16:creationId xmlns:a16="http://schemas.microsoft.com/office/drawing/2014/main" id="{9931B66D-73BF-44C3-B1FF-1471450DBB37}"/>
              </a:ext>
            </a:extLst>
          </p:cNvPr>
          <p:cNvSpPr>
            <a:spLocks noGrp="1" noChangeArrowheads="1"/>
          </p:cNvSpPr>
          <p:nvPr>
            <p:ph type="body" idx="1"/>
          </p:nvPr>
        </p:nvSpPr>
        <p:spPr/>
        <p:txBody>
          <a:bodyPr/>
          <a:lstStyle/>
          <a:p>
            <a:r>
              <a:rPr lang="en-US" altLang="en-US" sz="2400"/>
              <a:t>Assume independence among attributes A</a:t>
            </a:r>
            <a:r>
              <a:rPr lang="en-US" altLang="en-US" baseline="-25000"/>
              <a:t>i</a:t>
            </a:r>
            <a:r>
              <a:rPr lang="en-US" altLang="en-US" sz="2400"/>
              <a:t> when class is given:    </a:t>
            </a:r>
          </a:p>
          <a:p>
            <a:pPr lvl="1"/>
            <a:r>
              <a:rPr lang="en-US" altLang="en-US" sz="2400"/>
              <a:t>P(A</a:t>
            </a:r>
            <a:r>
              <a:rPr lang="en-US" altLang="en-US" sz="2400" baseline="-25000"/>
              <a:t>1</a:t>
            </a:r>
            <a:r>
              <a:rPr lang="en-US" altLang="en-US" sz="2400"/>
              <a:t>, A</a:t>
            </a:r>
            <a:r>
              <a:rPr lang="en-US" altLang="en-US" sz="2400" baseline="-25000"/>
              <a:t>2</a:t>
            </a:r>
            <a:r>
              <a:rPr lang="en-US" altLang="en-US" sz="2400"/>
              <a:t>, …, A</a:t>
            </a:r>
            <a:r>
              <a:rPr lang="en-US" altLang="en-US" sz="2400" baseline="-25000"/>
              <a:t>n </a:t>
            </a:r>
            <a:r>
              <a:rPr lang="en-US" altLang="en-US" sz="2400"/>
              <a:t>|C) = P(A</a:t>
            </a:r>
            <a:r>
              <a:rPr lang="en-US" altLang="en-US" sz="2400" baseline="-25000"/>
              <a:t>1</a:t>
            </a:r>
            <a:r>
              <a:rPr lang="en-US" altLang="en-US" sz="2400"/>
              <a:t>| C</a:t>
            </a:r>
            <a:r>
              <a:rPr lang="en-US" altLang="en-US" sz="2400" baseline="-25000"/>
              <a:t>j</a:t>
            </a:r>
            <a:r>
              <a:rPr lang="en-US" altLang="en-US" sz="2400"/>
              <a:t>) P(A</a:t>
            </a:r>
            <a:r>
              <a:rPr lang="en-US" altLang="en-US" sz="2400" baseline="-25000"/>
              <a:t>2</a:t>
            </a:r>
            <a:r>
              <a:rPr lang="en-US" altLang="en-US" sz="2400"/>
              <a:t>| C</a:t>
            </a:r>
            <a:r>
              <a:rPr lang="en-US" altLang="en-US" sz="2400" baseline="-25000"/>
              <a:t>j</a:t>
            </a:r>
            <a:r>
              <a:rPr lang="en-US" altLang="en-US" sz="2400"/>
              <a:t>)… P(A</a:t>
            </a:r>
            <a:r>
              <a:rPr lang="en-US" altLang="en-US" sz="2400" baseline="-25000"/>
              <a:t>n</a:t>
            </a:r>
            <a:r>
              <a:rPr lang="en-US" altLang="en-US" sz="2400"/>
              <a:t>| C</a:t>
            </a:r>
            <a:r>
              <a:rPr lang="en-US" altLang="en-US" sz="2400" baseline="-25000"/>
              <a:t>j</a:t>
            </a:r>
            <a:r>
              <a:rPr lang="en-US" altLang="en-US" sz="2400"/>
              <a:t>)</a:t>
            </a:r>
          </a:p>
          <a:p>
            <a:pPr lvl="1">
              <a:buFont typeface="Arial" panose="020B0604020202020204" pitchFamily="34" charset="0"/>
              <a:buNone/>
            </a:pPr>
            <a:r>
              <a:rPr lang="en-US" altLang="en-US" sz="2400"/>
              <a:t> </a:t>
            </a:r>
          </a:p>
          <a:p>
            <a:pPr lvl="1"/>
            <a:r>
              <a:rPr lang="en-US" altLang="en-US" sz="2400"/>
              <a:t>Can estimate P(A</a:t>
            </a:r>
            <a:r>
              <a:rPr lang="en-US" altLang="en-US" baseline="-25000"/>
              <a:t>i</a:t>
            </a:r>
            <a:r>
              <a:rPr lang="en-US" altLang="en-US" sz="2400"/>
              <a:t>| C</a:t>
            </a:r>
            <a:r>
              <a:rPr lang="en-US" altLang="en-US" baseline="-25000"/>
              <a:t>j</a:t>
            </a:r>
            <a:r>
              <a:rPr lang="en-US" altLang="en-US" sz="2400"/>
              <a:t>) for all A</a:t>
            </a:r>
            <a:r>
              <a:rPr lang="en-US" altLang="en-US" baseline="-25000"/>
              <a:t>i</a:t>
            </a:r>
            <a:r>
              <a:rPr lang="en-US" altLang="en-US" sz="2400"/>
              <a:t> and C</a:t>
            </a:r>
            <a:r>
              <a:rPr lang="en-US" altLang="en-US" baseline="-25000"/>
              <a:t>j</a:t>
            </a:r>
            <a:r>
              <a:rPr lang="en-US" altLang="en-US" sz="2400"/>
              <a:t>.</a:t>
            </a:r>
          </a:p>
          <a:p>
            <a:pPr lvl="1">
              <a:buFont typeface="Arial" panose="020B0604020202020204" pitchFamily="34" charset="0"/>
              <a:buNone/>
            </a:pPr>
            <a:endParaRPr lang="en-US" altLang="en-US" sz="2400"/>
          </a:p>
          <a:p>
            <a:pPr lvl="1"/>
            <a:r>
              <a:rPr lang="en-US" altLang="en-US" sz="2400"/>
              <a:t>New point is classified to C</a:t>
            </a:r>
            <a:r>
              <a:rPr lang="en-US" altLang="en-US" sz="2400" baseline="-25000"/>
              <a:t>j</a:t>
            </a:r>
            <a:r>
              <a:rPr lang="en-US" altLang="en-US" sz="2400"/>
              <a:t> if  P(C</a:t>
            </a:r>
            <a:r>
              <a:rPr lang="en-US" altLang="en-US" sz="2400" baseline="-25000"/>
              <a:t>j</a:t>
            </a:r>
            <a:r>
              <a:rPr lang="en-US" altLang="en-US" sz="2400"/>
              <a:t>) </a:t>
            </a:r>
            <a:r>
              <a:rPr lang="en-US" altLang="en-US" sz="2400">
                <a:sym typeface="Symbol" panose="05050102010706020507" pitchFamily="18" charset="2"/>
              </a:rPr>
              <a:t></a:t>
            </a:r>
            <a:r>
              <a:rPr lang="en-US" altLang="en-US" sz="2400"/>
              <a:t> P(A</a:t>
            </a:r>
            <a:r>
              <a:rPr lang="en-US" altLang="en-US" sz="2400" baseline="-25000"/>
              <a:t>i</a:t>
            </a:r>
            <a:r>
              <a:rPr lang="en-US" altLang="en-US" sz="2400"/>
              <a:t>| C</a:t>
            </a:r>
            <a:r>
              <a:rPr lang="en-US" altLang="en-US" sz="2400" baseline="-25000"/>
              <a:t>j</a:t>
            </a:r>
            <a:r>
              <a:rPr lang="en-US" altLang="en-US" sz="2400"/>
              <a:t>)  is maximal.</a:t>
            </a:r>
            <a:endParaRPr lang="en-US" altLang="en-US"/>
          </a:p>
          <a:p>
            <a:pPr>
              <a:buFont typeface="Monotype Sorts" pitchFamily="2" charset="2"/>
              <a:buNone/>
            </a:pPr>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1FF8CA1-B88E-4215-BFA5-DE1D457EF6E2}"/>
              </a:ext>
            </a:extLst>
          </p:cNvPr>
          <p:cNvSpPr>
            <a:spLocks noGrp="1" noChangeArrowheads="1"/>
          </p:cNvSpPr>
          <p:nvPr>
            <p:ph type="title"/>
          </p:nvPr>
        </p:nvSpPr>
        <p:spPr>
          <a:xfrm>
            <a:off x="304800" y="152400"/>
            <a:ext cx="8686800" cy="533400"/>
          </a:xfrm>
        </p:spPr>
        <p:txBody>
          <a:bodyPr/>
          <a:lstStyle/>
          <a:p>
            <a:r>
              <a:rPr lang="en-US" altLang="en-US"/>
              <a:t>How to Estimate Probabilities from Data?</a:t>
            </a:r>
          </a:p>
        </p:txBody>
      </p:sp>
      <p:sp>
        <p:nvSpPr>
          <p:cNvPr id="92163" name="Rectangle 3">
            <a:extLst>
              <a:ext uri="{FF2B5EF4-FFF2-40B4-BE49-F238E27FC236}">
                <a16:creationId xmlns:a16="http://schemas.microsoft.com/office/drawing/2014/main" id="{56F6F1CD-032A-4B68-86F8-84F135F366DE}"/>
              </a:ext>
            </a:extLst>
          </p:cNvPr>
          <p:cNvSpPr>
            <a:spLocks noGrp="1" noChangeArrowheads="1"/>
          </p:cNvSpPr>
          <p:nvPr>
            <p:ph type="body" idx="1"/>
          </p:nvPr>
        </p:nvSpPr>
        <p:spPr>
          <a:xfrm>
            <a:off x="4343400" y="1066800"/>
            <a:ext cx="4572000" cy="5181600"/>
          </a:xfrm>
        </p:spPr>
        <p:txBody>
          <a:bodyPr/>
          <a:lstStyle/>
          <a:p>
            <a:pPr>
              <a:lnSpc>
                <a:spcPct val="90000"/>
              </a:lnSpc>
            </a:pPr>
            <a:r>
              <a:rPr lang="en-US" altLang="en-US"/>
              <a:t>Class:  P(C) = N</a:t>
            </a:r>
            <a:r>
              <a:rPr lang="en-US" altLang="en-US" baseline="-25000"/>
              <a:t>c</a:t>
            </a:r>
            <a:r>
              <a:rPr lang="en-US" altLang="en-US"/>
              <a:t>/N</a:t>
            </a:r>
          </a:p>
          <a:p>
            <a:pPr lvl="1">
              <a:lnSpc>
                <a:spcPct val="90000"/>
              </a:lnSpc>
            </a:pPr>
            <a:r>
              <a:rPr lang="en-US" altLang="en-US" sz="2000"/>
              <a:t>e.g.,  P(No) = 7/10, </a:t>
            </a:r>
            <a:br>
              <a:rPr lang="en-US" altLang="en-US" sz="2000"/>
            </a:br>
            <a:r>
              <a:rPr lang="en-US" altLang="en-US" sz="2000"/>
              <a:t>	        P(Yes) = 3/10</a:t>
            </a:r>
          </a:p>
          <a:p>
            <a:pPr lvl="1">
              <a:lnSpc>
                <a:spcPct val="90000"/>
              </a:lnSpc>
              <a:buFont typeface="Arial" panose="020B0604020202020204" pitchFamily="34" charset="0"/>
              <a:buNone/>
            </a:pPr>
            <a:endParaRPr lang="en-US" altLang="en-US" sz="2000"/>
          </a:p>
          <a:p>
            <a:pPr>
              <a:lnSpc>
                <a:spcPct val="90000"/>
              </a:lnSpc>
            </a:pPr>
            <a:r>
              <a:rPr lang="en-US" altLang="en-US"/>
              <a:t>For discrete attributes:</a:t>
            </a:r>
            <a:br>
              <a:rPr lang="en-US" altLang="en-US"/>
            </a:br>
            <a:r>
              <a:rPr lang="en-US" altLang="en-US" sz="900"/>
              <a:t>  </a:t>
            </a:r>
            <a:br>
              <a:rPr lang="en-US" altLang="en-US" sz="900"/>
            </a:br>
            <a:r>
              <a:rPr lang="en-US" altLang="en-US"/>
              <a:t>     P(A</a:t>
            </a:r>
            <a:r>
              <a:rPr lang="en-US" altLang="en-US" baseline="-25000"/>
              <a:t>i</a:t>
            </a:r>
            <a:r>
              <a:rPr lang="en-US" altLang="en-US"/>
              <a:t> | C</a:t>
            </a:r>
            <a:r>
              <a:rPr lang="en-US" altLang="en-US" baseline="-25000"/>
              <a:t>k</a:t>
            </a:r>
            <a:r>
              <a:rPr lang="en-US" altLang="en-US"/>
              <a:t>) = |A</a:t>
            </a:r>
            <a:r>
              <a:rPr lang="en-US" altLang="en-US" baseline="-25000"/>
              <a:t>ik</a:t>
            </a:r>
            <a:r>
              <a:rPr lang="en-US" altLang="en-US"/>
              <a:t>|/ N</a:t>
            </a:r>
            <a:r>
              <a:rPr lang="en-US" altLang="en-US" baseline="-25000"/>
              <a:t>c </a:t>
            </a:r>
          </a:p>
          <a:p>
            <a:pPr lvl="1">
              <a:lnSpc>
                <a:spcPct val="90000"/>
              </a:lnSpc>
            </a:pPr>
            <a:endParaRPr lang="en-US" altLang="en-US" sz="800"/>
          </a:p>
          <a:p>
            <a:pPr lvl="1">
              <a:lnSpc>
                <a:spcPct val="90000"/>
              </a:lnSpc>
            </a:pPr>
            <a:r>
              <a:rPr lang="en-US" altLang="en-US" sz="2400"/>
              <a:t>where |A</a:t>
            </a:r>
            <a:r>
              <a:rPr lang="en-US" altLang="en-US" sz="2400" baseline="-25000"/>
              <a:t>ik</a:t>
            </a:r>
            <a:r>
              <a:rPr lang="en-US" altLang="en-US" sz="2400"/>
              <a:t>| is number of instances having attribute A</a:t>
            </a:r>
            <a:r>
              <a:rPr lang="en-US" altLang="en-US" sz="2400" baseline="-25000"/>
              <a:t>i</a:t>
            </a:r>
            <a:r>
              <a:rPr lang="en-US" altLang="en-US" sz="2400"/>
              <a:t> and belongs to class C</a:t>
            </a:r>
            <a:r>
              <a:rPr lang="en-US" altLang="en-US" sz="2400" baseline="-25000"/>
              <a:t>k</a:t>
            </a:r>
            <a:endParaRPr lang="en-US" altLang="en-US" sz="2400"/>
          </a:p>
          <a:p>
            <a:pPr lvl="1">
              <a:lnSpc>
                <a:spcPct val="90000"/>
              </a:lnSpc>
            </a:pPr>
            <a:r>
              <a:rPr lang="en-US" altLang="en-US" sz="2400"/>
              <a:t>Examples:</a:t>
            </a:r>
            <a:br>
              <a:rPr lang="en-US" altLang="en-US" sz="2400"/>
            </a:br>
            <a:endParaRPr lang="en-US" altLang="en-US" sz="800"/>
          </a:p>
          <a:p>
            <a:pPr lvl="1">
              <a:lnSpc>
                <a:spcPct val="90000"/>
              </a:lnSpc>
              <a:buFont typeface="Arial" panose="020B0604020202020204" pitchFamily="34" charset="0"/>
              <a:buNone/>
            </a:pPr>
            <a:r>
              <a:rPr lang="en-US" altLang="en-US" sz="2000"/>
              <a:t>	P(Status=Married|No) = 4/7</a:t>
            </a:r>
            <a:br>
              <a:rPr lang="en-US" altLang="en-US" sz="2000" baseline="-25000"/>
            </a:br>
            <a:r>
              <a:rPr lang="en-US" altLang="en-US" sz="2000"/>
              <a:t>P(Refund=Yes|Yes)=0</a:t>
            </a:r>
            <a:endParaRPr lang="en-US" altLang="en-US" sz="2000" baseline="-25000"/>
          </a:p>
        </p:txBody>
      </p:sp>
      <p:sp>
        <p:nvSpPr>
          <p:cNvPr id="92164" name="Text Box 4">
            <a:extLst>
              <a:ext uri="{FF2B5EF4-FFF2-40B4-BE49-F238E27FC236}">
                <a16:creationId xmlns:a16="http://schemas.microsoft.com/office/drawing/2014/main" id="{0A2311ED-5993-4237-A5D9-6DC7FF44C25B}"/>
              </a:ext>
            </a:extLst>
          </p:cNvPr>
          <p:cNvSpPr txBox="1">
            <a:spLocks noChangeArrowheads="1"/>
          </p:cNvSpPr>
          <p:nvPr/>
        </p:nvSpPr>
        <p:spPr bwMode="auto">
          <a:xfrm>
            <a:off x="8153400" y="32766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k</a:t>
            </a:r>
          </a:p>
        </p:txBody>
      </p:sp>
      <p:graphicFrame>
        <p:nvGraphicFramePr>
          <p:cNvPr id="92165" name="Object 5">
            <a:extLst>
              <a:ext uri="{FF2B5EF4-FFF2-40B4-BE49-F238E27FC236}">
                <a16:creationId xmlns:a16="http://schemas.microsoft.com/office/drawing/2014/main" id="{EB1C222F-B0AB-41A6-B95D-5BACF6531F40}"/>
              </a:ext>
            </a:extLst>
          </p:cNvPr>
          <p:cNvGraphicFramePr>
            <a:graphicFrameLocks noChangeAspect="1"/>
          </p:cNvGraphicFramePr>
          <p:nvPr/>
        </p:nvGraphicFramePr>
        <p:xfrm>
          <a:off x="152400" y="1524000"/>
          <a:ext cx="4389438" cy="4275138"/>
        </p:xfrm>
        <a:graphic>
          <a:graphicData uri="http://schemas.openxmlformats.org/presentationml/2006/ole">
            <mc:AlternateContent xmlns:mc="http://schemas.openxmlformats.org/markup-compatibility/2006">
              <mc:Choice xmlns:v="urn:schemas-microsoft-com:vml" Requires="v">
                <p:oleObj spid="_x0000_s92210" name="VISIO" r:id="rId3" imgW="4392168" imgH="5334000" progId="Visio.Drawing.6">
                  <p:embed/>
                </p:oleObj>
              </mc:Choice>
              <mc:Fallback>
                <p:oleObj name="VISIO" r:id="rId3" imgW="4392168" imgH="53340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19971"/>
                      <a:stretch>
                        <a:fillRect/>
                      </a:stretch>
                    </p:blipFill>
                    <p:spPr bwMode="auto">
                      <a:xfrm>
                        <a:off x="152400" y="1524000"/>
                        <a:ext cx="4389438"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457A385-A5F3-4647-8E8E-A853AC442C0F}"/>
              </a:ext>
            </a:extLst>
          </p:cNvPr>
          <p:cNvSpPr>
            <a:spLocks noGrp="1" noChangeArrowheads="1"/>
          </p:cNvSpPr>
          <p:nvPr>
            <p:ph type="title"/>
          </p:nvPr>
        </p:nvSpPr>
        <p:spPr>
          <a:xfrm>
            <a:off x="304800" y="152400"/>
            <a:ext cx="8686800" cy="533400"/>
          </a:xfrm>
        </p:spPr>
        <p:txBody>
          <a:bodyPr/>
          <a:lstStyle/>
          <a:p>
            <a:r>
              <a:rPr lang="en-US" altLang="en-US"/>
              <a:t>How to Estimate Probabilities from Data?</a:t>
            </a:r>
          </a:p>
        </p:txBody>
      </p:sp>
      <p:sp>
        <p:nvSpPr>
          <p:cNvPr id="93187" name="Rectangle 3">
            <a:extLst>
              <a:ext uri="{FF2B5EF4-FFF2-40B4-BE49-F238E27FC236}">
                <a16:creationId xmlns:a16="http://schemas.microsoft.com/office/drawing/2014/main" id="{E252D821-DF0A-4F24-BFB4-3CD203FA464B}"/>
              </a:ext>
            </a:extLst>
          </p:cNvPr>
          <p:cNvSpPr>
            <a:spLocks noGrp="1" noChangeArrowheads="1"/>
          </p:cNvSpPr>
          <p:nvPr>
            <p:ph type="body" idx="1"/>
          </p:nvPr>
        </p:nvSpPr>
        <p:spPr/>
        <p:txBody>
          <a:bodyPr/>
          <a:lstStyle/>
          <a:p>
            <a:pPr>
              <a:lnSpc>
                <a:spcPct val="90000"/>
              </a:lnSpc>
            </a:pPr>
            <a:r>
              <a:rPr lang="en-US" altLang="en-US"/>
              <a:t>For continuous attributes: </a:t>
            </a:r>
          </a:p>
          <a:p>
            <a:pPr lvl="1">
              <a:lnSpc>
                <a:spcPct val="90000"/>
              </a:lnSpc>
            </a:pPr>
            <a:r>
              <a:rPr lang="en-US" altLang="en-US">
                <a:solidFill>
                  <a:srgbClr val="FF0000"/>
                </a:solidFill>
              </a:rPr>
              <a:t>Discretize</a:t>
            </a:r>
            <a:r>
              <a:rPr lang="en-US" altLang="en-US"/>
              <a:t> the range into bins </a:t>
            </a:r>
          </a:p>
          <a:p>
            <a:pPr lvl="2">
              <a:lnSpc>
                <a:spcPct val="90000"/>
              </a:lnSpc>
            </a:pPr>
            <a:r>
              <a:rPr lang="en-US" altLang="en-US"/>
              <a:t> one ordinal attribute per bin</a:t>
            </a:r>
          </a:p>
          <a:p>
            <a:pPr lvl="2">
              <a:lnSpc>
                <a:spcPct val="90000"/>
              </a:lnSpc>
            </a:pPr>
            <a:r>
              <a:rPr lang="en-US" altLang="en-US"/>
              <a:t> violates independence assumption</a:t>
            </a:r>
          </a:p>
          <a:p>
            <a:pPr lvl="1">
              <a:lnSpc>
                <a:spcPct val="90000"/>
              </a:lnSpc>
            </a:pPr>
            <a:r>
              <a:rPr lang="en-US" altLang="en-US">
                <a:solidFill>
                  <a:srgbClr val="FF0000"/>
                </a:solidFill>
              </a:rPr>
              <a:t>Two-way split:</a:t>
            </a:r>
            <a:r>
              <a:rPr lang="en-US" altLang="en-US"/>
              <a:t>  (A &lt; v) or (A &gt; v)</a:t>
            </a:r>
          </a:p>
          <a:p>
            <a:pPr lvl="2">
              <a:lnSpc>
                <a:spcPct val="90000"/>
              </a:lnSpc>
            </a:pPr>
            <a:r>
              <a:rPr lang="en-US" altLang="en-US"/>
              <a:t> choose only one of the two splits as new attribute</a:t>
            </a:r>
          </a:p>
          <a:p>
            <a:pPr lvl="1">
              <a:lnSpc>
                <a:spcPct val="90000"/>
              </a:lnSpc>
            </a:pPr>
            <a:r>
              <a:rPr lang="en-US" altLang="en-US">
                <a:solidFill>
                  <a:srgbClr val="FF0000"/>
                </a:solidFill>
              </a:rPr>
              <a:t>Probability density estimation:</a:t>
            </a:r>
          </a:p>
          <a:p>
            <a:pPr lvl="2">
              <a:lnSpc>
                <a:spcPct val="90000"/>
              </a:lnSpc>
            </a:pPr>
            <a:r>
              <a:rPr lang="en-US" altLang="en-US"/>
              <a:t> Assume attribute follows a normal distribution</a:t>
            </a:r>
          </a:p>
          <a:p>
            <a:pPr lvl="2">
              <a:lnSpc>
                <a:spcPct val="90000"/>
              </a:lnSpc>
            </a:pPr>
            <a:r>
              <a:rPr lang="en-US" altLang="en-US"/>
              <a:t> Use data to estimate parameters of distribution </a:t>
            </a:r>
            <a:br>
              <a:rPr lang="en-US" altLang="en-US"/>
            </a:br>
            <a:r>
              <a:rPr lang="en-US" altLang="en-US"/>
              <a:t>   (e.g., mean and standard deviation)</a:t>
            </a:r>
          </a:p>
          <a:p>
            <a:pPr lvl="2">
              <a:lnSpc>
                <a:spcPct val="90000"/>
              </a:lnSpc>
            </a:pPr>
            <a:r>
              <a:rPr lang="en-US" altLang="en-US"/>
              <a:t> Once probability distribution is known, can use it to estimate the conditional probability P(A</a:t>
            </a:r>
            <a:r>
              <a:rPr lang="en-US" altLang="en-US" baseline="-25000"/>
              <a:t>i</a:t>
            </a:r>
            <a:r>
              <a:rPr lang="en-US" altLang="en-US"/>
              <a:t>|c)</a:t>
            </a:r>
          </a:p>
        </p:txBody>
      </p:sp>
      <p:sp>
        <p:nvSpPr>
          <p:cNvPr id="93188" name="Text Box 4">
            <a:extLst>
              <a:ext uri="{FF2B5EF4-FFF2-40B4-BE49-F238E27FC236}">
                <a16:creationId xmlns:a16="http://schemas.microsoft.com/office/drawing/2014/main" id="{F5FA76C6-7E5C-48B4-8E45-83B430D92C15}"/>
              </a:ext>
            </a:extLst>
          </p:cNvPr>
          <p:cNvSpPr txBox="1">
            <a:spLocks noChangeArrowheads="1"/>
          </p:cNvSpPr>
          <p:nvPr/>
        </p:nvSpPr>
        <p:spPr bwMode="auto">
          <a:xfrm>
            <a:off x="6781800" y="25146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k</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8D20746-C438-4DB9-B907-A743560818FC}"/>
              </a:ext>
            </a:extLst>
          </p:cNvPr>
          <p:cNvSpPr>
            <a:spLocks noGrp="1" noChangeArrowheads="1"/>
          </p:cNvSpPr>
          <p:nvPr>
            <p:ph type="title"/>
          </p:nvPr>
        </p:nvSpPr>
        <p:spPr>
          <a:xfrm>
            <a:off x="304800" y="152400"/>
            <a:ext cx="8686800" cy="533400"/>
          </a:xfrm>
        </p:spPr>
        <p:txBody>
          <a:bodyPr/>
          <a:lstStyle/>
          <a:p>
            <a:r>
              <a:rPr lang="en-US" altLang="en-US"/>
              <a:t>How to Estimate Probabilities from Data?</a:t>
            </a:r>
          </a:p>
        </p:txBody>
      </p:sp>
      <p:sp>
        <p:nvSpPr>
          <p:cNvPr id="94211" name="Rectangle 3">
            <a:extLst>
              <a:ext uri="{FF2B5EF4-FFF2-40B4-BE49-F238E27FC236}">
                <a16:creationId xmlns:a16="http://schemas.microsoft.com/office/drawing/2014/main" id="{8857D97C-C37F-4C35-9087-0517E74E348B}"/>
              </a:ext>
            </a:extLst>
          </p:cNvPr>
          <p:cNvSpPr>
            <a:spLocks noGrp="1" noChangeArrowheads="1"/>
          </p:cNvSpPr>
          <p:nvPr>
            <p:ph type="body" idx="1"/>
          </p:nvPr>
        </p:nvSpPr>
        <p:spPr>
          <a:xfrm>
            <a:off x="4495800" y="1066800"/>
            <a:ext cx="4419600" cy="5181600"/>
          </a:xfrm>
        </p:spPr>
        <p:txBody>
          <a:bodyPr/>
          <a:lstStyle/>
          <a:p>
            <a:r>
              <a:rPr lang="en-US" altLang="en-US" sz="2400"/>
              <a:t>Normal distribution:</a:t>
            </a:r>
          </a:p>
          <a:p>
            <a:pPr lvl="1"/>
            <a:endParaRPr lang="en-US" altLang="en-US" sz="2400"/>
          </a:p>
          <a:p>
            <a:pPr lvl="1"/>
            <a:endParaRPr lang="en-US" altLang="en-US" sz="2400"/>
          </a:p>
          <a:p>
            <a:pPr lvl="1"/>
            <a:endParaRPr lang="en-US" altLang="en-US" sz="1000"/>
          </a:p>
          <a:p>
            <a:pPr lvl="1"/>
            <a:r>
              <a:rPr lang="en-US" altLang="en-US" sz="2400"/>
              <a:t>One for each (A</a:t>
            </a:r>
            <a:r>
              <a:rPr lang="en-US" altLang="en-US" sz="2400" baseline="-25000"/>
              <a:t>i</a:t>
            </a:r>
            <a:r>
              <a:rPr lang="en-US" altLang="en-US" sz="2400"/>
              <a:t>,c</a:t>
            </a:r>
            <a:r>
              <a:rPr lang="en-US" altLang="en-US" sz="2400" baseline="-25000"/>
              <a:t>i</a:t>
            </a:r>
            <a:r>
              <a:rPr lang="en-US" altLang="en-US" sz="2400"/>
              <a:t>) pair</a:t>
            </a:r>
          </a:p>
          <a:p>
            <a:pPr lvl="1"/>
            <a:endParaRPr lang="en-US" altLang="en-US" sz="800"/>
          </a:p>
          <a:p>
            <a:r>
              <a:rPr lang="en-US" altLang="en-US" sz="2400"/>
              <a:t>For (Income, Class=No):</a:t>
            </a:r>
          </a:p>
          <a:p>
            <a:pPr lvl="1"/>
            <a:r>
              <a:rPr lang="en-US" altLang="en-US" sz="2400"/>
              <a:t>If Class=No</a:t>
            </a:r>
          </a:p>
          <a:p>
            <a:pPr lvl="2"/>
            <a:r>
              <a:rPr lang="en-US" altLang="en-US" sz="2000"/>
              <a:t> sample mean = 110</a:t>
            </a:r>
          </a:p>
          <a:p>
            <a:pPr lvl="2"/>
            <a:r>
              <a:rPr lang="en-US" altLang="en-US" sz="2000"/>
              <a:t> sample variance = 2975</a:t>
            </a:r>
          </a:p>
          <a:p>
            <a:pPr lvl="1">
              <a:buFont typeface="Arial" panose="020B0604020202020204" pitchFamily="34" charset="0"/>
              <a:buNone/>
            </a:pPr>
            <a:endParaRPr lang="en-US" altLang="en-US" sz="2400"/>
          </a:p>
        </p:txBody>
      </p:sp>
      <p:graphicFrame>
        <p:nvGraphicFramePr>
          <p:cNvPr id="94212" name="Object 4">
            <a:extLst>
              <a:ext uri="{FF2B5EF4-FFF2-40B4-BE49-F238E27FC236}">
                <a16:creationId xmlns:a16="http://schemas.microsoft.com/office/drawing/2014/main" id="{89D9EA54-8182-4940-BAE4-B74FC6586C2E}"/>
              </a:ext>
            </a:extLst>
          </p:cNvPr>
          <p:cNvGraphicFramePr>
            <a:graphicFrameLocks noChangeAspect="1"/>
          </p:cNvGraphicFramePr>
          <p:nvPr/>
        </p:nvGraphicFramePr>
        <p:xfrm>
          <a:off x="304800" y="1143000"/>
          <a:ext cx="4195763" cy="4038600"/>
        </p:xfrm>
        <a:graphic>
          <a:graphicData uri="http://schemas.openxmlformats.org/presentationml/2006/ole">
            <mc:AlternateContent xmlns:mc="http://schemas.openxmlformats.org/markup-compatibility/2006">
              <mc:Choice xmlns:v="urn:schemas-microsoft-com:vml" Requires="v">
                <p:oleObj spid="_x0000_s94347" name="VISIO" r:id="rId3" imgW="4392168" imgH="5334000" progId="Visio.Drawing.6">
                  <p:embed/>
                </p:oleObj>
              </mc:Choice>
              <mc:Fallback>
                <p:oleObj name="VISIO" r:id="rId3" imgW="4392168" imgH="53340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20895"/>
                      <a:stretch>
                        <a:fillRect/>
                      </a:stretch>
                    </p:blipFill>
                    <p:spPr bwMode="auto">
                      <a:xfrm>
                        <a:off x="304800" y="1143000"/>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4213" name="Object 5">
            <a:extLst>
              <a:ext uri="{FF2B5EF4-FFF2-40B4-BE49-F238E27FC236}">
                <a16:creationId xmlns:a16="http://schemas.microsoft.com/office/drawing/2014/main" id="{80C21D2C-1DA2-4C46-90AA-4E089139FA98}"/>
              </a:ext>
            </a:extLst>
          </p:cNvPr>
          <p:cNvGraphicFramePr>
            <a:graphicFrameLocks noChangeAspect="1"/>
          </p:cNvGraphicFramePr>
          <p:nvPr/>
        </p:nvGraphicFramePr>
        <p:xfrm>
          <a:off x="5016500" y="1447800"/>
          <a:ext cx="3975100" cy="1120775"/>
        </p:xfrm>
        <a:graphic>
          <a:graphicData uri="http://schemas.openxmlformats.org/presentationml/2006/ole">
            <mc:AlternateContent xmlns:mc="http://schemas.openxmlformats.org/markup-compatibility/2006">
              <mc:Choice xmlns:v="urn:schemas-microsoft-com:vml" Requires="v">
                <p:oleObj spid="_x0000_s94348" name="Equation" r:id="rId5" imgW="2971800" imgH="838200" progId="Equation.3">
                  <p:embed/>
                </p:oleObj>
              </mc:Choice>
              <mc:Fallback>
                <p:oleObj name="Equation" r:id="rId5" imgW="2971800" imgH="838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1447800"/>
                        <a:ext cx="39751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4214" name="Object 6">
            <a:extLst>
              <a:ext uri="{FF2B5EF4-FFF2-40B4-BE49-F238E27FC236}">
                <a16:creationId xmlns:a16="http://schemas.microsoft.com/office/drawing/2014/main" id="{99E0C5A2-6927-4718-BC83-8D3184895217}"/>
              </a:ext>
            </a:extLst>
          </p:cNvPr>
          <p:cNvGraphicFramePr>
            <a:graphicFrameLocks noChangeAspect="1"/>
          </p:cNvGraphicFramePr>
          <p:nvPr/>
        </p:nvGraphicFramePr>
        <p:xfrm>
          <a:off x="236538" y="5257800"/>
          <a:ext cx="8520112" cy="1055688"/>
        </p:xfrm>
        <a:graphic>
          <a:graphicData uri="http://schemas.openxmlformats.org/presentationml/2006/ole">
            <mc:AlternateContent xmlns:mc="http://schemas.openxmlformats.org/markup-compatibility/2006">
              <mc:Choice xmlns:v="urn:schemas-microsoft-com:vml" Requires="v">
                <p:oleObj spid="_x0000_s94349" name="Equation" r:id="rId7" imgW="6350000" imgH="787400" progId="Equation.3">
                  <p:embed/>
                </p:oleObj>
              </mc:Choice>
              <mc:Fallback>
                <p:oleObj name="Equation" r:id="rId7" imgW="6350000" imgH="787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8" y="5257800"/>
                        <a:ext cx="85201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36D09A-0622-470F-8A52-01551E9F8E4F}"/>
              </a:ext>
            </a:extLst>
          </p:cNvPr>
          <p:cNvSpPr>
            <a:spLocks noGrp="1" noChangeArrowheads="1"/>
          </p:cNvSpPr>
          <p:nvPr>
            <p:ph type="title"/>
          </p:nvPr>
        </p:nvSpPr>
        <p:spPr/>
        <p:txBody>
          <a:bodyPr/>
          <a:lstStyle/>
          <a:p>
            <a:r>
              <a:rPr lang="en-US" altLang="en-US"/>
              <a:t>Example of Naïve Bayes Classifier</a:t>
            </a:r>
          </a:p>
        </p:txBody>
      </p:sp>
      <p:graphicFrame>
        <p:nvGraphicFramePr>
          <p:cNvPr id="95235" name="Object 3">
            <a:extLst>
              <a:ext uri="{FF2B5EF4-FFF2-40B4-BE49-F238E27FC236}">
                <a16:creationId xmlns:a16="http://schemas.microsoft.com/office/drawing/2014/main" id="{4E4C7D03-1D46-4B46-8CEE-8B62B4F59282}"/>
              </a:ext>
            </a:extLst>
          </p:cNvPr>
          <p:cNvGraphicFramePr>
            <a:graphicFrameLocks noChangeAspect="1"/>
          </p:cNvGraphicFramePr>
          <p:nvPr/>
        </p:nvGraphicFramePr>
        <p:xfrm>
          <a:off x="0" y="2057400"/>
          <a:ext cx="3886200" cy="4279900"/>
        </p:xfrm>
        <a:graphic>
          <a:graphicData uri="http://schemas.openxmlformats.org/presentationml/2006/ole">
            <mc:AlternateContent xmlns:mc="http://schemas.openxmlformats.org/markup-compatibility/2006">
              <mc:Choice xmlns:v="urn:schemas-microsoft-com:vml" Requires="v">
                <p:oleObj spid="_x0000_s95327" name="VISIO" r:id="rId3" imgW="9057132" imgH="5539740" progId="Visio.Drawing.6">
                  <p:embed/>
                </p:oleObj>
              </mc:Choice>
              <mc:Fallback>
                <p:oleObj name="VISIO" r:id="rId3" imgW="9057132" imgH="55397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8478" r="26086"/>
                      <a:stretch>
                        <a:fillRect/>
                      </a:stretch>
                    </p:blipFill>
                    <p:spPr bwMode="auto">
                      <a:xfrm>
                        <a:off x="0" y="2057400"/>
                        <a:ext cx="38862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5236" name="Object 4">
            <a:extLst>
              <a:ext uri="{FF2B5EF4-FFF2-40B4-BE49-F238E27FC236}">
                <a16:creationId xmlns:a16="http://schemas.microsoft.com/office/drawing/2014/main" id="{DFCD4D10-0643-49B8-B198-D5A2F0515678}"/>
              </a:ext>
            </a:extLst>
          </p:cNvPr>
          <p:cNvGraphicFramePr>
            <a:graphicFrameLocks noChangeAspect="1"/>
          </p:cNvGraphicFramePr>
          <p:nvPr/>
        </p:nvGraphicFramePr>
        <p:xfrm>
          <a:off x="1143000" y="1371600"/>
          <a:ext cx="6477000" cy="407988"/>
        </p:xfrm>
        <a:graphic>
          <a:graphicData uri="http://schemas.openxmlformats.org/presentationml/2006/ole">
            <mc:AlternateContent xmlns:mc="http://schemas.openxmlformats.org/markup-compatibility/2006">
              <mc:Choice xmlns:v="urn:schemas-microsoft-com:vml" Requires="v">
                <p:oleObj spid="_x0000_s95328" name="Equation" r:id="rId5" imgW="5448300" imgH="342900" progId="Equation.3">
                  <p:embed/>
                </p:oleObj>
              </mc:Choice>
              <mc:Fallback>
                <p:oleObj name="Equation" r:id="rId5" imgW="5448300" imgH="342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371600"/>
                        <a:ext cx="64770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5237" name="Rectangle 5">
            <a:extLst>
              <a:ext uri="{FF2B5EF4-FFF2-40B4-BE49-F238E27FC236}">
                <a16:creationId xmlns:a16="http://schemas.microsoft.com/office/drawing/2014/main" id="{0F4E0D97-C8C5-4A56-8337-10E3114D29DB}"/>
              </a:ext>
            </a:extLst>
          </p:cNvPr>
          <p:cNvSpPr>
            <a:spLocks noChangeArrowheads="1"/>
          </p:cNvSpPr>
          <p:nvPr/>
        </p:nvSpPr>
        <p:spPr bwMode="auto">
          <a:xfrm>
            <a:off x="3733800" y="2590800"/>
            <a:ext cx="495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r>
              <a:rPr lang="en-US" altLang="en-US" sz="1600" b="0"/>
              <a:t>P(X|Class=No) = P(Refund=No|Class=No)</a:t>
            </a:r>
            <a:br>
              <a:rPr lang="en-US" altLang="en-US" sz="1600" b="0"/>
            </a:br>
            <a:r>
              <a:rPr lang="en-US" altLang="en-US" sz="1600" b="0"/>
              <a:t>		 </a:t>
            </a:r>
            <a:r>
              <a:rPr lang="en-US" altLang="en-US" sz="1600" b="0">
                <a:sym typeface="Symbol" panose="05050102010706020507" pitchFamily="18" charset="2"/>
              </a:rPr>
              <a:t> P(Married| </a:t>
            </a:r>
            <a:r>
              <a:rPr lang="en-US" altLang="en-US" sz="1600" b="0"/>
              <a:t>Class=No)</a:t>
            </a:r>
            <a:br>
              <a:rPr lang="en-US" altLang="en-US" sz="1600" b="0"/>
            </a:br>
            <a:r>
              <a:rPr lang="en-US" altLang="en-US" sz="1600" b="0"/>
              <a:t>		 </a:t>
            </a:r>
            <a:r>
              <a:rPr lang="en-US" altLang="en-US" sz="1600" b="0">
                <a:sym typeface="Symbol" panose="05050102010706020507" pitchFamily="18" charset="2"/>
              </a:rPr>
              <a:t></a:t>
            </a:r>
            <a:r>
              <a:rPr lang="en-US" altLang="en-US" sz="1600" b="0"/>
              <a:t> P(Income=120K| Class=No)</a:t>
            </a:r>
            <a:br>
              <a:rPr lang="en-US" altLang="en-US" sz="1600" b="0"/>
            </a:br>
            <a:r>
              <a:rPr lang="en-US" altLang="en-US" sz="1600" b="0"/>
              <a:t>	              = 4/7 </a:t>
            </a:r>
            <a:r>
              <a:rPr lang="en-US" altLang="en-US" sz="1600" b="0">
                <a:sym typeface="Symbol" panose="05050102010706020507" pitchFamily="18" charset="2"/>
              </a:rPr>
              <a:t> 4/7  0.0072 = 0.0024</a:t>
            </a:r>
          </a:p>
          <a:p>
            <a:pPr>
              <a:buFont typeface="Monotype Sorts" pitchFamily="2" charset="2"/>
              <a:buNone/>
            </a:pPr>
            <a:endParaRPr lang="en-US" altLang="en-US" sz="800" b="0">
              <a:sym typeface="Symbol" panose="05050102010706020507" pitchFamily="18" charset="2"/>
            </a:endParaRPr>
          </a:p>
          <a:p>
            <a:r>
              <a:rPr lang="en-US" altLang="en-US" sz="1600" b="0"/>
              <a:t>P(X|Class=Yes) = P(Refund=No| Class=Yes)</a:t>
            </a:r>
            <a:br>
              <a:rPr lang="en-US" altLang="en-US" sz="1600" b="0"/>
            </a:br>
            <a:r>
              <a:rPr lang="en-US" altLang="en-US" sz="1600" b="0"/>
              <a:t>   	                  </a:t>
            </a:r>
            <a:r>
              <a:rPr lang="en-US" altLang="en-US" sz="1600" b="0">
                <a:sym typeface="Symbol" panose="05050102010706020507" pitchFamily="18" charset="2"/>
              </a:rPr>
              <a:t> P(Married| </a:t>
            </a:r>
            <a:r>
              <a:rPr lang="en-US" altLang="en-US" sz="1600" b="0"/>
              <a:t>Class=Yes)</a:t>
            </a:r>
            <a:br>
              <a:rPr lang="en-US" altLang="en-US" sz="1600" b="0"/>
            </a:br>
            <a:r>
              <a:rPr lang="en-US" altLang="en-US" sz="1600" b="0"/>
              <a:t>   	                  </a:t>
            </a:r>
            <a:r>
              <a:rPr lang="en-US" altLang="en-US" sz="1600" b="0">
                <a:sym typeface="Symbol" panose="05050102010706020507" pitchFamily="18" charset="2"/>
              </a:rPr>
              <a:t></a:t>
            </a:r>
            <a:r>
              <a:rPr lang="en-US" altLang="en-US" sz="1600" b="0"/>
              <a:t> P(Income=120K| Class=Yes)</a:t>
            </a:r>
            <a:br>
              <a:rPr lang="en-US" altLang="en-US" sz="1600" b="0"/>
            </a:br>
            <a:r>
              <a:rPr lang="en-US" altLang="en-US" sz="1600" b="0"/>
              <a:t>	               = 1 </a:t>
            </a:r>
            <a:r>
              <a:rPr lang="en-US" altLang="en-US" sz="1600" b="0">
                <a:sym typeface="Symbol" panose="05050102010706020507" pitchFamily="18" charset="2"/>
              </a:rPr>
              <a:t> 0  1.2  10</a:t>
            </a:r>
            <a:r>
              <a:rPr lang="en-US" altLang="en-US" sz="1600" b="0" baseline="30000">
                <a:sym typeface="Symbol" panose="05050102010706020507" pitchFamily="18" charset="2"/>
              </a:rPr>
              <a:t>-9</a:t>
            </a:r>
            <a:r>
              <a:rPr lang="en-US" altLang="en-US" sz="1600" b="0">
                <a:sym typeface="Symbol" panose="05050102010706020507" pitchFamily="18" charset="2"/>
              </a:rPr>
              <a:t> = 0</a:t>
            </a:r>
          </a:p>
          <a:p>
            <a:pPr>
              <a:buFont typeface="Monotype Sorts" pitchFamily="2" charset="2"/>
              <a:buNone/>
            </a:pPr>
            <a:endParaRPr lang="en-US" altLang="en-US" sz="800" b="0">
              <a:sym typeface="Symbol" panose="05050102010706020507" pitchFamily="18" charset="2"/>
            </a:endParaRPr>
          </a:p>
          <a:p>
            <a:pPr>
              <a:buFont typeface="Monotype Sorts" pitchFamily="2" charset="2"/>
              <a:buNone/>
            </a:pPr>
            <a:r>
              <a:rPr lang="en-US" altLang="en-US" sz="1800" b="0"/>
              <a:t>Since P(X|No)P(No) &gt; P(X|Yes)P(Yes)</a:t>
            </a:r>
          </a:p>
          <a:p>
            <a:pPr>
              <a:buFont typeface="Monotype Sorts" pitchFamily="2" charset="2"/>
              <a:buNone/>
            </a:pPr>
            <a:r>
              <a:rPr lang="en-US" altLang="en-US" sz="1800" b="0"/>
              <a:t>Therefore P(No|X) &gt; P(Yes|X)</a:t>
            </a:r>
            <a:br>
              <a:rPr lang="en-US" altLang="en-US" sz="1800" b="0"/>
            </a:br>
            <a:r>
              <a:rPr lang="en-US" altLang="en-US" sz="1800" b="0"/>
              <a:t>      </a:t>
            </a:r>
            <a:r>
              <a:rPr lang="en-US" altLang="en-US" sz="2000" b="0">
                <a:sym typeface="Symbol" panose="05050102010706020507" pitchFamily="18" charset="2"/>
              </a:rPr>
              <a:t>=&gt; Class = No</a:t>
            </a:r>
          </a:p>
        </p:txBody>
      </p:sp>
      <p:sp>
        <p:nvSpPr>
          <p:cNvPr id="95238" name="Text Box 6">
            <a:extLst>
              <a:ext uri="{FF2B5EF4-FFF2-40B4-BE49-F238E27FC236}">
                <a16:creationId xmlns:a16="http://schemas.microsoft.com/office/drawing/2014/main" id="{F26D663D-0E9E-4E41-8190-CDB5963305DD}"/>
              </a:ext>
            </a:extLst>
          </p:cNvPr>
          <p:cNvSpPr txBox="1">
            <a:spLocks noChangeArrowheads="1"/>
          </p:cNvSpPr>
          <p:nvPr/>
        </p:nvSpPr>
        <p:spPr bwMode="auto">
          <a:xfrm>
            <a:off x="228600" y="9906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800">
                <a:solidFill>
                  <a:srgbClr val="FF0000"/>
                </a:solidFill>
              </a:rPr>
              <a:t>Given a Test Record: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1EEDFC1-4570-4661-BAEB-A3EC57DD9B63}"/>
              </a:ext>
            </a:extLst>
          </p:cNvPr>
          <p:cNvSpPr>
            <a:spLocks noGrp="1" noChangeArrowheads="1"/>
          </p:cNvSpPr>
          <p:nvPr>
            <p:ph type="title"/>
          </p:nvPr>
        </p:nvSpPr>
        <p:spPr/>
        <p:txBody>
          <a:bodyPr/>
          <a:lstStyle/>
          <a:p>
            <a:r>
              <a:rPr lang="en-US" altLang="en-US"/>
              <a:t>Example of Naïve Bayes Classifier</a:t>
            </a:r>
          </a:p>
        </p:txBody>
      </p:sp>
      <p:graphicFrame>
        <p:nvGraphicFramePr>
          <p:cNvPr id="96259" name="Object 3">
            <a:extLst>
              <a:ext uri="{FF2B5EF4-FFF2-40B4-BE49-F238E27FC236}">
                <a16:creationId xmlns:a16="http://schemas.microsoft.com/office/drawing/2014/main" id="{FCDD2977-89CF-4D2C-95D7-060758EA5318}"/>
              </a:ext>
            </a:extLst>
          </p:cNvPr>
          <p:cNvGraphicFramePr>
            <a:graphicFrameLocks noChangeAspect="1"/>
          </p:cNvGraphicFramePr>
          <p:nvPr/>
        </p:nvGraphicFramePr>
        <p:xfrm>
          <a:off x="152400" y="1295400"/>
          <a:ext cx="5181600" cy="3733800"/>
        </p:xfrm>
        <a:graphic>
          <a:graphicData uri="http://schemas.openxmlformats.org/presentationml/2006/ole">
            <mc:AlternateContent xmlns:mc="http://schemas.openxmlformats.org/markup-compatibility/2006">
              <mc:Choice xmlns:v="urn:schemas-microsoft-com:vml" Requires="v">
                <p:oleObj spid="_x0000_s96396" name="Worksheet" r:id="rId3" imgW="6057900" imgH="4241800" progId="Excel.Sheet.8">
                  <p:embed/>
                </p:oleObj>
              </mc:Choice>
              <mc:Fallback>
                <p:oleObj name="Worksheet" r:id="rId3" imgW="6057900" imgH="42418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5181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0" name="Object 4">
            <a:extLst>
              <a:ext uri="{FF2B5EF4-FFF2-40B4-BE49-F238E27FC236}">
                <a16:creationId xmlns:a16="http://schemas.microsoft.com/office/drawing/2014/main" id="{FB4D4077-4F55-4CA4-B1B2-382A3CDE9BE8}"/>
              </a:ext>
            </a:extLst>
          </p:cNvPr>
          <p:cNvGraphicFramePr>
            <a:graphicFrameLocks noChangeAspect="1"/>
          </p:cNvGraphicFramePr>
          <p:nvPr/>
        </p:nvGraphicFramePr>
        <p:xfrm>
          <a:off x="304800" y="5410200"/>
          <a:ext cx="5153025" cy="438150"/>
        </p:xfrm>
        <a:graphic>
          <a:graphicData uri="http://schemas.openxmlformats.org/presentationml/2006/ole">
            <mc:AlternateContent xmlns:mc="http://schemas.openxmlformats.org/markup-compatibility/2006">
              <mc:Choice xmlns:v="urn:schemas-microsoft-com:vml" Requires="v">
                <p:oleObj spid="_x0000_s96397" name="Worksheet" r:id="rId5" imgW="4876800" imgH="393700" progId="Excel.Sheet.8">
                  <p:embed/>
                </p:oleObj>
              </mc:Choice>
              <mc:Fallback>
                <p:oleObj name="Worksheet" r:id="rId5" imgW="4876800" imgH="393700"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410200"/>
                        <a:ext cx="51530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6261" name="Object 5">
            <a:extLst>
              <a:ext uri="{FF2B5EF4-FFF2-40B4-BE49-F238E27FC236}">
                <a16:creationId xmlns:a16="http://schemas.microsoft.com/office/drawing/2014/main" id="{3BD12E1D-5FC9-42E2-90F3-486D15D4978D}"/>
              </a:ext>
            </a:extLst>
          </p:cNvPr>
          <p:cNvGraphicFramePr>
            <a:graphicFrameLocks noChangeAspect="1"/>
          </p:cNvGraphicFramePr>
          <p:nvPr/>
        </p:nvGraphicFramePr>
        <p:xfrm>
          <a:off x="5487988" y="2362200"/>
          <a:ext cx="3656012" cy="2584450"/>
        </p:xfrm>
        <a:graphic>
          <a:graphicData uri="http://schemas.openxmlformats.org/presentationml/2006/ole">
            <mc:AlternateContent xmlns:mc="http://schemas.openxmlformats.org/markup-compatibility/2006">
              <mc:Choice xmlns:v="urn:schemas-microsoft-com:vml" Requires="v">
                <p:oleObj spid="_x0000_s96398" name="Equation" r:id="rId7" imgW="4457700" imgH="3149600" progId="Equation.3">
                  <p:embed/>
                </p:oleObj>
              </mc:Choice>
              <mc:Fallback>
                <p:oleObj name="Equation" r:id="rId7" imgW="4457700" imgH="3149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7988" y="2362200"/>
                        <a:ext cx="3656012" cy="258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6262" name="Text Box 6">
            <a:extLst>
              <a:ext uri="{FF2B5EF4-FFF2-40B4-BE49-F238E27FC236}">
                <a16:creationId xmlns:a16="http://schemas.microsoft.com/office/drawing/2014/main" id="{E175F1F2-7C93-460B-A2C5-50BC6BCA0D35}"/>
              </a:ext>
            </a:extLst>
          </p:cNvPr>
          <p:cNvSpPr txBox="1">
            <a:spLocks noChangeArrowheads="1"/>
          </p:cNvSpPr>
          <p:nvPr/>
        </p:nvSpPr>
        <p:spPr bwMode="auto">
          <a:xfrm>
            <a:off x="5867400" y="1295400"/>
            <a:ext cx="2743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A: attributes</a:t>
            </a:r>
          </a:p>
          <a:p>
            <a:pPr>
              <a:spcBef>
                <a:spcPct val="50000"/>
              </a:spcBef>
              <a:spcAft>
                <a:spcPct val="0"/>
              </a:spcAft>
              <a:buClrTx/>
              <a:buSzTx/>
              <a:buFontTx/>
              <a:buNone/>
            </a:pPr>
            <a:r>
              <a:rPr lang="en-US" altLang="en-US" sz="1400"/>
              <a:t>M: mammals</a:t>
            </a:r>
          </a:p>
          <a:p>
            <a:pPr>
              <a:spcBef>
                <a:spcPct val="50000"/>
              </a:spcBef>
              <a:spcAft>
                <a:spcPct val="0"/>
              </a:spcAft>
              <a:buClrTx/>
              <a:buSzTx/>
              <a:buFontTx/>
              <a:buNone/>
            </a:pPr>
            <a:r>
              <a:rPr lang="en-US" altLang="en-US" sz="1400"/>
              <a:t>N: non-mammals</a:t>
            </a:r>
          </a:p>
        </p:txBody>
      </p:sp>
      <p:sp>
        <p:nvSpPr>
          <p:cNvPr id="96263" name="Text Box 7">
            <a:extLst>
              <a:ext uri="{FF2B5EF4-FFF2-40B4-BE49-F238E27FC236}">
                <a16:creationId xmlns:a16="http://schemas.microsoft.com/office/drawing/2014/main" id="{A09B2377-2B9A-4983-B16D-0471C70D0670}"/>
              </a:ext>
            </a:extLst>
          </p:cNvPr>
          <p:cNvSpPr txBox="1">
            <a:spLocks noChangeArrowheads="1"/>
          </p:cNvSpPr>
          <p:nvPr/>
        </p:nvSpPr>
        <p:spPr bwMode="auto">
          <a:xfrm>
            <a:off x="5791200" y="5257800"/>
            <a:ext cx="27432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P(A|M)P(M) &gt; P(A|N)P(N)</a:t>
            </a:r>
          </a:p>
          <a:p>
            <a:pPr>
              <a:spcBef>
                <a:spcPct val="50000"/>
              </a:spcBef>
              <a:spcAft>
                <a:spcPct val="0"/>
              </a:spcAft>
              <a:buClrTx/>
              <a:buSzTx/>
              <a:buFontTx/>
              <a:buNone/>
            </a:pPr>
            <a:r>
              <a:rPr lang="en-US" altLang="en-US" sz="1400"/>
              <a:t>=&gt; Mammals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91D9CD-9489-4E42-8379-A3721D178467}"/>
              </a:ext>
            </a:extLst>
          </p:cNvPr>
          <p:cNvSpPr>
            <a:spLocks noGrp="1" noChangeArrowheads="1"/>
          </p:cNvSpPr>
          <p:nvPr>
            <p:ph type="title"/>
          </p:nvPr>
        </p:nvSpPr>
        <p:spPr/>
        <p:txBody>
          <a:bodyPr/>
          <a:lstStyle/>
          <a:p>
            <a:r>
              <a:rPr lang="en-US" altLang="en-US"/>
              <a:t>Naïve Bayes (Summary)</a:t>
            </a:r>
          </a:p>
        </p:txBody>
      </p:sp>
      <p:sp>
        <p:nvSpPr>
          <p:cNvPr id="97283" name="Rectangle 3">
            <a:extLst>
              <a:ext uri="{FF2B5EF4-FFF2-40B4-BE49-F238E27FC236}">
                <a16:creationId xmlns:a16="http://schemas.microsoft.com/office/drawing/2014/main" id="{64C6A2B8-1FF3-4B6E-A21D-F9A959FE053F}"/>
              </a:ext>
            </a:extLst>
          </p:cNvPr>
          <p:cNvSpPr>
            <a:spLocks noGrp="1" noChangeArrowheads="1"/>
          </p:cNvSpPr>
          <p:nvPr>
            <p:ph type="body" idx="1"/>
          </p:nvPr>
        </p:nvSpPr>
        <p:spPr/>
        <p:txBody>
          <a:bodyPr/>
          <a:lstStyle/>
          <a:p>
            <a:pPr>
              <a:lnSpc>
                <a:spcPct val="90000"/>
              </a:lnSpc>
            </a:pPr>
            <a:r>
              <a:rPr lang="en-US" altLang="en-US"/>
              <a:t>Robust to isolated noise points</a:t>
            </a:r>
          </a:p>
          <a:p>
            <a:pPr>
              <a:lnSpc>
                <a:spcPct val="90000"/>
              </a:lnSpc>
            </a:pPr>
            <a:endParaRPr lang="en-US" altLang="en-US"/>
          </a:p>
          <a:p>
            <a:pPr>
              <a:lnSpc>
                <a:spcPct val="90000"/>
              </a:lnSpc>
            </a:pPr>
            <a:r>
              <a:rPr lang="en-US" altLang="en-US"/>
              <a:t>Handle missing values by ignoring the instance during probability estimate calculations</a:t>
            </a:r>
          </a:p>
          <a:p>
            <a:pPr>
              <a:lnSpc>
                <a:spcPct val="90000"/>
              </a:lnSpc>
            </a:pPr>
            <a:endParaRPr lang="en-US" altLang="en-US"/>
          </a:p>
          <a:p>
            <a:pPr>
              <a:lnSpc>
                <a:spcPct val="90000"/>
              </a:lnSpc>
            </a:pPr>
            <a:r>
              <a:rPr lang="en-US" altLang="en-US"/>
              <a:t>Robust to irrelevant attributes</a:t>
            </a:r>
          </a:p>
          <a:p>
            <a:pPr>
              <a:lnSpc>
                <a:spcPct val="90000"/>
              </a:lnSpc>
            </a:pPr>
            <a:endParaRPr lang="en-US" altLang="en-US"/>
          </a:p>
          <a:p>
            <a:pPr>
              <a:lnSpc>
                <a:spcPct val="90000"/>
              </a:lnSpc>
            </a:pPr>
            <a:r>
              <a:rPr lang="en-US" altLang="en-US"/>
              <a:t>Independence assumption may not hold for some attributes</a:t>
            </a:r>
          </a:p>
          <a:p>
            <a:pPr lvl="1">
              <a:lnSpc>
                <a:spcPct val="90000"/>
              </a:lnSpc>
            </a:pPr>
            <a:r>
              <a:rPr lang="en-US" altLang="en-US"/>
              <a:t>Use other techniques such as Bayesian Belief Networks (BBN)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086BE3F-74D0-49AE-9B66-2CA281B28F21}"/>
              </a:ext>
            </a:extLst>
          </p:cNvPr>
          <p:cNvSpPr>
            <a:spLocks noGrp="1" noChangeArrowheads="1"/>
          </p:cNvSpPr>
          <p:nvPr>
            <p:ph type="title"/>
          </p:nvPr>
        </p:nvSpPr>
        <p:spPr/>
        <p:txBody>
          <a:bodyPr/>
          <a:lstStyle/>
          <a:p>
            <a:r>
              <a:rPr lang="en-US" altLang="en-US"/>
              <a:t>Decision Tree Classification Task</a:t>
            </a:r>
          </a:p>
        </p:txBody>
      </p:sp>
      <p:graphicFrame>
        <p:nvGraphicFramePr>
          <p:cNvPr id="14339" name="Object 3">
            <a:extLst>
              <a:ext uri="{FF2B5EF4-FFF2-40B4-BE49-F238E27FC236}">
                <a16:creationId xmlns:a16="http://schemas.microsoft.com/office/drawing/2014/main" id="{E48DD6F8-1953-4C0A-AA98-8F0843C5C8F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4389" name="Visio" r:id="rId3" imgW="8424875" imgH="6279741" progId="Visio.Drawing.6">
                  <p:embed/>
                </p:oleObj>
              </mc:Choice>
              <mc:Fallback>
                <p:oleObj name="Visio" r:id="rId3" imgW="8424875" imgH="627974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4">
            <a:extLst>
              <a:ext uri="{FF2B5EF4-FFF2-40B4-BE49-F238E27FC236}">
                <a16:creationId xmlns:a16="http://schemas.microsoft.com/office/drawing/2014/main" id="{08C2C9C0-5ACA-4D61-86DB-B279B150178C}"/>
              </a:ext>
            </a:extLst>
          </p:cNvPr>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1" name="Text Box 5">
            <a:extLst>
              <a:ext uri="{FF2B5EF4-FFF2-40B4-BE49-F238E27FC236}">
                <a16:creationId xmlns:a16="http://schemas.microsoft.com/office/drawing/2014/main" id="{112A9FDE-77F7-46B5-9099-036C6CE61D36}"/>
              </a:ext>
            </a:extLst>
          </p:cNvPr>
          <p:cNvSpPr txBox="1">
            <a:spLocks noChangeArrowheads="1"/>
          </p:cNvSpPr>
          <p:nvPr/>
        </p:nvSpPr>
        <p:spPr bwMode="auto">
          <a:xfrm>
            <a:off x="7086600" y="41148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1400"/>
              <a:t>Decision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7887DE1-708E-40F9-A8F9-84F27D27FC27}"/>
              </a:ext>
            </a:extLst>
          </p:cNvPr>
          <p:cNvSpPr>
            <a:spLocks noGrp="1" noChangeArrowheads="1"/>
          </p:cNvSpPr>
          <p:nvPr>
            <p:ph type="title"/>
          </p:nvPr>
        </p:nvSpPr>
        <p:spPr/>
        <p:txBody>
          <a:bodyPr/>
          <a:lstStyle/>
          <a:p>
            <a:r>
              <a:rPr lang="en-US" altLang="en-US"/>
              <a:t>Apply Model to Test Data</a:t>
            </a:r>
          </a:p>
        </p:txBody>
      </p:sp>
      <p:grpSp>
        <p:nvGrpSpPr>
          <p:cNvPr id="15363" name="Group 3">
            <a:extLst>
              <a:ext uri="{FF2B5EF4-FFF2-40B4-BE49-F238E27FC236}">
                <a16:creationId xmlns:a16="http://schemas.microsoft.com/office/drawing/2014/main" id="{C68AC578-3044-4632-BFAC-EA8875E6408A}"/>
              </a:ext>
            </a:extLst>
          </p:cNvPr>
          <p:cNvGrpSpPr>
            <a:grpSpLocks/>
          </p:cNvGrpSpPr>
          <p:nvPr/>
        </p:nvGrpSpPr>
        <p:grpSpPr bwMode="auto">
          <a:xfrm>
            <a:off x="685800" y="2362200"/>
            <a:ext cx="4267200" cy="3298825"/>
            <a:chOff x="384" y="1584"/>
            <a:chExt cx="2451" cy="1694"/>
          </a:xfrm>
        </p:grpSpPr>
        <p:sp>
          <p:nvSpPr>
            <p:cNvPr id="15368" name="Line 4">
              <a:extLst>
                <a:ext uri="{FF2B5EF4-FFF2-40B4-BE49-F238E27FC236}">
                  <a16:creationId xmlns:a16="http://schemas.microsoft.com/office/drawing/2014/main" id="{CBD0C6FC-581C-4B32-85A6-93C7E287F7C6}"/>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9" name="Line 5">
              <a:extLst>
                <a:ext uri="{FF2B5EF4-FFF2-40B4-BE49-F238E27FC236}">
                  <a16:creationId xmlns:a16="http://schemas.microsoft.com/office/drawing/2014/main" id="{2962E845-9CF0-4F79-8E2B-41F81621BD6F}"/>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6">
              <a:extLst>
                <a:ext uri="{FF2B5EF4-FFF2-40B4-BE49-F238E27FC236}">
                  <a16:creationId xmlns:a16="http://schemas.microsoft.com/office/drawing/2014/main" id="{2D22E37C-2A7F-42BF-B184-F6B8688BFAA3}"/>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1" name="Line 7">
              <a:extLst>
                <a:ext uri="{FF2B5EF4-FFF2-40B4-BE49-F238E27FC236}">
                  <a16:creationId xmlns:a16="http://schemas.microsoft.com/office/drawing/2014/main" id="{7C87826D-2AE9-41F2-BB2D-EE845B649D2A}"/>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8">
              <a:extLst>
                <a:ext uri="{FF2B5EF4-FFF2-40B4-BE49-F238E27FC236}">
                  <a16:creationId xmlns:a16="http://schemas.microsoft.com/office/drawing/2014/main" id="{463F7A3D-474D-4FEF-9BF9-30948751DE06}"/>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9">
              <a:extLst>
                <a:ext uri="{FF2B5EF4-FFF2-40B4-BE49-F238E27FC236}">
                  <a16:creationId xmlns:a16="http://schemas.microsoft.com/office/drawing/2014/main" id="{B45DABDE-6584-4475-81DA-683776B106E7}"/>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4" name="Text Box 10">
              <a:extLst>
                <a:ext uri="{FF2B5EF4-FFF2-40B4-BE49-F238E27FC236}">
                  <a16:creationId xmlns:a16="http://schemas.microsoft.com/office/drawing/2014/main" id="{447C0E08-7509-4FB5-90FB-17AA989909CF}"/>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5375" name="Text Box 11">
              <a:extLst>
                <a:ext uri="{FF2B5EF4-FFF2-40B4-BE49-F238E27FC236}">
                  <a16:creationId xmlns:a16="http://schemas.microsoft.com/office/drawing/2014/main" id="{FA8D377E-450B-435A-9B69-F80FB3E50C8C}"/>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5376" name="Text Box 12">
              <a:extLst>
                <a:ext uri="{FF2B5EF4-FFF2-40B4-BE49-F238E27FC236}">
                  <a16:creationId xmlns:a16="http://schemas.microsoft.com/office/drawing/2014/main" id="{5A99677A-0B7A-4E98-9677-F7882165A107}"/>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5377" name="AutoShape 13">
              <a:extLst>
                <a:ext uri="{FF2B5EF4-FFF2-40B4-BE49-F238E27FC236}">
                  <a16:creationId xmlns:a16="http://schemas.microsoft.com/office/drawing/2014/main" id="{7FCC5788-A502-4F3F-83B7-54EB94CAD865}"/>
                </a:ext>
              </a:extLst>
            </p:cNvPr>
            <p:cNvSpPr>
              <a:spLocks noChangeArrowheads="1"/>
            </p:cNvSpPr>
            <p:nvPr/>
          </p:nvSpPr>
          <p:spPr bwMode="auto">
            <a:xfrm>
              <a:off x="1680" y="3038"/>
              <a:ext cx="395" cy="231"/>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78" name="Text Box 14">
              <a:extLst>
                <a:ext uri="{FF2B5EF4-FFF2-40B4-BE49-F238E27FC236}">
                  <a16:creationId xmlns:a16="http://schemas.microsoft.com/office/drawing/2014/main" id="{D5D1D601-393C-4AE4-9C20-CC37225CDF5F}"/>
                </a:ext>
              </a:extLst>
            </p:cNvPr>
            <p:cNvSpPr txBox="1">
              <a:spLocks noChangeArrowheads="1"/>
            </p:cNvSpPr>
            <p:nvPr/>
          </p:nvSpPr>
          <p:spPr bwMode="auto">
            <a:xfrm>
              <a:off x="1632" y="303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5379" name="AutoShape 15">
              <a:extLst>
                <a:ext uri="{FF2B5EF4-FFF2-40B4-BE49-F238E27FC236}">
                  <a16:creationId xmlns:a16="http://schemas.microsoft.com/office/drawing/2014/main" id="{48DC427E-A66F-41E2-A313-571161F8BFD2}"/>
                </a:ext>
              </a:extLst>
            </p:cNvPr>
            <p:cNvSpPr>
              <a:spLocks noChangeArrowheads="1"/>
            </p:cNvSpPr>
            <p:nvPr/>
          </p:nvSpPr>
          <p:spPr bwMode="auto">
            <a:xfrm>
              <a:off x="740" y="3049"/>
              <a:ext cx="412" cy="22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80" name="Text Box 16">
              <a:extLst>
                <a:ext uri="{FF2B5EF4-FFF2-40B4-BE49-F238E27FC236}">
                  <a16:creationId xmlns:a16="http://schemas.microsoft.com/office/drawing/2014/main" id="{FC62B5D1-CF4B-4C6C-8C2A-555300B95BC8}"/>
                </a:ext>
              </a:extLst>
            </p:cNvPr>
            <p:cNvSpPr txBox="1">
              <a:spLocks noChangeArrowheads="1"/>
            </p:cNvSpPr>
            <p:nvPr/>
          </p:nvSpPr>
          <p:spPr bwMode="auto">
            <a:xfrm>
              <a:off x="814" y="3040"/>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5381" name="AutoShape 17">
              <a:extLst>
                <a:ext uri="{FF2B5EF4-FFF2-40B4-BE49-F238E27FC236}">
                  <a16:creationId xmlns:a16="http://schemas.microsoft.com/office/drawing/2014/main" id="{22E23D01-8E60-4481-98FA-A828149EDFEC}"/>
                </a:ext>
              </a:extLst>
            </p:cNvPr>
            <p:cNvSpPr>
              <a:spLocks noChangeArrowheads="1"/>
            </p:cNvSpPr>
            <p:nvPr/>
          </p:nvSpPr>
          <p:spPr bwMode="auto">
            <a:xfrm>
              <a:off x="384" y="2051"/>
              <a:ext cx="432" cy="21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82" name="Text Box 18">
              <a:extLst>
                <a:ext uri="{FF2B5EF4-FFF2-40B4-BE49-F238E27FC236}">
                  <a16:creationId xmlns:a16="http://schemas.microsoft.com/office/drawing/2014/main" id="{5262FD1A-E0E9-4A1F-BA05-73F08CC4A4C0}"/>
                </a:ext>
              </a:extLst>
            </p:cNvPr>
            <p:cNvSpPr txBox="1">
              <a:spLocks noChangeArrowheads="1"/>
            </p:cNvSpPr>
            <p:nvPr/>
          </p:nvSpPr>
          <p:spPr bwMode="auto">
            <a:xfrm>
              <a:off x="458" y="2042"/>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5383" name="AutoShape 19">
              <a:extLst>
                <a:ext uri="{FF2B5EF4-FFF2-40B4-BE49-F238E27FC236}">
                  <a16:creationId xmlns:a16="http://schemas.microsoft.com/office/drawing/2014/main" id="{3A4752EB-DF5B-4611-9433-779EA6EDCCEC}"/>
                </a:ext>
              </a:extLst>
            </p:cNvPr>
            <p:cNvSpPr>
              <a:spLocks noChangeArrowheads="1"/>
            </p:cNvSpPr>
            <p:nvPr/>
          </p:nvSpPr>
          <p:spPr bwMode="auto">
            <a:xfrm>
              <a:off x="2208" y="2558"/>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84" name="Text Box 20">
              <a:extLst>
                <a:ext uri="{FF2B5EF4-FFF2-40B4-BE49-F238E27FC236}">
                  <a16:creationId xmlns:a16="http://schemas.microsoft.com/office/drawing/2014/main" id="{E64364D0-5CCC-4C8C-98E2-69A468F5B8BE}"/>
                </a:ext>
              </a:extLst>
            </p:cNvPr>
            <p:cNvSpPr txBox="1">
              <a:spLocks noChangeArrowheads="1"/>
            </p:cNvSpPr>
            <p:nvPr/>
          </p:nvSpPr>
          <p:spPr bwMode="auto">
            <a:xfrm>
              <a:off x="2270" y="2558"/>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5385" name="Text Box 21">
              <a:extLst>
                <a:ext uri="{FF2B5EF4-FFF2-40B4-BE49-F238E27FC236}">
                  <a16:creationId xmlns:a16="http://schemas.microsoft.com/office/drawing/2014/main" id="{3E389EFE-0AE3-48BE-9EFD-DBD718452E84}"/>
                </a:ext>
              </a:extLst>
            </p:cNvPr>
            <p:cNvSpPr txBox="1">
              <a:spLocks noChangeArrowheads="1"/>
            </p:cNvSpPr>
            <p:nvPr/>
          </p:nvSpPr>
          <p:spPr bwMode="auto">
            <a:xfrm>
              <a:off x="484" y="175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5386" name="Text Box 22">
              <a:extLst>
                <a:ext uri="{FF2B5EF4-FFF2-40B4-BE49-F238E27FC236}">
                  <a16:creationId xmlns:a16="http://schemas.microsoft.com/office/drawing/2014/main" id="{644DD4FC-0538-4480-8F8E-2A1788AEE106}"/>
                </a:ext>
              </a:extLst>
            </p:cNvPr>
            <p:cNvSpPr txBox="1">
              <a:spLocks noChangeArrowheads="1"/>
            </p:cNvSpPr>
            <p:nvPr/>
          </p:nvSpPr>
          <p:spPr bwMode="auto">
            <a:xfrm>
              <a:off x="1654" y="1750"/>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No</a:t>
              </a:r>
              <a:endParaRPr lang="en-US" altLang="en-US" sz="1600" b="0">
                <a:solidFill>
                  <a:schemeClr val="bg2"/>
                </a:solidFill>
              </a:endParaRPr>
            </a:p>
          </p:txBody>
        </p:sp>
        <p:sp>
          <p:nvSpPr>
            <p:cNvPr id="15387" name="Text Box 23">
              <a:extLst>
                <a:ext uri="{FF2B5EF4-FFF2-40B4-BE49-F238E27FC236}">
                  <a16:creationId xmlns:a16="http://schemas.microsoft.com/office/drawing/2014/main" id="{12A96266-50C5-4379-BAC8-ED88654133BC}"/>
                </a:ext>
              </a:extLst>
            </p:cNvPr>
            <p:cNvSpPr txBox="1">
              <a:spLocks noChangeArrowheads="1"/>
            </p:cNvSpPr>
            <p:nvPr/>
          </p:nvSpPr>
          <p:spPr bwMode="auto">
            <a:xfrm>
              <a:off x="2301" y="2232"/>
              <a:ext cx="5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5388" name="Text Box 24">
              <a:extLst>
                <a:ext uri="{FF2B5EF4-FFF2-40B4-BE49-F238E27FC236}">
                  <a16:creationId xmlns:a16="http://schemas.microsoft.com/office/drawing/2014/main" id="{B3F915C5-4264-4FD6-BF4E-7AB6D4935D26}"/>
                </a:ext>
              </a:extLst>
            </p:cNvPr>
            <p:cNvSpPr txBox="1">
              <a:spLocks noChangeArrowheads="1"/>
            </p:cNvSpPr>
            <p:nvPr/>
          </p:nvSpPr>
          <p:spPr bwMode="auto">
            <a:xfrm>
              <a:off x="945" y="2250"/>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5389" name="Text Box 25">
              <a:extLst>
                <a:ext uri="{FF2B5EF4-FFF2-40B4-BE49-F238E27FC236}">
                  <a16:creationId xmlns:a16="http://schemas.microsoft.com/office/drawing/2014/main" id="{A35935AC-5DB1-431F-AE2A-A9F0A3D75C89}"/>
                </a:ext>
              </a:extLst>
            </p:cNvPr>
            <p:cNvSpPr txBox="1">
              <a:spLocks noChangeArrowheads="1"/>
            </p:cNvSpPr>
            <p:nvPr/>
          </p:nvSpPr>
          <p:spPr bwMode="auto">
            <a:xfrm>
              <a:off x="654"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5390" name="Text Box 26">
              <a:extLst>
                <a:ext uri="{FF2B5EF4-FFF2-40B4-BE49-F238E27FC236}">
                  <a16:creationId xmlns:a16="http://schemas.microsoft.com/office/drawing/2014/main" id="{47A562D1-338E-49A5-8136-CC653379494C}"/>
                </a:ext>
              </a:extLst>
            </p:cNvPr>
            <p:cNvSpPr txBox="1">
              <a:spLocks noChangeArrowheads="1"/>
            </p:cNvSpPr>
            <p:nvPr/>
          </p:nvSpPr>
          <p:spPr bwMode="auto">
            <a:xfrm>
              <a:off x="1772"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pSp>
      <p:graphicFrame>
        <p:nvGraphicFramePr>
          <p:cNvPr id="15364" name="Object 27">
            <a:extLst>
              <a:ext uri="{FF2B5EF4-FFF2-40B4-BE49-F238E27FC236}">
                <a16:creationId xmlns:a16="http://schemas.microsoft.com/office/drawing/2014/main" id="{F6713622-986C-4598-8C95-AE29352F2240}"/>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5438" name="Document" r:id="rId3" imgW="4651248" imgH="1575816" progId="Word.Document.8">
                  <p:embed/>
                </p:oleObj>
              </mc:Choice>
              <mc:Fallback>
                <p:oleObj name="Document" r:id="rId3" imgW="4651248" imgH="1575816"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65" name="Text Box 28">
            <a:extLst>
              <a:ext uri="{FF2B5EF4-FFF2-40B4-BE49-F238E27FC236}">
                <a16:creationId xmlns:a16="http://schemas.microsoft.com/office/drawing/2014/main" id="{CC3565DF-E763-415C-856A-F73C6745EBE1}"/>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15366" name="Text Box 29">
            <a:extLst>
              <a:ext uri="{FF2B5EF4-FFF2-40B4-BE49-F238E27FC236}">
                <a16:creationId xmlns:a16="http://schemas.microsoft.com/office/drawing/2014/main" id="{A30E1D82-4D8A-455A-9657-E70738F50F0E}"/>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20000"/>
              </a:spcBef>
              <a:spcAft>
                <a:spcPct val="0"/>
              </a:spcAft>
              <a:buClr>
                <a:schemeClr val="accent2"/>
              </a:buClr>
              <a:buFont typeface="Monotype Sorts" pitchFamily="2" charset="2"/>
              <a:buNone/>
            </a:pPr>
            <a:r>
              <a:rPr lang="en-US" altLang="en-US" sz="2000" b="0"/>
              <a:t>Start from the root of tree.</a:t>
            </a:r>
          </a:p>
        </p:txBody>
      </p:sp>
      <p:sp>
        <p:nvSpPr>
          <p:cNvPr id="15367" name="Line 30">
            <a:extLst>
              <a:ext uri="{FF2B5EF4-FFF2-40B4-BE49-F238E27FC236}">
                <a16:creationId xmlns:a16="http://schemas.microsoft.com/office/drawing/2014/main" id="{24A3FD36-A4BD-47C2-B942-53E5961511C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89F573-C6E9-474B-B053-DF290F84D0CB}"/>
              </a:ext>
            </a:extLst>
          </p:cNvPr>
          <p:cNvSpPr>
            <a:spLocks noGrp="1" noChangeArrowheads="1"/>
          </p:cNvSpPr>
          <p:nvPr>
            <p:ph type="title"/>
          </p:nvPr>
        </p:nvSpPr>
        <p:spPr/>
        <p:txBody>
          <a:bodyPr/>
          <a:lstStyle/>
          <a:p>
            <a:r>
              <a:rPr lang="en-US" altLang="en-US"/>
              <a:t>Apply Model to Test Data</a:t>
            </a:r>
          </a:p>
        </p:txBody>
      </p:sp>
      <p:grpSp>
        <p:nvGrpSpPr>
          <p:cNvPr id="16387" name="Group 3">
            <a:extLst>
              <a:ext uri="{FF2B5EF4-FFF2-40B4-BE49-F238E27FC236}">
                <a16:creationId xmlns:a16="http://schemas.microsoft.com/office/drawing/2014/main" id="{409C3A02-D614-45DC-AE61-2D1A65B99C73}"/>
              </a:ext>
            </a:extLst>
          </p:cNvPr>
          <p:cNvGrpSpPr>
            <a:grpSpLocks/>
          </p:cNvGrpSpPr>
          <p:nvPr/>
        </p:nvGrpSpPr>
        <p:grpSpPr bwMode="auto">
          <a:xfrm>
            <a:off x="685800" y="2362200"/>
            <a:ext cx="4267200" cy="3298825"/>
            <a:chOff x="384" y="1584"/>
            <a:chExt cx="2451" cy="1694"/>
          </a:xfrm>
        </p:grpSpPr>
        <p:sp>
          <p:nvSpPr>
            <p:cNvPr id="16391" name="Line 4">
              <a:extLst>
                <a:ext uri="{FF2B5EF4-FFF2-40B4-BE49-F238E27FC236}">
                  <a16:creationId xmlns:a16="http://schemas.microsoft.com/office/drawing/2014/main" id="{D9B8FECD-3B11-4AE0-9964-008F415E85D4}"/>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5">
              <a:extLst>
                <a:ext uri="{FF2B5EF4-FFF2-40B4-BE49-F238E27FC236}">
                  <a16:creationId xmlns:a16="http://schemas.microsoft.com/office/drawing/2014/main" id="{920F8F05-61FD-4E40-BE14-BFBA81631D94}"/>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6">
              <a:extLst>
                <a:ext uri="{FF2B5EF4-FFF2-40B4-BE49-F238E27FC236}">
                  <a16:creationId xmlns:a16="http://schemas.microsoft.com/office/drawing/2014/main" id="{816099DD-6678-4D86-9E8E-5EB3931B717A}"/>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7">
              <a:extLst>
                <a:ext uri="{FF2B5EF4-FFF2-40B4-BE49-F238E27FC236}">
                  <a16:creationId xmlns:a16="http://schemas.microsoft.com/office/drawing/2014/main" id="{E2800C1B-0FBE-4CFA-A05D-101D7426EB40}"/>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8">
              <a:extLst>
                <a:ext uri="{FF2B5EF4-FFF2-40B4-BE49-F238E27FC236}">
                  <a16:creationId xmlns:a16="http://schemas.microsoft.com/office/drawing/2014/main" id="{3E8BD9B7-0B73-48B1-850E-62A636BF33C0}"/>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9">
              <a:extLst>
                <a:ext uri="{FF2B5EF4-FFF2-40B4-BE49-F238E27FC236}">
                  <a16:creationId xmlns:a16="http://schemas.microsoft.com/office/drawing/2014/main" id="{D3974AC9-3AB6-4A05-8769-26760B6D7C2F}"/>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7" name="Text Box 10">
              <a:extLst>
                <a:ext uri="{FF2B5EF4-FFF2-40B4-BE49-F238E27FC236}">
                  <a16:creationId xmlns:a16="http://schemas.microsoft.com/office/drawing/2014/main" id="{2DF52D0A-C574-4C68-B13F-1C269F6E720C}"/>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Refund</a:t>
              </a:r>
              <a:endParaRPr lang="en-US" altLang="en-US" sz="1600" b="0">
                <a:solidFill>
                  <a:schemeClr val="bg2"/>
                </a:solidFill>
              </a:endParaRPr>
            </a:p>
          </p:txBody>
        </p:sp>
        <p:sp>
          <p:nvSpPr>
            <p:cNvPr id="16398" name="Text Box 11">
              <a:extLst>
                <a:ext uri="{FF2B5EF4-FFF2-40B4-BE49-F238E27FC236}">
                  <a16:creationId xmlns:a16="http://schemas.microsoft.com/office/drawing/2014/main" id="{0A06E5A2-4560-4656-AABA-678061ACC44C}"/>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MarSt</a:t>
              </a:r>
              <a:endParaRPr lang="en-US" altLang="en-US" sz="1600" b="0">
                <a:solidFill>
                  <a:schemeClr val="bg2"/>
                </a:solidFill>
              </a:endParaRPr>
            </a:p>
          </p:txBody>
        </p:sp>
        <p:sp>
          <p:nvSpPr>
            <p:cNvPr id="16399" name="Text Box 12">
              <a:extLst>
                <a:ext uri="{FF2B5EF4-FFF2-40B4-BE49-F238E27FC236}">
                  <a16:creationId xmlns:a16="http://schemas.microsoft.com/office/drawing/2014/main" id="{45BBBE83-B314-4B35-AFF0-E03F1240E732}"/>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2D1993"/>
                  </a:solidFill>
                </a:rPr>
                <a:t>TaxInc</a:t>
              </a:r>
              <a:endParaRPr lang="en-US" altLang="en-US" sz="1600" b="0">
                <a:solidFill>
                  <a:schemeClr val="bg2"/>
                </a:solidFill>
              </a:endParaRPr>
            </a:p>
          </p:txBody>
        </p:sp>
        <p:sp>
          <p:nvSpPr>
            <p:cNvPr id="16400" name="AutoShape 13">
              <a:extLst>
                <a:ext uri="{FF2B5EF4-FFF2-40B4-BE49-F238E27FC236}">
                  <a16:creationId xmlns:a16="http://schemas.microsoft.com/office/drawing/2014/main" id="{F8D81B50-47FC-40F3-BE19-24AF961094DA}"/>
                </a:ext>
              </a:extLst>
            </p:cNvPr>
            <p:cNvSpPr>
              <a:spLocks noChangeArrowheads="1"/>
            </p:cNvSpPr>
            <p:nvPr/>
          </p:nvSpPr>
          <p:spPr bwMode="auto">
            <a:xfrm>
              <a:off x="1680" y="3038"/>
              <a:ext cx="395" cy="231"/>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6401" name="Text Box 14">
              <a:extLst>
                <a:ext uri="{FF2B5EF4-FFF2-40B4-BE49-F238E27FC236}">
                  <a16:creationId xmlns:a16="http://schemas.microsoft.com/office/drawing/2014/main" id="{EF60CAD4-E1EA-4755-8E86-C1EB0D661CF4}"/>
                </a:ext>
              </a:extLst>
            </p:cNvPr>
            <p:cNvSpPr txBox="1">
              <a:spLocks noChangeArrowheads="1"/>
            </p:cNvSpPr>
            <p:nvPr/>
          </p:nvSpPr>
          <p:spPr bwMode="auto">
            <a:xfrm>
              <a:off x="1632" y="303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YES</a:t>
              </a:r>
              <a:endParaRPr lang="en-US" altLang="en-US" sz="1600" b="0">
                <a:solidFill>
                  <a:schemeClr val="bg2"/>
                </a:solidFill>
              </a:endParaRPr>
            </a:p>
          </p:txBody>
        </p:sp>
        <p:sp>
          <p:nvSpPr>
            <p:cNvPr id="16402" name="AutoShape 15">
              <a:extLst>
                <a:ext uri="{FF2B5EF4-FFF2-40B4-BE49-F238E27FC236}">
                  <a16:creationId xmlns:a16="http://schemas.microsoft.com/office/drawing/2014/main" id="{537371D7-5B21-49A0-A348-34E8F0083D24}"/>
                </a:ext>
              </a:extLst>
            </p:cNvPr>
            <p:cNvSpPr>
              <a:spLocks noChangeArrowheads="1"/>
            </p:cNvSpPr>
            <p:nvPr/>
          </p:nvSpPr>
          <p:spPr bwMode="auto">
            <a:xfrm>
              <a:off x="740" y="3049"/>
              <a:ext cx="412" cy="22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6403" name="Text Box 16">
              <a:extLst>
                <a:ext uri="{FF2B5EF4-FFF2-40B4-BE49-F238E27FC236}">
                  <a16:creationId xmlns:a16="http://schemas.microsoft.com/office/drawing/2014/main" id="{16CC35AD-2EAA-4F4C-BF5C-33C5F6064C01}"/>
                </a:ext>
              </a:extLst>
            </p:cNvPr>
            <p:cNvSpPr txBox="1">
              <a:spLocks noChangeArrowheads="1"/>
            </p:cNvSpPr>
            <p:nvPr/>
          </p:nvSpPr>
          <p:spPr bwMode="auto">
            <a:xfrm>
              <a:off x="814" y="3040"/>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6404" name="AutoShape 17">
              <a:extLst>
                <a:ext uri="{FF2B5EF4-FFF2-40B4-BE49-F238E27FC236}">
                  <a16:creationId xmlns:a16="http://schemas.microsoft.com/office/drawing/2014/main" id="{EAAAE0FF-F355-439D-BE34-56D4A5239907}"/>
                </a:ext>
              </a:extLst>
            </p:cNvPr>
            <p:cNvSpPr>
              <a:spLocks noChangeArrowheads="1"/>
            </p:cNvSpPr>
            <p:nvPr/>
          </p:nvSpPr>
          <p:spPr bwMode="auto">
            <a:xfrm>
              <a:off x="384" y="2051"/>
              <a:ext cx="432" cy="219"/>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6405" name="Text Box 18">
              <a:extLst>
                <a:ext uri="{FF2B5EF4-FFF2-40B4-BE49-F238E27FC236}">
                  <a16:creationId xmlns:a16="http://schemas.microsoft.com/office/drawing/2014/main" id="{961483D4-8E72-4CB6-8B35-70BFBEBD017E}"/>
                </a:ext>
              </a:extLst>
            </p:cNvPr>
            <p:cNvSpPr txBox="1">
              <a:spLocks noChangeArrowheads="1"/>
            </p:cNvSpPr>
            <p:nvPr/>
          </p:nvSpPr>
          <p:spPr bwMode="auto">
            <a:xfrm>
              <a:off x="458" y="2042"/>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rgbClr val="00FFFF"/>
                </a:solidFill>
              </a:endParaRPr>
            </a:p>
          </p:txBody>
        </p:sp>
        <p:sp>
          <p:nvSpPr>
            <p:cNvPr id="16406" name="AutoShape 19">
              <a:extLst>
                <a:ext uri="{FF2B5EF4-FFF2-40B4-BE49-F238E27FC236}">
                  <a16:creationId xmlns:a16="http://schemas.microsoft.com/office/drawing/2014/main" id="{51A4268F-87E1-4F75-82C9-D88F15D4A88C}"/>
                </a:ext>
              </a:extLst>
            </p:cNvPr>
            <p:cNvSpPr>
              <a:spLocks noChangeArrowheads="1"/>
            </p:cNvSpPr>
            <p:nvPr/>
          </p:nvSpPr>
          <p:spPr bwMode="auto">
            <a:xfrm>
              <a:off x="2208" y="2558"/>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6407" name="Text Box 20">
              <a:extLst>
                <a:ext uri="{FF2B5EF4-FFF2-40B4-BE49-F238E27FC236}">
                  <a16:creationId xmlns:a16="http://schemas.microsoft.com/office/drawing/2014/main" id="{90547DCE-2D54-4FA4-8849-3F92921AAAAC}"/>
                </a:ext>
              </a:extLst>
            </p:cNvPr>
            <p:cNvSpPr txBox="1">
              <a:spLocks noChangeArrowheads="1"/>
            </p:cNvSpPr>
            <p:nvPr/>
          </p:nvSpPr>
          <p:spPr bwMode="auto">
            <a:xfrm>
              <a:off x="2270" y="2558"/>
              <a:ext cx="2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800000"/>
                  </a:solidFill>
                </a:rPr>
                <a:t>NO</a:t>
              </a:r>
              <a:endParaRPr lang="en-US" altLang="en-US" sz="1600" b="0">
                <a:solidFill>
                  <a:schemeClr val="bg2"/>
                </a:solidFill>
              </a:endParaRPr>
            </a:p>
          </p:txBody>
        </p:sp>
        <p:sp>
          <p:nvSpPr>
            <p:cNvPr id="16408" name="Text Box 21">
              <a:extLst>
                <a:ext uri="{FF2B5EF4-FFF2-40B4-BE49-F238E27FC236}">
                  <a16:creationId xmlns:a16="http://schemas.microsoft.com/office/drawing/2014/main" id="{3E2A2C7E-B713-4861-B516-0716B63C18FB}"/>
                </a:ext>
              </a:extLst>
            </p:cNvPr>
            <p:cNvSpPr txBox="1">
              <a:spLocks noChangeArrowheads="1"/>
            </p:cNvSpPr>
            <p:nvPr/>
          </p:nvSpPr>
          <p:spPr bwMode="auto">
            <a:xfrm>
              <a:off x="484" y="175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Yes</a:t>
              </a:r>
              <a:endParaRPr lang="en-US" altLang="en-US" sz="1600" b="0">
                <a:solidFill>
                  <a:schemeClr val="bg2"/>
                </a:solidFill>
              </a:endParaRPr>
            </a:p>
          </p:txBody>
        </p:sp>
        <p:sp>
          <p:nvSpPr>
            <p:cNvPr id="16409" name="Text Box 22">
              <a:extLst>
                <a:ext uri="{FF2B5EF4-FFF2-40B4-BE49-F238E27FC236}">
                  <a16:creationId xmlns:a16="http://schemas.microsoft.com/office/drawing/2014/main" id="{6DA853F7-C916-477A-BE89-10E18E129C5A}"/>
                </a:ext>
              </a:extLst>
            </p:cNvPr>
            <p:cNvSpPr txBox="1">
              <a:spLocks noChangeArrowheads="1"/>
            </p:cNvSpPr>
            <p:nvPr/>
          </p:nvSpPr>
          <p:spPr bwMode="auto">
            <a:xfrm>
              <a:off x="1654" y="1750"/>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No</a:t>
              </a:r>
              <a:endParaRPr lang="en-US" altLang="en-US" sz="1600" b="0">
                <a:solidFill>
                  <a:schemeClr val="bg2"/>
                </a:solidFill>
              </a:endParaRPr>
            </a:p>
          </p:txBody>
        </p:sp>
        <p:sp>
          <p:nvSpPr>
            <p:cNvPr id="16410" name="Text Box 23">
              <a:extLst>
                <a:ext uri="{FF2B5EF4-FFF2-40B4-BE49-F238E27FC236}">
                  <a16:creationId xmlns:a16="http://schemas.microsoft.com/office/drawing/2014/main" id="{0BD9292F-070F-4C5D-B059-D11F1204B0F0}"/>
                </a:ext>
              </a:extLst>
            </p:cNvPr>
            <p:cNvSpPr txBox="1">
              <a:spLocks noChangeArrowheads="1"/>
            </p:cNvSpPr>
            <p:nvPr/>
          </p:nvSpPr>
          <p:spPr bwMode="auto">
            <a:xfrm>
              <a:off x="2301" y="2232"/>
              <a:ext cx="5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Married</a:t>
              </a:r>
              <a:r>
                <a:rPr lang="en-US" altLang="en-US" sz="1600" b="0">
                  <a:solidFill>
                    <a:schemeClr val="bg2"/>
                  </a:solidFill>
                </a:rPr>
                <a:t> </a:t>
              </a:r>
            </a:p>
          </p:txBody>
        </p:sp>
        <p:sp>
          <p:nvSpPr>
            <p:cNvPr id="16411" name="Text Box 24">
              <a:extLst>
                <a:ext uri="{FF2B5EF4-FFF2-40B4-BE49-F238E27FC236}">
                  <a16:creationId xmlns:a16="http://schemas.microsoft.com/office/drawing/2014/main" id="{9B068699-0555-4CD4-8578-CFBBBD05863A}"/>
                </a:ext>
              </a:extLst>
            </p:cNvPr>
            <p:cNvSpPr txBox="1">
              <a:spLocks noChangeArrowheads="1"/>
            </p:cNvSpPr>
            <p:nvPr/>
          </p:nvSpPr>
          <p:spPr bwMode="auto">
            <a:xfrm>
              <a:off x="945" y="2250"/>
              <a:ext cx="9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Single, Divorced</a:t>
              </a:r>
              <a:endParaRPr lang="en-US" altLang="en-US" sz="1600" b="0">
                <a:solidFill>
                  <a:schemeClr val="bg2"/>
                </a:solidFill>
              </a:endParaRPr>
            </a:p>
          </p:txBody>
        </p:sp>
        <p:sp>
          <p:nvSpPr>
            <p:cNvPr id="16412" name="Text Box 25">
              <a:extLst>
                <a:ext uri="{FF2B5EF4-FFF2-40B4-BE49-F238E27FC236}">
                  <a16:creationId xmlns:a16="http://schemas.microsoft.com/office/drawing/2014/main" id="{6501D68F-87DA-4FB3-A505-65AC48C39A23}"/>
                </a:ext>
              </a:extLst>
            </p:cNvPr>
            <p:cNvSpPr txBox="1">
              <a:spLocks noChangeArrowheads="1"/>
            </p:cNvSpPr>
            <p:nvPr/>
          </p:nvSpPr>
          <p:spPr bwMode="auto">
            <a:xfrm>
              <a:off x="654"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&lt; 80K</a:t>
              </a:r>
              <a:endParaRPr lang="en-US" altLang="en-US" sz="1600" b="0">
                <a:solidFill>
                  <a:schemeClr val="bg2"/>
                </a:solidFill>
              </a:endParaRPr>
            </a:p>
          </p:txBody>
        </p:sp>
        <p:sp>
          <p:nvSpPr>
            <p:cNvPr id="16413" name="Text Box 26">
              <a:extLst>
                <a:ext uri="{FF2B5EF4-FFF2-40B4-BE49-F238E27FC236}">
                  <a16:creationId xmlns:a16="http://schemas.microsoft.com/office/drawing/2014/main" id="{D3903FD9-A756-4D38-92F8-94D75C7DBB57}"/>
                </a:ext>
              </a:extLst>
            </p:cNvPr>
            <p:cNvSpPr txBox="1">
              <a:spLocks noChangeArrowheads="1"/>
            </p:cNvSpPr>
            <p:nvPr/>
          </p:nvSpPr>
          <p:spPr bwMode="auto">
            <a:xfrm>
              <a:off x="1772" y="2749"/>
              <a:ext cx="4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20000"/>
                </a:spcBef>
                <a:spcAft>
                  <a:spcPct val="0"/>
                </a:spcAft>
                <a:buClr>
                  <a:schemeClr val="accent2"/>
                </a:buClr>
                <a:buFont typeface="Monotype Sorts" pitchFamily="2" charset="2"/>
                <a:buNone/>
              </a:pPr>
              <a:r>
                <a:rPr lang="en-US" altLang="en-US" sz="1600" b="0"/>
                <a:t>&gt; 80K</a:t>
              </a:r>
              <a:endParaRPr lang="en-US" altLang="en-US" sz="1600" b="0">
                <a:solidFill>
                  <a:schemeClr val="bg2"/>
                </a:solidFill>
              </a:endParaRPr>
            </a:p>
          </p:txBody>
        </p:sp>
      </p:grpSp>
      <p:graphicFrame>
        <p:nvGraphicFramePr>
          <p:cNvPr id="16388" name="Object 27">
            <a:extLst>
              <a:ext uri="{FF2B5EF4-FFF2-40B4-BE49-F238E27FC236}">
                <a16:creationId xmlns:a16="http://schemas.microsoft.com/office/drawing/2014/main" id="{D720093D-795C-4D75-9D02-F1F02CC18027}"/>
              </a:ext>
            </a:extLst>
          </p:cNvPr>
          <p:cNvGraphicFramePr>
            <a:graphicFrameLocks noChangeAspect="1"/>
          </p:cNvGraphicFramePr>
          <p:nvPr/>
        </p:nvGraphicFramePr>
        <p:xfrm>
          <a:off x="4953000" y="1600200"/>
          <a:ext cx="3343275" cy="1133475"/>
        </p:xfrm>
        <a:graphic>
          <a:graphicData uri="http://schemas.openxmlformats.org/presentationml/2006/ole">
            <mc:AlternateContent xmlns:mc="http://schemas.openxmlformats.org/markup-compatibility/2006">
              <mc:Choice xmlns:v="urn:schemas-microsoft-com:vml" Requires="v">
                <p:oleObj spid="_x0000_s16461" name="Document" r:id="rId3" imgW="4651248" imgH="1575816" progId="Word.Document.8">
                  <p:embed/>
                </p:oleObj>
              </mc:Choice>
              <mc:Fallback>
                <p:oleObj name="Document" r:id="rId3" imgW="4651248" imgH="1575816"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389" name="Text Box 28">
            <a:extLst>
              <a:ext uri="{FF2B5EF4-FFF2-40B4-BE49-F238E27FC236}">
                <a16:creationId xmlns:a16="http://schemas.microsoft.com/office/drawing/2014/main" id="{E3F0B2B9-0931-43C0-A62B-1B68504F4054}"/>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20000"/>
              </a:spcBef>
              <a:spcAft>
                <a:spcPct val="0"/>
              </a:spcAft>
              <a:buClr>
                <a:schemeClr val="accent2"/>
              </a:buClr>
              <a:buFont typeface="Monotype Sorts" pitchFamily="2" charset="2"/>
              <a:buNone/>
            </a:pPr>
            <a:r>
              <a:rPr lang="en-US" altLang="en-US" sz="2000">
                <a:solidFill>
                  <a:schemeClr val="tx2"/>
                </a:solidFill>
              </a:rPr>
              <a:t>Test Data</a:t>
            </a:r>
            <a:endParaRPr lang="en-US" altLang="en-US" sz="2000" b="0">
              <a:solidFill>
                <a:schemeClr val="bg2"/>
              </a:solidFill>
            </a:endParaRPr>
          </a:p>
        </p:txBody>
      </p:sp>
      <p:sp>
        <p:nvSpPr>
          <p:cNvPr id="16390" name="Line 29">
            <a:extLst>
              <a:ext uri="{FF2B5EF4-FFF2-40B4-BE49-F238E27FC236}">
                <a16:creationId xmlns:a16="http://schemas.microsoft.com/office/drawing/2014/main" id="{45E99F9A-4B50-4A0D-B3B8-C3B53A5DFD97}"/>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fleqn]{article}&#10;\pagestyle{empty}&#10;\setlength{\textwidth}{4.1 in}&#10;\setlength{\parindent}{0in}&#10;\setlength{\parskip}{0in}&#10;\newcommand{\bi}{\begin{itemize}}&#10;\newcommand{\ei}{\end{itemize}}&#10;\newcommand{\be}{\begin{enumerate}}&#10;\newcommand{\ee}{\end{enumerate}}&#10;\newcommand{\ra}{\rightarrow}&#10;\newcommand{\la}{\leftarrow}&#10;\renewcommand{\*}{\item}&#10;\newcommand{\vs}{\vspace{10pt}}&#10;\begin{document}&#10;&#10;\begin{center}&#10;\begin{tabular}{|cccccc|} \hline&#10;Day &amp; Outlook &amp; Temperature &amp; Humidity &amp; Wind &amp; PlayTennis \\ \hline&#10;&#10;D1 &amp; Sunny &amp; Hot &amp; High &amp; Weak &amp; No \\&#10;D2 &amp; Sunny &amp; Hot &amp; High &amp; Strong &amp; No \\&#10;D3 &amp; Overcast &amp; Hot &amp; High &amp; Weak &amp; Yes \\&#10;D4 &amp; Rain &amp; Mild &amp; High &amp; Weak &amp; Yes \\&#10;D5 &amp; Rain &amp; Cool &amp; Normal &amp; Weak &amp; Yes \\&#10;D6 &amp; Rain &amp; Cool &amp; Normal &amp; Strong &amp; No \\&#10;D7 &amp; Overcast &amp; Cool &amp; Normal &amp; Strong &amp; Yes \\&#10;D8 &amp; Sunny &amp; Mild &amp; High &amp; Weak &amp; No \\&#10;D9 &amp; Sunny &amp; Cool &amp; Normal &amp; Weak &amp; Yes \\&#10;D10 &amp; Rain &amp; Mild &amp; Normal &amp; Weak &amp; Yes \\&#10;D11 &amp; Sunny &amp; Mild &amp; Normal &amp; Strong &amp; Yes \\&#10;D12 &amp; Overcast &amp; Mild &amp; High &amp; Strong &amp; Yes \\&#10;D13 &amp; Overcast &amp; Hot &amp; Normal &amp; Weak &amp; Yes \\&#10;D14 &amp; Rain &amp; Mild &amp; High &amp; Strong &amp; No \\  \hline&#10;\end{tabular}&#10;\end{center}&#10;&#10;\end{document}&#10;"/>
  <p:tag name="EXTERNALNAME" val="txp_fig"/>
  <p:tag name="BLEND" val="False"/>
  <p:tag name="TRANSPARENT" val="False"/>
  <p:tag name="KEEPFILES" val="False"/>
  <p:tag name="DEBUGPAUSE" val="False"/>
  <p:tag name="RESOLUTION" val="1200"/>
  <p:tag name="TIMEOUT" val="(none)"/>
  <p:tag name="BOXWIDTH" val="348"/>
  <p:tag name="BOXHEIGHT" val="587"/>
  <p:tag name="BOXFONT" val="10"/>
  <p:tag name="BOXWRAP" val="False"/>
  <p:tag name="WORKAROUNDTRANSPARENCYBUG" val="False"/>
  <p:tag name="BITMAPFORMAT" val="pngmono"/>
  <p:tag name="DEBUGINTERACTIVE" val="True"/>
  <p:tag name="ORIGWIDTH" val="303"/>
  <p:tag name="PICTUREFILESIZE" val="102753"/>
</p:tagLst>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146477930</TotalTime>
  <Pages>3</Pages>
  <Words>6169</Words>
  <Application>Microsoft Office PowerPoint</Application>
  <PresentationFormat>On-screen Show (4:3)</PresentationFormat>
  <Paragraphs>893</Paragraphs>
  <Slides>67</Slides>
  <Notes>45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5</vt:i4>
      </vt:variant>
      <vt:variant>
        <vt:lpstr>Slide Titles</vt:lpstr>
      </vt:variant>
      <vt:variant>
        <vt:i4>67</vt:i4>
      </vt:variant>
    </vt:vector>
  </HeadingPairs>
  <TitlesOfParts>
    <vt:vector size="78" baseType="lpstr">
      <vt:lpstr>Arial</vt:lpstr>
      <vt:lpstr>Monotype Sorts</vt:lpstr>
      <vt:lpstr>Tahoma</vt:lpstr>
      <vt:lpstr>Times New Roman</vt:lpstr>
      <vt:lpstr>Wingdings</vt:lpstr>
      <vt:lpstr>LC.BRev.FY97</vt:lpstr>
      <vt:lpstr>Visio</vt:lpstr>
      <vt:lpstr>Document</vt:lpstr>
      <vt:lpstr>Equation</vt:lpstr>
      <vt:lpstr>VISIO</vt:lpstr>
      <vt:lpstr>Worksheet</vt:lpstr>
      <vt:lpstr>Classification Techniques</vt:lpstr>
      <vt:lpstr>Classification: Definition</vt:lpstr>
      <vt:lpstr>Illustrating Classification Task</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How to Specify Test Condition?</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Criteria based on Classification Error</vt:lpstr>
      <vt:lpstr>Examples for Computing Error</vt:lpstr>
      <vt:lpstr>Comparison among Splitting Criteria</vt:lpstr>
      <vt:lpstr>Decision Tree Based Classification</vt:lpstr>
      <vt:lpstr>Example: C4.5</vt:lpstr>
      <vt:lpstr>Training Examples</vt:lpstr>
      <vt:lpstr>Selecting the Next Attribute</vt:lpstr>
      <vt:lpstr>Selecting the Next Attribute</vt:lpstr>
      <vt:lpstr>Partially learned tree</vt:lpstr>
      <vt:lpstr>Decision Tree for PlayTennis</vt:lpstr>
      <vt:lpstr>Converting a Tree to Rules</vt:lpstr>
      <vt:lpstr>Nearest Neighbor Classifier</vt:lpstr>
      <vt:lpstr>Nearest-Neighbor Classifier</vt:lpstr>
      <vt:lpstr>Definition of Nearest Neighbor</vt:lpstr>
      <vt:lpstr>k-Nearest Neighbor (k-NN) Algorithm</vt:lpstr>
      <vt:lpstr>Nearest Neighbor Classification…</vt:lpstr>
      <vt:lpstr>Nearest Neighbor Classification…</vt:lpstr>
      <vt:lpstr>Other Distance Measures</vt:lpstr>
      <vt:lpstr>Nearest neighbor Classification…</vt:lpstr>
      <vt:lpstr>Bayes Classifier</vt:lpstr>
      <vt:lpstr>Bayesian Classifiers</vt:lpstr>
      <vt:lpstr>Bayesian Classifiers</vt:lpstr>
      <vt:lpstr>Naïve Bayes Classifier</vt:lpstr>
      <vt:lpstr>How to Estimate Probabilities from Data?</vt:lpstr>
      <vt:lpstr>How to Estimate Probabilities from Data?</vt:lpstr>
      <vt:lpstr>How to Estimate Probabilities from Data?</vt:lpstr>
      <vt:lpstr>Example of Naïve Bayes Classifier</vt:lpstr>
      <vt:lpstr>Example of Naïve Bayes Classifier</vt:lpstr>
      <vt:lpstr>Naïve Bayes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subject/>
  <dc:creator>Computations</dc:creator>
  <cp:keywords/>
  <dc:description/>
  <cp:lastModifiedBy>Vynska Amalia Permadi</cp:lastModifiedBy>
  <cp:revision>437</cp:revision>
  <cp:lastPrinted>2001-08-28T17:59:37Z</cp:lastPrinted>
  <dcterms:created xsi:type="dcterms:W3CDTF">1998-03-18T13:44:31Z</dcterms:created>
  <dcterms:modified xsi:type="dcterms:W3CDTF">2020-04-17T03:15:18Z</dcterms:modified>
</cp:coreProperties>
</file>