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52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4" r:id="rId23"/>
    <p:sldId id="525" r:id="rId24"/>
    <p:sldId id="52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059" autoAdjust="0"/>
  </p:normalViewPr>
  <p:slideViewPr>
    <p:cSldViewPr>
      <p:cViewPr varScale="1">
        <p:scale>
          <a:sx n="41" d="100"/>
          <a:sy n="41" d="100"/>
        </p:scale>
        <p:origin x="214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1F6F4-94EF-4CF3-8669-32F9C5EA2FCD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91DBD-1340-4037-A514-7C61481FD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Sebagai contoh, kita memiliki list transaksi belanja 5 orang konsumen (Market-basket transaction).</a:t>
            </a:r>
          </a:p>
          <a:p>
            <a:r>
              <a:rPr lang="en-US" altLang="en-US" dirty="0"/>
              <a:t>Konsumen 1 = Bread dan Milk</a:t>
            </a:r>
          </a:p>
          <a:p>
            <a:r>
              <a:rPr lang="en-US" altLang="en-US" dirty="0"/>
              <a:t>Konsumen 2 = Bread, Diaper, Beer, dan Eggs</a:t>
            </a:r>
          </a:p>
          <a:p>
            <a:r>
              <a:rPr lang="en-US" altLang="en-US" dirty="0"/>
              <a:t>Konsumen 3 = Milk, Diaper, Beer, dan Coke</a:t>
            </a:r>
          </a:p>
          <a:p>
            <a:r>
              <a:rPr lang="en-US" altLang="en-US" dirty="0"/>
              <a:t>Konsumen 4 = Bread, Milk, Diaper, dan Beer</a:t>
            </a:r>
          </a:p>
          <a:p>
            <a:r>
              <a:rPr lang="en-US" altLang="en-US" dirty="0"/>
              <a:t>Konsumen 5 = Bread, Milk, Diaper, dan Coke</a:t>
            </a:r>
          </a:p>
          <a:p>
            <a:endParaRPr lang="en-US" altLang="en-US" dirty="0"/>
          </a:p>
          <a:p>
            <a:r>
              <a:rPr lang="en-US" altLang="en-US" dirty="0"/>
              <a:t>Contoh aturan asosiasinya adalah: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Diaper sering dibeli bersamaan dengan Beer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Milk dan Bread sering dibeli bersamaan dengan Eggs dan Coke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Beer dan Bread sering dibeli bersamaan dengan Milk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Dengan asosiasi, kita akan menemukan pola transaksi penjualan seperti contoh diatas. sering dibeli bersamaan dengan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91DBD-1340-4037-A514-7C61481FD07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23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Beberapa istilah yang sering digunakan dalam asosiasi diantaranya: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Itemset -&gt; kumpulan SATU/LEBIH item/barang/objek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dirty="0"/>
              <a:t>          K-itemset -&gt; itemset yang berjumlah/terdiri dari k-item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Support count -&gt; Frekuensi kejadian kemunculan itemset dalam suatu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          Misal : 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1200" b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({Milk, Bread, Diaper})= 2, yang artinya kemunculan itemset ({Milk,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Bread, Diaper}) secara bersamaan sebagai satu itemset dalam suatu transaksi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adalah sebanyak 2x (pada transaksi 4 dan transaksi 5)</a:t>
            </a:r>
            <a:endParaRPr lang="en-US" alt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Support -&gt; data/transaksi yang mengandung itemset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          Misal : 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({Milk, Bread, Diaper}) = 2/5, yang artinya kemunculan itemset ({Milk,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Bread, Diaper}) </a:t>
            </a:r>
            <a:r>
              <a:rPr lang="en-US" altLang="en-US" sz="1200" b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sebagai satu itemset dalam suatu transaksi adalah sebanyak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2x dari total 5 transaksi yang ada.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1200" b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Frequent Itemset -&gt; </a:t>
            </a:r>
            <a:r>
              <a:rPr lang="en-US" altLang="en-US" dirty="0"/>
              <a:t>Itemset yang nilai supportnya lebih besar atau sama dengan ” Itemset yang nilai supportnya lebih besar atau sama dengan ” </a:t>
            </a:r>
            <a:r>
              <a:rPr lang="en-US" altLang="en-US" i="1" dirty="0"/>
              <a:t>minsup</a:t>
            </a:r>
            <a:r>
              <a:rPr lang="en-US" altLang="en-US" dirty="0"/>
              <a:t> threshold” Support Count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91DBD-1340-4037-A514-7C61481FD0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41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b="1" dirty="0"/>
              <a:t>Associaton Rule </a:t>
            </a:r>
            <a:r>
              <a:rPr lang="en-US" altLang="en-US" dirty="0"/>
              <a:t>adalah ekspresi implikasi ( X -&gt;Y), dimana X dan Y adalah itemset yang saling disjoint/memiliki ketergantungan satu sama lain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    contoh : </a:t>
            </a:r>
            <a:r>
              <a:rPr lang="en-US" altLang="en-US" sz="800" dirty="0"/>
              <a:t>{Milk, Diaper} </a:t>
            </a:r>
            <a:r>
              <a:rPr lang="en-US" altLang="en-US" sz="800" dirty="0">
                <a:sym typeface="Symbol" panose="05050102010706020507" pitchFamily="18" charset="2"/>
              </a:rPr>
              <a:t> {Beer}</a:t>
            </a:r>
            <a:r>
              <a:rPr lang="en-US" altLang="en-US" sz="800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800" dirty="0"/>
              <a:t>Evaluasi aturan asosiasi dapat dilakukan dengan mengevaluasi beberapa metrik, diantaranya: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100" b="1" dirty="0"/>
              <a:t>Support (s) </a:t>
            </a:r>
            <a:r>
              <a:rPr lang="en-US" altLang="en-US" sz="1100" b="0" dirty="0"/>
              <a:t>-&gt; </a:t>
            </a:r>
            <a:r>
              <a:rPr lang="en-US" altLang="en-US" sz="1200" dirty="0"/>
              <a:t>Perbandingan transaksi-transaksi yang mengandung X dan 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100" b="1" dirty="0"/>
              <a:t>Confidence (c) </a:t>
            </a:r>
            <a:r>
              <a:rPr lang="en-US" altLang="en-US" sz="1100" b="0" dirty="0"/>
              <a:t>-&gt; </a:t>
            </a:r>
            <a:r>
              <a:rPr lang="en-US" altLang="en-US" sz="1200" dirty="0"/>
              <a:t>Menunjukkan jumlah sering munculnya item-item dalam Y dalam transaksi yang mengandung X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200" dirty="0"/>
              <a:t>Penghitungan support dan confidence telah dicontohkan pada slide diatas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1DBD-1340-4037-A514-7C61481FD07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200" dirty="0"/>
              <a:t>Gambar diatas adalah gambaran komputasi yang harus dilakukan.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en-US" sz="1200" b="0" dirty="0"/>
              <a:t>Akan ada 2</a:t>
            </a:r>
            <a:r>
              <a:rPr lang="en-US" altLang="en-US" sz="1200" b="0" baseline="30000" dirty="0"/>
              <a:t>d</a:t>
            </a:r>
            <a:r>
              <a:rPr lang="en-US" altLang="en-US" sz="1200" b="0" dirty="0"/>
              <a:t> kandidat itemsets yang terbentuk; d= jumlah item</a:t>
            </a:r>
            <a:endParaRPr lang="en-US" altLang="en-US" sz="1200" b="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91DBD-1340-4037-A514-7C61481FD07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86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>
            <a:extLst>
              <a:ext uri="{FF2B5EF4-FFF2-40B4-BE49-F238E27FC236}">
                <a16:creationId xmlns:a16="http://schemas.microsoft.com/office/drawing/2014/main" id="{66543708-1A4F-4220-898A-EDEAADC70AE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2063" y="722313"/>
            <a:ext cx="4795837" cy="3597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id="{5C6ABFC4-B701-4F30-BDD6-64B3F0F85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07" tIns="47499" rIns="95007" bIns="47499"/>
          <a:lstStyle/>
          <a:p>
            <a:r>
              <a:rPr lang="en-US" altLang="en-US" sz="2600" dirty="0"/>
              <a:t>Jika terdapat d item yang berbeda, maka:</a:t>
            </a:r>
          </a:p>
          <a:p>
            <a:r>
              <a:rPr lang="en-US" altLang="en-US" sz="2200" dirty="0"/>
              <a:t>Total  itemsets = 2</a:t>
            </a:r>
            <a:r>
              <a:rPr lang="en-US" altLang="en-US" sz="2200" baseline="30000" dirty="0"/>
              <a:t>d</a:t>
            </a:r>
          </a:p>
          <a:p>
            <a:r>
              <a:rPr lang="en-US" altLang="en-US" sz="2200" dirty="0"/>
              <a:t>Total association rules yang mungkin dapat dihitung dengan persamaan diatas.</a:t>
            </a:r>
          </a:p>
          <a:p>
            <a:endParaRPr lang="en-US" altLang="en-US" sz="2200" dirty="0"/>
          </a:p>
          <a:p>
            <a:r>
              <a:rPr lang="en-US" altLang="en-US" sz="2200" dirty="0"/>
              <a:t>Misal: d = 6, maka jumlah rules yang mungkin akan terbentuk adalah sebanyak 602 rules</a:t>
            </a:r>
          </a:p>
          <a:p>
            <a:pPr lvl="1"/>
            <a:endParaRPr lang="en-US" altLang="en-US" sz="2200" dirty="0"/>
          </a:p>
          <a:p>
            <a:pPr lvl="1"/>
            <a:endParaRPr lang="en-US" altLang="en-US" sz="22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5799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Misal: yang berwarna abu bukan merupakan frequent item set, maka secara otomatis area yang dilingkari merah adalah superset yang dieliminasi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91DBD-1340-4037-A514-7C61481FD07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10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200" dirty="0"/>
              <a:t>Nb.</a:t>
            </a:r>
          </a:p>
          <a:p>
            <a:r>
              <a:rPr lang="en-US" altLang="en-US" sz="1200" dirty="0"/>
              <a:t>Pairs (2-itemset) </a:t>
            </a:r>
            <a:r>
              <a:rPr lang="en-US" sz="1200" b="0" dirty="0">
                <a:latin typeface="Tahoma" pitchFamily="34" charset="0"/>
              </a:rPr>
              <a:t>Tidak diperlukan membentuk kandidat yang melibatkan Coke ataupun Eggs) karena minimum support (</a:t>
            </a:r>
            <a:r>
              <a:rPr lang="en-US" sz="1200" b="0" i="1" dirty="0">
                <a:latin typeface="Tahoma" pitchFamily="34" charset="0"/>
              </a:rPr>
              <a:t>minsup</a:t>
            </a:r>
            <a:r>
              <a:rPr lang="en-US" sz="1200" b="0" dirty="0">
                <a:latin typeface="Tahoma" pitchFamily="34" charset="0"/>
              </a:rPr>
              <a:t>)= 3</a:t>
            </a:r>
            <a:endParaRPr lang="en-US" sz="1600" b="0" dirty="0">
              <a:latin typeface="Times New Roman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200" dirty="0"/>
          </a:p>
          <a:p>
            <a:r>
              <a:rPr lang="en-US" altLang="en-US" sz="1200" dirty="0"/>
              <a:t>Pairs (3-itemset) </a:t>
            </a:r>
            <a:r>
              <a:rPr lang="en-US" sz="1200" b="0" dirty="0">
                <a:latin typeface="Tahoma" pitchFamily="34" charset="0"/>
              </a:rPr>
              <a:t>lakukan langkah yang sama, eliminasi yang minsup nya &lt;3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91DBD-1340-4037-A514-7C61481FD07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6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91DBD-1340-4037-A514-7C61481FD07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2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3FDB-C32F-433F-B7FC-136B2AE99A5D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1BBC-CF15-4D1F-BD98-C862DDFB8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3FDB-C32F-433F-B7FC-136B2AE99A5D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1BBC-CF15-4D1F-BD98-C862DDFB8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3FDB-C32F-433F-B7FC-136B2AE99A5D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1BBC-CF15-4D1F-BD98-C862DDFB8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3FDB-C32F-433F-B7FC-136B2AE99A5D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1BBC-CF15-4D1F-BD98-C862DDFB8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3FDB-C32F-433F-B7FC-136B2AE99A5D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1BBC-CF15-4D1F-BD98-C862DDFB8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3FDB-C32F-433F-B7FC-136B2AE99A5D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1BBC-CF15-4D1F-BD98-C862DDFB8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3FDB-C32F-433F-B7FC-136B2AE99A5D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1BBC-CF15-4D1F-BD98-C862DDFB8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3FDB-C32F-433F-B7FC-136B2AE99A5D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1BBC-CF15-4D1F-BD98-C862DDFB8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3FDB-C32F-433F-B7FC-136B2AE99A5D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1BBC-CF15-4D1F-BD98-C862DDFB8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3FDB-C32F-433F-B7FC-136B2AE99A5D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1BBC-CF15-4D1F-BD98-C862DDFB8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3FDB-C32F-433F-B7FC-136B2AE99A5D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1BBC-CF15-4D1F-BD98-C862DDFB8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83FDB-C32F-433F-B7FC-136B2AE99A5D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F1BBC-CF15-4D1F-BD98-C862DDFB8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3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5.w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Association Rule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Apriori</a:t>
            </a:r>
            <a:r>
              <a:rPr lang="en-US" dirty="0"/>
              <a:t> Algorithm)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Association Rules</a:t>
            </a:r>
          </a:p>
        </p:txBody>
      </p:sp>
      <p:graphicFrame>
        <p:nvGraphicFramePr>
          <p:cNvPr id="121139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4800" y="1524000"/>
          <a:ext cx="37338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3733800" cy="224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4267200" y="1219200"/>
            <a:ext cx="47244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0">
                <a:solidFill>
                  <a:srgbClr val="CC3300"/>
                </a:solidFill>
                <a:sym typeface="Symbol" pitchFamily="18" charset="2"/>
              </a:rPr>
              <a:t>Contoh dari Aturan:</a:t>
            </a:r>
            <a:br>
              <a:rPr lang="en-US" sz="2400" b="0">
                <a:solidFill>
                  <a:srgbClr val="CC3300"/>
                </a:solidFill>
                <a:sym typeface="Symbol" pitchFamily="18" charset="2"/>
              </a:rPr>
            </a:br>
            <a:endParaRPr lang="en-US" sz="1000" b="0">
              <a:solidFill>
                <a:srgbClr val="CC3300"/>
              </a:solidFill>
              <a:sym typeface="Symbol" pitchFamily="18" charset="2"/>
            </a:endParaRPr>
          </a:p>
          <a:p>
            <a:r>
              <a:rPr lang="en-US" sz="2000" b="0"/>
              <a:t>{Milk,Diaper} </a:t>
            </a:r>
            <a:r>
              <a:rPr lang="en-US" sz="2000" b="0">
                <a:sym typeface="Symbol" pitchFamily="18" charset="2"/>
              </a:rPr>
              <a:t> {Beer} (s=0.4, c=0.67)</a:t>
            </a:r>
            <a:br>
              <a:rPr lang="en-US" sz="2000" b="0">
                <a:sym typeface="Symbol" pitchFamily="18" charset="2"/>
              </a:rPr>
            </a:br>
            <a:r>
              <a:rPr lang="en-US" sz="2000" b="0"/>
              <a:t>{Milk,Beer} </a:t>
            </a:r>
            <a:r>
              <a:rPr lang="en-US" sz="2000" b="0">
                <a:sym typeface="Symbol" pitchFamily="18" charset="2"/>
              </a:rPr>
              <a:t> {Diaper} (s=0.4, c=1.0)</a:t>
            </a:r>
          </a:p>
          <a:p>
            <a:r>
              <a:rPr lang="en-US" sz="2000" b="0"/>
              <a:t>{Diaper,Beer} </a:t>
            </a:r>
            <a:r>
              <a:rPr lang="en-US" sz="2000" b="0">
                <a:sym typeface="Symbol" pitchFamily="18" charset="2"/>
              </a:rPr>
              <a:t> {Milk} (s=0.4, c=0.67)</a:t>
            </a:r>
          </a:p>
          <a:p>
            <a:r>
              <a:rPr lang="en-US" sz="2000" b="0">
                <a:sym typeface="Symbol" pitchFamily="18" charset="2"/>
              </a:rPr>
              <a:t>{Beer}  {Milk,Diaper} (s=0.4, c=0.67) </a:t>
            </a:r>
            <a:br>
              <a:rPr lang="en-US" sz="2000" b="0">
                <a:sym typeface="Symbol" pitchFamily="18" charset="2"/>
              </a:rPr>
            </a:br>
            <a:r>
              <a:rPr lang="en-US" sz="2000" b="0">
                <a:sym typeface="Symbol" pitchFamily="18" charset="2"/>
              </a:rPr>
              <a:t>{Diaper}  {Milk,Beer} (s=0.4, c=0.5) </a:t>
            </a:r>
          </a:p>
          <a:p>
            <a:r>
              <a:rPr lang="en-US" sz="2000" b="0">
                <a:sym typeface="Symbol" pitchFamily="18" charset="2"/>
              </a:rPr>
              <a:t>{Milk}  {Diaper,Beer} (s=0.4, c=0.5)</a:t>
            </a:r>
          </a:p>
        </p:txBody>
      </p:sp>
      <p:sp>
        <p:nvSpPr>
          <p:cNvPr id="1211399" name="Text Box 7"/>
          <p:cNvSpPr txBox="1">
            <a:spLocks noChangeArrowheads="1"/>
          </p:cNvSpPr>
          <p:nvPr/>
        </p:nvSpPr>
        <p:spPr bwMode="auto">
          <a:xfrm>
            <a:off x="0" y="3886200"/>
            <a:ext cx="9144000" cy="32316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CC3300"/>
                </a:solidFill>
                <a:sym typeface="Symbol" pitchFamily="18" charset="2"/>
              </a:rPr>
              <a:t>Pengamatan</a:t>
            </a:r>
            <a:r>
              <a:rPr lang="en-US" sz="2400" b="0" dirty="0">
                <a:solidFill>
                  <a:srgbClr val="CC3300"/>
                </a:solidFill>
                <a:sym typeface="Symbol" pitchFamily="18" charset="2"/>
              </a:rPr>
              <a:t>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>
                <a:sym typeface="Symbol" pitchFamily="18" charset="2"/>
              </a:rPr>
              <a:t> </a:t>
            </a:r>
            <a:r>
              <a:rPr lang="en-US" sz="2000" b="0" dirty="0" err="1">
                <a:sym typeface="Symbol" pitchFamily="18" charset="2"/>
              </a:rPr>
              <a:t>Semua</a:t>
            </a:r>
            <a:r>
              <a:rPr lang="en-US" sz="2000" b="0" dirty="0">
                <a:sym typeface="Symbol" pitchFamily="18" charset="2"/>
              </a:rPr>
              <a:t> </a:t>
            </a:r>
            <a:r>
              <a:rPr lang="en-US" sz="2000" b="0" dirty="0" err="1">
                <a:sym typeface="Symbol" pitchFamily="18" charset="2"/>
              </a:rPr>
              <a:t>aturan</a:t>
            </a:r>
            <a:r>
              <a:rPr lang="en-US" sz="2000" b="0" dirty="0">
                <a:sym typeface="Symbol" pitchFamily="18" charset="2"/>
              </a:rPr>
              <a:t> </a:t>
            </a:r>
            <a:r>
              <a:rPr lang="en-US" sz="2000" b="0" dirty="0" err="1">
                <a:sym typeface="Symbol" pitchFamily="18" charset="2"/>
              </a:rPr>
              <a:t>di</a:t>
            </a:r>
            <a:r>
              <a:rPr lang="en-US" sz="2000" b="0" dirty="0">
                <a:sym typeface="Symbol" pitchFamily="18" charset="2"/>
              </a:rPr>
              <a:t> </a:t>
            </a:r>
            <a:r>
              <a:rPr lang="en-US" sz="2000" b="0" dirty="0" err="1">
                <a:sym typeface="Symbol" pitchFamily="18" charset="2"/>
              </a:rPr>
              <a:t>atas</a:t>
            </a:r>
            <a:r>
              <a:rPr lang="en-US" sz="2000" b="0" dirty="0">
                <a:sym typeface="Symbol" pitchFamily="18" charset="2"/>
              </a:rPr>
              <a:t> </a:t>
            </a:r>
            <a:r>
              <a:rPr lang="en-US" sz="2000" b="0" dirty="0" err="1">
                <a:sym typeface="Symbol" pitchFamily="18" charset="2"/>
              </a:rPr>
              <a:t>merupakan</a:t>
            </a:r>
            <a:r>
              <a:rPr lang="en-US" sz="2000" b="0" dirty="0">
                <a:sym typeface="Symbol" pitchFamily="18" charset="2"/>
              </a:rPr>
              <a:t> </a:t>
            </a:r>
            <a:r>
              <a:rPr lang="en-US" sz="2000" b="0" dirty="0" err="1">
                <a:sym typeface="Symbol" pitchFamily="18" charset="2"/>
              </a:rPr>
              <a:t>partisi</a:t>
            </a:r>
            <a:r>
              <a:rPr lang="en-US" sz="2000" b="0" dirty="0">
                <a:sym typeface="Symbol" pitchFamily="18" charset="2"/>
              </a:rPr>
              <a:t> </a:t>
            </a:r>
            <a:r>
              <a:rPr lang="en-US" sz="2000" b="0" dirty="0" err="1">
                <a:sym typeface="Symbol" pitchFamily="18" charset="2"/>
              </a:rPr>
              <a:t>biner</a:t>
            </a:r>
            <a:r>
              <a:rPr lang="en-US" sz="2000" b="0" dirty="0">
                <a:sym typeface="Symbol" pitchFamily="18" charset="2"/>
              </a:rPr>
              <a:t> </a:t>
            </a:r>
            <a:r>
              <a:rPr lang="en-US" sz="2000" b="0" dirty="0" err="1">
                <a:sym typeface="Symbol" pitchFamily="18" charset="2"/>
              </a:rPr>
              <a:t>dari</a:t>
            </a:r>
            <a:r>
              <a:rPr lang="en-US" sz="2000" b="0" dirty="0">
                <a:sym typeface="Symbol" pitchFamily="18" charset="2"/>
              </a:rPr>
              <a:t> </a:t>
            </a:r>
            <a:r>
              <a:rPr lang="en-US" sz="2000" b="0" dirty="0" err="1">
                <a:sym typeface="Symbol" pitchFamily="18" charset="2"/>
              </a:rPr>
              <a:t>itemset</a:t>
            </a:r>
            <a:r>
              <a:rPr lang="en-US" sz="2000" b="0" dirty="0">
                <a:sym typeface="Symbol" pitchFamily="18" charset="2"/>
              </a:rPr>
              <a:t> yang </a:t>
            </a:r>
            <a:r>
              <a:rPr lang="en-US" sz="2000" b="0" dirty="0" err="1">
                <a:sym typeface="Symbol" pitchFamily="18" charset="2"/>
              </a:rPr>
              <a:t>sama</a:t>
            </a:r>
            <a:r>
              <a:rPr lang="en-US" sz="2000" b="0" dirty="0">
                <a:sym typeface="Symbol" pitchFamily="18" charset="2"/>
              </a:rPr>
              <a:t>: </a:t>
            </a:r>
            <a:br>
              <a:rPr lang="en-US" sz="2000" b="0" dirty="0">
                <a:sym typeface="Symbol" pitchFamily="18" charset="2"/>
              </a:rPr>
            </a:br>
            <a:r>
              <a:rPr lang="en-US" sz="2000" b="0" dirty="0">
                <a:sym typeface="Symbol" pitchFamily="18" charset="2"/>
              </a:rPr>
              <a:t>	{Milk, Diaper, Beer}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>
                <a:sym typeface="Symbol" pitchFamily="18" charset="2"/>
              </a:rPr>
              <a:t> </a:t>
            </a:r>
            <a:r>
              <a:rPr lang="en-US" sz="2000" b="0" dirty="0" err="1">
                <a:sym typeface="Symbol" pitchFamily="18" charset="2"/>
              </a:rPr>
              <a:t>Aturan</a:t>
            </a:r>
            <a:r>
              <a:rPr lang="en-US" sz="2000" b="0" dirty="0">
                <a:sym typeface="Symbol" pitchFamily="18" charset="2"/>
              </a:rPr>
              <a:t> yang </a:t>
            </a:r>
            <a:r>
              <a:rPr lang="en-US" sz="2000" b="0" dirty="0" err="1">
                <a:sym typeface="Symbol" pitchFamily="18" charset="2"/>
              </a:rPr>
              <a:t>dibentuk</a:t>
            </a:r>
            <a:r>
              <a:rPr lang="en-US" sz="2000" b="0" dirty="0">
                <a:sym typeface="Symbol" pitchFamily="18" charset="2"/>
              </a:rPr>
              <a:t> </a:t>
            </a:r>
            <a:r>
              <a:rPr lang="en-US" sz="2000" b="0" dirty="0" err="1">
                <a:sym typeface="Symbol" pitchFamily="18" charset="2"/>
              </a:rPr>
              <a:t>dari</a:t>
            </a:r>
            <a:r>
              <a:rPr lang="en-US" sz="2000" b="0" dirty="0">
                <a:sym typeface="Symbol" pitchFamily="18" charset="2"/>
              </a:rPr>
              <a:t> </a:t>
            </a:r>
            <a:r>
              <a:rPr lang="en-US" sz="2000" b="0" dirty="0" err="1">
                <a:sym typeface="Symbol" pitchFamily="18" charset="2"/>
              </a:rPr>
              <a:t>itemset</a:t>
            </a:r>
            <a:r>
              <a:rPr lang="en-US" sz="2000" b="0" dirty="0">
                <a:sym typeface="Symbol" pitchFamily="18" charset="2"/>
              </a:rPr>
              <a:t> yang </a:t>
            </a:r>
            <a:r>
              <a:rPr lang="en-US" sz="2000" b="0" dirty="0" err="1">
                <a:sym typeface="Symbol" pitchFamily="18" charset="2"/>
              </a:rPr>
              <a:t>sama</a:t>
            </a:r>
            <a:r>
              <a:rPr lang="en-US" sz="2000" b="0" dirty="0">
                <a:sym typeface="Symbol" pitchFamily="18" charset="2"/>
              </a:rPr>
              <a:t> </a:t>
            </a:r>
            <a:r>
              <a:rPr lang="en-US" sz="2000" b="0" dirty="0" err="1">
                <a:sym typeface="Symbol" pitchFamily="18" charset="2"/>
              </a:rPr>
              <a:t>memiliki</a:t>
            </a:r>
            <a:r>
              <a:rPr lang="en-US" sz="2000" b="0" dirty="0">
                <a:sym typeface="Symbol" pitchFamily="18" charset="2"/>
              </a:rPr>
              <a:t> support yang </a:t>
            </a:r>
            <a:r>
              <a:rPr lang="en-US" sz="2000" b="0" dirty="0" err="1">
                <a:sym typeface="Symbol" pitchFamily="18" charset="2"/>
              </a:rPr>
              <a:t>identik</a:t>
            </a:r>
            <a:r>
              <a:rPr lang="en-US" sz="2000" b="0" dirty="0">
                <a:sym typeface="Symbol" pitchFamily="18" charset="2"/>
              </a:rPr>
              <a:t> </a:t>
            </a:r>
            <a:r>
              <a:rPr lang="en-US" sz="2000" b="0" dirty="0" err="1">
                <a:sym typeface="Symbol" pitchFamily="18" charset="2"/>
              </a:rPr>
              <a:t>tetapi</a:t>
            </a:r>
            <a:r>
              <a:rPr lang="en-US" sz="2000" b="0" dirty="0">
                <a:sym typeface="Symbol" pitchFamily="18" charset="2"/>
              </a:rPr>
              <a:t> </a:t>
            </a:r>
            <a:r>
              <a:rPr lang="en-US" sz="2000" b="0" dirty="0" err="1">
                <a:sym typeface="Symbol" pitchFamily="18" charset="2"/>
              </a:rPr>
              <a:t>dapat</a:t>
            </a:r>
            <a:r>
              <a:rPr lang="en-US" sz="2000" b="0" dirty="0">
                <a:sym typeface="Symbol" pitchFamily="18" charset="2"/>
              </a:rPr>
              <a:t> </a:t>
            </a:r>
            <a:r>
              <a:rPr lang="en-US" sz="2000" b="0" dirty="0" err="1">
                <a:sym typeface="Symbol" pitchFamily="18" charset="2"/>
              </a:rPr>
              <a:t>memiliki</a:t>
            </a:r>
            <a:r>
              <a:rPr lang="en-US" sz="2000" b="0" dirty="0">
                <a:sym typeface="Symbol" pitchFamily="18" charset="2"/>
              </a:rPr>
              <a:t> </a:t>
            </a:r>
            <a:r>
              <a:rPr lang="en-US" sz="2000" b="0" dirty="0" err="1">
                <a:sym typeface="Symbol" pitchFamily="18" charset="2"/>
              </a:rPr>
              <a:t>nilai</a:t>
            </a:r>
            <a:r>
              <a:rPr lang="en-US" sz="2000" b="0" dirty="0">
                <a:sym typeface="Symbol" pitchFamily="18" charset="2"/>
              </a:rPr>
              <a:t> confidence yang </a:t>
            </a:r>
            <a:r>
              <a:rPr lang="en-US" sz="2000" b="0" dirty="0" err="1">
                <a:sym typeface="Symbol" pitchFamily="18" charset="2"/>
              </a:rPr>
              <a:t>berbeda</a:t>
            </a:r>
            <a:endParaRPr lang="en-US" sz="2000" b="0" dirty="0"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Dengan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demikian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kita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dapat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memisahkan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persyaratan</a:t>
            </a:r>
            <a:r>
              <a:rPr lang="en-US" sz="2000" dirty="0">
                <a:sym typeface="Symbol" pitchFamily="18" charset="2"/>
              </a:rPr>
              <a:t> support </a:t>
            </a:r>
            <a:r>
              <a:rPr lang="en-US" sz="2000" dirty="0" err="1">
                <a:sym typeface="Symbol" pitchFamily="18" charset="2"/>
              </a:rPr>
              <a:t>dan</a:t>
            </a:r>
            <a:r>
              <a:rPr lang="en-US" sz="2000" dirty="0">
                <a:sym typeface="Symbol" pitchFamily="18" charset="2"/>
              </a:rPr>
              <a:t> confidence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2000" b="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Mining Association Rules</a:t>
            </a:r>
          </a:p>
        </p:txBody>
      </p:sp>
      <p:sp>
        <p:nvSpPr>
          <p:cNvPr id="1212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Dua tahap pendekatan dalam proses mendapatkan aturan asosiasi, yaitu: </a:t>
            </a:r>
          </a:p>
          <a:p>
            <a:pPr lvl="1"/>
            <a:r>
              <a:rPr lang="en-US"/>
              <a:t>Frequent Itemset Generation</a:t>
            </a:r>
          </a:p>
          <a:p>
            <a:pPr lvl="2"/>
            <a:r>
              <a:rPr lang="en-US"/>
              <a:t>Membentuk semua itemset yang memiliki support </a:t>
            </a:r>
            <a:r>
              <a:rPr lang="en-US">
                <a:sym typeface="Symbol" pitchFamily="18" charset="2"/>
              </a:rPr>
              <a:t> </a:t>
            </a:r>
            <a:r>
              <a:rPr lang="en-US"/>
              <a:t>minsup</a:t>
            </a:r>
          </a:p>
          <a:p>
            <a:pPr lvl="1"/>
            <a:r>
              <a:rPr lang="en-US"/>
              <a:t>Rule Generation</a:t>
            </a:r>
          </a:p>
          <a:p>
            <a:pPr lvl="2"/>
            <a:r>
              <a:rPr lang="en-US"/>
              <a:t>Membentuk high confidence rules dari masing-masing frequent itemset, di mana setiap rule merupakan binary partitioning dari suatu frequent itemset</a:t>
            </a:r>
          </a:p>
          <a:p>
            <a:r>
              <a:rPr lang="en-US"/>
              <a:t>Pembentukan frequent itemset masih merupakan proses komputasi yang mahal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Frequent Itemset Generation</a:t>
            </a:r>
          </a:p>
        </p:txBody>
      </p:sp>
      <p:graphicFrame>
        <p:nvGraphicFramePr>
          <p:cNvPr id="1213443" name="Object 3"/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4" imgW="9807480" imgH="7407000" progId="Visio.Drawing.11">
                  <p:embed/>
                </p:oleObj>
              </mc:Choice>
              <mc:Fallback>
                <p:oleObj name="VISIO" r:id="rId4" imgW="9807480" imgH="740700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3444" name="Text Box 4"/>
          <p:cNvSpPr txBox="1">
            <a:spLocks noChangeArrowheads="1"/>
          </p:cNvSpPr>
          <p:nvPr/>
        </p:nvSpPr>
        <p:spPr bwMode="auto">
          <a:xfrm>
            <a:off x="6248400" y="5257800"/>
            <a:ext cx="2743200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Jika diberikan d item, maka akan terdapat 2</a:t>
            </a:r>
            <a:r>
              <a:rPr lang="en-US" sz="2000" baseline="30000"/>
              <a:t>d</a:t>
            </a:r>
            <a:r>
              <a:rPr lang="en-US" sz="2000"/>
              <a:t> kemungkinan kandidat itemset</a:t>
            </a:r>
            <a:endParaRPr lang="en-US" sz="200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Frequent Itemset Generation</a:t>
            </a:r>
          </a:p>
        </p:txBody>
      </p:sp>
      <p:sp>
        <p:nvSpPr>
          <p:cNvPr id="1214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r>
              <a:rPr lang="en-US" sz="2000" dirty="0"/>
              <a:t>Brute-force approach: </a:t>
            </a:r>
          </a:p>
          <a:p>
            <a:pPr lvl="1"/>
            <a:r>
              <a:rPr lang="en-US" sz="1800" dirty="0" err="1"/>
              <a:t>Masing-masing</a:t>
            </a:r>
            <a:r>
              <a:rPr lang="en-US" sz="1800" dirty="0"/>
              <a:t> </a:t>
            </a:r>
            <a:r>
              <a:rPr lang="en-US" sz="1800" dirty="0" err="1"/>
              <a:t>itemset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kisi-kisi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candidate frequent </a:t>
            </a:r>
            <a:r>
              <a:rPr lang="en-US" sz="1800" dirty="0" err="1"/>
              <a:t>itemset</a:t>
            </a:r>
            <a:endParaRPr lang="en-US" sz="1800" dirty="0"/>
          </a:p>
          <a:p>
            <a:pPr lvl="1"/>
            <a:r>
              <a:rPr lang="en-US" sz="1800" dirty="0" err="1"/>
              <a:t>Hitung</a:t>
            </a:r>
            <a:r>
              <a:rPr lang="en-US" sz="1800" dirty="0"/>
              <a:t> support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masing-masing</a:t>
            </a:r>
            <a:r>
              <a:rPr lang="en-US" sz="1800" dirty="0"/>
              <a:t> candidate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mencarinya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database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 err="1"/>
              <a:t>Cocokkan</a:t>
            </a:r>
            <a:r>
              <a:rPr lang="en-US" sz="1800" dirty="0"/>
              <a:t> </a:t>
            </a:r>
            <a:r>
              <a:rPr lang="en-US" sz="1800" dirty="0" err="1"/>
              <a:t>masing-masing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kandidat</a:t>
            </a:r>
            <a:r>
              <a:rPr lang="en-US" sz="1800" dirty="0"/>
              <a:t> yang </a:t>
            </a:r>
            <a:r>
              <a:rPr lang="en-US" sz="1800" dirty="0" err="1"/>
              <a:t>ada</a:t>
            </a:r>
            <a:endParaRPr lang="en-US" sz="1800" dirty="0"/>
          </a:p>
          <a:p>
            <a:pPr lvl="1"/>
            <a:r>
              <a:rPr lang="en-US" sz="1800" dirty="0" err="1"/>
              <a:t>Kompleksitas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ekuivalen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 O(</a:t>
            </a:r>
            <a:r>
              <a:rPr lang="en-US" sz="1800" dirty="0" err="1"/>
              <a:t>NMw</a:t>
            </a:r>
            <a:r>
              <a:rPr lang="en-US" sz="1800" dirty="0"/>
              <a:t>) =&gt; Expensive </a:t>
            </a:r>
            <a:r>
              <a:rPr lang="en-US" sz="1800" dirty="0" err="1"/>
              <a:t>karena</a:t>
            </a:r>
            <a:r>
              <a:rPr lang="en-US" sz="1800" dirty="0"/>
              <a:t> M = 2</a:t>
            </a:r>
            <a:r>
              <a:rPr lang="en-US" sz="1800" baseline="30000" dirty="0"/>
              <a:t>d</a:t>
            </a:r>
            <a:r>
              <a:rPr lang="en-US" sz="1800" dirty="0"/>
              <a:t> !!!</a:t>
            </a:r>
          </a:p>
        </p:txBody>
      </p:sp>
      <p:graphicFrame>
        <p:nvGraphicFramePr>
          <p:cNvPr id="1214468" name="Object 4"/>
          <p:cNvGraphicFramePr>
            <a:graphicFrameLocks noChangeAspect="1"/>
          </p:cNvGraphicFramePr>
          <p:nvPr/>
        </p:nvGraphicFramePr>
        <p:xfrm>
          <a:off x="1144588" y="2895600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3" imgW="7738567" imgH="2840126" progId="Visio.Drawing.11">
                  <p:embed/>
                </p:oleObj>
              </mc:Choice>
              <mc:Fallback>
                <p:oleObj name="Visio" r:id="rId3" imgW="7738567" imgH="2840126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895600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AC251982-CB4D-48B6-B70A-F7AF93C9E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700" y="762000"/>
            <a:ext cx="7515100" cy="303334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Computational Complexity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4EA5A0A-C8D4-4FD8-B0EF-2E0F910A1930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057400"/>
            <a:ext cx="6238875" cy="10287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Given d unique items:</a:t>
            </a:r>
          </a:p>
          <a:p>
            <a:pPr lvl="1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Total number of itemsets = 2</a:t>
            </a:r>
            <a:r>
              <a:rPr lang="en-US" alt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lvl="1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Total number of possible association rules: </a:t>
            </a: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89C70E13-7541-4EA6-81EE-E5E45450A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014275"/>
              </p:ext>
            </p:extLst>
          </p:nvPr>
        </p:nvGraphicFramePr>
        <p:xfrm>
          <a:off x="5669162" y="2222689"/>
          <a:ext cx="2746772" cy="1231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Equation" r:id="rId4" imgW="2831760" imgH="1269720" progId="Equation.3">
                  <p:embed/>
                </p:oleObj>
              </mc:Choice>
              <mc:Fallback>
                <p:oleObj name="Equation" r:id="rId4" imgW="2831760" imgH="1269720" progId="Equation.3">
                  <p:embed/>
                  <p:pic>
                    <p:nvPicPr>
                      <p:cNvPr id="15" name="Object 4">
                        <a:extLst>
                          <a:ext uri="{FF2B5EF4-FFF2-40B4-BE49-F238E27FC236}">
                            <a16:creationId xmlns:a16="http://schemas.microsoft.com/office/drawing/2014/main" id="{89C70E13-7541-4EA6-81EE-E5E45450A0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9162" y="2222689"/>
                        <a:ext cx="2746772" cy="1231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5">
            <a:extLst>
              <a:ext uri="{FF2B5EF4-FFF2-40B4-BE49-F238E27FC236}">
                <a16:creationId xmlns:a16="http://schemas.microsoft.com/office/drawing/2014/main" id="{38465DCB-A64E-4FBF-889A-79D90F7F6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633" y="3601341"/>
            <a:ext cx="24003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 dirty="0"/>
              <a:t>If d=</a:t>
            </a:r>
            <a:r>
              <a:rPr lang="en-US" altLang="en-US" sz="1500" dirty="0">
                <a:sym typeface="Symbol" panose="05050102010706020507" pitchFamily="18" charset="2"/>
              </a:rPr>
              <a:t>6,  R = 602 rules</a:t>
            </a: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57D21D0A-10E8-44B2-A599-74F8D2567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904" r="7143" b="952"/>
          <a:stretch>
            <a:fillRect/>
          </a:stretch>
        </p:blipFill>
        <p:spPr bwMode="auto">
          <a:xfrm>
            <a:off x="1653183" y="3086100"/>
            <a:ext cx="2972396" cy="24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45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Strategi Pembentukan Frequent </a:t>
            </a:r>
            <a:r>
              <a:rPr lang="en-US" sz="3200"/>
              <a:t>Itemset</a:t>
            </a:r>
            <a:endParaRPr lang="en-US" sz="3600"/>
          </a:p>
        </p:txBody>
      </p:sp>
      <p:sp>
        <p:nvSpPr>
          <p:cNvPr id="1216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Kurangi jumlah kandidat (M)</a:t>
            </a:r>
          </a:p>
          <a:p>
            <a:pPr lvl="1"/>
            <a:r>
              <a:rPr lang="en-US"/>
              <a:t>Complete search: M=2</a:t>
            </a:r>
            <a:r>
              <a:rPr lang="en-US" baseline="30000"/>
              <a:t>d</a:t>
            </a:r>
          </a:p>
          <a:p>
            <a:pPr lvl="1"/>
            <a:r>
              <a:rPr lang="en-US"/>
              <a:t>Gunakan teknik pemangkasan (pruning) untuk mengurangi M</a:t>
            </a:r>
          </a:p>
          <a:p>
            <a:pPr lvl="4"/>
            <a:endParaRPr lang="en-US"/>
          </a:p>
          <a:p>
            <a:r>
              <a:rPr lang="en-US"/>
              <a:t>Kurangi jumlah transaksi (N)</a:t>
            </a:r>
          </a:p>
          <a:p>
            <a:pPr lvl="1"/>
            <a:r>
              <a:rPr lang="en-US"/>
              <a:t>Kurangi ukuran N saat ukuran dari itemset meningkat</a:t>
            </a:r>
          </a:p>
          <a:p>
            <a:pPr lvl="4"/>
            <a:endParaRPr lang="en-US"/>
          </a:p>
          <a:p>
            <a:r>
              <a:rPr lang="en-US"/>
              <a:t>Kurangi jumlah proses pencocokan (NM)</a:t>
            </a:r>
          </a:p>
          <a:p>
            <a:pPr lvl="1"/>
            <a:r>
              <a:rPr lang="en-US"/>
              <a:t>Gunakan struktur data yang efisien untuk menyimpan kandidat ataupun transaksi</a:t>
            </a:r>
          </a:p>
          <a:p>
            <a:pPr lvl="1"/>
            <a:r>
              <a:rPr lang="en-US"/>
              <a:t>Tidak diperlukan untuk mencocokkan setiap kandidat dengan tiap-tiap transaksi yang ada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Mengurangi Jumlah Kandidat</a:t>
            </a:r>
          </a:p>
        </p:txBody>
      </p:sp>
      <p:sp>
        <p:nvSpPr>
          <p:cNvPr id="1217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Prinsip Apriori :</a:t>
            </a:r>
          </a:p>
          <a:p>
            <a:pPr lvl="1"/>
            <a:r>
              <a:rPr lang="en-US"/>
              <a:t>Jika suatu itemset seringkali muncul, maka semua himpunan bagiannya semestinya juga sering muncul</a:t>
            </a:r>
          </a:p>
          <a:p>
            <a:pPr lvl="4"/>
            <a:endParaRPr lang="en-US"/>
          </a:p>
          <a:p>
            <a:r>
              <a:rPr lang="en-US"/>
              <a:t>Prinsip Apriori memiliki kecenderungan sifat ukuran support sebagai berikut:</a:t>
            </a:r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Support dari suatu itemset tidak pernah melampaui support dari subsetnya</a:t>
            </a:r>
          </a:p>
          <a:p>
            <a:pPr lvl="1"/>
            <a:r>
              <a:rPr lang="en-US"/>
              <a:t>Hal ini dikenal sebagai sifat </a:t>
            </a:r>
            <a:r>
              <a:rPr lang="en-US" i="1"/>
              <a:t>anti-monotone</a:t>
            </a:r>
            <a:r>
              <a:rPr lang="en-US"/>
              <a:t> dari support</a:t>
            </a:r>
          </a:p>
        </p:txBody>
      </p:sp>
      <p:graphicFrame>
        <p:nvGraphicFramePr>
          <p:cNvPr id="1217540" name="Object 4"/>
          <p:cNvGraphicFramePr>
            <a:graphicFrameLocks noChangeAspect="1"/>
          </p:cNvGraphicFramePr>
          <p:nvPr/>
        </p:nvGraphicFramePr>
        <p:xfrm>
          <a:off x="1981200" y="3984625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1993680" imgH="203040" progId="Equation.3">
                  <p:embed/>
                </p:oleObj>
              </mc:Choice>
              <mc:Fallback>
                <p:oleObj name="Equation" r:id="rId3" imgW="19936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84625"/>
                        <a:ext cx="57150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1089025"/>
            <a:ext cx="8831263" cy="5235575"/>
            <a:chOff x="144" y="686"/>
            <a:chExt cx="5563" cy="3298"/>
          </a:xfrm>
        </p:grpSpPr>
        <p:sp>
          <p:nvSpPr>
            <p:cNvPr id="1239043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044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>
                  <a:solidFill>
                    <a:srgbClr val="0C6D9C"/>
                  </a:solidFill>
                </a:rPr>
                <a:t>Found to be Infrequent</a:t>
              </a:r>
              <a:endParaRPr 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239045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" name="Visio" r:id="rId4" imgW="9866478" imgH="7377618" progId="Visio.Drawing.11">
                    <p:embed/>
                  </p:oleObj>
                </mc:Choice>
                <mc:Fallback>
                  <p:oleObj name="Visio" r:id="rId4" imgW="9866478" imgH="7377618" progId="Visio.Drawing.11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04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2800"/>
              <a:t>Gambaran Prinsip Apriori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09800" y="1089025"/>
            <a:ext cx="6850063" cy="5235575"/>
            <a:chOff x="1392" y="686"/>
            <a:chExt cx="4315" cy="3298"/>
          </a:xfrm>
        </p:grpSpPr>
        <p:graphicFrame>
          <p:nvGraphicFramePr>
            <p:cNvPr id="1239048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9" name="Visio" r:id="rId6" imgW="9866478" imgH="7377618" progId="Visio.Drawing.11">
                    <p:embed/>
                  </p:oleObj>
                </mc:Choice>
                <mc:Fallback>
                  <p:oleObj name="Visio" r:id="rId6" imgW="9866478" imgH="7377618" progId="Visio.Drawing.11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049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>
                  <a:solidFill>
                    <a:srgbClr val="FF0000"/>
                  </a:solidFill>
                </a:rPr>
                <a:t>Pruned supersets</a:t>
              </a:r>
              <a:endParaRPr 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Gambaran Apriori Principle</a:t>
            </a:r>
          </a:p>
        </p:txBody>
      </p:sp>
      <p:graphicFrame>
        <p:nvGraphicFramePr>
          <p:cNvPr id="1219587" name="Object 3"/>
          <p:cNvGraphicFramePr>
            <a:graphicFrameLocks noChangeAspect="1"/>
          </p:cNvGraphicFramePr>
          <p:nvPr/>
        </p:nvGraphicFramePr>
        <p:xfrm>
          <a:off x="304800" y="1371600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Document" r:id="rId4" imgW="2289960" imgH="2495520" progId="Word.Document.8">
                  <p:embed/>
                </p:oleObj>
              </mc:Choice>
              <mc:Fallback>
                <p:oleObj name="Document" r:id="rId4" imgW="2289960" imgH="24955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88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Document" r:id="rId6" imgW="3328560" imgH="2008800" progId="Word.Document.8">
                  <p:embed/>
                </p:oleObj>
              </mc:Choice>
              <mc:Fallback>
                <p:oleObj name="Document" r:id="rId6" imgW="3328560" imgH="200880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89" name="Object 5"/>
          <p:cNvGraphicFramePr>
            <a:graphicFrameLocks noChangeAspect="1"/>
          </p:cNvGraphicFramePr>
          <p:nvPr/>
        </p:nvGraphicFramePr>
        <p:xfrm>
          <a:off x="4876800" y="4572000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Document" r:id="rId8" imgW="3124080" imgH="840600" progId="Word.Document.8">
                  <p:embed/>
                </p:oleObj>
              </mc:Choice>
              <mc:Fallback>
                <p:oleObj name="Document" r:id="rId8" imgW="3124080" imgH="84060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80047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590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1219591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41123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>
                <a:latin typeface="Tahoma" pitchFamily="34" charset="0"/>
              </a:rPr>
              <a:t>Pairs (2-itemsets)</a:t>
            </a:r>
          </a:p>
          <a:p>
            <a:endParaRPr lang="en-US" sz="1800" b="0" dirty="0">
              <a:latin typeface="Tahoma" pitchFamily="34" charset="0"/>
            </a:endParaRPr>
          </a:p>
          <a:p>
            <a:r>
              <a:rPr lang="en-US" sz="1800" b="0" dirty="0">
                <a:latin typeface="Tahoma" pitchFamily="34" charset="0"/>
              </a:rPr>
              <a:t>(Tidak diperlukan </a:t>
            </a:r>
          </a:p>
          <a:p>
            <a:r>
              <a:rPr lang="en-US" sz="1800" b="0" dirty="0">
                <a:latin typeface="Tahoma" pitchFamily="34" charset="0"/>
              </a:rPr>
              <a:t>membentuk kandidat </a:t>
            </a:r>
          </a:p>
          <a:p>
            <a:r>
              <a:rPr lang="en-US" sz="1800" b="0" dirty="0">
                <a:latin typeface="Tahoma" pitchFamily="34" charset="0"/>
              </a:rPr>
              <a:t>yang melibatkan</a:t>
            </a:r>
            <a:br>
              <a:rPr lang="en-US" sz="1800" b="0" dirty="0">
                <a:latin typeface="Tahoma" pitchFamily="34" charset="0"/>
              </a:rPr>
            </a:br>
            <a:r>
              <a:rPr lang="en-US" sz="1800" b="0" dirty="0">
                <a:latin typeface="Tahoma" pitchFamily="34" charset="0"/>
              </a:rPr>
              <a:t>Coke ataupun Eggs)</a:t>
            </a:r>
            <a:endParaRPr lang="en-US" sz="2400" b="0" dirty="0">
              <a:latin typeface="Times New Roman" charset="0"/>
            </a:endParaRPr>
          </a:p>
        </p:txBody>
      </p:sp>
      <p:sp>
        <p:nvSpPr>
          <p:cNvPr id="1219592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ahoma" pitchFamily="34" charset="0"/>
              </a:rPr>
              <a:t>Triplets (3-itemsets)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219593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9594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9595" name="Line 11"/>
          <p:cNvSpPr>
            <a:spLocks noChangeShapeType="1"/>
          </p:cNvSpPr>
          <p:nvPr/>
        </p:nvSpPr>
        <p:spPr bwMode="auto">
          <a:xfrm>
            <a:off x="6934200" y="5410200"/>
            <a:ext cx="304800" cy="30480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9596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b="0" dirty="0">
                <a:solidFill>
                  <a:srgbClr val="FF0000"/>
                </a:solidFill>
                <a:latin typeface="Tahoma" pitchFamily="34" charset="0"/>
              </a:rPr>
              <a:t>Minimum Support = 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93037" cy="609600"/>
          </a:xfrm>
        </p:spPr>
        <p:txBody>
          <a:bodyPr>
            <a:normAutofit fontScale="90000"/>
          </a:bodyPr>
          <a:lstStyle/>
          <a:p>
            <a:r>
              <a:rPr lang="en-US"/>
              <a:t>Algoritma Apriori </a:t>
            </a:r>
            <a:r>
              <a:rPr lang="en-US">
                <a:cs typeface="Tahoma" pitchFamily="34" charset="0"/>
              </a:rPr>
              <a:t>—</a:t>
            </a:r>
            <a:r>
              <a:rPr lang="en-US"/>
              <a:t> Contoh</a:t>
            </a:r>
          </a:p>
        </p:txBody>
      </p:sp>
      <p:graphicFrame>
        <p:nvGraphicFramePr>
          <p:cNvPr id="1170435" name="Object 3"/>
          <p:cNvGraphicFramePr>
            <a:graphicFrameLocks noChangeAspect="1"/>
          </p:cNvGraphicFramePr>
          <p:nvPr/>
        </p:nvGraphicFramePr>
        <p:xfrm>
          <a:off x="303213" y="1795463"/>
          <a:ext cx="1814512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Worksheet" r:id="rId3" imgW="1661760" imgH="1734840" progId="Excel.Sheet.8">
                  <p:embed/>
                </p:oleObj>
              </mc:Choice>
              <mc:Fallback>
                <p:oleObj name="Worksheet" r:id="rId3" imgW="1661760" imgH="173484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1795463"/>
                        <a:ext cx="1814512" cy="162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0436" name="Text Box 4"/>
          <p:cNvSpPr txBox="1">
            <a:spLocks noChangeArrowheads="1"/>
          </p:cNvSpPr>
          <p:nvPr/>
        </p:nvSpPr>
        <p:spPr bwMode="auto">
          <a:xfrm>
            <a:off x="255588" y="1389063"/>
            <a:ext cx="159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Database D</a:t>
            </a:r>
          </a:p>
        </p:txBody>
      </p:sp>
      <p:graphicFrame>
        <p:nvGraphicFramePr>
          <p:cNvPr id="1170437" name="Object 5"/>
          <p:cNvGraphicFramePr>
            <a:graphicFrameLocks noChangeAspect="1"/>
          </p:cNvGraphicFramePr>
          <p:nvPr/>
        </p:nvGraphicFramePr>
        <p:xfrm>
          <a:off x="3262313" y="1468438"/>
          <a:ext cx="1824037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Worksheet" r:id="rId5" imgW="1614240" imgH="2076120" progId="Excel.Sheet.8">
                  <p:embed/>
                </p:oleObj>
              </mc:Choice>
              <mc:Fallback>
                <p:oleObj name="Worksheet" r:id="rId5" imgW="1614240" imgH="207612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1468438"/>
                        <a:ext cx="1824037" cy="194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0438" name="Object 6"/>
          <p:cNvGraphicFramePr>
            <a:graphicFrameLocks noChangeAspect="1"/>
          </p:cNvGraphicFramePr>
          <p:nvPr/>
        </p:nvGraphicFramePr>
        <p:xfrm>
          <a:off x="5784850" y="1560513"/>
          <a:ext cx="2046288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Worksheet" r:id="rId7" imgW="1614240" imgH="1734840" progId="Excel.Sheet.8">
                  <p:embed/>
                </p:oleObj>
              </mc:Choice>
              <mc:Fallback>
                <p:oleObj name="Worksheet" r:id="rId7" imgW="1614240" imgH="1734840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1560513"/>
                        <a:ext cx="2046288" cy="166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0439" name="Text Box 7"/>
          <p:cNvSpPr txBox="1">
            <a:spLocks noChangeArrowheads="1"/>
          </p:cNvSpPr>
          <p:nvPr/>
        </p:nvSpPr>
        <p:spPr bwMode="auto">
          <a:xfrm>
            <a:off x="2181225" y="2273300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Scan D</a:t>
            </a:r>
          </a:p>
        </p:txBody>
      </p:sp>
      <p:sp>
        <p:nvSpPr>
          <p:cNvPr id="1170440" name="Line 8"/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70441" name="Text Box 9"/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charset="0"/>
              </a:rPr>
              <a:t>C</a:t>
            </a:r>
            <a:r>
              <a:rPr lang="en-US" i="1" baseline="-25000">
                <a:latin typeface="Times New Roman" charset="0"/>
              </a:rPr>
              <a:t>1</a:t>
            </a:r>
          </a:p>
        </p:txBody>
      </p:sp>
      <p:sp>
        <p:nvSpPr>
          <p:cNvPr id="1170442" name="Text Box 10"/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charset="0"/>
              </a:rPr>
              <a:t>L</a:t>
            </a:r>
            <a:r>
              <a:rPr lang="en-US" i="1" baseline="-25000">
                <a:latin typeface="Times New Roman" charset="0"/>
              </a:rPr>
              <a:t>1</a:t>
            </a:r>
          </a:p>
        </p:txBody>
      </p:sp>
      <p:graphicFrame>
        <p:nvGraphicFramePr>
          <p:cNvPr id="1170443" name="Object 11"/>
          <p:cNvGraphicFramePr>
            <a:graphicFrameLocks noChangeAspect="1"/>
          </p:cNvGraphicFramePr>
          <p:nvPr/>
        </p:nvGraphicFramePr>
        <p:xfrm>
          <a:off x="6610350" y="3381375"/>
          <a:ext cx="112077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Worksheet" r:id="rId9" imgW="987480" imgH="2417400" progId="Excel.Sheet.8">
                  <p:embed/>
                </p:oleObj>
              </mc:Choice>
              <mc:Fallback>
                <p:oleObj name="Worksheet" r:id="rId9" imgW="987480" imgH="2417400" progId="Excel.Shee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3381375"/>
                        <a:ext cx="1120775" cy="233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0444" name="Object 12"/>
          <p:cNvGraphicFramePr>
            <a:graphicFrameLocks noChangeAspect="1"/>
          </p:cNvGraphicFramePr>
          <p:nvPr/>
        </p:nvGraphicFramePr>
        <p:xfrm>
          <a:off x="3200400" y="3492500"/>
          <a:ext cx="17367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Worksheet" r:id="rId11" imgW="1576080" imgH="2417400" progId="Excel.Sheet.8">
                  <p:embed/>
                </p:oleObj>
              </mc:Choice>
              <mc:Fallback>
                <p:oleObj name="Worksheet" r:id="rId11" imgW="1576080" imgH="2417400" progId="Excel.Shee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92500"/>
                        <a:ext cx="1736725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0445" name="Object 13"/>
          <p:cNvGraphicFramePr>
            <a:graphicFrameLocks noChangeAspect="1"/>
          </p:cNvGraphicFramePr>
          <p:nvPr/>
        </p:nvGraphicFramePr>
        <p:xfrm>
          <a:off x="812800" y="3756025"/>
          <a:ext cx="1717675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Worksheet" r:id="rId13" imgW="1576080" imgH="1734840" progId="Excel.Sheet.8">
                  <p:embed/>
                </p:oleObj>
              </mc:Choice>
              <mc:Fallback>
                <p:oleObj name="Worksheet" r:id="rId13" imgW="1576080" imgH="1734840" progId="Excel.Shee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756025"/>
                        <a:ext cx="1717675" cy="180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0446" name="Text Box 14"/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charset="0"/>
              </a:rPr>
              <a:t>L</a:t>
            </a:r>
            <a:r>
              <a:rPr lang="en-US" i="1" baseline="-25000">
                <a:latin typeface="Times New Roman" charset="0"/>
              </a:rPr>
              <a:t>2</a:t>
            </a:r>
          </a:p>
        </p:txBody>
      </p:sp>
      <p:sp>
        <p:nvSpPr>
          <p:cNvPr id="1170447" name="Text Box 15"/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charset="0"/>
              </a:rPr>
              <a:t>C</a:t>
            </a:r>
            <a:r>
              <a:rPr lang="en-US" i="1" baseline="-25000">
                <a:latin typeface="Times New Roman" charset="0"/>
              </a:rPr>
              <a:t>2</a:t>
            </a:r>
          </a:p>
        </p:txBody>
      </p:sp>
      <p:sp>
        <p:nvSpPr>
          <p:cNvPr id="1170448" name="Text Box 16"/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charset="0"/>
              </a:rPr>
              <a:t>C</a:t>
            </a:r>
            <a:r>
              <a:rPr lang="en-US" i="1" baseline="-25000">
                <a:latin typeface="Times New Roman" charset="0"/>
              </a:rPr>
              <a:t>2</a:t>
            </a:r>
          </a:p>
        </p:txBody>
      </p:sp>
      <p:sp>
        <p:nvSpPr>
          <p:cNvPr id="1170449" name="Line 17"/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0450" name="Text Box 18"/>
          <p:cNvSpPr txBox="1">
            <a:spLocks noChangeArrowheads="1"/>
          </p:cNvSpPr>
          <p:nvPr/>
        </p:nvSpPr>
        <p:spPr bwMode="auto">
          <a:xfrm>
            <a:off x="5148263" y="3751263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Scan D</a:t>
            </a:r>
          </a:p>
        </p:txBody>
      </p:sp>
      <p:sp>
        <p:nvSpPr>
          <p:cNvPr id="1170451" name="AutoShape 19"/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70452" name="Line 20"/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0453" name="Text Box 21"/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charset="0"/>
              </a:rPr>
              <a:t>C</a:t>
            </a:r>
            <a:r>
              <a:rPr lang="en-US" i="1" baseline="-25000">
                <a:latin typeface="Times New Roman" charset="0"/>
              </a:rPr>
              <a:t>3</a:t>
            </a:r>
          </a:p>
        </p:txBody>
      </p:sp>
      <p:sp>
        <p:nvSpPr>
          <p:cNvPr id="1170454" name="Text Box 22"/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charset="0"/>
              </a:rPr>
              <a:t>L</a:t>
            </a:r>
            <a:r>
              <a:rPr lang="en-US" i="1" baseline="-25000">
                <a:latin typeface="Times New Roman" charset="0"/>
              </a:rPr>
              <a:t>3</a:t>
            </a:r>
          </a:p>
        </p:txBody>
      </p:sp>
      <p:graphicFrame>
        <p:nvGraphicFramePr>
          <p:cNvPr id="1170455" name="Object 23"/>
          <p:cNvGraphicFramePr>
            <a:graphicFrameLocks noChangeAspect="1"/>
          </p:cNvGraphicFramePr>
          <p:nvPr/>
        </p:nvGraphicFramePr>
        <p:xfrm>
          <a:off x="1166813" y="5845175"/>
          <a:ext cx="1125537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Worksheet" r:id="rId15" imgW="987480" imgH="711000" progId="Excel.Sheet.8">
                  <p:embed/>
                </p:oleObj>
              </mc:Choice>
              <mc:Fallback>
                <p:oleObj name="Worksheet" r:id="rId15" imgW="987480" imgH="711000" progId="Excel.Shee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5845175"/>
                        <a:ext cx="1125537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0456" name="Text Box 24"/>
          <p:cNvSpPr txBox="1">
            <a:spLocks noChangeArrowheads="1"/>
          </p:cNvSpPr>
          <p:nvPr/>
        </p:nvSpPr>
        <p:spPr bwMode="auto">
          <a:xfrm>
            <a:off x="2732088" y="5881688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Scan D</a:t>
            </a:r>
          </a:p>
        </p:txBody>
      </p:sp>
      <p:graphicFrame>
        <p:nvGraphicFramePr>
          <p:cNvPr id="1170457" name="Object 25"/>
          <p:cNvGraphicFramePr>
            <a:graphicFrameLocks noChangeAspect="1"/>
          </p:cNvGraphicFramePr>
          <p:nvPr/>
        </p:nvGraphicFramePr>
        <p:xfrm>
          <a:off x="4568825" y="5835650"/>
          <a:ext cx="17541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Worksheet" r:id="rId17" imgW="1576080" imgH="701640" progId="Excel.Sheet.8">
                  <p:embed/>
                </p:oleObj>
              </mc:Choice>
              <mc:Fallback>
                <p:oleObj name="Worksheet" r:id="rId17" imgW="1576080" imgH="701640" progId="Excel.Shee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5835650"/>
                        <a:ext cx="1754188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0458" name="AutoShape 26"/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0459" name="Line 27"/>
          <p:cNvSpPr>
            <a:spLocks noChangeShapeType="1"/>
          </p:cNvSpPr>
          <p:nvPr/>
        </p:nvSpPr>
        <p:spPr bwMode="auto">
          <a:xfrm>
            <a:off x="51816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70460" name="Line 28"/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Pendahuluan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Aturan asosiasi (</a:t>
            </a:r>
            <a:r>
              <a:rPr lang="en-US" b="1" i="1"/>
              <a:t>association rules</a:t>
            </a:r>
            <a:r>
              <a:rPr lang="en-US"/>
              <a:t>) sering juga disebut analisis afinitas (</a:t>
            </a:r>
            <a:r>
              <a:rPr lang="en-US" b="1" i="1"/>
              <a:t>affinity analysis</a:t>
            </a:r>
            <a:r>
              <a:rPr lang="en-US"/>
              <a:t>) – analisis pertalian</a:t>
            </a:r>
          </a:p>
          <a:p>
            <a:r>
              <a:rPr lang="en-US"/>
              <a:t>Studi mengenai ‘apa bersama apa’ atau “sesuatu memiliki pertalian dengan sesuatu”</a:t>
            </a:r>
          </a:p>
          <a:p>
            <a:r>
              <a:rPr lang="en-US"/>
              <a:t>Misal pada transaksi di supermarket:</a:t>
            </a:r>
          </a:p>
          <a:p>
            <a:pPr lvl="1"/>
            <a:r>
              <a:rPr lang="en-US"/>
              <a:t>Jika seseorang membeli susu bayi biasanya seseorang juga membeli diapers, dapat dikatakan susu bayi besama diapers atau susu bayi memiliki pertalian dengan diapers</a:t>
            </a:r>
          </a:p>
          <a:p>
            <a:r>
              <a:rPr lang="en-US"/>
              <a:t>Karena studi ini diawali pada database transaksi pelanggan, maka studi ini juga disebut “</a:t>
            </a:r>
            <a:r>
              <a:rPr lang="en-US" b="1" i="1"/>
              <a:t>market basket analysis</a:t>
            </a:r>
            <a:r>
              <a:rPr lang="en-US"/>
              <a:t>”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543800" cy="762000"/>
          </a:xfrm>
        </p:spPr>
        <p:txBody>
          <a:bodyPr/>
          <a:lstStyle/>
          <a:p>
            <a:r>
              <a:rPr lang="en-US"/>
              <a:t>Algoritma Apriori</a:t>
            </a:r>
          </a:p>
        </p:txBody>
      </p:sp>
      <p:sp>
        <p:nvSpPr>
          <p:cNvPr id="1169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848600" cy="5029200"/>
          </a:xfrm>
        </p:spPr>
        <p:txBody>
          <a:bodyPr>
            <a:normAutofit fontScale="92500"/>
          </a:bodyPr>
          <a:lstStyle/>
          <a:p>
            <a:r>
              <a:rPr lang="en-US" sz="2400">
                <a:solidFill>
                  <a:srgbClr val="FF0000"/>
                </a:solidFill>
              </a:rPr>
              <a:t>Langkah</a:t>
            </a:r>
            <a:r>
              <a:rPr lang="en-US" sz="2400">
                <a:solidFill>
                  <a:schemeClr val="hlink"/>
                </a:solidFill>
              </a:rPr>
              <a:t> </a:t>
            </a:r>
            <a:r>
              <a:rPr lang="en-US" sz="2400">
                <a:solidFill>
                  <a:srgbClr val="FF0000"/>
                </a:solidFill>
              </a:rPr>
              <a:t>penggabungan</a:t>
            </a:r>
            <a:r>
              <a:rPr lang="en-US" sz="2400"/>
              <a:t>: </a:t>
            </a:r>
            <a:r>
              <a:rPr lang="en-US" sz="2000"/>
              <a:t>C</a:t>
            </a:r>
            <a:r>
              <a:rPr lang="en-US" sz="1600" baseline="-25000"/>
              <a:t>k</a:t>
            </a:r>
            <a:r>
              <a:rPr lang="en-US" sz="1600"/>
              <a:t> dibangun dengan menggabungkan </a:t>
            </a:r>
            <a:r>
              <a:rPr lang="en-US" sz="2000"/>
              <a:t>L</a:t>
            </a:r>
            <a:r>
              <a:rPr lang="en-US" sz="1600" baseline="-25000"/>
              <a:t>k-1</a:t>
            </a:r>
            <a:r>
              <a:rPr lang="en-US" sz="2000"/>
              <a:t> dengan dirinya sendiri</a:t>
            </a:r>
          </a:p>
          <a:p>
            <a:r>
              <a:rPr lang="en-US" sz="2400">
                <a:solidFill>
                  <a:srgbClr val="FF0000"/>
                </a:solidFill>
              </a:rPr>
              <a:t>Langkah pemangkasan</a:t>
            </a:r>
            <a:r>
              <a:rPr lang="en-US" sz="2400"/>
              <a:t>:  Setiap </a:t>
            </a:r>
            <a:r>
              <a:rPr lang="en-US" sz="2000"/>
              <a:t>(k-1)-itemset yang tidak sering muncul (not frequent) tidak dapat menjadi subset dari frequent k-itemset</a:t>
            </a:r>
          </a:p>
          <a:p>
            <a:r>
              <a:rPr lang="en-US" sz="2400" u="sng"/>
              <a:t>Pseudo-code</a:t>
            </a:r>
            <a:r>
              <a:rPr lang="en-US" sz="2400"/>
              <a:t>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i="1"/>
              <a:t>C</a:t>
            </a:r>
            <a:r>
              <a:rPr lang="en-US" sz="2000" i="1" baseline="-25000"/>
              <a:t>k</a:t>
            </a:r>
            <a:r>
              <a:rPr lang="en-US" sz="2000"/>
              <a:t>: Candidate itemset of size k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i="1"/>
              <a:t>L</a:t>
            </a:r>
            <a:r>
              <a:rPr lang="en-US" sz="2000" i="1" baseline="-25000"/>
              <a:t>k</a:t>
            </a:r>
            <a:r>
              <a:rPr lang="en-US" sz="2000"/>
              <a:t> : frequent itemset of size k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400"/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i="1"/>
              <a:t>L</a:t>
            </a:r>
            <a:r>
              <a:rPr lang="en-US" sz="2000" i="1" baseline="-25000"/>
              <a:t>1</a:t>
            </a:r>
            <a:r>
              <a:rPr lang="en-US" sz="2000"/>
              <a:t> = {frequent items};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F83F24"/>
                </a:solidFill>
              </a:rPr>
              <a:t>for</a:t>
            </a:r>
            <a:r>
              <a:rPr lang="en-US" sz="2000" b="1"/>
              <a:t> </a:t>
            </a:r>
            <a:r>
              <a:rPr lang="en-US" sz="2000"/>
              <a:t>(</a:t>
            </a:r>
            <a:r>
              <a:rPr lang="en-US" sz="2000" i="1"/>
              <a:t>k</a:t>
            </a:r>
            <a:r>
              <a:rPr lang="en-US" sz="2000"/>
              <a:t> = 1; </a:t>
            </a:r>
            <a:r>
              <a:rPr lang="en-US" sz="2000" i="1"/>
              <a:t>L</a:t>
            </a:r>
            <a:r>
              <a:rPr lang="en-US" sz="2000" i="1" baseline="-25000"/>
              <a:t>k</a:t>
            </a:r>
            <a:r>
              <a:rPr lang="en-US" sz="2000"/>
              <a:t> !=</a:t>
            </a:r>
            <a:r>
              <a:rPr lang="en-US" sz="2000">
                <a:sym typeface="Symbol" pitchFamily="18" charset="2"/>
              </a:rPr>
              <a:t></a:t>
            </a:r>
            <a:r>
              <a:rPr lang="en-US" sz="2000"/>
              <a:t>; </a:t>
            </a:r>
            <a:r>
              <a:rPr lang="en-US" sz="2000" i="1"/>
              <a:t>k</a:t>
            </a:r>
            <a:r>
              <a:rPr lang="en-US" sz="2000"/>
              <a:t>++) </a:t>
            </a:r>
            <a:r>
              <a:rPr lang="en-US" sz="2000" b="1">
                <a:solidFill>
                  <a:srgbClr val="F83F24"/>
                </a:solidFill>
              </a:rPr>
              <a:t>do begin</a:t>
            </a:r>
            <a:endParaRPr lang="en-US" sz="200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  </a:t>
            </a:r>
            <a:r>
              <a:rPr lang="en-US" sz="2000" i="1"/>
              <a:t>C</a:t>
            </a:r>
            <a:r>
              <a:rPr lang="en-US" sz="2000" i="1" baseline="-25000"/>
              <a:t>k+1</a:t>
            </a:r>
            <a:r>
              <a:rPr lang="en-US" sz="2000"/>
              <a:t> = candidates generated from </a:t>
            </a:r>
            <a:r>
              <a:rPr lang="en-US" sz="2000" i="1"/>
              <a:t>L</a:t>
            </a:r>
            <a:r>
              <a:rPr lang="en-US" sz="2000" i="1" baseline="-25000"/>
              <a:t>k</a:t>
            </a:r>
            <a:r>
              <a:rPr lang="en-US" sz="2000"/>
              <a:t>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 </a:t>
            </a:r>
            <a:r>
              <a:rPr lang="en-US" sz="2000" b="1">
                <a:solidFill>
                  <a:srgbClr val="F83F24"/>
                </a:solidFill>
              </a:rPr>
              <a:t>for each</a:t>
            </a:r>
            <a:r>
              <a:rPr lang="en-US" sz="2000"/>
              <a:t> transaction </a:t>
            </a:r>
            <a:r>
              <a:rPr lang="en-US" sz="2000" i="1"/>
              <a:t>t</a:t>
            </a:r>
            <a:r>
              <a:rPr lang="en-US" sz="2000"/>
              <a:t> in database do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      increment the count of all candidates in </a:t>
            </a:r>
            <a:r>
              <a:rPr lang="en-US" sz="1800" i="1"/>
              <a:t>C</a:t>
            </a:r>
            <a:r>
              <a:rPr lang="en-US" sz="1800" i="1" baseline="-25000"/>
              <a:t>k+1</a:t>
            </a:r>
            <a:r>
              <a:rPr lang="en-US" sz="1800"/>
              <a:t>  that are contained in </a:t>
            </a:r>
            <a:r>
              <a:rPr lang="en-US" sz="1800" i="1"/>
              <a:t>t</a:t>
            </a:r>
            <a:endParaRPr lang="en-US" sz="180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 </a:t>
            </a:r>
            <a:r>
              <a:rPr lang="en-US" sz="2000" i="1"/>
              <a:t>L</a:t>
            </a:r>
            <a:r>
              <a:rPr lang="en-US" sz="2000" i="1" baseline="-25000"/>
              <a:t>k+1</a:t>
            </a:r>
            <a:r>
              <a:rPr lang="en-US" sz="2000"/>
              <a:t>  = candidates in </a:t>
            </a:r>
            <a:r>
              <a:rPr lang="en-US" sz="2000" i="1"/>
              <a:t>C</a:t>
            </a:r>
            <a:r>
              <a:rPr lang="en-US" sz="2000" i="1" baseline="-25000"/>
              <a:t>k+1</a:t>
            </a:r>
            <a:r>
              <a:rPr lang="en-US" sz="2000"/>
              <a:t> with min_support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   </a:t>
            </a:r>
            <a:r>
              <a:rPr lang="en-US" sz="2000" b="1">
                <a:solidFill>
                  <a:srgbClr val="F83F24"/>
                </a:solidFill>
              </a:rPr>
              <a:t> end</a:t>
            </a:r>
            <a:endParaRPr lang="en-US" sz="200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F83F24"/>
                </a:solidFill>
              </a:rPr>
              <a:t>return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</a:t>
            </a:r>
            <a:r>
              <a:rPr lang="en-US" sz="2000" i="1" baseline="-25000"/>
              <a:t>k</a:t>
            </a:r>
            <a:r>
              <a:rPr lang="en-US" sz="2000"/>
              <a:t> </a:t>
            </a:r>
            <a:r>
              <a:rPr lang="en-US" sz="2000" i="1"/>
              <a:t>L</a:t>
            </a:r>
            <a:r>
              <a:rPr lang="en-US" sz="2000" i="1" baseline="-25000"/>
              <a:t>k</a:t>
            </a:r>
            <a:r>
              <a:rPr lang="en-US" sz="2000"/>
              <a:t>;</a:t>
            </a:r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Bagaimana Membentuk Kandidat?</a:t>
            </a:r>
          </a:p>
        </p:txBody>
      </p:sp>
      <p:sp>
        <p:nvSpPr>
          <p:cNvPr id="12400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/>
              <a:t>Andaikan item dalam </a:t>
            </a:r>
            <a:r>
              <a:rPr lang="en-US" sz="2400" i="1"/>
              <a:t>L</a:t>
            </a:r>
            <a:r>
              <a:rPr lang="en-US" sz="2400" i="1" baseline="-25000"/>
              <a:t>k-1</a:t>
            </a:r>
            <a:r>
              <a:rPr lang="en-US" sz="2400"/>
              <a:t> terdaftar dalam suatu transaksi</a:t>
            </a:r>
          </a:p>
          <a:p>
            <a:pPr>
              <a:lnSpc>
                <a:spcPct val="120000"/>
              </a:lnSpc>
            </a:pPr>
            <a:r>
              <a:rPr lang="en-US" sz="2400"/>
              <a:t>Langkah 1: self-joining </a:t>
            </a:r>
            <a:r>
              <a:rPr lang="en-US" sz="2400" i="1"/>
              <a:t>L</a:t>
            </a:r>
            <a:r>
              <a:rPr lang="en-US" sz="2400" i="1" baseline="-25000"/>
              <a:t>k-1</a:t>
            </a:r>
            <a:r>
              <a:rPr lang="en-US" sz="2400"/>
              <a:t>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sz="2000"/>
              <a:t>insert into</a:t>
            </a:r>
            <a:r>
              <a:rPr lang="en-US" sz="2000" b="1"/>
              <a:t> </a:t>
            </a:r>
            <a:r>
              <a:rPr lang="en-US" sz="2000" b="1" i="1"/>
              <a:t>C</a:t>
            </a:r>
            <a:r>
              <a:rPr lang="en-US" sz="2000" b="1" i="1" baseline="-25000"/>
              <a:t>k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sz="2000"/>
              <a:t>select </a:t>
            </a:r>
            <a:r>
              <a:rPr lang="en-US" sz="2000" b="1" i="1"/>
              <a:t>p.item</a:t>
            </a:r>
            <a:r>
              <a:rPr lang="en-US" sz="2000" b="1" i="1" baseline="-25000"/>
              <a:t>1</a:t>
            </a:r>
            <a:r>
              <a:rPr lang="en-US" sz="2000" b="1" i="1"/>
              <a:t>, p.item</a:t>
            </a:r>
            <a:r>
              <a:rPr lang="en-US" sz="2000" b="1" i="1" baseline="-25000"/>
              <a:t>2</a:t>
            </a:r>
            <a:r>
              <a:rPr lang="en-US" sz="2000" b="1" i="1"/>
              <a:t>, …, p.item</a:t>
            </a:r>
            <a:r>
              <a:rPr lang="en-US" sz="2000" b="1" i="1" baseline="-25000"/>
              <a:t>k-1</a:t>
            </a:r>
            <a:r>
              <a:rPr lang="en-US" sz="2000" b="1" i="1"/>
              <a:t>, q.item</a:t>
            </a:r>
            <a:r>
              <a:rPr lang="en-US" sz="2000" b="1" i="1" baseline="-25000"/>
              <a:t>k-1</a:t>
            </a:r>
            <a:endParaRPr lang="en-US" sz="2000" b="1"/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sz="2000"/>
              <a:t>from </a:t>
            </a:r>
            <a:r>
              <a:rPr lang="en-US" sz="2000" b="1" i="1"/>
              <a:t>L</a:t>
            </a:r>
            <a:r>
              <a:rPr lang="en-US" sz="2000" b="1" i="1" baseline="-25000"/>
              <a:t>k-1</a:t>
            </a:r>
            <a:r>
              <a:rPr lang="en-US" sz="2000" b="1" i="1"/>
              <a:t> p, L</a:t>
            </a:r>
            <a:r>
              <a:rPr lang="en-US" sz="2000" b="1" i="1" baseline="-25000"/>
              <a:t>k-1 </a:t>
            </a:r>
            <a:r>
              <a:rPr lang="en-US" sz="2000" b="1" i="1"/>
              <a:t>q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sz="2000"/>
              <a:t>where </a:t>
            </a:r>
            <a:r>
              <a:rPr lang="en-US" sz="2000" b="1" i="1"/>
              <a:t>p.item</a:t>
            </a:r>
            <a:r>
              <a:rPr lang="en-US" sz="2000" b="1" i="1" baseline="-25000"/>
              <a:t>1</a:t>
            </a:r>
            <a:r>
              <a:rPr lang="en-US" sz="2000" b="1" i="1"/>
              <a:t>=q.item</a:t>
            </a:r>
            <a:r>
              <a:rPr lang="en-US" sz="2000" b="1" i="1" baseline="-25000"/>
              <a:t>1</a:t>
            </a:r>
            <a:r>
              <a:rPr lang="en-US" sz="2000" b="1" i="1"/>
              <a:t>, …, p.item</a:t>
            </a:r>
            <a:r>
              <a:rPr lang="en-US" sz="2000" b="1" i="1" baseline="-25000"/>
              <a:t>k-2</a:t>
            </a:r>
            <a:r>
              <a:rPr lang="en-US" sz="2000" b="1" i="1"/>
              <a:t>=q.item</a:t>
            </a:r>
            <a:r>
              <a:rPr lang="en-US" sz="2000" b="1" i="1" baseline="-25000"/>
              <a:t>k-2</a:t>
            </a:r>
            <a:r>
              <a:rPr lang="en-US" sz="2000" b="1" i="1"/>
              <a:t>, p.item</a:t>
            </a:r>
            <a:r>
              <a:rPr lang="en-US" sz="2000" b="1" i="1" baseline="-25000"/>
              <a:t>k-1 </a:t>
            </a:r>
            <a:r>
              <a:rPr lang="en-US" sz="2000" b="1" i="1"/>
              <a:t>&lt; q.item</a:t>
            </a:r>
            <a:r>
              <a:rPr lang="en-US" sz="2000" b="1" i="1" baseline="-25000"/>
              <a:t>k-1</a:t>
            </a:r>
          </a:p>
          <a:p>
            <a:pPr>
              <a:lnSpc>
                <a:spcPct val="120000"/>
              </a:lnSpc>
            </a:pPr>
            <a:r>
              <a:rPr lang="en-US" sz="2400"/>
              <a:t>Langkah 2: pruning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sz="2000"/>
              <a:t>forall </a:t>
            </a:r>
            <a:r>
              <a:rPr lang="en-US" sz="2000" b="1" i="1"/>
              <a:t>itemsets c in C</a:t>
            </a:r>
            <a:r>
              <a:rPr lang="en-US" sz="2000" b="1" i="1" baseline="-25000"/>
              <a:t>k</a:t>
            </a:r>
            <a:r>
              <a:rPr lang="en-US" sz="2000" b="1" i="1"/>
              <a:t> </a:t>
            </a:r>
            <a:r>
              <a:rPr lang="en-US" sz="2000"/>
              <a:t>do</a:t>
            </a:r>
          </a:p>
          <a:p>
            <a:pPr lvl="2">
              <a:lnSpc>
                <a:spcPct val="120000"/>
              </a:lnSpc>
              <a:buFont typeface="Wingdings" pitchFamily="2" charset="2"/>
              <a:buNone/>
            </a:pPr>
            <a:r>
              <a:rPr lang="en-US" sz="2000"/>
              <a:t>forall </a:t>
            </a:r>
            <a:r>
              <a:rPr lang="en-US" sz="2000" b="1" i="1"/>
              <a:t>(k-1)-subsets s of c </a:t>
            </a:r>
            <a:r>
              <a:rPr lang="en-US" sz="2000"/>
              <a:t>do</a:t>
            </a:r>
          </a:p>
          <a:p>
            <a:pPr lvl="3">
              <a:lnSpc>
                <a:spcPct val="120000"/>
              </a:lnSpc>
              <a:buFont typeface="Wingdings" pitchFamily="2" charset="2"/>
              <a:buNone/>
            </a:pPr>
            <a:r>
              <a:rPr lang="en-US" sz="1800" b="1"/>
              <a:t>if </a:t>
            </a:r>
            <a:r>
              <a:rPr lang="en-US" sz="1800" i="1"/>
              <a:t>(s is not in L</a:t>
            </a:r>
            <a:r>
              <a:rPr lang="en-US" sz="1800" i="1" baseline="-25000"/>
              <a:t>k-1</a:t>
            </a:r>
            <a:r>
              <a:rPr lang="en-US" sz="1800" i="1"/>
              <a:t>) </a:t>
            </a:r>
            <a:r>
              <a:rPr lang="en-US" sz="1800" b="1"/>
              <a:t>then delete </a:t>
            </a:r>
            <a:r>
              <a:rPr lang="en-US" sz="1800" i="1"/>
              <a:t>c</a:t>
            </a:r>
            <a:r>
              <a:rPr lang="en-US" sz="1800" b="1"/>
              <a:t> from </a:t>
            </a:r>
            <a:r>
              <a:rPr lang="en-US" sz="1800" i="1"/>
              <a:t>C</a:t>
            </a:r>
            <a:r>
              <a:rPr lang="en-US" sz="1800" i="1" baseline="-25000"/>
              <a:t>k</a:t>
            </a:r>
            <a:endParaRPr lang="en-US" sz="1800" b="1"/>
          </a:p>
        </p:txBody>
      </p:sp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Contoh Pembentukan Kandidat</a:t>
            </a:r>
          </a:p>
        </p:txBody>
      </p:sp>
      <p:sp>
        <p:nvSpPr>
          <p:cNvPr id="1242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2400" i="1"/>
              <a:t>L</a:t>
            </a:r>
            <a:r>
              <a:rPr lang="en-US" sz="2400" i="1" baseline="-25000"/>
              <a:t>3</a:t>
            </a:r>
            <a:r>
              <a:rPr lang="en-US" sz="2400" i="1"/>
              <a:t>=</a:t>
            </a:r>
            <a:r>
              <a:rPr lang="en-US" sz="2400"/>
              <a:t>{</a:t>
            </a:r>
            <a:r>
              <a:rPr lang="en-US" sz="2400" i="1"/>
              <a:t>abc, abd, acd, ace, bcd</a:t>
            </a:r>
            <a:r>
              <a:rPr lang="en-US" sz="2400"/>
              <a:t>}</a:t>
            </a:r>
          </a:p>
          <a:p>
            <a:pPr>
              <a:lnSpc>
                <a:spcPct val="140000"/>
              </a:lnSpc>
            </a:pPr>
            <a:r>
              <a:rPr lang="en-US" sz="2400"/>
              <a:t>Self-joining: </a:t>
            </a:r>
            <a:r>
              <a:rPr lang="en-US" sz="2400" i="1"/>
              <a:t>L</a:t>
            </a:r>
            <a:r>
              <a:rPr lang="en-US" sz="2400" i="1" baseline="-25000"/>
              <a:t>3</a:t>
            </a:r>
            <a:r>
              <a:rPr lang="en-US" sz="2400" i="1"/>
              <a:t>*L</a:t>
            </a:r>
            <a:r>
              <a:rPr lang="en-US" sz="2400" i="1" baseline="-25000"/>
              <a:t>3</a:t>
            </a:r>
            <a:endParaRPr lang="en-US" sz="2400" i="1"/>
          </a:p>
          <a:p>
            <a:pPr lvl="1">
              <a:lnSpc>
                <a:spcPct val="140000"/>
              </a:lnSpc>
            </a:pPr>
            <a:r>
              <a:rPr lang="en-US" sz="2400" i="1"/>
              <a:t>abcd  </a:t>
            </a:r>
            <a:r>
              <a:rPr lang="en-US" sz="2400"/>
              <a:t>from </a:t>
            </a:r>
            <a:r>
              <a:rPr lang="en-US" sz="2400" i="1"/>
              <a:t>abc</a:t>
            </a:r>
            <a:r>
              <a:rPr lang="en-US" sz="2400"/>
              <a:t> and </a:t>
            </a:r>
            <a:r>
              <a:rPr lang="en-US" sz="2400" i="1"/>
              <a:t>abd</a:t>
            </a:r>
          </a:p>
          <a:p>
            <a:pPr lvl="1">
              <a:lnSpc>
                <a:spcPct val="140000"/>
              </a:lnSpc>
            </a:pPr>
            <a:r>
              <a:rPr lang="en-US" sz="2400" i="1"/>
              <a:t>acde</a:t>
            </a:r>
            <a:r>
              <a:rPr lang="en-US" sz="2400"/>
              <a:t>  from </a:t>
            </a:r>
            <a:r>
              <a:rPr lang="en-US" sz="2400" i="1"/>
              <a:t>acd</a:t>
            </a:r>
            <a:r>
              <a:rPr lang="en-US" sz="2400"/>
              <a:t> and </a:t>
            </a:r>
            <a:r>
              <a:rPr lang="en-US" sz="2400" i="1"/>
              <a:t>ace</a:t>
            </a:r>
          </a:p>
          <a:p>
            <a:pPr>
              <a:lnSpc>
                <a:spcPct val="140000"/>
              </a:lnSpc>
            </a:pPr>
            <a:r>
              <a:rPr lang="en-US" sz="2400"/>
              <a:t>Pruning:</a:t>
            </a:r>
          </a:p>
          <a:p>
            <a:pPr lvl="1">
              <a:lnSpc>
                <a:spcPct val="140000"/>
              </a:lnSpc>
            </a:pPr>
            <a:r>
              <a:rPr lang="en-US" sz="2400" i="1"/>
              <a:t>acde</a:t>
            </a:r>
            <a:r>
              <a:rPr lang="en-US" sz="2400"/>
              <a:t> is removed because </a:t>
            </a:r>
            <a:r>
              <a:rPr lang="en-US" sz="2400" i="1"/>
              <a:t>ade</a:t>
            </a:r>
            <a:r>
              <a:rPr lang="en-US" sz="2400"/>
              <a:t> is not in </a:t>
            </a:r>
            <a:r>
              <a:rPr lang="en-US" sz="2400" i="1"/>
              <a:t>L</a:t>
            </a:r>
            <a:r>
              <a:rPr lang="en-US" sz="2400" i="1" baseline="-25000"/>
              <a:t>3</a:t>
            </a:r>
          </a:p>
          <a:p>
            <a:pPr>
              <a:lnSpc>
                <a:spcPct val="140000"/>
              </a:lnSpc>
            </a:pPr>
            <a:r>
              <a:rPr lang="en-US" sz="2400" i="1"/>
              <a:t>C</a:t>
            </a:r>
            <a:r>
              <a:rPr lang="en-US" sz="2400" i="1" baseline="-25000"/>
              <a:t>4</a:t>
            </a:r>
            <a:r>
              <a:rPr lang="en-US" sz="2400"/>
              <a:t>={</a:t>
            </a:r>
            <a:r>
              <a:rPr lang="en-US" sz="2400" i="1"/>
              <a:t>abcd</a:t>
            </a:r>
            <a:r>
              <a:rPr lang="en-US" sz="2400"/>
              <a:t>}</a:t>
            </a:r>
            <a:endParaRPr lang="en-US" sz="2400" i="1"/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/>
              <a:t>TUGAS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" y="2743200"/>
            <a:ext cx="8839200" cy="3581400"/>
          </a:xfrm>
        </p:spPr>
        <p:txBody>
          <a:bodyPr>
            <a:normAutofit/>
          </a:bodyPr>
          <a:lstStyle/>
          <a:p>
            <a:r>
              <a:rPr lang="en-US" dirty="0"/>
              <a:t>Cari tahu mengenai algoritma lain association rule: </a:t>
            </a:r>
          </a:p>
          <a:p>
            <a:r>
              <a:rPr lang="en-US" dirty="0"/>
              <a:t>ECLAT (NIM Ganjil) dan FP-GROWTH (NIM Genap).</a:t>
            </a:r>
          </a:p>
          <a:p>
            <a:r>
              <a:rPr lang="en-US" dirty="0"/>
              <a:t>Tuliskan langkah-langkahnya dengan beri contoh penyelesaian permasalahan dengan algoritma tersebut disertai langkah perhitungannya</a:t>
            </a:r>
          </a:p>
        </p:txBody>
      </p:sp>
    </p:spTree>
    <p:extLst>
      <p:ext uri="{BB962C8B-B14F-4D97-AF65-F5344CB8AC3E}">
        <p14:creationId xmlns:p14="http://schemas.microsoft.com/office/powerpoint/2010/main" val="1353138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PENGUMPULAN TUGAS</a:t>
            </a:r>
            <a:br>
              <a:rPr lang="en-US" dirty="0"/>
            </a:br>
            <a:r>
              <a:rPr lang="en-US" sz="3600" dirty="0"/>
              <a:t>(Deadline : Sabtu, 2 Mei 2020, Jam 24.00)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" y="2590800"/>
            <a:ext cx="8839200" cy="3581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KELAS - A</a:t>
            </a:r>
          </a:p>
          <a:p>
            <a:r>
              <a:rPr lang="en-US" dirty="0">
                <a:solidFill>
                  <a:srgbClr val="0070C0"/>
                </a:solidFill>
              </a:rPr>
              <a:t>bit.ly/DSA_TUGAS5</a:t>
            </a:r>
          </a:p>
          <a:p>
            <a:r>
              <a:rPr lang="en-US" dirty="0">
                <a:solidFill>
                  <a:srgbClr val="0070C0"/>
                </a:solidFill>
              </a:rPr>
              <a:t>KELAS - B</a:t>
            </a:r>
          </a:p>
          <a:p>
            <a:r>
              <a:rPr lang="en-US" dirty="0">
                <a:solidFill>
                  <a:srgbClr val="0070C0"/>
                </a:solidFill>
              </a:rPr>
              <a:t>bit.ly/DSB_TUGAS5</a:t>
            </a:r>
          </a:p>
          <a:p>
            <a:r>
              <a:rPr lang="en-US" dirty="0">
                <a:solidFill>
                  <a:srgbClr val="0070C0"/>
                </a:solidFill>
              </a:rPr>
              <a:t>KELAS - C</a:t>
            </a:r>
          </a:p>
          <a:p>
            <a:r>
              <a:rPr lang="en-US" dirty="0">
                <a:solidFill>
                  <a:srgbClr val="0070C0"/>
                </a:solidFill>
              </a:rPr>
              <a:t>bit.ly/DSC_TUGAS5</a:t>
            </a:r>
          </a:p>
        </p:txBody>
      </p:sp>
    </p:spTree>
    <p:extLst>
      <p:ext uri="{BB962C8B-B14F-4D97-AF65-F5344CB8AC3E}">
        <p14:creationId xmlns:p14="http://schemas.microsoft.com/office/powerpoint/2010/main" val="139972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Aturan Asosiasi dalam Penjualan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Tersedianya</a:t>
            </a:r>
            <a:r>
              <a:rPr lang="en-US" dirty="0"/>
              <a:t> database market basket /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pusat-pusat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(</a:t>
            </a:r>
            <a:r>
              <a:rPr lang="en-US" dirty="0" err="1"/>
              <a:t>apapun</a:t>
            </a:r>
            <a:r>
              <a:rPr lang="en-US" dirty="0"/>
              <a:t>)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teknik-teknik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asosiasi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item-item yang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/>
              <a:t>Market basket database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record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/>
              <a:t>amat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r>
              <a:rPr lang="en-US" dirty="0" err="1"/>
              <a:t>Tiap</a:t>
            </a:r>
            <a:r>
              <a:rPr lang="en-US" dirty="0"/>
              <a:t> record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item yang </a:t>
            </a:r>
            <a:r>
              <a:rPr lang="en-US" dirty="0" err="1"/>
              <a:t>dibeli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.</a:t>
            </a:r>
          </a:p>
          <a:p>
            <a:r>
              <a:rPr lang="en-US" dirty="0" err="1"/>
              <a:t>Pengambil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data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Aturan Asosiasi dalam Penjualan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Manfaat bagi manajer:</a:t>
            </a:r>
          </a:p>
          <a:p>
            <a:pPr lvl="1"/>
            <a:r>
              <a:rPr lang="en-US"/>
              <a:t>Dapat ditentukannya penempatan barang-barang dalam layout dengan lebih tepat.  Misal: susu diletakkan berdekatan dengan diapers</a:t>
            </a:r>
          </a:p>
          <a:p>
            <a:pPr lvl="1"/>
            <a:r>
              <a:rPr lang="en-US"/>
              <a:t>Promosi produk</a:t>
            </a:r>
          </a:p>
          <a:p>
            <a:pPr lvl="1"/>
            <a:r>
              <a:rPr lang="en-US"/>
              <a:t>Segmentasi pembeli</a:t>
            </a:r>
          </a:p>
          <a:p>
            <a:pPr lvl="1"/>
            <a:r>
              <a:rPr lang="en-US"/>
              <a:t>Pembuatan katalog</a:t>
            </a:r>
          </a:p>
          <a:p>
            <a:pPr lvl="1"/>
            <a:r>
              <a:rPr lang="en-US"/>
              <a:t>Melihat pola kecenderungan pola belanja pelanggan</a:t>
            </a:r>
          </a:p>
          <a:p>
            <a:r>
              <a:rPr lang="en-US"/>
              <a:t>Aturan asosiasi juga dapat diterapkan dalam bentuk sistem rekomendasi, misal:</a:t>
            </a:r>
          </a:p>
          <a:p>
            <a:pPr lvl="1"/>
            <a:r>
              <a:rPr lang="en-US"/>
              <a:t>Sistem rekomendasi pembelian buku atau dvd online (</a:t>
            </a:r>
            <a:r>
              <a:rPr lang="en-US">
                <a:hlinkClick r:id="rId2"/>
              </a:rPr>
              <a:t>www.amazon.com</a:t>
            </a:r>
            <a:r>
              <a:rPr lang="en-US"/>
              <a:t>)</a:t>
            </a:r>
          </a:p>
          <a:p>
            <a:pPr lvl="1"/>
            <a:r>
              <a:rPr lang="en-US"/>
              <a:t>Sistem rekomendasi pencarian artikel dalam search engine</a:t>
            </a:r>
          </a:p>
          <a:p>
            <a:pPr lvl="1"/>
            <a:r>
              <a:rPr lang="en-US"/>
              <a:t>Sistem rekomendasi peminjaman atau pengadaan buku pada perpustakaan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Aturan Asosiasi dalam Penjualan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 </a:t>
            </a:r>
            <a:r>
              <a:rPr lang="en-US" dirty="0" err="1"/>
              <a:t>terpenting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asosiasi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“if-</a:t>
            </a:r>
            <a:r>
              <a:rPr lang="en-US" dirty="0" err="1"/>
              <a:t>then”atau</a:t>
            </a:r>
            <a:r>
              <a:rPr lang="en-US" dirty="0"/>
              <a:t> “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probabilistik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 Mining</a:t>
            </a:r>
          </a:p>
        </p:txBody>
      </p:sp>
      <p:sp>
        <p:nvSpPr>
          <p:cNvPr id="1230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Jika diberikan sekumpulan data transaksi, tentukan suatu aturan yang akan memprediksi kemunculan suatu item berdasar kemunculan item yang lain dalam transaksi tersebut</a:t>
            </a:r>
          </a:p>
        </p:txBody>
      </p:sp>
      <p:sp>
        <p:nvSpPr>
          <p:cNvPr id="1230852" name="Text Box 4"/>
          <p:cNvSpPr txBox="1">
            <a:spLocks noChangeArrowheads="1"/>
          </p:cNvSpPr>
          <p:nvPr/>
        </p:nvSpPr>
        <p:spPr bwMode="auto">
          <a:xfrm>
            <a:off x="685800" y="3565525"/>
            <a:ext cx="4191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1230853" name="Object 5"/>
          <p:cNvGraphicFramePr>
            <a:graphicFrameLocks noChangeAspect="1"/>
          </p:cNvGraphicFramePr>
          <p:nvPr/>
        </p:nvGraphicFramePr>
        <p:xfrm>
          <a:off x="609600" y="4173537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4" imgW="3433292" imgH="1998228" progId="Word.Document.8">
                  <p:embed/>
                </p:oleObj>
              </mc:Choice>
              <mc:Fallback>
                <p:oleObj name="Document" r:id="rId4" imgW="3433292" imgH="199822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73537"/>
                        <a:ext cx="4343400" cy="253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54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Contoh dari Association Rules</a:t>
            </a:r>
          </a:p>
        </p:txBody>
      </p:sp>
      <p:sp>
        <p:nvSpPr>
          <p:cNvPr id="1230855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{Diaper} </a:t>
            </a:r>
            <a:r>
              <a:rPr lang="en-US" sz="1800" b="0">
                <a:sym typeface="Symbol" pitchFamily="18" charset="2"/>
              </a:rPr>
              <a:t> {Beer},</a:t>
            </a:r>
            <a:br>
              <a:rPr lang="en-US" sz="1800" b="0">
                <a:sym typeface="Symbol" pitchFamily="18" charset="2"/>
              </a:rPr>
            </a:br>
            <a:r>
              <a:rPr lang="en-US" sz="1800" b="0">
                <a:sym typeface="Symbol" pitchFamily="18" charset="2"/>
              </a:rPr>
              <a:t>{Milk, Bread}  {Eggs,Coke},</a:t>
            </a:r>
            <a:br>
              <a:rPr lang="en-US" sz="1800" b="0">
                <a:sym typeface="Symbol" pitchFamily="18" charset="2"/>
              </a:rPr>
            </a:br>
            <a:r>
              <a:rPr lang="en-US" sz="1800" b="0">
                <a:sym typeface="Symbol" pitchFamily="18" charset="2"/>
              </a:rPr>
              <a:t>{Beer, Bread}  {Milk},</a:t>
            </a:r>
          </a:p>
        </p:txBody>
      </p:sp>
      <p:sp>
        <p:nvSpPr>
          <p:cNvPr id="1230856" name="Text Box 8"/>
          <p:cNvSpPr txBox="1">
            <a:spLocks noChangeArrowheads="1"/>
          </p:cNvSpPr>
          <p:nvPr/>
        </p:nvSpPr>
        <p:spPr bwMode="auto">
          <a:xfrm>
            <a:off x="4876800" y="4953000"/>
            <a:ext cx="4038600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/>
              <a:t>Pengertian dari pernyataan tersebut adalah </a:t>
            </a:r>
            <a:r>
              <a:rPr lang="en-US" sz="2000" b="0" i="1"/>
              <a:t>co-occurrence</a:t>
            </a:r>
            <a:r>
              <a:rPr lang="en-US" sz="2000" b="0"/>
              <a:t>, bukan sebab akibat (kausalitas)!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Definisi: Frequent Itemset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4876800" cy="5334000"/>
          </a:xfrm>
          <a:noFill/>
          <a:ln/>
        </p:spPr>
        <p:txBody>
          <a:bodyPr>
            <a:normAutofit/>
          </a:bodyPr>
          <a:lstStyle/>
          <a:p>
            <a:pPr marL="342900" indent="-342900"/>
            <a:r>
              <a:rPr lang="en-US" sz="2000" b="1" dirty="0" err="1"/>
              <a:t>Itemset</a:t>
            </a:r>
            <a:endParaRPr lang="en-US" sz="2000" b="1" dirty="0"/>
          </a:p>
          <a:p>
            <a:pPr marL="742950" lvl="1" indent="-285750"/>
            <a:r>
              <a:rPr lang="en-US" sz="1800" dirty="0" err="1"/>
              <a:t>Sekumpulan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item</a:t>
            </a:r>
          </a:p>
          <a:p>
            <a:pPr marL="1143000" lvl="2" indent="-228600"/>
            <a:r>
              <a:rPr lang="en-US" sz="1600" dirty="0" err="1"/>
              <a:t>Misal</a:t>
            </a:r>
            <a:r>
              <a:rPr lang="en-US" sz="1600" dirty="0"/>
              <a:t>: {Milk, Bread, Diaper}</a:t>
            </a:r>
          </a:p>
          <a:p>
            <a:pPr marL="742950" lvl="1" indent="-285750"/>
            <a:r>
              <a:rPr lang="en-US" sz="1800" dirty="0"/>
              <a:t>k-</a:t>
            </a:r>
            <a:r>
              <a:rPr lang="en-US" sz="1800" dirty="0" err="1"/>
              <a:t>itemset</a:t>
            </a:r>
            <a:endParaRPr lang="en-US" sz="1800" dirty="0"/>
          </a:p>
          <a:p>
            <a:pPr marL="1143000" lvl="2" indent="-228600"/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itemset</a:t>
            </a:r>
            <a:r>
              <a:rPr lang="en-US" sz="1600" dirty="0"/>
              <a:t> yang </a:t>
            </a:r>
            <a:r>
              <a:rPr lang="en-US" sz="1600" dirty="0" err="1"/>
              <a:t>terdiri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k item</a:t>
            </a:r>
            <a:endParaRPr lang="en-US" sz="1600" b="1" dirty="0"/>
          </a:p>
          <a:p>
            <a:pPr marL="342900" indent="-342900"/>
            <a:r>
              <a:rPr lang="en-US" sz="2000" b="1" dirty="0"/>
              <a:t>Support count (</a:t>
            </a:r>
            <a:r>
              <a:rPr lang="en-US" sz="2000" b="1" dirty="0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sz="1800" dirty="0" err="1"/>
              <a:t>Frekuensi</a:t>
            </a:r>
            <a:r>
              <a:rPr lang="en-US" sz="1800" dirty="0"/>
              <a:t> </a:t>
            </a:r>
            <a:r>
              <a:rPr lang="en-US" sz="1800" dirty="0" err="1"/>
              <a:t>kemunculan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itemset</a:t>
            </a:r>
            <a:endParaRPr lang="en-US" sz="1800" dirty="0"/>
          </a:p>
          <a:p>
            <a:pPr marL="742950" lvl="1" indent="-285750"/>
            <a:r>
              <a:rPr lang="en-US" sz="1800" dirty="0" err="1"/>
              <a:t>Misal</a:t>
            </a:r>
            <a:r>
              <a:rPr lang="en-US" sz="1800" dirty="0"/>
              <a:t>:   </a:t>
            </a:r>
            <a:r>
              <a:rPr lang="en-US" sz="1800" dirty="0">
                <a:sym typeface="Symbol" pitchFamily="18" charset="2"/>
              </a:rPr>
              <a:t>({Milk, </a:t>
            </a:r>
            <a:r>
              <a:rPr lang="en-US" sz="1800" dirty="0" err="1">
                <a:sym typeface="Symbol" pitchFamily="18" charset="2"/>
              </a:rPr>
              <a:t>Bread,Diaper</a:t>
            </a:r>
            <a:r>
              <a:rPr lang="en-US" sz="1800" dirty="0">
                <a:sym typeface="Symbol" pitchFamily="18" charset="2"/>
              </a:rPr>
              <a:t>}) = 2 </a:t>
            </a:r>
            <a:endParaRPr lang="en-US" sz="1800" dirty="0"/>
          </a:p>
          <a:p>
            <a:pPr marL="342900" indent="-342900"/>
            <a:r>
              <a:rPr lang="en-US" sz="2000" b="1" dirty="0"/>
              <a:t>Support</a:t>
            </a:r>
          </a:p>
          <a:p>
            <a:pPr marL="742950" lvl="1" indent="-285750"/>
            <a:r>
              <a:rPr lang="en-US" sz="1800" dirty="0" err="1"/>
              <a:t>Pecahan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r>
              <a:rPr lang="en-US" sz="1800" dirty="0"/>
              <a:t> yang </a:t>
            </a:r>
            <a:r>
              <a:rPr lang="en-US" sz="1800" dirty="0" err="1"/>
              <a:t>terdiri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itemset</a:t>
            </a:r>
            <a:endParaRPr lang="en-US" sz="1800" dirty="0"/>
          </a:p>
          <a:p>
            <a:pPr marL="742950" lvl="1" indent="-285750"/>
            <a:r>
              <a:rPr lang="en-US" sz="1800" dirty="0" err="1"/>
              <a:t>Misal</a:t>
            </a:r>
            <a:r>
              <a:rPr lang="en-US" sz="1800" dirty="0"/>
              <a:t>: s({Milk, Bread, Diaper}) = 2/5</a:t>
            </a:r>
          </a:p>
          <a:p>
            <a:pPr marL="342900" indent="-342900"/>
            <a:r>
              <a:rPr lang="en-US" sz="2000" b="1" dirty="0"/>
              <a:t>Frequent </a:t>
            </a:r>
            <a:r>
              <a:rPr lang="en-US" sz="2000" b="1" dirty="0" err="1"/>
              <a:t>Itemset</a:t>
            </a:r>
            <a:endParaRPr lang="en-US" sz="2000" b="1" dirty="0"/>
          </a:p>
          <a:p>
            <a:pPr marL="742950" lvl="1" indent="-285750"/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itemset</a:t>
            </a:r>
            <a:r>
              <a:rPr lang="en-US" sz="1800" dirty="0"/>
              <a:t> yang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support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tinggi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batas</a:t>
            </a:r>
            <a:r>
              <a:rPr lang="en-US" sz="1800" dirty="0"/>
              <a:t> minimum support (</a:t>
            </a:r>
            <a:r>
              <a:rPr lang="en-US" sz="1800" i="1" dirty="0" err="1"/>
              <a:t>minsup</a:t>
            </a:r>
            <a:r>
              <a:rPr lang="en-US" sz="1800" dirty="0"/>
              <a:t>)</a:t>
            </a:r>
          </a:p>
        </p:txBody>
      </p:sp>
      <p:graphicFrame>
        <p:nvGraphicFramePr>
          <p:cNvPr id="1231917" name="Object 45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410200" y="2089150"/>
          <a:ext cx="3657600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4" imgW="3359338" imgH="2015504" progId="Word.Document.8">
                  <p:embed/>
                </p:oleObj>
              </mc:Choice>
              <mc:Fallback>
                <p:oleObj name="Document" r:id="rId4" imgW="3359338" imgH="201550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89150"/>
                        <a:ext cx="3657600" cy="219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Definisi: Association Rule</a:t>
            </a:r>
          </a:p>
        </p:txBody>
      </p:sp>
      <p:graphicFrame>
        <p:nvGraphicFramePr>
          <p:cNvPr id="1210389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5257800" y="1524000"/>
          <a:ext cx="335915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Document" r:id="rId4" imgW="3359338" imgH="2015504" progId="Word.Document.8">
                  <p:embed/>
                </p:oleObj>
              </mc:Choice>
              <mc:Fallback>
                <p:oleObj name="Document" r:id="rId4" imgW="3359338" imgH="2015504" progId="Word.Document.8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524000"/>
                        <a:ext cx="3359150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784725" y="3657600"/>
            <a:ext cx="3978275" cy="2527300"/>
            <a:chOff x="3014" y="2304"/>
            <a:chExt cx="2506" cy="1592"/>
          </a:xfrm>
        </p:grpSpPr>
        <p:sp>
          <p:nvSpPr>
            <p:cNvPr id="1210379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5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  <a:latin typeface="Times New Roman" charset="0"/>
                </a:rPr>
                <a:t>Misal:</a:t>
              </a:r>
              <a:endParaRPr lang="en-US" sz="2800" b="0">
                <a:solidFill>
                  <a:srgbClr val="FF0000"/>
                </a:solidFill>
                <a:latin typeface="Times New Roman" charset="0"/>
              </a:endParaRPr>
            </a:p>
          </p:txBody>
        </p:sp>
        <p:graphicFrame>
          <p:nvGraphicFramePr>
            <p:cNvPr id="1210380" name="Object 12"/>
            <p:cNvGraphicFramePr>
              <a:graphicFrameLocks noChangeAspect="1"/>
            </p:cNvGraphicFramePr>
            <p:nvPr/>
          </p:nvGraphicFramePr>
          <p:xfrm>
            <a:off x="3779" y="2545"/>
            <a:ext cx="174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Equation" r:id="rId6" imgW="1460160" imgH="203040" progId="Equation.3">
                    <p:embed/>
                  </p:oleObj>
                </mc:Choice>
                <mc:Fallback>
                  <p:oleObj name="Equation" r:id="rId6" imgW="1460160" imgH="2030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2545"/>
                          <a:ext cx="1741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0381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Equation" r:id="rId8" imgW="4317840" imgH="787320" progId="Equation.3">
                    <p:embed/>
                  </p:oleObj>
                </mc:Choice>
                <mc:Fallback>
                  <p:oleObj name="Equation" r:id="rId8" imgW="4317840" imgH="78732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0382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Equation" r:id="rId10" imgW="4470120" imgH="787320" progId="Equation.3">
                    <p:embed/>
                  </p:oleObj>
                </mc:Choice>
                <mc:Fallback>
                  <p:oleObj name="Equation" r:id="rId10" imgW="4470120" imgH="78732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304800" y="1447800"/>
            <a:ext cx="4267200" cy="472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000"/>
              <a:t>Association Rule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/>
              <a:t>Persamaan dalam bentuk X </a:t>
            </a:r>
            <a:r>
              <a:rPr lang="en-US" sz="1800" b="0">
                <a:sym typeface="Symbol" pitchFamily="18" charset="2"/>
              </a:rPr>
              <a:t> Y, di mana X dan Y merupakan itemset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/>
              <a:t>Misal:</a:t>
            </a:r>
            <a:br>
              <a:rPr lang="en-US" sz="1800" b="0"/>
            </a:br>
            <a:r>
              <a:rPr lang="en-US" sz="1800" b="0"/>
              <a:t>   {Milk, Diaper} </a:t>
            </a:r>
            <a:r>
              <a:rPr lang="en-US" sz="1800" b="0">
                <a:sym typeface="Symbol" pitchFamily="18" charset="2"/>
              </a:rPr>
              <a:t> {Beer}</a:t>
            </a:r>
            <a:r>
              <a:rPr lang="en-US" sz="1800" b="0"/>
              <a:t> 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None/>
            </a:pPr>
            <a:endParaRPr lang="en-US" sz="1800"/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000"/>
              <a:t>Rule Evaluation Metrics</a:t>
            </a:r>
            <a:endParaRPr lang="en-US" sz="2000">
              <a:sym typeface="Symbol" pitchFamily="18" charset="2"/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/>
              <a:t>Support (s)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600" b="0"/>
              <a:t>Pecahan transaksi yang terdiri dari kedua item X dan Y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/>
              <a:t>Confidence (c)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600" b="0"/>
              <a:t>Ukuran seberapa sering item dalam y muncul darlam transaksi yang terdiri dari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Tugas Association Rule Mining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Jika diberikan sekumpulan transaski T, tujuan dari association rule mining adalah menemukan semua aturan yang memiliki:</a:t>
            </a:r>
          </a:p>
          <a:p>
            <a:pPr lvl="1"/>
            <a:r>
              <a:rPr lang="en-US"/>
              <a:t>support </a:t>
            </a:r>
            <a:r>
              <a:rPr lang="en-US">
                <a:cs typeface="Arial" charset="0"/>
              </a:rPr>
              <a:t>≥ batas </a:t>
            </a:r>
            <a:r>
              <a:rPr lang="en-US" i="1">
                <a:cs typeface="Arial" charset="0"/>
              </a:rPr>
              <a:t>minsup</a:t>
            </a:r>
            <a:endParaRPr lang="en-US">
              <a:cs typeface="Arial" charset="0"/>
            </a:endParaRPr>
          </a:p>
          <a:p>
            <a:pPr lvl="1"/>
            <a:r>
              <a:rPr lang="en-US">
                <a:cs typeface="Arial" charset="0"/>
              </a:rPr>
              <a:t>confidence ≥ batas </a:t>
            </a:r>
            <a:r>
              <a:rPr lang="en-US" i="1">
                <a:cs typeface="Arial" charset="0"/>
              </a:rPr>
              <a:t>minconf</a:t>
            </a:r>
            <a:endParaRPr lang="en-US">
              <a:cs typeface="Arial" charset="0"/>
            </a:endParaRPr>
          </a:p>
          <a:p>
            <a:pPr lvl="1"/>
            <a:endParaRPr lang="en-US">
              <a:cs typeface="Arial" charset="0"/>
            </a:endParaRPr>
          </a:p>
          <a:p>
            <a:r>
              <a:rPr lang="en-US">
                <a:cs typeface="Arial" charset="0"/>
              </a:rPr>
              <a:t>Pendekatan Brute-force :</a:t>
            </a:r>
          </a:p>
          <a:p>
            <a:pPr lvl="1"/>
            <a:r>
              <a:rPr lang="en-US">
                <a:cs typeface="Arial" charset="0"/>
              </a:rPr>
              <a:t>Daftar semua association rules yang mungkin</a:t>
            </a:r>
          </a:p>
          <a:p>
            <a:pPr lvl="1"/>
            <a:r>
              <a:rPr lang="en-US">
                <a:cs typeface="Arial" charset="0"/>
              </a:rPr>
              <a:t>Hitung support dan confidence untuk masing-masing</a:t>
            </a:r>
          </a:p>
          <a:p>
            <a:pPr lvl="1"/>
            <a:r>
              <a:rPr lang="en-US">
                <a:cs typeface="Arial" charset="0"/>
              </a:rPr>
              <a:t>Pangkas (Prune) aturan yang tidak memenuhi batas </a:t>
            </a:r>
            <a:r>
              <a:rPr lang="en-US" i="1">
                <a:cs typeface="Arial" charset="0"/>
              </a:rPr>
              <a:t>minsup</a:t>
            </a:r>
            <a:r>
              <a:rPr lang="en-US">
                <a:cs typeface="Arial" charset="0"/>
              </a:rPr>
              <a:t> dan </a:t>
            </a:r>
            <a:r>
              <a:rPr lang="en-US" i="1">
                <a:cs typeface="Arial" charset="0"/>
              </a:rPr>
              <a:t>minconf</a:t>
            </a:r>
            <a:endParaRPr lang="en-US"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>
                <a:cs typeface="Arial" charset="0"/>
                <a:sym typeface="Symbol" pitchFamily="18" charset="2"/>
              </a:rPr>
              <a:t> </a:t>
            </a:r>
            <a:r>
              <a:rPr lang="en-US">
                <a:solidFill>
                  <a:srgbClr val="FF0000"/>
                </a:solidFill>
                <a:cs typeface="Arial" charset="0"/>
              </a:rPr>
              <a:t>Computationally prohibitive</a:t>
            </a:r>
            <a:r>
              <a:rPr lang="en-US">
                <a:cs typeface="Arial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2110</TotalTime>
  <Words>1904</Words>
  <Application>Microsoft Office PowerPoint</Application>
  <PresentationFormat>On-screen Show (4:3)</PresentationFormat>
  <Paragraphs>248</Paragraphs>
  <Slides>24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Monotype Sorts</vt:lpstr>
      <vt:lpstr>Tahoma</vt:lpstr>
      <vt:lpstr>Times New Roman</vt:lpstr>
      <vt:lpstr>Wingdings</vt:lpstr>
      <vt:lpstr>Office Theme</vt:lpstr>
      <vt:lpstr>Document</vt:lpstr>
      <vt:lpstr>Equation</vt:lpstr>
      <vt:lpstr>VISIO</vt:lpstr>
      <vt:lpstr>Visio</vt:lpstr>
      <vt:lpstr>Worksheet</vt:lpstr>
      <vt:lpstr>Association Rule (Apriori Algorithm)</vt:lpstr>
      <vt:lpstr>Pendahuluan</vt:lpstr>
      <vt:lpstr>Aturan Asosiasi dalam Penjualan</vt:lpstr>
      <vt:lpstr>Aturan Asosiasi dalam Penjualan (cont)</vt:lpstr>
      <vt:lpstr>Aturan Asosiasi dalam Penjualan (cont)</vt:lpstr>
      <vt:lpstr>Association Rule Mining</vt:lpstr>
      <vt:lpstr>Definisi: Frequent Itemset</vt:lpstr>
      <vt:lpstr>Definisi: Association Rule</vt:lpstr>
      <vt:lpstr>Tugas Association Rule Mining</vt:lpstr>
      <vt:lpstr>Mining Association Rules</vt:lpstr>
      <vt:lpstr>Mining Association Rules</vt:lpstr>
      <vt:lpstr>Frequent Itemset Generation</vt:lpstr>
      <vt:lpstr>Frequent Itemset Generation</vt:lpstr>
      <vt:lpstr>Computational Complexity</vt:lpstr>
      <vt:lpstr>Strategi Pembentukan Frequent Itemset</vt:lpstr>
      <vt:lpstr>Mengurangi Jumlah Kandidat</vt:lpstr>
      <vt:lpstr>Gambaran Prinsip Apriori</vt:lpstr>
      <vt:lpstr>Gambaran Apriori Principle</vt:lpstr>
      <vt:lpstr>Algoritma Apriori — Contoh</vt:lpstr>
      <vt:lpstr>Algoritma Apriori</vt:lpstr>
      <vt:lpstr>Bagaimana Membentuk Kandidat?</vt:lpstr>
      <vt:lpstr>Contoh Pembentukan Kandidat</vt:lpstr>
      <vt:lpstr>TUGAS</vt:lpstr>
      <vt:lpstr>PENGUMPULAN TUGAS (Deadline : Sabtu, 2 Mei 2020, Jam 24.00)</vt:lpstr>
    </vt:vector>
  </TitlesOfParts>
  <Company>Central Library of Brawijaya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 (Aturan Asosiasi)</dc:title>
  <dc:creator>Agus Wahyu Widodo, ST</dc:creator>
  <cp:lastModifiedBy>Vynska Amalia Permadi</cp:lastModifiedBy>
  <cp:revision>60</cp:revision>
  <dcterms:created xsi:type="dcterms:W3CDTF">2007-11-26T01:02:05Z</dcterms:created>
  <dcterms:modified xsi:type="dcterms:W3CDTF">2020-04-22T15:32:49Z</dcterms:modified>
</cp:coreProperties>
</file>