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9" r:id="rId2"/>
    <p:sldId id="504" r:id="rId3"/>
    <p:sldId id="508" r:id="rId4"/>
    <p:sldId id="260" r:id="rId5"/>
    <p:sldId id="505" r:id="rId6"/>
    <p:sldId id="506" r:id="rId7"/>
    <p:sldId id="507" r:id="rId8"/>
    <p:sldId id="261" r:id="rId9"/>
    <p:sldId id="264" r:id="rId10"/>
    <p:sldId id="509" r:id="rId11"/>
    <p:sldId id="265" r:id="rId12"/>
    <p:sldId id="510"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75" autoAdjust="0"/>
  </p:normalViewPr>
  <p:slideViewPr>
    <p:cSldViewPr>
      <p:cViewPr varScale="1">
        <p:scale>
          <a:sx n="53" d="100"/>
          <a:sy n="53" d="100"/>
        </p:scale>
        <p:origin x="18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EE6EF2-E833-41BD-80A8-83301FE5A10D}"/>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BE082E4-4895-496B-85B6-0021690EF934}"/>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A25EE361-B3DD-48BF-99D1-2AE8D7B71D1F}" type="datetimeFigureOut">
              <a:rPr lang="en-US" smtClean="0"/>
              <a:t>4/29/2020</a:t>
            </a:fld>
            <a:endParaRPr lang="en-US"/>
          </a:p>
        </p:txBody>
      </p:sp>
      <p:sp>
        <p:nvSpPr>
          <p:cNvPr id="4" name="Footer Placeholder 3">
            <a:extLst>
              <a:ext uri="{FF2B5EF4-FFF2-40B4-BE49-F238E27FC236}">
                <a16:creationId xmlns:a16="http://schemas.microsoft.com/office/drawing/2014/main" id="{606450EB-73C1-4F4B-8144-47C9C972945B}"/>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A2C9B2-E99B-4672-8248-FB326686D823}"/>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E3C3E1AE-08CE-42BF-BBA6-209B1D8DF2CA}" type="slidenum">
              <a:rPr lang="en-US" smtClean="0"/>
              <a:t>‹#›</a:t>
            </a:fld>
            <a:endParaRPr lang="en-US"/>
          </a:p>
        </p:txBody>
      </p:sp>
    </p:spTree>
    <p:extLst>
      <p:ext uri="{BB962C8B-B14F-4D97-AF65-F5344CB8AC3E}">
        <p14:creationId xmlns:p14="http://schemas.microsoft.com/office/powerpoint/2010/main" val="28583016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7FE1146-6743-437E-98C5-6A1E9BC6085C}" type="datetimeFigureOut">
              <a:rPr lang="en-US" smtClean="0"/>
              <a:t>4/29/2020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9C81CDB-F2F7-49AE-92FD-F90E4A4A405A}" type="slidenum">
              <a:rPr lang="en-US" smtClean="0"/>
              <a:t>‹#›</a:t>
            </a:fld>
            <a:endParaRPr lang="en-US"/>
          </a:p>
        </p:txBody>
      </p:sp>
    </p:spTree>
    <p:extLst>
      <p:ext uri="{BB962C8B-B14F-4D97-AF65-F5344CB8AC3E}">
        <p14:creationId xmlns:p14="http://schemas.microsoft.com/office/powerpoint/2010/main" val="307210711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Buku referensi yang dapat digunakan.</a:t>
            </a:r>
          </a:p>
        </p:txBody>
      </p:sp>
    </p:spTree>
    <p:extLst>
      <p:ext uri="{BB962C8B-B14F-4D97-AF65-F5344CB8AC3E}">
        <p14:creationId xmlns:p14="http://schemas.microsoft.com/office/powerpoint/2010/main" val="4270381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adalah salah satu topik dalam data science yang cukup populer. Melalui analisis sentimen, kita dapat menganalisis opini, sentimen, evaluasi, sikap, penilaian, pengaruh, pandangan, subjektivitas, dll pada suatu teks.</a:t>
            </a:r>
          </a:p>
          <a:p>
            <a:r>
              <a:rPr lang="en-US" dirty="0"/>
              <a:t>Bentuk teks yang dapat digunakan dalam sentiment analysis beragam, dapat berupa review, blog, biografi, diskusi, berita, komentar, umpan balik(feedback) dan lain-lain.</a:t>
            </a:r>
          </a:p>
          <a:p>
            <a:endParaRPr lang="en-US" dirty="0"/>
          </a:p>
          <a:p>
            <a:r>
              <a:rPr lang="en-US" dirty="0"/>
              <a:t>Analisis sentimen memiliki banyak nama lain, yaitu:</a:t>
            </a:r>
          </a:p>
          <a:p>
            <a:r>
              <a:rPr lang="en-US" sz="1200" b="0" i="0" u="none" strike="noStrike" kern="1200" baseline="0" dirty="0">
                <a:solidFill>
                  <a:schemeClr val="tx1"/>
                </a:solidFill>
                <a:latin typeface="+mn-lt"/>
                <a:ea typeface="+mn-ea"/>
                <a:cs typeface="+mn-cs"/>
              </a:rPr>
              <a:t>Opinion extraction, Opinion mining, Sentiment mining, Subjectivity analysis</a:t>
            </a:r>
            <a:endParaRPr lang="en-US" dirty="0"/>
          </a:p>
        </p:txBody>
      </p:sp>
    </p:spTree>
    <p:extLst>
      <p:ext uri="{BB962C8B-B14F-4D97-AF65-F5344CB8AC3E}">
        <p14:creationId xmlns:p14="http://schemas.microsoft.com/office/powerpoint/2010/main" val="392264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Contoh analisis sentimen: mengidentifikasi review film. Apakah negatif atau positif</a:t>
            </a:r>
          </a:p>
        </p:txBody>
      </p:sp>
    </p:spTree>
    <p:extLst>
      <p:ext uri="{BB962C8B-B14F-4D97-AF65-F5344CB8AC3E}">
        <p14:creationId xmlns:p14="http://schemas.microsoft.com/office/powerpoint/2010/main" val="60757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Contoh analisis sentimen: mengidentifikasi pendapat konsumen dari komentar review produk (teks maupun rating bintang)</a:t>
            </a:r>
          </a:p>
          <a:p>
            <a:endParaRPr lang="en-US" dirty="0"/>
          </a:p>
        </p:txBody>
      </p:sp>
    </p:spTree>
    <p:extLst>
      <p:ext uri="{BB962C8B-B14F-4D97-AF65-F5344CB8AC3E}">
        <p14:creationId xmlns:p14="http://schemas.microsoft.com/office/powerpoint/2010/main" val="299955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Contoh analisis sentimen: mengidentifikasi pendapat konsumen dari komentar review produk (teks maupun rating bintang)</a:t>
            </a:r>
          </a:p>
          <a:p>
            <a:endParaRPr lang="en-US" dirty="0"/>
          </a:p>
          <a:p>
            <a:endParaRPr lang="en-US" dirty="0"/>
          </a:p>
        </p:txBody>
      </p:sp>
    </p:spTree>
    <p:extLst>
      <p:ext uri="{BB962C8B-B14F-4D97-AF65-F5344CB8AC3E}">
        <p14:creationId xmlns:p14="http://schemas.microsoft.com/office/powerpoint/2010/main" val="146328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Contoh penggunaan sentiment analysis salah satunya adalah untuk mengetahui pendapat/opini konsumen terhadap beberapa produk. </a:t>
            </a:r>
          </a:p>
          <a:p>
            <a:r>
              <a:rPr lang="en-US" dirty="0"/>
              <a:t>Dari contoh diatas, dapat dilihat bahwa analisis sentimen tidak mudah. Ada kalanya dengan mudah opini dapat diperoleh seperti contoh pertama, namun pada kasus yang lain, akan ada opini yang saling bertolak belakang dalam satu kalimat teks. </a:t>
            </a:r>
          </a:p>
        </p:txBody>
      </p:sp>
    </p:spTree>
    <p:extLst>
      <p:ext uri="{BB962C8B-B14F-4D97-AF65-F5344CB8AC3E}">
        <p14:creationId xmlns:p14="http://schemas.microsoft.com/office/powerpoint/2010/main" val="529120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Dari mana kita bisa memperoleh data untuk melakukan analisis sentimen?</a:t>
            </a:r>
          </a:p>
          <a:p>
            <a:r>
              <a:rPr lang="en-US" dirty="0"/>
              <a:t>Di era big data ini, opini pengguna internet dapat kita temui dari berbagai sumber. </a:t>
            </a:r>
          </a:p>
          <a:p>
            <a:r>
              <a:rPr lang="en-US" dirty="0"/>
              <a:t>Sebagai contoh:</a:t>
            </a:r>
          </a:p>
          <a:p>
            <a:endParaRPr lang="en-US" dirty="0"/>
          </a:p>
          <a:p>
            <a:pPr marL="171450" indent="-171450">
              <a:buFont typeface="Arial" panose="020B0604020202020204" pitchFamily="34" charset="0"/>
              <a:buChar char="•"/>
            </a:pPr>
            <a:r>
              <a:rPr lang="en-US" dirty="0"/>
              <a:t>Data internal perusahaan : umpan balik(feedback) pada email pelanggan, percakapan call center, dll.</a:t>
            </a:r>
          </a:p>
          <a:p>
            <a:pPr marL="171450" indent="-171450">
              <a:buFont typeface="Arial" panose="020B0604020202020204" pitchFamily="34" charset="0"/>
              <a:buChar char="•"/>
            </a:pPr>
            <a:r>
              <a:rPr lang="en-US" dirty="0"/>
              <a:t>Berita dan laporan : komentar dari artikel berita, atau artikel opini yang ditulis perorangan</a:t>
            </a:r>
          </a:p>
          <a:p>
            <a:pPr marL="171450" indent="-171450">
              <a:buFont typeface="Arial" panose="020B0604020202020204" pitchFamily="34" charset="0"/>
              <a:buChar char="•"/>
            </a:pPr>
            <a:r>
              <a:rPr lang="en-US" dirty="0"/>
              <a:t>Situs web : pengalaman personal pengguna web pada review, forum, twitter, micro-blog dll; komen pada artikel di situs web/review dll; posting sosial media facebook, instagram, dll.</a:t>
            </a:r>
          </a:p>
        </p:txBody>
      </p:sp>
    </p:spTree>
    <p:extLst>
      <p:ext uri="{BB962C8B-B14F-4D97-AF65-F5344CB8AC3E}">
        <p14:creationId xmlns:p14="http://schemas.microsoft.com/office/powerpoint/2010/main" val="1145585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Mengapa perlu dilakukan analisis sentimen?</a:t>
            </a:r>
          </a:p>
          <a:p>
            <a:r>
              <a:rPr lang="en-US" dirty="0"/>
              <a:t>Misal:</a:t>
            </a:r>
          </a:p>
          <a:p>
            <a:pPr marL="228600" indent="-228600">
              <a:buAutoNum type="arabicPeriod"/>
            </a:pPr>
            <a:r>
              <a:rPr lang="en-US" dirty="0"/>
              <a:t>Rumah produksi film ingin menganalisis bagaimana review penonton terhadap film yang telah dirilis</a:t>
            </a:r>
          </a:p>
          <a:p>
            <a:pPr marL="228600" indent="-228600">
              <a:buAutoNum type="arabicPeriod"/>
            </a:pPr>
            <a:r>
              <a:rPr lang="en-US" dirty="0"/>
              <a:t>Perusahaan industri barang ingin mengetahui bagaimana pendapat konsumen terhadap produk yang dipasarkan</a:t>
            </a:r>
          </a:p>
          <a:p>
            <a:pPr marL="228600" indent="-228600">
              <a:buAutoNum type="arabicPeriod"/>
            </a:pPr>
            <a:r>
              <a:rPr lang="en-US" dirty="0"/>
              <a:t>Mengetahui kepercayaan diri konsumen</a:t>
            </a:r>
          </a:p>
          <a:p>
            <a:pPr marL="228600" indent="-228600">
              <a:buAutoNum type="arabicPeriod"/>
            </a:pPr>
            <a:r>
              <a:rPr lang="en-US" dirty="0"/>
              <a:t>Mengetahui preferensi pemilih terhadap kandidat dalam pemilu</a:t>
            </a:r>
          </a:p>
          <a:p>
            <a:pPr marL="228600" indent="-228600">
              <a:buAutoNum type="arabicPeriod"/>
            </a:pPr>
            <a:r>
              <a:rPr lang="en-US" dirty="0"/>
              <a:t>Prediksi penjualan berdasarkan sentimen. Contoh : produk yg mendapat review baik dan banyak yg mereview bisa dikatakan sbg produk yg “populer” sehingga dengan mengetahui produk yg populer, dapat membantu penjual dalam manajemen stok</a:t>
            </a:r>
          </a:p>
        </p:txBody>
      </p:sp>
    </p:spTree>
    <p:extLst>
      <p:ext uri="{BB962C8B-B14F-4D97-AF65-F5344CB8AC3E}">
        <p14:creationId xmlns:p14="http://schemas.microsoft.com/office/powerpoint/2010/main" val="54318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Pengaplikasian analisis sentimen pada beberapa bidang akan sangat membantu..</a:t>
            </a:r>
          </a:p>
          <a:p>
            <a:r>
              <a:rPr lang="en-US" dirty="0"/>
              <a:t>Di bidang </a:t>
            </a:r>
            <a:r>
              <a:rPr lang="en-US" b="1" dirty="0"/>
              <a:t>bisnis dan organisasi</a:t>
            </a:r>
            <a:r>
              <a:rPr lang="en-US" dirty="0"/>
              <a:t>, sangat umum jika perusahaan melakukan investasi dengan membayar para ahli untuk mengetahui opini konsumen, yang dapat diperoleh melalui survey, maupun cara lainnya. Hal ini dilakukan untuk menilai atau mencari patokan apa saja preferensi konsumen terkini terhadap produk dan jasa yang dimiliki perusahaan sehingga muncullah istilah </a:t>
            </a:r>
            <a:r>
              <a:rPr lang="en-US" i="1" dirty="0"/>
              <a:t>market intelligence. </a:t>
            </a:r>
            <a:r>
              <a:rPr lang="en-US" i="0" u="none" dirty="0"/>
              <a:t>Yang mana dengan mengimplementasikan sentimen analisis, analisis pasar semakin memiliki dasar yang kuat, sehingga penentuan keputusan pemasaran pun akan lebih mudah.</a:t>
            </a:r>
          </a:p>
          <a:p>
            <a:r>
              <a:rPr lang="en-US" i="0" u="none" dirty="0"/>
              <a:t>Masih ada kaitannya dg bidang </a:t>
            </a:r>
            <a:r>
              <a:rPr lang="en-US" b="1" i="0" u="none" dirty="0"/>
              <a:t>industri</a:t>
            </a:r>
            <a:r>
              <a:rPr lang="en-US" i="0" u="none" dirty="0"/>
              <a:t>, hasil analisis sentimen dapat digunakan sbg penentuan iklan. Misal : iklan A akan ditampilkan di medsos konsumen yang pernah menilai A sebagai produk yang baik, dst.</a:t>
            </a:r>
          </a:p>
        </p:txBody>
      </p:sp>
    </p:spTree>
    <p:extLst>
      <p:ext uri="{BB962C8B-B14F-4D97-AF65-F5344CB8AC3E}">
        <p14:creationId xmlns:p14="http://schemas.microsoft.com/office/powerpoint/2010/main" val="301278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361" y="2209800"/>
            <a:ext cx="7259277" cy="1664843"/>
          </a:xfrm>
          <a:prstGeom prst="rect">
            <a:avLst/>
          </a:prstGeom>
        </p:spPr>
        <p:txBody>
          <a:bodyPr wrap="square" lIns="0" tIns="32448" rIns="0" bIns="0" rtlCol="0">
            <a:noAutofit/>
          </a:bodyPr>
          <a:lstStyle/>
          <a:p>
            <a:pPr marL="37084">
              <a:lnSpc>
                <a:spcPts val="5110"/>
              </a:lnSpc>
            </a:pPr>
            <a:r>
              <a:rPr lang="en-US" sz="4900" b="1" spc="90" dirty="0">
                <a:solidFill>
                  <a:srgbClr val="D1523B"/>
                </a:solidFill>
                <a:latin typeface="Arial"/>
                <a:cs typeface="Arial"/>
              </a:rPr>
              <a:t>INTRODUCTION TO SENTIMENT ANALYSIS</a:t>
            </a:r>
            <a:endParaRPr lang="en-US" sz="49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A1CAE6B-EAB5-494F-A52F-D7B198A56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9" y="907256"/>
            <a:ext cx="8966202" cy="5043487"/>
          </a:xfrm>
          <a:prstGeom prst="rect">
            <a:avLst/>
          </a:prstGeom>
        </p:spPr>
      </p:pic>
    </p:spTree>
    <p:extLst>
      <p:ext uri="{BB962C8B-B14F-4D97-AF65-F5344CB8AC3E}">
        <p14:creationId xmlns:p14="http://schemas.microsoft.com/office/powerpoint/2010/main" val="331892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60324" y="829928"/>
            <a:ext cx="4094480" cy="482600"/>
          </a:xfrm>
          <a:prstGeom prst="rect">
            <a:avLst/>
          </a:prstGeom>
        </p:spPr>
        <p:txBody>
          <a:bodyPr wrap="square" lIns="0" tIns="24003" rIns="0" bIns="0" rtlCol="0">
            <a:noAutofit/>
          </a:bodyPr>
          <a:lstStyle/>
          <a:p>
            <a:pPr marL="12700">
              <a:lnSpc>
                <a:spcPts val="3779"/>
              </a:lnSpc>
            </a:pPr>
            <a:r>
              <a:rPr sz="3600" spc="71" dirty="0">
                <a:solidFill>
                  <a:srgbClr val="D1523B"/>
                </a:solidFill>
                <a:latin typeface="Arial"/>
                <a:cs typeface="Arial"/>
              </a:rPr>
              <a:t>Sentiment analysis</a:t>
            </a:r>
            <a:endParaRPr sz="3600">
              <a:latin typeface="Arial"/>
              <a:cs typeface="Arial"/>
            </a:endParaRPr>
          </a:p>
        </p:txBody>
      </p:sp>
      <p:sp>
        <p:nvSpPr>
          <p:cNvPr id="7" name="object 7"/>
          <p:cNvSpPr txBox="1"/>
          <p:nvPr/>
        </p:nvSpPr>
        <p:spPr>
          <a:xfrm>
            <a:off x="4717796" y="829928"/>
            <a:ext cx="2587244" cy="482600"/>
          </a:xfrm>
          <a:prstGeom prst="rect">
            <a:avLst/>
          </a:prstGeom>
        </p:spPr>
        <p:txBody>
          <a:bodyPr wrap="square" lIns="0" tIns="24003" rIns="0" bIns="0" rtlCol="0">
            <a:noAutofit/>
          </a:bodyPr>
          <a:lstStyle/>
          <a:p>
            <a:pPr marL="12700">
              <a:lnSpc>
                <a:spcPts val="3779"/>
              </a:lnSpc>
            </a:pPr>
            <a:r>
              <a:rPr sz="3600" spc="51" dirty="0">
                <a:solidFill>
                  <a:srgbClr val="D1523B"/>
                </a:solidFill>
                <a:latin typeface="Arial"/>
                <a:cs typeface="Arial"/>
              </a:rPr>
              <a:t>applications</a:t>
            </a:r>
            <a:endParaRPr sz="3600" dirty="0">
              <a:latin typeface="Arial"/>
              <a:cs typeface="Arial"/>
            </a:endParaRPr>
          </a:p>
        </p:txBody>
      </p:sp>
      <p:sp>
        <p:nvSpPr>
          <p:cNvPr id="6" name="object 6"/>
          <p:cNvSpPr txBox="1"/>
          <p:nvPr/>
        </p:nvSpPr>
        <p:spPr>
          <a:xfrm>
            <a:off x="563372" y="1477283"/>
            <a:ext cx="152444" cy="368300"/>
          </a:xfrm>
          <a:prstGeom prst="rect">
            <a:avLst/>
          </a:prstGeom>
        </p:spPr>
        <p:txBody>
          <a:bodyPr wrap="square" lIns="0" tIns="18161" rIns="0" bIns="0" rtlCol="0">
            <a:noAutofit/>
          </a:bodyPr>
          <a:lstStyle/>
          <a:p>
            <a:pPr marL="12700">
              <a:lnSpc>
                <a:spcPts val="2860"/>
              </a:lnSpc>
            </a:pPr>
            <a:r>
              <a:rPr sz="2700" spc="-350" dirty="0">
                <a:solidFill>
                  <a:srgbClr val="93A199"/>
                </a:solidFill>
                <a:latin typeface="Arial"/>
                <a:cs typeface="Arial"/>
              </a:rPr>
              <a:t>•</a:t>
            </a:r>
            <a:endParaRPr sz="2700">
              <a:latin typeface="Arial"/>
              <a:cs typeface="Arial"/>
            </a:endParaRPr>
          </a:p>
        </p:txBody>
      </p:sp>
      <p:sp>
        <p:nvSpPr>
          <p:cNvPr id="5" name="object 5"/>
          <p:cNvSpPr txBox="1"/>
          <p:nvPr/>
        </p:nvSpPr>
        <p:spPr>
          <a:xfrm>
            <a:off x="731012" y="1477283"/>
            <a:ext cx="7697562" cy="4522724"/>
          </a:xfrm>
          <a:prstGeom prst="rect">
            <a:avLst/>
          </a:prstGeom>
        </p:spPr>
        <p:txBody>
          <a:bodyPr wrap="square" lIns="0" tIns="18161" rIns="0" bIns="0" rtlCol="0">
            <a:noAutofit/>
          </a:bodyPr>
          <a:lstStyle/>
          <a:p>
            <a:pPr marL="37083" marR="24539">
              <a:lnSpc>
                <a:spcPts val="2860"/>
              </a:lnSpc>
            </a:pPr>
            <a:r>
              <a:rPr sz="2700" spc="38" dirty="0">
                <a:solidFill>
                  <a:srgbClr val="FF0000"/>
                </a:solidFill>
                <a:latin typeface="Arial"/>
                <a:cs typeface="Arial"/>
              </a:rPr>
              <a:t>Businesses and organizations</a:t>
            </a:r>
            <a:endParaRPr sz="2700" dirty="0">
              <a:latin typeface="Arial"/>
              <a:cs typeface="Arial"/>
            </a:endParaRPr>
          </a:p>
          <a:p>
            <a:pPr marL="116331" marR="24539">
              <a:lnSpc>
                <a:spcPct val="95825"/>
              </a:lnSpc>
              <a:spcBef>
                <a:spcPts val="603"/>
              </a:spcBef>
            </a:pPr>
            <a:r>
              <a:rPr sz="2100" spc="19" dirty="0">
                <a:solidFill>
                  <a:srgbClr val="93A199"/>
                </a:solidFill>
                <a:latin typeface="Arial"/>
                <a:cs typeface="Arial"/>
              </a:rPr>
              <a:t>•  </a:t>
            </a:r>
            <a:r>
              <a:rPr sz="2100" spc="19" dirty="0">
                <a:solidFill>
                  <a:srgbClr val="282834"/>
                </a:solidFill>
                <a:latin typeface="Arial"/>
                <a:cs typeface="Arial"/>
              </a:rPr>
              <a:t>Benchmark products and services;  market intelligence.</a:t>
            </a:r>
            <a:endParaRPr sz="2100" dirty="0">
              <a:latin typeface="Arial"/>
              <a:cs typeface="Arial"/>
            </a:endParaRPr>
          </a:p>
          <a:p>
            <a:pPr marL="573531" indent="-185927">
              <a:lnSpc>
                <a:spcPts val="1954"/>
              </a:lnSpc>
              <a:spcBef>
                <a:spcPts val="672"/>
              </a:spcBef>
              <a:tabLst>
                <a:tab pos="571500" algn="l"/>
              </a:tabLst>
            </a:pPr>
            <a:r>
              <a:rPr sz="1700" spc="40" dirty="0">
                <a:solidFill>
                  <a:srgbClr val="93A199"/>
                </a:solidFill>
                <a:latin typeface="Arial"/>
                <a:cs typeface="Arial"/>
              </a:rPr>
              <a:t>•</a:t>
            </a:r>
            <a:r>
              <a:rPr sz="1700" spc="0" dirty="0">
                <a:solidFill>
                  <a:srgbClr val="93A199"/>
                </a:solidFill>
                <a:latin typeface="Arial"/>
                <a:cs typeface="Arial"/>
              </a:rPr>
              <a:t>	</a:t>
            </a:r>
            <a:r>
              <a:rPr sz="1700" spc="40" dirty="0">
                <a:solidFill>
                  <a:srgbClr val="282834"/>
                </a:solidFill>
                <a:latin typeface="Arial"/>
                <a:cs typeface="Arial"/>
              </a:rPr>
              <a:t>Businesses spend a huge amount of money to find consumer opinions </a:t>
            </a:r>
            <a:endParaRPr sz="1700" dirty="0">
              <a:latin typeface="Arial"/>
              <a:cs typeface="Arial"/>
            </a:endParaRPr>
          </a:p>
          <a:p>
            <a:pPr marL="573531">
              <a:lnSpc>
                <a:spcPts val="1954"/>
              </a:lnSpc>
              <a:spcBef>
                <a:spcPts val="205"/>
              </a:spcBef>
              <a:tabLst>
                <a:tab pos="571500" algn="l"/>
              </a:tabLst>
            </a:pPr>
            <a:r>
              <a:rPr sz="1700" spc="21" dirty="0">
                <a:solidFill>
                  <a:srgbClr val="282834"/>
                </a:solidFill>
                <a:latin typeface="Arial"/>
                <a:cs typeface="Arial"/>
              </a:rPr>
              <a:t>using consultants,  surveys and focus groups,  etc</a:t>
            </a:r>
            <a:endParaRPr sz="1700" dirty="0">
              <a:latin typeface="Arial"/>
              <a:cs typeface="Arial"/>
            </a:endParaRPr>
          </a:p>
          <a:p>
            <a:pPr marL="12700" marR="24539">
              <a:lnSpc>
                <a:spcPct val="95825"/>
              </a:lnSpc>
              <a:spcBef>
                <a:spcPts val="910"/>
              </a:spcBef>
            </a:pPr>
            <a:r>
              <a:rPr sz="2700" spc="-1" dirty="0">
                <a:solidFill>
                  <a:srgbClr val="FF0000"/>
                </a:solidFill>
                <a:latin typeface="Arial"/>
                <a:cs typeface="Arial"/>
              </a:rPr>
              <a:t>Ad placement</a:t>
            </a:r>
            <a:r>
              <a:rPr sz="2700" spc="-1" dirty="0">
                <a:solidFill>
                  <a:srgbClr val="0000CC"/>
                </a:solidFill>
                <a:latin typeface="Arial"/>
                <a:cs typeface="Arial"/>
              </a:rPr>
              <a:t>: </a:t>
            </a:r>
            <a:r>
              <a:rPr sz="2100" spc="-1" dirty="0">
                <a:solidFill>
                  <a:srgbClr val="282834"/>
                </a:solidFill>
                <a:latin typeface="Arial"/>
                <a:cs typeface="Arial"/>
              </a:rPr>
              <a:t>e.g.  in social  media</a:t>
            </a:r>
            <a:endParaRPr sz="2100" dirty="0">
              <a:latin typeface="Arial"/>
              <a:cs typeface="Arial"/>
            </a:endParaRPr>
          </a:p>
          <a:p>
            <a:pPr marL="116332" marR="24539">
              <a:lnSpc>
                <a:spcPct val="95825"/>
              </a:lnSpc>
              <a:spcBef>
                <a:spcPts val="770"/>
              </a:spcBef>
            </a:pPr>
            <a:r>
              <a:rPr sz="2100" spc="23" dirty="0">
                <a:solidFill>
                  <a:srgbClr val="93A199"/>
                </a:solidFill>
                <a:latin typeface="Arial"/>
                <a:cs typeface="Arial"/>
              </a:rPr>
              <a:t>•  </a:t>
            </a:r>
            <a:r>
              <a:rPr sz="2100" spc="23" dirty="0">
                <a:solidFill>
                  <a:srgbClr val="282834"/>
                </a:solidFill>
                <a:latin typeface="Arial"/>
                <a:cs typeface="Arial"/>
              </a:rPr>
              <a:t>Place an ad if one praises a product.</a:t>
            </a:r>
            <a:endParaRPr sz="2100" dirty="0">
              <a:latin typeface="Arial"/>
              <a:cs typeface="Arial"/>
            </a:endParaRPr>
          </a:p>
          <a:p>
            <a:pPr marL="116332" marR="24539">
              <a:lnSpc>
                <a:spcPct val="95825"/>
              </a:lnSpc>
              <a:spcBef>
                <a:spcPts val="753"/>
              </a:spcBef>
            </a:pPr>
            <a:r>
              <a:rPr sz="2100" spc="29" dirty="0">
                <a:solidFill>
                  <a:srgbClr val="93A199"/>
                </a:solidFill>
                <a:latin typeface="Arial"/>
                <a:cs typeface="Arial"/>
              </a:rPr>
              <a:t>•  </a:t>
            </a:r>
            <a:r>
              <a:rPr sz="2100" spc="29" dirty="0">
                <a:solidFill>
                  <a:srgbClr val="282834"/>
                </a:solidFill>
                <a:latin typeface="Arial"/>
                <a:cs typeface="Arial"/>
              </a:rPr>
              <a:t>Place an ad from a competitor if one criticizes a product.</a:t>
            </a:r>
            <a:endParaRPr sz="2100" dirty="0">
              <a:latin typeface="Arial"/>
              <a:cs typeface="Arial"/>
            </a:endParaRPr>
          </a:p>
        </p:txBody>
      </p:sp>
      <p:sp>
        <p:nvSpPr>
          <p:cNvPr id="4" name="object 4"/>
          <p:cNvSpPr txBox="1"/>
          <p:nvPr/>
        </p:nvSpPr>
        <p:spPr>
          <a:xfrm>
            <a:off x="563372" y="2995187"/>
            <a:ext cx="152444" cy="368300"/>
          </a:xfrm>
          <a:prstGeom prst="rect">
            <a:avLst/>
          </a:prstGeom>
        </p:spPr>
        <p:txBody>
          <a:bodyPr wrap="square" lIns="0" tIns="18161" rIns="0" bIns="0" rtlCol="0">
            <a:noAutofit/>
          </a:bodyPr>
          <a:lstStyle/>
          <a:p>
            <a:pPr marL="12700">
              <a:lnSpc>
                <a:spcPts val="2860"/>
              </a:lnSpc>
            </a:pPr>
            <a:r>
              <a:rPr sz="2700" spc="-350" dirty="0">
                <a:solidFill>
                  <a:srgbClr val="93A199"/>
                </a:solidFill>
                <a:latin typeface="Arial"/>
                <a:cs typeface="Arial"/>
              </a:rPr>
              <a:t>•</a:t>
            </a:r>
            <a:endParaRPr sz="2700">
              <a:latin typeface="Arial"/>
              <a:cs typeface="Arial"/>
            </a:endParaRPr>
          </a:p>
        </p:txBody>
      </p:sp>
      <p:sp>
        <p:nvSpPr>
          <p:cNvPr id="3" name="object 3"/>
          <p:cNvSpPr txBox="1"/>
          <p:nvPr/>
        </p:nvSpPr>
        <p:spPr>
          <a:xfrm>
            <a:off x="563372" y="4311923"/>
            <a:ext cx="152444" cy="368300"/>
          </a:xfrm>
          <a:prstGeom prst="rect">
            <a:avLst/>
          </a:prstGeom>
        </p:spPr>
        <p:txBody>
          <a:bodyPr wrap="square" lIns="0" tIns="18161" rIns="0" bIns="0" rtlCol="0">
            <a:noAutofit/>
          </a:bodyPr>
          <a:lstStyle/>
          <a:p>
            <a:pPr marL="12700">
              <a:lnSpc>
                <a:spcPts val="2860"/>
              </a:lnSpc>
            </a:pPr>
            <a:endParaRPr sz="2700" dirty="0">
              <a:latin typeface="Arial"/>
              <a:cs typeface="Arial"/>
            </a:endParaRPr>
          </a:p>
        </p:txBody>
      </p:sp>
      <p:sp>
        <p:nvSpPr>
          <p:cNvPr id="2" name="object 2"/>
          <p:cNvSpPr txBox="1"/>
          <p:nvPr/>
        </p:nvSpPr>
        <p:spPr>
          <a:xfrm>
            <a:off x="563372" y="5631707"/>
            <a:ext cx="152444" cy="368300"/>
          </a:xfrm>
          <a:prstGeom prst="rect">
            <a:avLst/>
          </a:prstGeom>
        </p:spPr>
        <p:txBody>
          <a:bodyPr wrap="square" lIns="0" tIns="18161" rIns="0" bIns="0" rtlCol="0">
            <a:noAutofit/>
          </a:bodyPr>
          <a:lstStyle/>
          <a:p>
            <a:pPr marL="12700">
              <a:lnSpc>
                <a:spcPts val="2860"/>
              </a:lnSpc>
            </a:pPr>
            <a:endParaRPr sz="27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C306475A-C7C3-42FB-8EC9-6B0A60357A72}"/>
              </a:ext>
            </a:extLst>
          </p:cNvPr>
          <p:cNvSpPr txBox="1"/>
          <p:nvPr/>
        </p:nvSpPr>
        <p:spPr>
          <a:xfrm>
            <a:off x="560324" y="829928"/>
            <a:ext cx="4094480" cy="482600"/>
          </a:xfrm>
          <a:prstGeom prst="rect">
            <a:avLst/>
          </a:prstGeom>
        </p:spPr>
        <p:txBody>
          <a:bodyPr wrap="square" lIns="0" tIns="24003" rIns="0" bIns="0" rtlCol="0">
            <a:noAutofit/>
          </a:bodyPr>
          <a:lstStyle/>
          <a:p>
            <a:pPr marL="12700">
              <a:lnSpc>
                <a:spcPts val="3779"/>
              </a:lnSpc>
            </a:pPr>
            <a:r>
              <a:rPr lang="en-US" sz="3600" spc="71" dirty="0">
                <a:solidFill>
                  <a:srgbClr val="D1523B"/>
                </a:solidFill>
                <a:latin typeface="Arial"/>
                <a:cs typeface="Arial"/>
              </a:rPr>
              <a:t>NEXT…….</a:t>
            </a:r>
            <a:endParaRPr sz="3600" dirty="0">
              <a:latin typeface="Arial"/>
              <a:cs typeface="Arial"/>
            </a:endParaRPr>
          </a:p>
        </p:txBody>
      </p:sp>
      <p:sp>
        <p:nvSpPr>
          <p:cNvPr id="4" name="object 8">
            <a:extLst>
              <a:ext uri="{FF2B5EF4-FFF2-40B4-BE49-F238E27FC236}">
                <a16:creationId xmlns:a16="http://schemas.microsoft.com/office/drawing/2014/main" id="{67F39241-635F-414A-B579-3FE375CBBAF3}"/>
              </a:ext>
            </a:extLst>
          </p:cNvPr>
          <p:cNvSpPr txBox="1"/>
          <p:nvPr/>
        </p:nvSpPr>
        <p:spPr>
          <a:xfrm>
            <a:off x="495300" y="2667000"/>
            <a:ext cx="8153400" cy="1524000"/>
          </a:xfrm>
          <a:prstGeom prst="rect">
            <a:avLst/>
          </a:prstGeom>
        </p:spPr>
        <p:txBody>
          <a:bodyPr wrap="square" lIns="0" tIns="24003" rIns="0" bIns="0" rtlCol="0">
            <a:noAutofit/>
          </a:bodyPr>
          <a:lstStyle/>
          <a:p>
            <a:pPr marL="12700" algn="ctr">
              <a:lnSpc>
                <a:spcPts val="3779"/>
              </a:lnSpc>
            </a:pPr>
            <a:r>
              <a:rPr lang="en-US" sz="3600" spc="71" dirty="0">
                <a:solidFill>
                  <a:schemeClr val="accent1"/>
                </a:solidFill>
                <a:latin typeface="Arial"/>
                <a:cs typeface="Arial"/>
              </a:rPr>
              <a:t>Pembahasan contoh paper / Jurnal:</a:t>
            </a:r>
          </a:p>
          <a:p>
            <a:pPr marL="12700" algn="ctr">
              <a:lnSpc>
                <a:spcPts val="3779"/>
              </a:lnSpc>
            </a:pPr>
            <a:r>
              <a:rPr lang="en-US" sz="3600" spc="71" dirty="0">
                <a:solidFill>
                  <a:schemeClr val="accent1"/>
                </a:solidFill>
                <a:latin typeface="Arial"/>
                <a:cs typeface="Arial"/>
              </a:rPr>
              <a:t>Implementasi Sentiment Analysis </a:t>
            </a:r>
          </a:p>
          <a:p>
            <a:pPr marL="12700" algn="ctr">
              <a:lnSpc>
                <a:spcPts val="3779"/>
              </a:lnSpc>
            </a:pPr>
            <a:r>
              <a:rPr lang="en-US" sz="3600" spc="71" dirty="0">
                <a:solidFill>
                  <a:schemeClr val="accent1"/>
                </a:solidFill>
                <a:latin typeface="Arial"/>
                <a:cs typeface="Arial"/>
              </a:rPr>
              <a:t>dan metode yang digunakan. </a:t>
            </a:r>
            <a:endParaRPr sz="3600" dirty="0">
              <a:solidFill>
                <a:schemeClr val="accent1"/>
              </a:solidFill>
              <a:latin typeface="Arial"/>
              <a:cs typeface="Arial"/>
            </a:endParaRPr>
          </a:p>
        </p:txBody>
      </p:sp>
    </p:spTree>
    <p:extLst>
      <p:ext uri="{BB962C8B-B14F-4D97-AF65-F5344CB8AC3E}">
        <p14:creationId xmlns:p14="http://schemas.microsoft.com/office/powerpoint/2010/main" val="207795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27AD5522-940D-4FEE-B669-9003A2D807F7}"/>
              </a:ext>
            </a:extLst>
          </p:cNvPr>
          <p:cNvPicPr>
            <a:picLocks noChangeAspect="1"/>
          </p:cNvPicPr>
          <p:nvPr/>
        </p:nvPicPr>
        <p:blipFill>
          <a:blip r:embed="rId3"/>
          <a:stretch>
            <a:fillRect/>
          </a:stretch>
        </p:blipFill>
        <p:spPr>
          <a:xfrm>
            <a:off x="2322682" y="533400"/>
            <a:ext cx="4498635" cy="5571067"/>
          </a:xfrm>
          <a:prstGeom prst="rect">
            <a:avLst/>
          </a:prstGeom>
        </p:spPr>
      </p:pic>
      <p:sp>
        <p:nvSpPr>
          <p:cNvPr id="3" name="Rectangle 2">
            <a:extLst>
              <a:ext uri="{FF2B5EF4-FFF2-40B4-BE49-F238E27FC236}">
                <a16:creationId xmlns:a16="http://schemas.microsoft.com/office/drawing/2014/main" id="{28592EE9-B658-4B05-A7F2-E217765D6AFC}"/>
              </a:ext>
            </a:extLst>
          </p:cNvPr>
          <p:cNvSpPr/>
          <p:nvPr/>
        </p:nvSpPr>
        <p:spPr>
          <a:xfrm>
            <a:off x="152400" y="6248400"/>
            <a:ext cx="9982200" cy="369332"/>
          </a:xfrm>
          <a:prstGeom prst="rect">
            <a:avLst/>
          </a:prstGeom>
        </p:spPr>
        <p:txBody>
          <a:bodyPr wrap="square">
            <a:spAutoFit/>
          </a:bodyPr>
          <a:lstStyle/>
          <a:p>
            <a:pPr>
              <a:spcAft>
                <a:spcPts val="600"/>
              </a:spcAft>
            </a:pPr>
            <a:r>
              <a:rPr lang="en-US">
                <a:latin typeface="TimesNewRomanPSMT"/>
              </a:rPr>
              <a:t>Bing Liu. </a:t>
            </a:r>
            <a:r>
              <a:rPr lang="en-US" i="1">
                <a:latin typeface="Times New Roman" panose="02020603050405020304" pitchFamily="18" charset="0"/>
              </a:rPr>
              <a:t>Sentiment Analysis and Opinion Mining</a:t>
            </a:r>
            <a:r>
              <a:rPr lang="en-US">
                <a:latin typeface="TimesNewRomanPSMT"/>
              </a:rPr>
              <a:t>, Morgan &amp; Claypool Publishers, May 2012.</a:t>
            </a:r>
            <a:endParaRPr lang="en-US"/>
          </a:p>
        </p:txBody>
      </p:sp>
    </p:spTree>
    <p:extLst>
      <p:ext uri="{BB962C8B-B14F-4D97-AF65-F5344CB8AC3E}">
        <p14:creationId xmlns:p14="http://schemas.microsoft.com/office/powerpoint/2010/main" val="26941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199779F-60B7-409C-B9B3-D4ECC5D57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4628"/>
            <a:ext cx="9144000" cy="5188743"/>
          </a:xfrm>
          <a:prstGeom prst="rect">
            <a:avLst/>
          </a:prstGeom>
        </p:spPr>
      </p:pic>
    </p:spTree>
    <p:extLst>
      <p:ext uri="{BB962C8B-B14F-4D97-AF65-F5344CB8AC3E}">
        <p14:creationId xmlns:p14="http://schemas.microsoft.com/office/powerpoint/2010/main" val="272118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5564" y="832976"/>
            <a:ext cx="8047993" cy="2734234"/>
          </a:xfrm>
          <a:prstGeom prst="rect">
            <a:avLst/>
          </a:prstGeom>
        </p:spPr>
        <p:txBody>
          <a:bodyPr wrap="square" lIns="0" tIns="24003" rIns="0" bIns="0" rtlCol="0">
            <a:noAutofit/>
          </a:bodyPr>
          <a:lstStyle/>
          <a:p>
            <a:pPr marL="21843" marR="28920">
              <a:lnSpc>
                <a:spcPts val="3779"/>
              </a:lnSpc>
            </a:pPr>
            <a:r>
              <a:rPr sz="3600" spc="26" dirty="0">
                <a:solidFill>
                  <a:srgbClr val="D1523B"/>
                </a:solidFill>
                <a:latin typeface="Arial"/>
                <a:cs typeface="Arial"/>
              </a:rPr>
              <a:t>Introduction</a:t>
            </a:r>
            <a:endParaRPr lang="en-US" sz="3600" spc="26" dirty="0">
              <a:solidFill>
                <a:srgbClr val="D1523B"/>
              </a:solidFill>
              <a:latin typeface="Arial"/>
              <a:cs typeface="Arial"/>
            </a:endParaRPr>
          </a:p>
          <a:p>
            <a:pPr marL="21843" marR="28920">
              <a:lnSpc>
                <a:spcPts val="3779"/>
              </a:lnSpc>
            </a:pPr>
            <a:endParaRPr lang="en-US" sz="3600" spc="26" dirty="0">
              <a:solidFill>
                <a:srgbClr val="D1523B"/>
              </a:solidFill>
              <a:latin typeface="Arial"/>
              <a:cs typeface="Arial"/>
            </a:endParaRPr>
          </a:p>
          <a:p>
            <a:pPr marL="21843" marR="28920">
              <a:lnSpc>
                <a:spcPts val="3779"/>
              </a:lnSpc>
            </a:pPr>
            <a:endParaRPr sz="3600" dirty="0">
              <a:latin typeface="Arial"/>
              <a:cs typeface="Arial"/>
            </a:endParaRPr>
          </a:p>
          <a:p>
            <a:pPr marL="12700" marR="28920">
              <a:lnSpc>
                <a:spcPct val="95825"/>
              </a:lnSpc>
              <a:spcBef>
                <a:spcPts val="1114"/>
              </a:spcBef>
            </a:pPr>
            <a:r>
              <a:rPr sz="2300" spc="-2" dirty="0">
                <a:solidFill>
                  <a:srgbClr val="93A199"/>
                </a:solidFill>
                <a:latin typeface="Arial"/>
                <a:cs typeface="Arial"/>
              </a:rPr>
              <a:t>•  </a:t>
            </a:r>
            <a:r>
              <a:rPr sz="2300" spc="-2" dirty="0">
                <a:solidFill>
                  <a:srgbClr val="FF0000"/>
                </a:solidFill>
                <a:latin typeface="Arial"/>
                <a:cs typeface="Arial"/>
              </a:rPr>
              <a:t>Sentiment analysis</a:t>
            </a:r>
            <a:endParaRPr sz="2300" dirty="0">
              <a:latin typeface="Arial"/>
              <a:cs typeface="Arial"/>
            </a:endParaRPr>
          </a:p>
          <a:p>
            <a:pPr marL="460755" indent="-176783">
              <a:lnSpc>
                <a:spcPts val="2184"/>
              </a:lnSpc>
              <a:spcBef>
                <a:spcPts val="730"/>
              </a:spcBef>
              <a:tabLst>
                <a:tab pos="457200" algn="l"/>
              </a:tabLst>
            </a:pPr>
            <a:r>
              <a:rPr sz="1900" spc="23" dirty="0">
                <a:solidFill>
                  <a:srgbClr val="93A199"/>
                </a:solidFill>
                <a:latin typeface="Arial"/>
                <a:cs typeface="Arial"/>
              </a:rPr>
              <a:t>•</a:t>
            </a:r>
            <a:r>
              <a:rPr sz="1900" spc="0" dirty="0">
                <a:solidFill>
                  <a:srgbClr val="93A199"/>
                </a:solidFill>
                <a:latin typeface="Arial"/>
                <a:cs typeface="Arial"/>
              </a:rPr>
              <a:t>	</a:t>
            </a:r>
            <a:r>
              <a:rPr sz="1900" spc="23" dirty="0">
                <a:solidFill>
                  <a:srgbClr val="282834"/>
                </a:solidFill>
                <a:latin typeface="Arial"/>
                <a:cs typeface="Arial"/>
              </a:rPr>
              <a:t>Computational study of opinions, sentiments, evaluations, attitudes, </a:t>
            </a:r>
            <a:endParaRPr sz="1900" dirty="0">
              <a:latin typeface="Arial"/>
              <a:cs typeface="Arial"/>
            </a:endParaRPr>
          </a:p>
          <a:p>
            <a:pPr marL="460755">
              <a:lnSpc>
                <a:spcPts val="2184"/>
              </a:lnSpc>
              <a:spcBef>
                <a:spcPts val="214"/>
              </a:spcBef>
              <a:tabLst>
                <a:tab pos="457200" algn="l"/>
              </a:tabLst>
            </a:pPr>
            <a:r>
              <a:rPr sz="1900" spc="17" dirty="0">
                <a:solidFill>
                  <a:srgbClr val="282834"/>
                </a:solidFill>
                <a:latin typeface="Arial"/>
                <a:cs typeface="Arial"/>
              </a:rPr>
              <a:t>appraisal, affects, views, emotions, subjectivity,  etc., expressed in </a:t>
            </a:r>
            <a:endParaRPr sz="1900" dirty="0">
              <a:latin typeface="Arial"/>
              <a:cs typeface="Arial"/>
            </a:endParaRPr>
          </a:p>
          <a:p>
            <a:pPr marL="460755">
              <a:lnSpc>
                <a:spcPts val="2184"/>
              </a:lnSpc>
              <a:spcBef>
                <a:spcPts val="214"/>
              </a:spcBef>
              <a:tabLst>
                <a:tab pos="457200" algn="l"/>
              </a:tabLst>
            </a:pPr>
            <a:r>
              <a:rPr sz="1900" spc="10" dirty="0">
                <a:solidFill>
                  <a:srgbClr val="282834"/>
                </a:solidFill>
                <a:latin typeface="Arial"/>
                <a:cs typeface="Arial"/>
              </a:rPr>
              <a:t>text.</a:t>
            </a:r>
            <a:endParaRPr sz="1900" dirty="0">
              <a:latin typeface="Arial"/>
              <a:cs typeface="Arial"/>
            </a:endParaRPr>
          </a:p>
          <a:p>
            <a:pPr marL="558291" marR="28920">
              <a:lnSpc>
                <a:spcPct val="95825"/>
              </a:lnSpc>
              <a:spcBef>
                <a:spcPts val="649"/>
              </a:spcBef>
            </a:pPr>
            <a:r>
              <a:rPr sz="1700" spc="-196" dirty="0">
                <a:solidFill>
                  <a:srgbClr val="93A199"/>
                </a:solidFill>
                <a:latin typeface="Arial"/>
                <a:cs typeface="Arial"/>
              </a:rPr>
              <a:t>•</a:t>
            </a:r>
            <a:r>
              <a:rPr sz="1700" spc="-155" dirty="0">
                <a:solidFill>
                  <a:srgbClr val="93A199"/>
                </a:solidFill>
                <a:latin typeface="Arial"/>
                <a:cs typeface="Arial"/>
              </a:rPr>
              <a:t>  </a:t>
            </a:r>
            <a:r>
              <a:rPr sz="1700" spc="-110" dirty="0">
                <a:solidFill>
                  <a:srgbClr val="93A199"/>
                </a:solidFill>
                <a:latin typeface="Arial"/>
                <a:cs typeface="Arial"/>
              </a:rPr>
              <a:t> </a:t>
            </a:r>
            <a:r>
              <a:rPr sz="1700" spc="-79" dirty="0">
                <a:solidFill>
                  <a:srgbClr val="282834"/>
                </a:solidFill>
                <a:latin typeface="Arial"/>
                <a:cs typeface="Arial"/>
              </a:rPr>
              <a:t>T</a:t>
            </a:r>
            <a:r>
              <a:rPr sz="1700" spc="14" dirty="0">
                <a:solidFill>
                  <a:srgbClr val="282834"/>
                </a:solidFill>
                <a:latin typeface="Arial"/>
                <a:cs typeface="Arial"/>
              </a:rPr>
              <a:t>e</a:t>
            </a:r>
            <a:r>
              <a:rPr sz="1700" spc="9" dirty="0">
                <a:solidFill>
                  <a:srgbClr val="282834"/>
                </a:solidFill>
                <a:latin typeface="Arial"/>
                <a:cs typeface="Arial"/>
              </a:rPr>
              <a:t>x</a:t>
            </a:r>
            <a:r>
              <a:rPr sz="1700" spc="0" dirty="0">
                <a:solidFill>
                  <a:srgbClr val="282834"/>
                </a:solidFill>
                <a:latin typeface="Arial"/>
                <a:cs typeface="Arial"/>
              </a:rPr>
              <a:t>t</a:t>
            </a:r>
            <a:r>
              <a:rPr sz="1700" spc="142" dirty="0">
                <a:solidFill>
                  <a:srgbClr val="282834"/>
                </a:solidFill>
                <a:latin typeface="Arial"/>
                <a:cs typeface="Arial"/>
              </a:rPr>
              <a:t> </a:t>
            </a:r>
            <a:r>
              <a:rPr sz="1700" spc="0" dirty="0">
                <a:solidFill>
                  <a:srgbClr val="282834"/>
                </a:solidFill>
                <a:latin typeface="Arial"/>
                <a:cs typeface="Arial"/>
              </a:rPr>
              <a:t>=</a:t>
            </a:r>
            <a:r>
              <a:rPr sz="1700" spc="147" dirty="0">
                <a:solidFill>
                  <a:srgbClr val="282834"/>
                </a:solidFill>
                <a:latin typeface="Arial"/>
                <a:cs typeface="Arial"/>
              </a:rPr>
              <a:t> </a:t>
            </a:r>
            <a:r>
              <a:rPr sz="1700" spc="-73" dirty="0">
                <a:solidFill>
                  <a:srgbClr val="282834"/>
                </a:solidFill>
                <a:latin typeface="Arial"/>
                <a:cs typeface="Arial"/>
              </a:rPr>
              <a:t>R</a:t>
            </a:r>
            <a:r>
              <a:rPr sz="1700" spc="37" dirty="0">
                <a:solidFill>
                  <a:srgbClr val="282834"/>
                </a:solidFill>
                <a:latin typeface="Arial"/>
                <a:cs typeface="Arial"/>
              </a:rPr>
              <a:t>e</a:t>
            </a:r>
            <a:r>
              <a:rPr sz="1700" spc="107" dirty="0">
                <a:solidFill>
                  <a:srgbClr val="282834"/>
                </a:solidFill>
                <a:latin typeface="Arial"/>
                <a:cs typeface="Arial"/>
              </a:rPr>
              <a:t>v</a:t>
            </a:r>
            <a:r>
              <a:rPr sz="1700" spc="-66" dirty="0">
                <a:solidFill>
                  <a:srgbClr val="282834"/>
                </a:solidFill>
                <a:latin typeface="Arial"/>
                <a:cs typeface="Arial"/>
              </a:rPr>
              <a:t>i</a:t>
            </a:r>
            <a:r>
              <a:rPr sz="1700" spc="61" dirty="0">
                <a:solidFill>
                  <a:srgbClr val="282834"/>
                </a:solidFill>
                <a:latin typeface="Arial"/>
                <a:cs typeface="Arial"/>
              </a:rPr>
              <a:t>e</a:t>
            </a:r>
            <a:r>
              <a:rPr sz="1700" spc="92" dirty="0">
                <a:solidFill>
                  <a:srgbClr val="282834"/>
                </a:solidFill>
                <a:latin typeface="Arial"/>
                <a:cs typeface="Arial"/>
              </a:rPr>
              <a:t>w</a:t>
            </a:r>
            <a:r>
              <a:rPr sz="1700" spc="60" dirty="0">
                <a:solidFill>
                  <a:srgbClr val="282834"/>
                </a:solidFill>
                <a:latin typeface="Arial"/>
                <a:cs typeface="Arial"/>
              </a:rPr>
              <a:t>s</a:t>
            </a:r>
            <a:r>
              <a:rPr sz="1700" spc="-164" dirty="0">
                <a:solidFill>
                  <a:srgbClr val="282834"/>
                </a:solidFill>
                <a:latin typeface="Arial"/>
                <a:cs typeface="Arial"/>
              </a:rPr>
              <a:t>,</a:t>
            </a:r>
            <a:r>
              <a:rPr sz="1700" spc="0" dirty="0">
                <a:solidFill>
                  <a:srgbClr val="282834"/>
                </a:solidFill>
                <a:latin typeface="Arial"/>
                <a:cs typeface="Arial"/>
              </a:rPr>
              <a:t> </a:t>
            </a:r>
            <a:r>
              <a:rPr sz="1700" spc="-144" dirty="0">
                <a:solidFill>
                  <a:srgbClr val="282834"/>
                </a:solidFill>
                <a:latin typeface="Arial"/>
                <a:cs typeface="Arial"/>
              </a:rPr>
              <a:t> </a:t>
            </a:r>
            <a:r>
              <a:rPr sz="1700" spc="-33" dirty="0">
                <a:solidFill>
                  <a:srgbClr val="282834"/>
                </a:solidFill>
                <a:latin typeface="Arial"/>
                <a:cs typeface="Arial"/>
              </a:rPr>
              <a:t>b</a:t>
            </a:r>
            <a:r>
              <a:rPr sz="1700" spc="-17" dirty="0">
                <a:solidFill>
                  <a:srgbClr val="282834"/>
                </a:solidFill>
                <a:latin typeface="Arial"/>
                <a:cs typeface="Arial"/>
              </a:rPr>
              <a:t>i</a:t>
            </a:r>
            <a:r>
              <a:rPr sz="1700" spc="61" dirty="0">
                <a:solidFill>
                  <a:srgbClr val="282834"/>
                </a:solidFill>
                <a:latin typeface="Arial"/>
                <a:cs typeface="Arial"/>
              </a:rPr>
              <a:t>o</a:t>
            </a:r>
            <a:r>
              <a:rPr sz="1700" spc="37" dirty="0">
                <a:solidFill>
                  <a:srgbClr val="282834"/>
                </a:solidFill>
                <a:latin typeface="Arial"/>
                <a:cs typeface="Arial"/>
              </a:rPr>
              <a:t>g</a:t>
            </a:r>
            <a:r>
              <a:rPr sz="1700" spc="107" dirty="0">
                <a:solidFill>
                  <a:srgbClr val="282834"/>
                </a:solidFill>
                <a:latin typeface="Arial"/>
                <a:cs typeface="Arial"/>
              </a:rPr>
              <a:t>s</a:t>
            </a:r>
            <a:r>
              <a:rPr sz="1700" spc="-164" dirty="0">
                <a:solidFill>
                  <a:srgbClr val="282834"/>
                </a:solidFill>
                <a:latin typeface="Arial"/>
                <a:cs typeface="Arial"/>
              </a:rPr>
              <a:t>,</a:t>
            </a:r>
            <a:r>
              <a:rPr sz="1700" spc="0" dirty="0">
                <a:solidFill>
                  <a:srgbClr val="282834"/>
                </a:solidFill>
                <a:latin typeface="Arial"/>
                <a:cs typeface="Arial"/>
              </a:rPr>
              <a:t> </a:t>
            </a:r>
            <a:r>
              <a:rPr sz="1700" spc="-214" dirty="0">
                <a:solidFill>
                  <a:srgbClr val="282834"/>
                </a:solidFill>
                <a:latin typeface="Arial"/>
                <a:cs typeface="Arial"/>
              </a:rPr>
              <a:t> </a:t>
            </a:r>
            <a:r>
              <a:rPr sz="1700" spc="-8" dirty="0">
                <a:solidFill>
                  <a:srgbClr val="282834"/>
                </a:solidFill>
                <a:latin typeface="Arial"/>
                <a:cs typeface="Arial"/>
              </a:rPr>
              <a:t>d</a:t>
            </a:r>
            <a:r>
              <a:rPr sz="1700" spc="-17" dirty="0">
                <a:solidFill>
                  <a:srgbClr val="282834"/>
                </a:solidFill>
                <a:latin typeface="Arial"/>
                <a:cs typeface="Arial"/>
              </a:rPr>
              <a:t>i</a:t>
            </a:r>
            <a:r>
              <a:rPr sz="1700" spc="87" dirty="0">
                <a:solidFill>
                  <a:srgbClr val="282834"/>
                </a:solidFill>
                <a:latin typeface="Arial"/>
                <a:cs typeface="Arial"/>
              </a:rPr>
              <a:t>s</a:t>
            </a:r>
            <a:r>
              <a:rPr sz="1700" spc="107" dirty="0">
                <a:solidFill>
                  <a:srgbClr val="282834"/>
                </a:solidFill>
                <a:latin typeface="Arial"/>
                <a:cs typeface="Arial"/>
              </a:rPr>
              <a:t>c</a:t>
            </a:r>
            <a:r>
              <a:rPr sz="1700" spc="-33" dirty="0">
                <a:solidFill>
                  <a:srgbClr val="282834"/>
                </a:solidFill>
                <a:latin typeface="Arial"/>
                <a:cs typeface="Arial"/>
              </a:rPr>
              <a:t>u</a:t>
            </a:r>
            <a:r>
              <a:rPr sz="1700" spc="60" dirty="0">
                <a:solidFill>
                  <a:srgbClr val="282834"/>
                </a:solidFill>
                <a:latin typeface="Arial"/>
                <a:cs typeface="Arial"/>
              </a:rPr>
              <a:t>s</a:t>
            </a:r>
            <a:r>
              <a:rPr sz="1700" spc="87" dirty="0">
                <a:solidFill>
                  <a:srgbClr val="282834"/>
                </a:solidFill>
                <a:latin typeface="Arial"/>
                <a:cs typeface="Arial"/>
              </a:rPr>
              <a:t>s</a:t>
            </a:r>
            <a:r>
              <a:rPr sz="1700" spc="-17" dirty="0">
                <a:solidFill>
                  <a:srgbClr val="282834"/>
                </a:solidFill>
                <a:latin typeface="Arial"/>
                <a:cs typeface="Arial"/>
              </a:rPr>
              <a:t>i</a:t>
            </a:r>
            <a:r>
              <a:rPr sz="1700" spc="108" dirty="0">
                <a:solidFill>
                  <a:srgbClr val="282834"/>
                </a:solidFill>
                <a:latin typeface="Arial"/>
                <a:cs typeface="Arial"/>
              </a:rPr>
              <a:t>o</a:t>
            </a:r>
            <a:r>
              <a:rPr sz="1700" spc="-8" dirty="0">
                <a:solidFill>
                  <a:srgbClr val="282834"/>
                </a:solidFill>
                <a:latin typeface="Arial"/>
                <a:cs typeface="Arial"/>
              </a:rPr>
              <a:t>n</a:t>
            </a:r>
            <a:r>
              <a:rPr sz="1700" spc="133" dirty="0">
                <a:solidFill>
                  <a:srgbClr val="282834"/>
                </a:solidFill>
                <a:latin typeface="Arial"/>
                <a:cs typeface="Arial"/>
              </a:rPr>
              <a:t>s</a:t>
            </a:r>
            <a:r>
              <a:rPr sz="1700" spc="-188" dirty="0">
                <a:solidFill>
                  <a:srgbClr val="282834"/>
                </a:solidFill>
                <a:latin typeface="Arial"/>
                <a:cs typeface="Arial"/>
              </a:rPr>
              <a:t>,</a:t>
            </a:r>
            <a:r>
              <a:rPr sz="1700" spc="0" dirty="0">
                <a:solidFill>
                  <a:srgbClr val="282834"/>
                </a:solidFill>
                <a:latin typeface="Arial"/>
                <a:cs typeface="Arial"/>
              </a:rPr>
              <a:t> </a:t>
            </a:r>
            <a:r>
              <a:rPr sz="1700" spc="-144" dirty="0">
                <a:solidFill>
                  <a:srgbClr val="282834"/>
                </a:solidFill>
                <a:latin typeface="Arial"/>
                <a:cs typeface="Arial"/>
              </a:rPr>
              <a:t> </a:t>
            </a:r>
            <a:r>
              <a:rPr sz="1700" spc="-103" dirty="0">
                <a:solidFill>
                  <a:srgbClr val="282834"/>
                </a:solidFill>
                <a:latin typeface="Arial"/>
                <a:cs typeface="Arial"/>
              </a:rPr>
              <a:t>n</a:t>
            </a:r>
            <a:r>
              <a:rPr sz="1700" spc="61" dirty="0">
                <a:solidFill>
                  <a:srgbClr val="282834"/>
                </a:solidFill>
                <a:latin typeface="Arial"/>
                <a:cs typeface="Arial"/>
              </a:rPr>
              <a:t>e</a:t>
            </a:r>
            <a:r>
              <a:rPr sz="1700" spc="92" dirty="0">
                <a:solidFill>
                  <a:srgbClr val="282834"/>
                </a:solidFill>
                <a:latin typeface="Arial"/>
                <a:cs typeface="Arial"/>
              </a:rPr>
              <a:t>w</a:t>
            </a:r>
            <a:r>
              <a:rPr sz="1700" spc="60" dirty="0">
                <a:solidFill>
                  <a:srgbClr val="282834"/>
                </a:solidFill>
                <a:latin typeface="Arial"/>
                <a:cs typeface="Arial"/>
              </a:rPr>
              <a:t>s</a:t>
            </a:r>
            <a:r>
              <a:rPr sz="1700" spc="-188" dirty="0">
                <a:solidFill>
                  <a:srgbClr val="282834"/>
                </a:solidFill>
                <a:latin typeface="Arial"/>
                <a:cs typeface="Arial"/>
              </a:rPr>
              <a:t>,</a:t>
            </a:r>
            <a:r>
              <a:rPr sz="1700" spc="0" dirty="0">
                <a:solidFill>
                  <a:srgbClr val="282834"/>
                </a:solidFill>
                <a:latin typeface="Arial"/>
                <a:cs typeface="Arial"/>
              </a:rPr>
              <a:t> </a:t>
            </a:r>
            <a:r>
              <a:rPr sz="1700" spc="-169" dirty="0">
                <a:solidFill>
                  <a:srgbClr val="282834"/>
                </a:solidFill>
                <a:latin typeface="Arial"/>
                <a:cs typeface="Arial"/>
              </a:rPr>
              <a:t> </a:t>
            </a:r>
            <a:r>
              <a:rPr sz="1700" spc="-11" dirty="0">
                <a:solidFill>
                  <a:srgbClr val="282834"/>
                </a:solidFill>
                <a:latin typeface="Arial"/>
                <a:cs typeface="Arial"/>
              </a:rPr>
              <a:t>c</a:t>
            </a:r>
            <a:r>
              <a:rPr sz="1700" spc="61" dirty="0">
                <a:solidFill>
                  <a:srgbClr val="282834"/>
                </a:solidFill>
                <a:latin typeface="Arial"/>
                <a:cs typeface="Arial"/>
              </a:rPr>
              <a:t>o</a:t>
            </a:r>
            <a:r>
              <a:rPr sz="1700" spc="71" dirty="0">
                <a:solidFill>
                  <a:srgbClr val="282834"/>
                </a:solidFill>
                <a:latin typeface="Arial"/>
                <a:cs typeface="Arial"/>
              </a:rPr>
              <a:t>mm</a:t>
            </a:r>
            <a:r>
              <a:rPr sz="1700" spc="132" dirty="0">
                <a:solidFill>
                  <a:srgbClr val="282834"/>
                </a:solidFill>
                <a:latin typeface="Arial"/>
                <a:cs typeface="Arial"/>
              </a:rPr>
              <a:t>e</a:t>
            </a:r>
            <a:r>
              <a:rPr sz="1700" spc="-33" dirty="0">
                <a:solidFill>
                  <a:srgbClr val="282834"/>
                </a:solidFill>
                <a:latin typeface="Arial"/>
                <a:cs typeface="Arial"/>
              </a:rPr>
              <a:t>n</a:t>
            </a:r>
            <a:r>
              <a:rPr sz="1700" spc="103" dirty="0">
                <a:solidFill>
                  <a:srgbClr val="282834"/>
                </a:solidFill>
                <a:latin typeface="Arial"/>
                <a:cs typeface="Arial"/>
              </a:rPr>
              <a:t>t</a:t>
            </a:r>
            <a:r>
              <a:rPr sz="1700" spc="60" dirty="0">
                <a:solidFill>
                  <a:srgbClr val="282834"/>
                </a:solidFill>
                <a:latin typeface="Arial"/>
                <a:cs typeface="Arial"/>
              </a:rPr>
              <a:t>s</a:t>
            </a:r>
            <a:r>
              <a:rPr sz="1700" spc="-164" dirty="0">
                <a:solidFill>
                  <a:srgbClr val="282834"/>
                </a:solidFill>
                <a:latin typeface="Arial"/>
                <a:cs typeface="Arial"/>
              </a:rPr>
              <a:t>,</a:t>
            </a:r>
            <a:r>
              <a:rPr sz="1700" spc="159" dirty="0">
                <a:solidFill>
                  <a:srgbClr val="282834"/>
                </a:solidFill>
                <a:latin typeface="Arial"/>
                <a:cs typeface="Arial"/>
              </a:rPr>
              <a:t> </a:t>
            </a:r>
            <a:r>
              <a:rPr sz="1700" spc="9" dirty="0">
                <a:solidFill>
                  <a:srgbClr val="282834"/>
                </a:solidFill>
                <a:latin typeface="Arial"/>
                <a:cs typeface="Arial"/>
              </a:rPr>
              <a:t>f</a:t>
            </a:r>
            <a:r>
              <a:rPr sz="1700" spc="14" dirty="0">
                <a:solidFill>
                  <a:srgbClr val="282834"/>
                </a:solidFill>
                <a:latin typeface="Arial"/>
                <a:cs typeface="Arial"/>
              </a:rPr>
              <a:t>e</a:t>
            </a:r>
            <a:r>
              <a:rPr sz="1700" spc="19" dirty="0">
                <a:solidFill>
                  <a:srgbClr val="282834"/>
                </a:solidFill>
                <a:latin typeface="Arial"/>
                <a:cs typeface="Arial"/>
              </a:rPr>
              <a:t>e</a:t>
            </a:r>
            <a:r>
              <a:rPr sz="1700" spc="14" dirty="0">
                <a:solidFill>
                  <a:srgbClr val="282834"/>
                </a:solidFill>
                <a:latin typeface="Arial"/>
                <a:cs typeface="Arial"/>
              </a:rPr>
              <a:t>db</a:t>
            </a:r>
            <a:r>
              <a:rPr sz="1700" spc="19" dirty="0">
                <a:solidFill>
                  <a:srgbClr val="282834"/>
                </a:solidFill>
                <a:latin typeface="Arial"/>
                <a:cs typeface="Arial"/>
              </a:rPr>
              <a:t>a</a:t>
            </a:r>
            <a:r>
              <a:rPr sz="1700" spc="14" dirty="0">
                <a:solidFill>
                  <a:srgbClr val="282834"/>
                </a:solidFill>
                <a:latin typeface="Arial"/>
                <a:cs typeface="Arial"/>
              </a:rPr>
              <a:t>c</a:t>
            </a:r>
            <a:r>
              <a:rPr sz="1700" spc="0" dirty="0">
                <a:solidFill>
                  <a:srgbClr val="282834"/>
                </a:solidFill>
                <a:latin typeface="Arial"/>
                <a:cs typeface="Arial"/>
              </a:rPr>
              <a:t>k </a:t>
            </a:r>
            <a:r>
              <a:rPr sz="1700" spc="40" dirty="0">
                <a:solidFill>
                  <a:srgbClr val="282834"/>
                </a:solidFill>
                <a:latin typeface="Arial"/>
                <a:cs typeface="Arial"/>
              </a:rPr>
              <a:t> </a:t>
            </a:r>
            <a:r>
              <a:rPr sz="1700" spc="-89" dirty="0">
                <a:solidFill>
                  <a:srgbClr val="282834"/>
                </a:solidFill>
                <a:latin typeface="Arial"/>
                <a:cs typeface="Arial"/>
              </a:rPr>
              <a:t>.</a:t>
            </a:r>
            <a:r>
              <a:rPr sz="1700" spc="126" dirty="0">
                <a:solidFill>
                  <a:srgbClr val="282834"/>
                </a:solidFill>
                <a:latin typeface="Arial"/>
                <a:cs typeface="Arial"/>
              </a:rPr>
              <a:t>.</a:t>
            </a:r>
            <a:r>
              <a:rPr sz="1700" spc="103" dirty="0">
                <a:solidFill>
                  <a:srgbClr val="282834"/>
                </a:solidFill>
                <a:latin typeface="Arial"/>
                <a:cs typeface="Arial"/>
              </a:rPr>
              <a:t>.</a:t>
            </a:r>
            <a:r>
              <a:rPr sz="1700" spc="-94" dirty="0">
                <a:solidFill>
                  <a:srgbClr val="282834"/>
                </a:solidFill>
                <a:latin typeface="Arial"/>
                <a:cs typeface="Arial"/>
              </a:rPr>
              <a:t>.</a:t>
            </a:r>
            <a:endParaRPr sz="1700" dirty="0">
              <a:latin typeface="Arial"/>
              <a:cs typeface="Arial"/>
            </a:endParaRPr>
          </a:p>
          <a:p>
            <a:pPr marL="12700" marR="28920">
              <a:lnSpc>
                <a:spcPct val="95825"/>
              </a:lnSpc>
              <a:spcBef>
                <a:spcPts val="794"/>
              </a:spcBef>
            </a:pPr>
            <a:r>
              <a:rPr sz="2300" spc="24" dirty="0">
                <a:solidFill>
                  <a:srgbClr val="93A199"/>
                </a:solidFill>
                <a:latin typeface="Arial"/>
                <a:cs typeface="Arial"/>
              </a:rPr>
              <a:t>•  </a:t>
            </a:r>
            <a:r>
              <a:rPr sz="2300" spc="24" dirty="0">
                <a:solidFill>
                  <a:srgbClr val="0000FF"/>
                </a:solidFill>
                <a:latin typeface="Arial"/>
                <a:cs typeface="Arial"/>
              </a:rPr>
              <a:t>Sometimes called </a:t>
            </a:r>
            <a:r>
              <a:rPr sz="2300" i="1" spc="24" dirty="0">
                <a:solidFill>
                  <a:srgbClr val="0000FF"/>
                </a:solidFill>
                <a:latin typeface="Arial"/>
                <a:cs typeface="Arial"/>
              </a:rPr>
              <a:t>opinion mining</a:t>
            </a:r>
            <a:endParaRPr sz="23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783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5D16F55-BFD6-4FE0-99C0-B0D0A5E01EED}"/>
              </a:ext>
            </a:extLst>
          </p:cNvPr>
          <p:cNvPicPr>
            <a:picLocks noChangeAspect="1"/>
          </p:cNvPicPr>
          <p:nvPr/>
        </p:nvPicPr>
        <p:blipFill>
          <a:blip r:embed="rId3"/>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96941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677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D725BC14-9BE2-494B-A6EA-2736079E27E9}"/>
              </a:ext>
            </a:extLst>
          </p:cNvPr>
          <p:cNvPicPr>
            <a:picLocks noChangeAspect="1"/>
          </p:cNvPicPr>
          <p:nvPr/>
        </p:nvPicPr>
        <p:blipFill rotWithShape="1">
          <a:blip r:embed="rId3">
            <a:extLst>
              <a:ext uri="{28A0092B-C50C-407E-A947-70E740481C1C}">
                <a14:useLocalDpi xmlns:a14="http://schemas.microsoft.com/office/drawing/2010/main" val="0"/>
              </a:ext>
            </a:extLst>
          </a:blip>
          <a:srcRect r="17419" b="-1"/>
          <a:stretch/>
        </p:blipFill>
        <p:spPr>
          <a:xfrm>
            <a:off x="482600" y="643467"/>
            <a:ext cx="8178799" cy="5571066"/>
          </a:xfrm>
          <a:prstGeom prst="rect">
            <a:avLst/>
          </a:prstGeom>
        </p:spPr>
      </p:pic>
    </p:spTree>
    <p:extLst>
      <p:ext uri="{BB962C8B-B14F-4D97-AF65-F5344CB8AC3E}">
        <p14:creationId xmlns:p14="http://schemas.microsoft.com/office/powerpoint/2010/main" val="61955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50C936D9-84D6-44F1-A136-2DC519EBC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133944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63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F06B9416-E8DF-46D7-9947-DCE08B4E02C0}"/>
              </a:ext>
            </a:extLst>
          </p:cNvPr>
          <p:cNvPicPr>
            <a:picLocks noChangeAspect="1"/>
          </p:cNvPicPr>
          <p:nvPr/>
        </p:nvPicPr>
        <p:blipFill>
          <a:blip r:embed="rId3"/>
          <a:stretch>
            <a:fillRect/>
          </a:stretch>
        </p:blipFill>
        <p:spPr>
          <a:xfrm>
            <a:off x="620889" y="643467"/>
            <a:ext cx="7902221" cy="55710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563372" y="832976"/>
            <a:ext cx="1957832" cy="482600"/>
          </a:xfrm>
          <a:prstGeom prst="rect">
            <a:avLst/>
          </a:prstGeom>
        </p:spPr>
        <p:txBody>
          <a:bodyPr wrap="square" lIns="0" tIns="24003" rIns="0" bIns="0" rtlCol="0">
            <a:noAutofit/>
          </a:bodyPr>
          <a:lstStyle/>
          <a:p>
            <a:pPr marL="12700">
              <a:lnSpc>
                <a:spcPts val="3779"/>
              </a:lnSpc>
            </a:pPr>
            <a:r>
              <a:rPr sz="3600" spc="58" dirty="0">
                <a:solidFill>
                  <a:srgbClr val="D1523B"/>
                </a:solidFill>
                <a:latin typeface="Arial"/>
                <a:cs typeface="Arial"/>
              </a:rPr>
              <a:t>Opinions</a:t>
            </a:r>
            <a:endParaRPr sz="3600" dirty="0">
              <a:latin typeface="Arial"/>
              <a:cs typeface="Arial"/>
            </a:endParaRPr>
          </a:p>
        </p:txBody>
      </p:sp>
      <p:sp>
        <p:nvSpPr>
          <p:cNvPr id="12" name="object 12"/>
          <p:cNvSpPr txBox="1"/>
          <p:nvPr/>
        </p:nvSpPr>
        <p:spPr>
          <a:xfrm>
            <a:off x="2590292" y="832976"/>
            <a:ext cx="3635938" cy="482600"/>
          </a:xfrm>
          <a:prstGeom prst="rect">
            <a:avLst/>
          </a:prstGeom>
        </p:spPr>
        <p:txBody>
          <a:bodyPr wrap="square" lIns="0" tIns="24003" rIns="0" bIns="0" rtlCol="0">
            <a:noAutofit/>
          </a:bodyPr>
          <a:lstStyle/>
          <a:p>
            <a:pPr marL="12700">
              <a:lnSpc>
                <a:spcPts val="3779"/>
              </a:lnSpc>
            </a:pPr>
            <a:r>
              <a:rPr sz="3600" spc="55" dirty="0">
                <a:solidFill>
                  <a:srgbClr val="D1523B"/>
                </a:solidFill>
                <a:latin typeface="Arial"/>
                <a:cs typeface="Arial"/>
              </a:rPr>
              <a:t>are widely stated</a:t>
            </a:r>
            <a:endParaRPr sz="3600" dirty="0">
              <a:latin typeface="Arial"/>
              <a:cs typeface="Arial"/>
            </a:endParaRPr>
          </a:p>
        </p:txBody>
      </p:sp>
      <p:sp>
        <p:nvSpPr>
          <p:cNvPr id="11" name="object 11"/>
          <p:cNvSpPr txBox="1"/>
          <p:nvPr/>
        </p:nvSpPr>
        <p:spPr>
          <a:xfrm>
            <a:off x="563371" y="1583963"/>
            <a:ext cx="152444" cy="368300"/>
          </a:xfrm>
          <a:prstGeom prst="rect">
            <a:avLst/>
          </a:prstGeom>
        </p:spPr>
        <p:txBody>
          <a:bodyPr wrap="square" lIns="0" tIns="18161" rIns="0" bIns="0" rtlCol="0">
            <a:noAutofit/>
          </a:bodyPr>
          <a:lstStyle/>
          <a:p>
            <a:pPr marL="12700">
              <a:lnSpc>
                <a:spcPts val="2860"/>
              </a:lnSpc>
            </a:pPr>
            <a:r>
              <a:rPr sz="2700" spc="-350" dirty="0">
                <a:solidFill>
                  <a:srgbClr val="93A199"/>
                </a:solidFill>
                <a:latin typeface="Arial"/>
                <a:cs typeface="Arial"/>
              </a:rPr>
              <a:t>•</a:t>
            </a:r>
            <a:endParaRPr sz="2700">
              <a:latin typeface="Arial"/>
              <a:cs typeface="Arial"/>
            </a:endParaRPr>
          </a:p>
        </p:txBody>
      </p:sp>
      <p:sp>
        <p:nvSpPr>
          <p:cNvPr id="10" name="object 10"/>
          <p:cNvSpPr txBox="1"/>
          <p:nvPr/>
        </p:nvSpPr>
        <p:spPr>
          <a:xfrm>
            <a:off x="734060" y="1583963"/>
            <a:ext cx="6427400" cy="2270251"/>
          </a:xfrm>
          <a:prstGeom prst="rect">
            <a:avLst/>
          </a:prstGeom>
        </p:spPr>
        <p:txBody>
          <a:bodyPr wrap="square" lIns="0" tIns="18161" rIns="0" bIns="0" rtlCol="0">
            <a:noAutofit/>
          </a:bodyPr>
          <a:lstStyle/>
          <a:p>
            <a:pPr marL="24891" marR="59145">
              <a:lnSpc>
                <a:spcPts val="2860"/>
              </a:lnSpc>
            </a:pPr>
            <a:r>
              <a:rPr sz="2700" spc="37" dirty="0">
                <a:solidFill>
                  <a:srgbClr val="0000FF"/>
                </a:solidFill>
                <a:latin typeface="Arial"/>
                <a:cs typeface="Arial"/>
              </a:rPr>
              <a:t>Organization internal data</a:t>
            </a:r>
            <a:endParaRPr sz="2700" dirty="0">
              <a:latin typeface="Arial"/>
              <a:cs typeface="Arial"/>
            </a:endParaRPr>
          </a:p>
          <a:p>
            <a:pPr marL="113283">
              <a:lnSpc>
                <a:spcPct val="95825"/>
              </a:lnSpc>
              <a:spcBef>
                <a:spcPts val="703"/>
              </a:spcBef>
            </a:pPr>
            <a:r>
              <a:rPr sz="2300" spc="9" dirty="0">
                <a:solidFill>
                  <a:srgbClr val="93A199"/>
                </a:solidFill>
                <a:latin typeface="Arial"/>
                <a:cs typeface="Arial"/>
              </a:rPr>
              <a:t>•  </a:t>
            </a:r>
            <a:r>
              <a:rPr sz="2300" spc="9" dirty="0">
                <a:solidFill>
                  <a:srgbClr val="282834"/>
                </a:solidFill>
                <a:latin typeface="Arial"/>
                <a:cs typeface="Arial"/>
              </a:rPr>
              <a:t>Customer feedback from emails,  call centers,</a:t>
            </a:r>
            <a:endParaRPr sz="2300" dirty="0">
              <a:latin typeface="Arial"/>
              <a:cs typeface="Arial"/>
            </a:endParaRPr>
          </a:p>
          <a:p>
            <a:pPr marL="37083" marR="59145">
              <a:lnSpc>
                <a:spcPct val="95825"/>
              </a:lnSpc>
              <a:spcBef>
                <a:spcPts val="916"/>
              </a:spcBef>
            </a:pPr>
            <a:r>
              <a:rPr sz="2700" spc="31" dirty="0">
                <a:solidFill>
                  <a:srgbClr val="0000FF"/>
                </a:solidFill>
                <a:latin typeface="Arial"/>
                <a:cs typeface="Arial"/>
              </a:rPr>
              <a:t>News and reports</a:t>
            </a:r>
            <a:endParaRPr sz="2700" dirty="0">
              <a:latin typeface="Arial"/>
              <a:cs typeface="Arial"/>
            </a:endParaRPr>
          </a:p>
          <a:p>
            <a:pPr marL="113283" marR="59145">
              <a:lnSpc>
                <a:spcPct val="95825"/>
              </a:lnSpc>
              <a:spcBef>
                <a:spcPts val="822"/>
              </a:spcBef>
            </a:pPr>
            <a:r>
              <a:rPr sz="2300" spc="26" dirty="0">
                <a:solidFill>
                  <a:srgbClr val="93A199"/>
                </a:solidFill>
                <a:latin typeface="Arial"/>
                <a:cs typeface="Arial"/>
              </a:rPr>
              <a:t>•  </a:t>
            </a:r>
            <a:r>
              <a:rPr sz="2300" spc="26" dirty="0">
                <a:solidFill>
                  <a:srgbClr val="282834"/>
                </a:solidFill>
                <a:latin typeface="Arial"/>
                <a:cs typeface="Arial"/>
              </a:rPr>
              <a:t>Opinions in news articles and commentaries</a:t>
            </a:r>
            <a:endParaRPr sz="2300" dirty="0">
              <a:latin typeface="Arial"/>
              <a:cs typeface="Arial"/>
            </a:endParaRPr>
          </a:p>
          <a:p>
            <a:pPr marL="12700" marR="59145">
              <a:lnSpc>
                <a:spcPct val="95825"/>
              </a:lnSpc>
              <a:spcBef>
                <a:spcPts val="892"/>
              </a:spcBef>
            </a:pPr>
            <a:r>
              <a:rPr sz="2700" spc="42" dirty="0">
                <a:solidFill>
                  <a:srgbClr val="FF0000"/>
                </a:solidFill>
                <a:latin typeface="Arial"/>
                <a:cs typeface="Arial"/>
              </a:rPr>
              <a:t>Word-of-mouth on the Web</a:t>
            </a:r>
            <a:endParaRPr sz="2700" dirty="0">
              <a:latin typeface="Arial"/>
              <a:cs typeface="Arial"/>
            </a:endParaRPr>
          </a:p>
        </p:txBody>
      </p:sp>
      <p:sp>
        <p:nvSpPr>
          <p:cNvPr id="9" name="object 9"/>
          <p:cNvSpPr txBox="1"/>
          <p:nvPr/>
        </p:nvSpPr>
        <p:spPr>
          <a:xfrm>
            <a:off x="7198867" y="2079279"/>
            <a:ext cx="526194" cy="317500"/>
          </a:xfrm>
          <a:prstGeom prst="rect">
            <a:avLst/>
          </a:prstGeom>
        </p:spPr>
        <p:txBody>
          <a:bodyPr wrap="square" lIns="0" tIns="15557" rIns="0" bIns="0" rtlCol="0">
            <a:noAutofit/>
          </a:bodyPr>
          <a:lstStyle/>
          <a:p>
            <a:pPr marL="12700">
              <a:lnSpc>
                <a:spcPts val="2450"/>
              </a:lnSpc>
            </a:pPr>
            <a:r>
              <a:rPr sz="2300" spc="-26" dirty="0">
                <a:solidFill>
                  <a:srgbClr val="282834"/>
                </a:solidFill>
                <a:latin typeface="Arial"/>
                <a:cs typeface="Arial"/>
              </a:rPr>
              <a:t>etc.</a:t>
            </a:r>
            <a:endParaRPr sz="2300" dirty="0">
              <a:latin typeface="Arial"/>
              <a:cs typeface="Arial"/>
            </a:endParaRPr>
          </a:p>
        </p:txBody>
      </p:sp>
      <p:sp>
        <p:nvSpPr>
          <p:cNvPr id="8" name="object 8"/>
          <p:cNvSpPr txBox="1"/>
          <p:nvPr/>
        </p:nvSpPr>
        <p:spPr>
          <a:xfrm>
            <a:off x="563372" y="2537987"/>
            <a:ext cx="152444" cy="368300"/>
          </a:xfrm>
          <a:prstGeom prst="rect">
            <a:avLst/>
          </a:prstGeom>
        </p:spPr>
        <p:txBody>
          <a:bodyPr wrap="square" lIns="0" tIns="18161" rIns="0" bIns="0" rtlCol="0">
            <a:noAutofit/>
          </a:bodyPr>
          <a:lstStyle/>
          <a:p>
            <a:pPr marL="12700">
              <a:lnSpc>
                <a:spcPts val="2860"/>
              </a:lnSpc>
            </a:pPr>
            <a:r>
              <a:rPr sz="2700" spc="-350" dirty="0">
                <a:solidFill>
                  <a:srgbClr val="93A199"/>
                </a:solidFill>
                <a:latin typeface="Arial"/>
                <a:cs typeface="Arial"/>
              </a:rPr>
              <a:t>•</a:t>
            </a:r>
            <a:endParaRPr sz="2700">
              <a:latin typeface="Arial"/>
              <a:cs typeface="Arial"/>
            </a:endParaRPr>
          </a:p>
        </p:txBody>
      </p:sp>
      <p:sp>
        <p:nvSpPr>
          <p:cNvPr id="7" name="object 7"/>
          <p:cNvSpPr txBox="1"/>
          <p:nvPr/>
        </p:nvSpPr>
        <p:spPr>
          <a:xfrm>
            <a:off x="563372" y="3485915"/>
            <a:ext cx="152444" cy="368299"/>
          </a:xfrm>
          <a:prstGeom prst="rect">
            <a:avLst/>
          </a:prstGeom>
        </p:spPr>
        <p:txBody>
          <a:bodyPr wrap="square" lIns="0" tIns="18161" rIns="0" bIns="0" rtlCol="0">
            <a:noAutofit/>
          </a:bodyPr>
          <a:lstStyle/>
          <a:p>
            <a:pPr marL="12700">
              <a:lnSpc>
                <a:spcPts val="2860"/>
              </a:lnSpc>
            </a:pPr>
            <a:r>
              <a:rPr sz="2700" spc="-350" dirty="0">
                <a:solidFill>
                  <a:srgbClr val="93A199"/>
                </a:solidFill>
                <a:latin typeface="Arial"/>
                <a:cs typeface="Arial"/>
              </a:rPr>
              <a:t>•</a:t>
            </a:r>
            <a:endParaRPr sz="2700">
              <a:latin typeface="Arial"/>
              <a:cs typeface="Arial"/>
            </a:endParaRPr>
          </a:p>
        </p:txBody>
      </p:sp>
      <p:sp>
        <p:nvSpPr>
          <p:cNvPr id="6" name="object 6"/>
          <p:cNvSpPr txBox="1"/>
          <p:nvPr/>
        </p:nvSpPr>
        <p:spPr>
          <a:xfrm>
            <a:off x="834644" y="3981231"/>
            <a:ext cx="132600" cy="317500"/>
          </a:xfrm>
          <a:prstGeom prst="rect">
            <a:avLst/>
          </a:prstGeom>
        </p:spPr>
        <p:txBody>
          <a:bodyPr wrap="square" lIns="0" tIns="15557" rIns="0" bIns="0" rtlCol="0">
            <a:noAutofit/>
          </a:bodyPr>
          <a:lstStyle/>
          <a:p>
            <a:pPr marL="12700">
              <a:lnSpc>
                <a:spcPts val="2450"/>
              </a:lnSpc>
            </a:pPr>
            <a:r>
              <a:rPr sz="2300" spc="-305" dirty="0">
                <a:solidFill>
                  <a:srgbClr val="93A199"/>
                </a:solidFill>
                <a:latin typeface="Arial"/>
                <a:cs typeface="Arial"/>
              </a:rPr>
              <a:t>•</a:t>
            </a:r>
            <a:endParaRPr sz="2300">
              <a:latin typeface="Arial"/>
              <a:cs typeface="Arial"/>
            </a:endParaRPr>
          </a:p>
        </p:txBody>
      </p:sp>
      <p:sp>
        <p:nvSpPr>
          <p:cNvPr id="5" name="object 5"/>
          <p:cNvSpPr txBox="1"/>
          <p:nvPr/>
        </p:nvSpPr>
        <p:spPr>
          <a:xfrm>
            <a:off x="1023620" y="3981231"/>
            <a:ext cx="6855950" cy="680212"/>
          </a:xfrm>
          <a:prstGeom prst="rect">
            <a:avLst/>
          </a:prstGeom>
        </p:spPr>
        <p:txBody>
          <a:bodyPr wrap="square" lIns="0" tIns="15557" rIns="0" bIns="0" rtlCol="0">
            <a:noAutofit/>
          </a:bodyPr>
          <a:lstStyle/>
          <a:p>
            <a:pPr marL="15747">
              <a:lnSpc>
                <a:spcPts val="2450"/>
              </a:lnSpc>
            </a:pPr>
            <a:r>
              <a:rPr sz="2300" spc="39" dirty="0">
                <a:solidFill>
                  <a:srgbClr val="282834"/>
                </a:solidFill>
                <a:latin typeface="Arial"/>
                <a:cs typeface="Arial"/>
              </a:rPr>
              <a:t>Personal experiences and opinions about anything</a:t>
            </a:r>
            <a:endParaRPr sz="2300" dirty="0">
              <a:latin typeface="Arial"/>
              <a:cs typeface="Arial"/>
            </a:endParaRPr>
          </a:p>
          <a:p>
            <a:pPr marL="12700" marR="43815">
              <a:lnSpc>
                <a:spcPct val="95825"/>
              </a:lnSpc>
              <a:spcBef>
                <a:spcPts val="87"/>
              </a:spcBef>
            </a:pPr>
            <a:r>
              <a:rPr sz="2300" spc="-4" dirty="0">
                <a:solidFill>
                  <a:srgbClr val="282834"/>
                </a:solidFill>
                <a:latin typeface="Arial"/>
                <a:cs typeface="Arial"/>
              </a:rPr>
              <a:t>reviews, forums,  b</a:t>
            </a:r>
            <a:r>
              <a:rPr lang="en-US" sz="2300" spc="-4" dirty="0">
                <a:solidFill>
                  <a:srgbClr val="282834"/>
                </a:solidFill>
                <a:latin typeface="Arial"/>
                <a:cs typeface="Arial"/>
              </a:rPr>
              <a:t>l</a:t>
            </a:r>
            <a:r>
              <a:rPr sz="2300" spc="-4" dirty="0">
                <a:solidFill>
                  <a:srgbClr val="282834"/>
                </a:solidFill>
                <a:latin typeface="Arial"/>
                <a:cs typeface="Arial"/>
              </a:rPr>
              <a:t>ogs, Twitter,  micro-biogs,  etc</a:t>
            </a:r>
            <a:endParaRPr sz="2300" dirty="0">
              <a:latin typeface="Arial"/>
              <a:cs typeface="Arial"/>
            </a:endParaRPr>
          </a:p>
        </p:txBody>
      </p:sp>
      <p:sp>
        <p:nvSpPr>
          <p:cNvPr id="4" name="object 4"/>
          <p:cNvSpPr txBox="1"/>
          <p:nvPr/>
        </p:nvSpPr>
        <p:spPr>
          <a:xfrm>
            <a:off x="7942580" y="3981231"/>
            <a:ext cx="262725" cy="317500"/>
          </a:xfrm>
          <a:prstGeom prst="rect">
            <a:avLst/>
          </a:prstGeom>
        </p:spPr>
        <p:txBody>
          <a:bodyPr wrap="square" lIns="0" tIns="15557" rIns="0" bIns="0" rtlCol="0">
            <a:noAutofit/>
          </a:bodyPr>
          <a:lstStyle/>
          <a:p>
            <a:pPr marL="12700">
              <a:lnSpc>
                <a:spcPts val="2450"/>
              </a:lnSpc>
            </a:pPr>
            <a:r>
              <a:rPr sz="2300" spc="-132" dirty="0">
                <a:solidFill>
                  <a:srgbClr val="282834"/>
                </a:solidFill>
                <a:latin typeface="Arial"/>
                <a:cs typeface="Arial"/>
              </a:rPr>
              <a:t>in</a:t>
            </a:r>
            <a:endParaRPr sz="2300">
              <a:latin typeface="Arial"/>
              <a:cs typeface="Arial"/>
            </a:endParaRPr>
          </a:p>
        </p:txBody>
      </p:sp>
      <p:sp>
        <p:nvSpPr>
          <p:cNvPr id="3" name="object 3"/>
          <p:cNvSpPr txBox="1"/>
          <p:nvPr/>
        </p:nvSpPr>
        <p:spPr>
          <a:xfrm>
            <a:off x="834644" y="4785903"/>
            <a:ext cx="132600" cy="756412"/>
          </a:xfrm>
          <a:prstGeom prst="rect">
            <a:avLst/>
          </a:prstGeom>
        </p:spPr>
        <p:txBody>
          <a:bodyPr wrap="square" lIns="0" tIns="15557" rIns="0" bIns="0" rtlCol="0">
            <a:noAutofit/>
          </a:bodyPr>
          <a:lstStyle/>
          <a:p>
            <a:pPr marL="12700" marR="0">
              <a:lnSpc>
                <a:spcPts val="2450"/>
              </a:lnSpc>
            </a:pPr>
            <a:r>
              <a:rPr sz="2300" spc="-305" dirty="0">
                <a:solidFill>
                  <a:srgbClr val="93A199"/>
                </a:solidFill>
                <a:latin typeface="Arial"/>
                <a:cs typeface="Arial"/>
              </a:rPr>
              <a:t>•</a:t>
            </a:r>
            <a:endParaRPr sz="2300">
              <a:latin typeface="Arial"/>
              <a:cs typeface="Arial"/>
            </a:endParaRPr>
          </a:p>
          <a:p>
            <a:pPr marL="12700">
              <a:lnSpc>
                <a:spcPct val="95825"/>
              </a:lnSpc>
              <a:spcBef>
                <a:spcPts val="688"/>
              </a:spcBef>
            </a:pPr>
            <a:r>
              <a:rPr sz="2300" spc="-305" dirty="0">
                <a:solidFill>
                  <a:srgbClr val="93A199"/>
                </a:solidFill>
                <a:latin typeface="Arial"/>
                <a:cs typeface="Arial"/>
              </a:rPr>
              <a:t>•</a:t>
            </a:r>
            <a:endParaRPr sz="2300">
              <a:latin typeface="Arial"/>
              <a:cs typeface="Arial"/>
            </a:endParaRPr>
          </a:p>
        </p:txBody>
      </p:sp>
      <p:sp>
        <p:nvSpPr>
          <p:cNvPr id="2" name="object 2"/>
          <p:cNvSpPr txBox="1"/>
          <p:nvPr/>
        </p:nvSpPr>
        <p:spPr>
          <a:xfrm>
            <a:off x="1020572" y="4785903"/>
            <a:ext cx="7262274" cy="756412"/>
          </a:xfrm>
          <a:prstGeom prst="rect">
            <a:avLst/>
          </a:prstGeom>
        </p:spPr>
        <p:txBody>
          <a:bodyPr wrap="square" lIns="0" tIns="15557" rIns="0" bIns="0" rtlCol="0">
            <a:noAutofit/>
          </a:bodyPr>
          <a:lstStyle/>
          <a:p>
            <a:pPr marL="12700">
              <a:lnSpc>
                <a:spcPts val="2450"/>
              </a:lnSpc>
            </a:pPr>
            <a:r>
              <a:rPr sz="2300" spc="3" dirty="0">
                <a:solidFill>
                  <a:srgbClr val="282834"/>
                </a:solidFill>
                <a:latin typeface="Arial"/>
                <a:cs typeface="Arial"/>
              </a:rPr>
              <a:t>Comments about articles,  issues, topics,  reviews,  etc.</a:t>
            </a:r>
            <a:endParaRPr sz="2300">
              <a:latin typeface="Arial"/>
              <a:cs typeface="Arial"/>
            </a:endParaRPr>
          </a:p>
          <a:p>
            <a:pPr marL="18796" marR="43815">
              <a:lnSpc>
                <a:spcPct val="95825"/>
              </a:lnSpc>
              <a:spcBef>
                <a:spcPts val="688"/>
              </a:spcBef>
            </a:pPr>
            <a:r>
              <a:rPr sz="2300" spc="1" dirty="0">
                <a:solidFill>
                  <a:srgbClr val="282834"/>
                </a:solidFill>
                <a:latin typeface="Arial"/>
                <a:cs typeface="Arial"/>
              </a:rPr>
              <a:t>Postings at social  networking sites,  e.g.,  Facebook.</a:t>
            </a:r>
            <a:endParaRPr sz="23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755</Words>
  <Application>Microsoft Office PowerPoint</Application>
  <PresentationFormat>On-screen Show (4:3)</PresentationFormat>
  <Paragraphs>73</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Vynska Amalia Permadi</dc:creator>
  <cp:lastModifiedBy>Vynska Amalia Permadi</cp:lastModifiedBy>
  <cp:revision>11</cp:revision>
  <dcterms:created xsi:type="dcterms:W3CDTF">2020-04-29T12:57:19Z</dcterms:created>
  <dcterms:modified xsi:type="dcterms:W3CDTF">2020-04-29T15:35:15Z</dcterms:modified>
</cp:coreProperties>
</file>