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1" r:id="rId5"/>
  </p:sldMasterIdLst>
  <p:notesMasterIdLst>
    <p:notesMasterId r:id="rId36"/>
  </p:notesMasterIdLst>
  <p:handoutMasterIdLst>
    <p:handoutMasterId r:id="rId37"/>
  </p:handoutMasterIdLst>
  <p:sldIdLst>
    <p:sldId id="324" r:id="rId6"/>
    <p:sldId id="302" r:id="rId7"/>
    <p:sldId id="2440" r:id="rId8"/>
    <p:sldId id="295" r:id="rId9"/>
    <p:sldId id="315" r:id="rId10"/>
    <p:sldId id="2441" r:id="rId11"/>
    <p:sldId id="2444" r:id="rId12"/>
    <p:sldId id="2443" r:id="rId13"/>
    <p:sldId id="2448" r:id="rId14"/>
    <p:sldId id="294" r:id="rId15"/>
    <p:sldId id="2446" r:id="rId16"/>
    <p:sldId id="2447" r:id="rId17"/>
    <p:sldId id="2465" r:id="rId18"/>
    <p:sldId id="2460" r:id="rId19"/>
    <p:sldId id="2456" r:id="rId20"/>
    <p:sldId id="2458" r:id="rId21"/>
    <p:sldId id="2459" r:id="rId22"/>
    <p:sldId id="2457" r:id="rId23"/>
    <p:sldId id="2449" r:id="rId24"/>
    <p:sldId id="2450" r:id="rId25"/>
    <p:sldId id="2451" r:id="rId26"/>
    <p:sldId id="2452" r:id="rId27"/>
    <p:sldId id="2461" r:id="rId28"/>
    <p:sldId id="2462" r:id="rId29"/>
    <p:sldId id="2463" r:id="rId30"/>
    <p:sldId id="2464" r:id="rId31"/>
    <p:sldId id="2466" r:id="rId32"/>
    <p:sldId id="2467" r:id="rId33"/>
    <p:sldId id="312" r:id="rId34"/>
    <p:sldId id="32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5006" autoAdjust="0"/>
  </p:normalViewPr>
  <p:slideViewPr>
    <p:cSldViewPr snapToGrid="0">
      <p:cViewPr varScale="1">
        <p:scale>
          <a:sx n="119" d="100"/>
          <a:sy n="119" d="100"/>
        </p:scale>
        <p:origin x="96" y="25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932A6-61A6-4F3D-AA6D-3CA8089E7E8C}" type="doc">
      <dgm:prSet loTypeId="urn:microsoft.com/office/officeart/2008/layout/HexagonCluster" loCatId="picture" qsTypeId="urn:microsoft.com/office/officeart/2005/8/quickstyle/simple1" qsCatId="simple" csTypeId="urn:microsoft.com/office/officeart/2005/8/colors/accent1_2" csCatId="accent1" phldr="1"/>
      <dgm:spPr/>
    </dgm:pt>
    <dgm:pt modelId="{978F6639-8286-4813-A589-3DED67EB3D46}">
      <dgm:prSet phldrT="[Text]" custT="1"/>
      <dgm:spPr/>
      <dgm:t>
        <a:bodyPr/>
        <a:lstStyle/>
        <a:p>
          <a:r>
            <a:rPr lang="en-US" sz="1400" b="1" dirty="0"/>
            <a:t>Considered</a:t>
          </a:r>
        </a:p>
        <a:p>
          <a:r>
            <a:rPr lang="en-US" sz="1400" b="1" dirty="0"/>
            <a:t>Features:</a:t>
          </a:r>
          <a:endParaRPr lang="en-IN" sz="1400" b="1" dirty="0"/>
        </a:p>
      </dgm:t>
    </dgm:pt>
    <dgm:pt modelId="{86054B31-B763-4006-BC29-F574C48935FE}" type="sibTrans" cxnId="{D1DF6E9D-7E65-4028-B6BC-F0D93C1AC641}">
      <dgm:prSet/>
      <dgm:spPr>
        <a:blipFill>
          <a:blip xmlns:r="http://schemas.openxmlformats.org/officeDocument/2006/relationships" r:embed="rId1"/>
          <a:srcRect/>
          <a:stretch>
            <a:fillRect l="-18000" r="-18000"/>
          </a:stretch>
        </a:blipFill>
      </dgm:spPr>
      <dgm:t>
        <a:bodyPr/>
        <a:lstStyle/>
        <a:p>
          <a:endParaRPr lang="en-IN"/>
        </a:p>
      </dgm:t>
    </dgm:pt>
    <dgm:pt modelId="{652A8E58-3F3A-4F33-9090-EF5B69F253F0}" type="parTrans" cxnId="{D1DF6E9D-7E65-4028-B6BC-F0D93C1AC641}">
      <dgm:prSet/>
      <dgm:spPr/>
      <dgm:t>
        <a:bodyPr/>
        <a:lstStyle/>
        <a:p>
          <a:endParaRPr lang="en-IN"/>
        </a:p>
      </dgm:t>
    </dgm:pt>
    <dgm:pt modelId="{6BE67CB5-D0D3-4CC5-8930-E940CDA2C1B0}" type="pres">
      <dgm:prSet presAssocID="{8FE932A6-61A6-4F3D-AA6D-3CA8089E7E8C}" presName="Name0" presStyleCnt="0">
        <dgm:presLayoutVars>
          <dgm:chMax val="21"/>
          <dgm:chPref val="21"/>
        </dgm:presLayoutVars>
      </dgm:prSet>
      <dgm:spPr/>
    </dgm:pt>
    <dgm:pt modelId="{83B5EFB7-9F5E-48D6-A29D-8888C656B05C}" type="pres">
      <dgm:prSet presAssocID="{978F6639-8286-4813-A589-3DED67EB3D46}" presName="text1" presStyleCnt="0"/>
      <dgm:spPr/>
    </dgm:pt>
    <dgm:pt modelId="{7AACB13D-3C56-4692-A680-816CC9360037}" type="pres">
      <dgm:prSet presAssocID="{978F6639-8286-4813-A589-3DED67EB3D46}" presName="textRepeatNode" presStyleLbl="alignNode1" presStyleIdx="0" presStyleCnt="1">
        <dgm:presLayoutVars>
          <dgm:chMax val="0"/>
          <dgm:chPref val="0"/>
          <dgm:bulletEnabled val="1"/>
        </dgm:presLayoutVars>
      </dgm:prSet>
      <dgm:spPr/>
    </dgm:pt>
    <dgm:pt modelId="{48CF823C-3460-4303-8844-EF8F2A276040}" type="pres">
      <dgm:prSet presAssocID="{978F6639-8286-4813-A589-3DED67EB3D46}" presName="textaccent1" presStyleCnt="0"/>
      <dgm:spPr/>
    </dgm:pt>
    <dgm:pt modelId="{32C21F1B-4D1F-4341-9612-90EBB68F20F4}" type="pres">
      <dgm:prSet presAssocID="{978F6639-8286-4813-A589-3DED67EB3D46}" presName="accentRepeatNode" presStyleLbl="solidAlignAcc1" presStyleIdx="0" presStyleCnt="2" custLinFactNeighborX="-22475" custLinFactNeighborY="2827"/>
      <dgm:spPr/>
    </dgm:pt>
    <dgm:pt modelId="{EDF99421-9358-43F0-8B77-A8F346EFFCC6}" type="pres">
      <dgm:prSet presAssocID="{86054B31-B763-4006-BC29-F574C48935FE}" presName="image1" presStyleCnt="0"/>
      <dgm:spPr/>
    </dgm:pt>
    <dgm:pt modelId="{8F2DC86B-697E-4ECB-BF41-FFC200F4A96A}" type="pres">
      <dgm:prSet presAssocID="{86054B31-B763-4006-BC29-F574C48935FE}" presName="imageRepeatNode" presStyleLbl="alignAcc1" presStyleIdx="0" presStyleCnt="1"/>
      <dgm:spPr/>
    </dgm:pt>
    <dgm:pt modelId="{7DBA218D-EA8E-4E81-AC3F-64637478D3D2}" type="pres">
      <dgm:prSet presAssocID="{86054B31-B763-4006-BC29-F574C48935FE}" presName="imageaccent1" presStyleCnt="0"/>
      <dgm:spPr/>
    </dgm:pt>
    <dgm:pt modelId="{D2604C7E-8DD7-4D7F-8658-25C3BD580C17}" type="pres">
      <dgm:prSet presAssocID="{86054B31-B763-4006-BC29-F574C48935FE}" presName="accentRepeatNode" presStyleLbl="solidAlignAcc1" presStyleIdx="1" presStyleCnt="2"/>
      <dgm:spPr/>
    </dgm:pt>
  </dgm:ptLst>
  <dgm:cxnLst>
    <dgm:cxn modelId="{9B8DBE43-9799-4C15-B8FE-BE731C535B78}" type="presOf" srcId="{8FE932A6-61A6-4F3D-AA6D-3CA8089E7E8C}" destId="{6BE67CB5-D0D3-4CC5-8930-E940CDA2C1B0}" srcOrd="0" destOrd="0" presId="urn:microsoft.com/office/officeart/2008/layout/HexagonCluster"/>
    <dgm:cxn modelId="{6BBE4A74-C6B3-4B7F-9C4E-69797B4CC935}" type="presOf" srcId="{86054B31-B763-4006-BC29-F574C48935FE}" destId="{8F2DC86B-697E-4ECB-BF41-FFC200F4A96A}" srcOrd="0" destOrd="0" presId="urn:microsoft.com/office/officeart/2008/layout/HexagonCluster"/>
    <dgm:cxn modelId="{D1DF6E9D-7E65-4028-B6BC-F0D93C1AC641}" srcId="{8FE932A6-61A6-4F3D-AA6D-3CA8089E7E8C}" destId="{978F6639-8286-4813-A589-3DED67EB3D46}" srcOrd="0" destOrd="0" parTransId="{652A8E58-3F3A-4F33-9090-EF5B69F253F0}" sibTransId="{86054B31-B763-4006-BC29-F574C48935FE}"/>
    <dgm:cxn modelId="{57F984C5-CA43-4A8D-90D3-37A78D635FCC}" type="presOf" srcId="{978F6639-8286-4813-A589-3DED67EB3D46}" destId="{7AACB13D-3C56-4692-A680-816CC9360037}" srcOrd="0" destOrd="0" presId="urn:microsoft.com/office/officeart/2008/layout/HexagonCluster"/>
    <dgm:cxn modelId="{DEE7D656-15FB-4AF6-BA4B-6B2E675936C7}" type="presParOf" srcId="{6BE67CB5-D0D3-4CC5-8930-E940CDA2C1B0}" destId="{83B5EFB7-9F5E-48D6-A29D-8888C656B05C}" srcOrd="0" destOrd="0" presId="urn:microsoft.com/office/officeart/2008/layout/HexagonCluster"/>
    <dgm:cxn modelId="{606BED26-097A-474E-8EAD-04515B9BEC14}" type="presParOf" srcId="{83B5EFB7-9F5E-48D6-A29D-8888C656B05C}" destId="{7AACB13D-3C56-4692-A680-816CC9360037}" srcOrd="0" destOrd="0" presId="urn:microsoft.com/office/officeart/2008/layout/HexagonCluster"/>
    <dgm:cxn modelId="{1A024871-5EE7-4E2F-AE3F-F541AAAA7513}" type="presParOf" srcId="{6BE67CB5-D0D3-4CC5-8930-E940CDA2C1B0}" destId="{48CF823C-3460-4303-8844-EF8F2A276040}" srcOrd="1" destOrd="0" presId="urn:microsoft.com/office/officeart/2008/layout/HexagonCluster"/>
    <dgm:cxn modelId="{5466B926-36CD-4F65-9C8E-A061B183AF87}" type="presParOf" srcId="{48CF823C-3460-4303-8844-EF8F2A276040}" destId="{32C21F1B-4D1F-4341-9612-90EBB68F20F4}" srcOrd="0" destOrd="0" presId="urn:microsoft.com/office/officeart/2008/layout/HexagonCluster"/>
    <dgm:cxn modelId="{707BB2EA-E634-4556-BB77-2A00B4B29CD9}" type="presParOf" srcId="{6BE67CB5-D0D3-4CC5-8930-E940CDA2C1B0}" destId="{EDF99421-9358-43F0-8B77-A8F346EFFCC6}" srcOrd="2" destOrd="0" presId="urn:microsoft.com/office/officeart/2008/layout/HexagonCluster"/>
    <dgm:cxn modelId="{C2CA0928-33EC-426C-AAC3-5E009486EA3D}" type="presParOf" srcId="{EDF99421-9358-43F0-8B77-A8F346EFFCC6}" destId="{8F2DC86B-697E-4ECB-BF41-FFC200F4A96A}" srcOrd="0" destOrd="0" presId="urn:microsoft.com/office/officeart/2008/layout/HexagonCluster"/>
    <dgm:cxn modelId="{C7B22969-8958-4167-99A9-E200693AB058}" type="presParOf" srcId="{6BE67CB5-D0D3-4CC5-8930-E940CDA2C1B0}" destId="{7DBA218D-EA8E-4E81-AC3F-64637478D3D2}" srcOrd="3" destOrd="0" presId="urn:microsoft.com/office/officeart/2008/layout/HexagonCluster"/>
    <dgm:cxn modelId="{839CF3D9-9A64-4EE4-B1DD-817643D4DB21}" type="presParOf" srcId="{7DBA218D-EA8E-4E81-AC3F-64637478D3D2}" destId="{D2604C7E-8DD7-4D7F-8658-25C3BD580C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CB13D-3C56-4692-A680-816CC9360037}">
      <dsp:nvSpPr>
        <dsp:cNvPr id="0" name=""/>
        <dsp:cNvSpPr/>
      </dsp:nvSpPr>
      <dsp:spPr>
        <a:xfrm>
          <a:off x="1225926" y="589921"/>
          <a:ext cx="1294821" cy="1115053"/>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Considered</a:t>
          </a:r>
        </a:p>
        <a:p>
          <a:pPr marL="0" lvl="0" indent="0" algn="ctr" defTabSz="622300">
            <a:lnSpc>
              <a:spcPct val="90000"/>
            </a:lnSpc>
            <a:spcBef>
              <a:spcPct val="0"/>
            </a:spcBef>
            <a:spcAft>
              <a:spcPct val="35000"/>
            </a:spcAft>
            <a:buNone/>
          </a:pPr>
          <a:r>
            <a:rPr lang="en-US" sz="1400" b="1" kern="1200" dirty="0"/>
            <a:t>Features:</a:t>
          </a:r>
          <a:endParaRPr lang="en-IN" sz="1400" b="1" kern="1200" dirty="0"/>
        </a:p>
      </dsp:txBody>
      <dsp:txXfrm>
        <a:off x="1426749" y="762862"/>
        <a:ext cx="893175" cy="769171"/>
      </dsp:txXfrm>
    </dsp:sp>
    <dsp:sp modelId="{32C21F1B-4D1F-4341-9612-90EBB68F20F4}">
      <dsp:nvSpPr>
        <dsp:cNvPr id="0" name=""/>
        <dsp:cNvSpPr/>
      </dsp:nvSpPr>
      <dsp:spPr>
        <a:xfrm>
          <a:off x="1221996" y="1086005"/>
          <a:ext cx="151121" cy="130430"/>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2DC86B-697E-4ECB-BF41-FFC200F4A96A}">
      <dsp:nvSpPr>
        <dsp:cNvPr id="0" name=""/>
        <dsp:cNvSpPr/>
      </dsp:nvSpPr>
      <dsp:spPr>
        <a:xfrm>
          <a:off x="155777" y="0"/>
          <a:ext cx="1293166" cy="1114712"/>
        </a:xfrm>
        <a:prstGeom prst="hexagon">
          <a:avLst>
            <a:gd name="adj" fmla="val 25000"/>
            <a:gd name="vf" fmla="val 115470"/>
          </a:avLst>
        </a:prstGeom>
        <a:blipFill>
          <a:blip xmlns:r="http://schemas.openxmlformats.org/officeDocument/2006/relationships" r:embed="rId1"/>
          <a:srcRect/>
          <a:stretch>
            <a:fillRect l="-18000" r="-18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604C7E-8DD7-4D7F-8658-25C3BD580C17}">
      <dsp:nvSpPr>
        <dsp:cNvPr id="0" name=""/>
        <dsp:cNvSpPr/>
      </dsp:nvSpPr>
      <dsp:spPr>
        <a:xfrm>
          <a:off x="1031289" y="960412"/>
          <a:ext cx="151121" cy="130430"/>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3/19/2023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338512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296185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29</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transition spd="slow">
    <p:push dir="u"/>
  </p:transition>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transition spd="slow">
    <p:push dir="u"/>
  </p:transition>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transition spd="slow">
    <p:push dir="u"/>
  </p:transition>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6862195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0906697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19142771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35720826"/>
      </p:ext>
    </p:extLst>
  </p:cSld>
  <p:clrMapOvr>
    <a:masterClrMapping/>
  </p:clrMapOvr>
  <p:transition spd="slow">
    <p:push dir="u"/>
  </p:transition>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564490147"/>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70828284"/>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001112082"/>
      </p:ext>
    </p:extLst>
  </p:cSld>
  <p:clrMapOvr>
    <a:masterClrMapping/>
  </p:clrMapOvr>
  <p:transition spd="slow">
    <p:push dir="u"/>
  </p:transition>
  <p:extLst>
    <p:ext uri="{DCECCB84-F9BA-43D5-87BE-67443E8EF086}">
      <p15:sldGuideLst xmlns:p15="http://schemas.microsoft.com/office/powerpoint/2012/main">
        <p15:guide id="1" orient="horz" pos="12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05619423"/>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8793562"/>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37149646"/>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09620131"/>
      </p:ext>
    </p:extLst>
  </p:cSld>
  <p:clrMapOvr>
    <a:masterClrMapping/>
  </p:clrMapOvr>
  <p:transition spd="slow">
    <p:push dir="u"/>
  </p:transition>
  <p:extLst>
    <p:ext uri="{DCECCB84-F9BA-43D5-87BE-67443E8EF086}">
      <p15:sldGuideLst xmlns:p15="http://schemas.microsoft.com/office/powerpoint/2012/main">
        <p15:guide id="1" orient="horz" pos="1272">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116712796"/>
      </p:ext>
    </p:extLst>
  </p:cSld>
  <p:clrMapOvr>
    <a:masterClrMapping/>
  </p:clrMapOvr>
  <p:transition spd="slow">
    <p:push dir="u"/>
  </p:transition>
  <p:extLst>
    <p:ext uri="{DCECCB84-F9BA-43D5-87BE-67443E8EF086}">
      <p15:sldGuideLst xmlns:p15="http://schemas.microsoft.com/office/powerpoint/2012/main">
        <p15:guide id="1" orient="horz" pos="12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02356074"/>
      </p:ext>
    </p:extLst>
  </p:cSld>
  <p:clrMapOvr>
    <a:masterClrMapping/>
  </p:clrMapOvr>
  <p:transition spd="slow">
    <p:push dir="u"/>
  </p:transition>
  <p:extLst>
    <p:ext uri="{DCECCB84-F9BA-43D5-87BE-67443E8EF086}">
      <p15:sldGuideLst xmlns:p15="http://schemas.microsoft.com/office/powerpoint/2012/main">
        <p15:guide id="1" orient="horz" pos="12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transition spd="slow">
    <p:push dir="u"/>
  </p:transition>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transition spd="slow">
    <p:push dir="u"/>
  </p:transition>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3/19/2023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transition spd="slow">
    <p:push dir="u"/>
  </p:transition>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3/19/2023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1998707667"/>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slow">
    <p:push dir="u"/>
  </p:transition>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5" Type="http://schemas.openxmlformats.org/officeDocument/2006/relationships/image" Target="../media/image20.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iexindia.com/marketdata/areaprice.aspx"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srcRect t="7834" b="7834"/>
          <a:stretch/>
        </p:blipFill>
        <p:spPr>
          <a:xfrm>
            <a:off x="71021" y="0"/>
            <a:ext cx="12192000" cy="6858000"/>
          </a:xfrm>
          <a:blipFill dpi="0" rotWithShape="1">
            <a:blip r:embed="rId4">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236804" y="1011233"/>
            <a:ext cx="5859196" cy="5051033"/>
          </a:xfrm>
          <a:prstGeom prst="hexagon">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1098884" y="2134221"/>
            <a:ext cx="4997116" cy="1695637"/>
          </a:xfrm>
        </p:spPr>
        <p:txBody>
          <a:bodyPr/>
          <a:lstStyle/>
          <a:p>
            <a:r>
              <a:rPr lang="en-US" sz="4000" dirty="0">
                <a:solidFill>
                  <a:srgbClr val="92D050"/>
                </a:solidFill>
              </a:rPr>
              <a:t>Forecasting of</a:t>
            </a:r>
            <a:br>
              <a:rPr lang="en-US" sz="4000" dirty="0">
                <a:solidFill>
                  <a:srgbClr val="92D050"/>
                </a:solidFill>
              </a:rPr>
            </a:br>
            <a:r>
              <a:rPr lang="en-US" sz="4000" dirty="0">
                <a:solidFill>
                  <a:srgbClr val="92D050"/>
                </a:solidFill>
              </a:rPr>
              <a:t>Electricity Prices </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1159690" y="1836958"/>
            <a:ext cx="3924934" cy="490538"/>
          </a:xfrm>
        </p:spPr>
        <p:txBody>
          <a:bodyPr/>
          <a:lstStyle/>
          <a:p>
            <a:r>
              <a:rPr lang="en-US" dirty="0"/>
              <a:t>Project:</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1123999" y="3953954"/>
            <a:ext cx="6845333" cy="2844415"/>
          </a:xfrm>
        </p:spPr>
        <p:txBody>
          <a:bodyPr/>
          <a:lstStyle/>
          <a:p>
            <a:pPr algn="ctr"/>
            <a:r>
              <a:rPr lang="en-US" sz="1400" u="sng" dirty="0">
                <a:solidFill>
                  <a:schemeClr val="accent1">
                    <a:lumMod val="20000"/>
                    <a:lumOff val="80000"/>
                  </a:schemeClr>
                </a:solidFill>
              </a:rPr>
              <a:t>:Created By:</a:t>
            </a:r>
          </a:p>
          <a:p>
            <a:pPr algn="ctr"/>
            <a:r>
              <a:rPr lang="en-US" sz="1400" b="1" dirty="0">
                <a:solidFill>
                  <a:schemeClr val="accent1">
                    <a:lumMod val="20000"/>
                    <a:lumOff val="80000"/>
                  </a:schemeClr>
                </a:solidFill>
              </a:rPr>
              <a:t>Debjit Sarkar</a:t>
            </a:r>
            <a:r>
              <a:rPr lang="en-US" sz="1400" dirty="0">
                <a:solidFill>
                  <a:schemeClr val="accent1">
                    <a:lumMod val="20000"/>
                    <a:lumOff val="80000"/>
                  </a:schemeClr>
                </a:solidFill>
              </a:rPr>
              <a:t>(1000219059)</a:t>
            </a:r>
          </a:p>
          <a:p>
            <a:pPr algn="ctr"/>
            <a:r>
              <a:rPr lang="en-US" sz="1400" b="1" dirty="0">
                <a:solidFill>
                  <a:schemeClr val="accent1">
                    <a:lumMod val="20000"/>
                    <a:lumOff val="80000"/>
                  </a:schemeClr>
                </a:solidFill>
              </a:rPr>
              <a:t>Arpan Sadhukhan</a:t>
            </a:r>
            <a:r>
              <a:rPr lang="en-US" sz="1400" dirty="0">
                <a:solidFill>
                  <a:schemeClr val="accent1">
                    <a:lumMod val="20000"/>
                    <a:lumOff val="80000"/>
                  </a:schemeClr>
                </a:solidFill>
              </a:rPr>
              <a:t>(10000219022)</a:t>
            </a:r>
          </a:p>
          <a:p>
            <a:pPr algn="ctr"/>
            <a:r>
              <a:rPr lang="en-US" sz="1400" b="1" dirty="0">
                <a:solidFill>
                  <a:schemeClr val="accent1">
                    <a:lumMod val="20000"/>
                    <a:lumOff val="80000"/>
                  </a:schemeClr>
                </a:solidFill>
              </a:rPr>
              <a:t>Srijan Dutta</a:t>
            </a:r>
            <a:r>
              <a:rPr lang="en-US" sz="1400" dirty="0">
                <a:solidFill>
                  <a:schemeClr val="accent1">
                    <a:lumMod val="20000"/>
                    <a:lumOff val="80000"/>
                  </a:schemeClr>
                </a:solidFill>
              </a:rPr>
              <a:t>(10000219075)</a:t>
            </a:r>
          </a:p>
          <a:p>
            <a:pPr algn="ctr"/>
            <a:r>
              <a:rPr lang="en-US" sz="1400" dirty="0">
                <a:solidFill>
                  <a:schemeClr val="accent1">
                    <a:lumMod val="20000"/>
                    <a:lumOff val="80000"/>
                  </a:schemeClr>
                </a:solidFill>
              </a:rPr>
              <a:t>                                                                                    </a:t>
            </a:r>
            <a:r>
              <a:rPr lang="en-US" sz="1400" u="sng" dirty="0">
                <a:solidFill>
                  <a:schemeClr val="accent1">
                    <a:lumMod val="20000"/>
                    <a:lumOff val="80000"/>
                  </a:schemeClr>
                </a:solidFill>
              </a:rPr>
              <a:t>Guided by:</a:t>
            </a:r>
          </a:p>
          <a:p>
            <a:pPr algn="ctr"/>
            <a:r>
              <a:rPr lang="en-US" sz="1400" b="1" dirty="0">
                <a:solidFill>
                  <a:schemeClr val="accent1">
                    <a:lumMod val="20000"/>
                    <a:lumOff val="80000"/>
                  </a:schemeClr>
                </a:solidFill>
              </a:rPr>
              <a:t>                                                                                    Dr. Sayani Mondal</a:t>
            </a:r>
          </a:p>
          <a:p>
            <a:pPr algn="ctr"/>
            <a:r>
              <a:rPr lang="en-US" sz="1400" b="1" dirty="0">
                <a:solidFill>
                  <a:schemeClr val="accent1">
                    <a:lumMod val="20000"/>
                    <a:lumOff val="80000"/>
                  </a:schemeClr>
                </a:solidFill>
              </a:rPr>
              <a:t>                                                                                     Dept. of Information Technology</a:t>
            </a:r>
          </a:p>
          <a:p>
            <a:pPr algn="ctr"/>
            <a:r>
              <a:rPr lang="en-US" sz="1400" b="1" dirty="0">
                <a:solidFill>
                  <a:schemeClr val="accent1">
                    <a:lumMod val="20000"/>
                    <a:lumOff val="80000"/>
                  </a:schemeClr>
                </a:solidFill>
              </a:rPr>
              <a:t>                                                                                      MAKAUT, WB</a:t>
            </a:r>
          </a:p>
          <a:p>
            <a:pPr algn="ctr"/>
            <a:endParaRPr lang="en-US" sz="1400" b="1" dirty="0">
              <a:solidFill>
                <a:schemeClr val="accent1">
                  <a:lumMod val="20000"/>
                  <a:lumOff val="80000"/>
                </a:schemeClr>
              </a:solidFill>
            </a:endParaRPr>
          </a:p>
          <a:p>
            <a:pPr algn="ctr"/>
            <a:endParaRPr lang="en-US" sz="1400" b="1" dirty="0">
              <a:solidFill>
                <a:schemeClr val="accent1">
                  <a:lumMod val="20000"/>
                  <a:lumOff val="80000"/>
                </a:schemeClr>
              </a:solidFill>
            </a:endParaRPr>
          </a:p>
          <a:p>
            <a:pPr algn="l"/>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5202164" y="5797794"/>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374144" y="840863"/>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5212122" y="807561"/>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326914" y="1624899"/>
            <a:ext cx="196388" cy="120745"/>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54828169-9785-D472-4FD4-380613ED50DD}"/>
              </a:ext>
            </a:extLst>
          </p:cNvPr>
          <p:cNvPicPr>
            <a:picLocks noChangeAspect="1"/>
          </p:cNvPicPr>
          <p:nvPr/>
        </p:nvPicPr>
        <p:blipFill>
          <a:blip r:embed="rId5"/>
          <a:stretch>
            <a:fillRect/>
          </a:stretch>
        </p:blipFill>
        <p:spPr>
          <a:xfrm>
            <a:off x="10819137" y="5542880"/>
            <a:ext cx="1071563" cy="1071563"/>
          </a:xfrm>
          <a:prstGeom prst="rect">
            <a:avLst/>
          </a:prstGeom>
        </p:spPr>
      </p:pic>
    </p:spTree>
    <p:extLst>
      <p:ext uri="{BB962C8B-B14F-4D97-AF65-F5344CB8AC3E}">
        <p14:creationId xmlns:p14="http://schemas.microsoft.com/office/powerpoint/2010/main" val="366599304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3927285" y="1779073"/>
            <a:ext cx="4337430" cy="700115"/>
          </a:xfrm>
        </p:spPr>
        <p:txBody>
          <a:bodyPr/>
          <a:lstStyle/>
          <a:p>
            <a:r>
              <a:rPr lang="en-US" sz="2800" dirty="0">
                <a:solidFill>
                  <a:srgbClr val="FFC000"/>
                </a:solidFill>
              </a:rPr>
              <a:t>Data Visualization(1)</a:t>
            </a:r>
          </a:p>
        </p:txBody>
      </p:sp>
      <p:pic>
        <p:nvPicPr>
          <p:cNvPr id="12" name="Picture 11">
            <a:extLst>
              <a:ext uri="{FF2B5EF4-FFF2-40B4-BE49-F238E27FC236}">
                <a16:creationId xmlns:a16="http://schemas.microsoft.com/office/drawing/2014/main" id="{3C3C6B05-9E14-487A-B9FE-67BB6D200943}"/>
              </a:ext>
            </a:extLst>
          </p:cNvPr>
          <p:cNvPicPr>
            <a:picLocks noChangeAspect="1"/>
          </p:cNvPicPr>
          <p:nvPr/>
        </p:nvPicPr>
        <p:blipFill>
          <a:blip r:embed="rId2"/>
          <a:stretch>
            <a:fillRect/>
          </a:stretch>
        </p:blipFill>
        <p:spPr>
          <a:xfrm>
            <a:off x="7803431" y="252086"/>
            <a:ext cx="4219025" cy="2729236"/>
          </a:xfrm>
          <a:prstGeom prst="rect">
            <a:avLst/>
          </a:prstGeom>
        </p:spPr>
      </p:pic>
      <p:pic>
        <p:nvPicPr>
          <p:cNvPr id="14" name="Picture 13">
            <a:extLst>
              <a:ext uri="{FF2B5EF4-FFF2-40B4-BE49-F238E27FC236}">
                <a16:creationId xmlns:a16="http://schemas.microsoft.com/office/drawing/2014/main" id="{57C08518-AF5B-424C-9B36-E34AC791A3EF}"/>
              </a:ext>
            </a:extLst>
          </p:cNvPr>
          <p:cNvPicPr>
            <a:picLocks noChangeAspect="1"/>
          </p:cNvPicPr>
          <p:nvPr/>
        </p:nvPicPr>
        <p:blipFill>
          <a:blip r:embed="rId3"/>
          <a:stretch>
            <a:fillRect/>
          </a:stretch>
        </p:blipFill>
        <p:spPr>
          <a:xfrm>
            <a:off x="7812341" y="3681437"/>
            <a:ext cx="4219025" cy="2729236"/>
          </a:xfrm>
          <a:prstGeom prst="rect">
            <a:avLst/>
          </a:prstGeom>
        </p:spPr>
      </p:pic>
      <p:pic>
        <p:nvPicPr>
          <p:cNvPr id="16" name="Picture 15">
            <a:extLst>
              <a:ext uri="{FF2B5EF4-FFF2-40B4-BE49-F238E27FC236}">
                <a16:creationId xmlns:a16="http://schemas.microsoft.com/office/drawing/2014/main" id="{48604AD5-80AB-4580-9732-D1EE85990C4B}"/>
              </a:ext>
            </a:extLst>
          </p:cNvPr>
          <p:cNvPicPr>
            <a:picLocks noChangeAspect="1"/>
          </p:cNvPicPr>
          <p:nvPr/>
        </p:nvPicPr>
        <p:blipFill>
          <a:blip r:embed="rId4"/>
          <a:stretch>
            <a:fillRect/>
          </a:stretch>
        </p:blipFill>
        <p:spPr>
          <a:xfrm>
            <a:off x="160635" y="3681437"/>
            <a:ext cx="4219025" cy="2729236"/>
          </a:xfrm>
          <a:prstGeom prst="rect">
            <a:avLst/>
          </a:prstGeom>
        </p:spPr>
      </p:pic>
      <p:pic>
        <p:nvPicPr>
          <p:cNvPr id="18" name="Picture 17">
            <a:extLst>
              <a:ext uri="{FF2B5EF4-FFF2-40B4-BE49-F238E27FC236}">
                <a16:creationId xmlns:a16="http://schemas.microsoft.com/office/drawing/2014/main" id="{67F2E7A1-9DCD-404B-9E31-FDEDC73D86F2}"/>
              </a:ext>
            </a:extLst>
          </p:cNvPr>
          <p:cNvPicPr>
            <a:picLocks noChangeAspect="1"/>
          </p:cNvPicPr>
          <p:nvPr/>
        </p:nvPicPr>
        <p:blipFill>
          <a:blip r:embed="rId5"/>
          <a:stretch>
            <a:fillRect/>
          </a:stretch>
        </p:blipFill>
        <p:spPr>
          <a:xfrm>
            <a:off x="160634" y="252086"/>
            <a:ext cx="4219025" cy="2729236"/>
          </a:xfrm>
          <a:prstGeom prst="rect">
            <a:avLst/>
          </a:prstGeom>
        </p:spPr>
      </p:pic>
      <p:sp>
        <p:nvSpPr>
          <p:cNvPr id="19" name="TextBox 18">
            <a:extLst>
              <a:ext uri="{FF2B5EF4-FFF2-40B4-BE49-F238E27FC236}">
                <a16:creationId xmlns:a16="http://schemas.microsoft.com/office/drawing/2014/main" id="{47407F3E-A29B-4F8B-A86A-AF68D7816E3C}"/>
              </a:ext>
            </a:extLst>
          </p:cNvPr>
          <p:cNvSpPr txBox="1"/>
          <p:nvPr/>
        </p:nvSpPr>
        <p:spPr>
          <a:xfrm>
            <a:off x="4527464" y="2420494"/>
            <a:ext cx="3137073" cy="2031325"/>
          </a:xfrm>
          <a:prstGeom prst="rect">
            <a:avLst/>
          </a:prstGeom>
          <a:noFill/>
          <a:ln>
            <a:solidFill>
              <a:schemeClr val="tx1"/>
            </a:solidFill>
          </a:ln>
        </p:spPr>
        <p:txBody>
          <a:bodyPr wrap="square" rtlCol="0">
            <a:spAutoFit/>
          </a:bodyPr>
          <a:lstStyle/>
          <a:p>
            <a:r>
              <a:rPr lang="en-US" dirty="0"/>
              <a:t>We have taken 4 dates 03-01-2021, 08-01-2021, 15-01-2021, 22-01-2021 arbitrarily.</a:t>
            </a:r>
          </a:p>
          <a:p>
            <a:r>
              <a:rPr lang="en-US" dirty="0"/>
              <a:t>Then we have plotted Purchase Bid and MCP of every 15 minute blocks of each four dates to visualize the trend.</a:t>
            </a:r>
            <a:endParaRPr lang="en-IN" dirty="0"/>
          </a:p>
        </p:txBody>
      </p:sp>
    </p:spTree>
    <p:extLst>
      <p:ext uri="{BB962C8B-B14F-4D97-AF65-F5344CB8AC3E}">
        <p14:creationId xmlns:p14="http://schemas.microsoft.com/office/powerpoint/2010/main" val="258007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3921490" y="2218552"/>
            <a:ext cx="4337430" cy="700115"/>
          </a:xfrm>
        </p:spPr>
        <p:txBody>
          <a:bodyPr/>
          <a:lstStyle/>
          <a:p>
            <a:r>
              <a:rPr lang="en-US" sz="2800" dirty="0">
                <a:solidFill>
                  <a:srgbClr val="FFC000"/>
                </a:solidFill>
              </a:rPr>
              <a:t>Data Visualization(2)</a:t>
            </a:r>
          </a:p>
        </p:txBody>
      </p:sp>
      <p:sp>
        <p:nvSpPr>
          <p:cNvPr id="19" name="TextBox 18">
            <a:extLst>
              <a:ext uri="{FF2B5EF4-FFF2-40B4-BE49-F238E27FC236}">
                <a16:creationId xmlns:a16="http://schemas.microsoft.com/office/drawing/2014/main" id="{47407F3E-A29B-4F8B-A86A-AF68D7816E3C}"/>
              </a:ext>
            </a:extLst>
          </p:cNvPr>
          <p:cNvSpPr txBox="1"/>
          <p:nvPr/>
        </p:nvSpPr>
        <p:spPr>
          <a:xfrm>
            <a:off x="4521669" y="2761614"/>
            <a:ext cx="3137073" cy="2031325"/>
          </a:xfrm>
          <a:prstGeom prst="rect">
            <a:avLst/>
          </a:prstGeom>
          <a:noFill/>
          <a:ln>
            <a:solidFill>
              <a:schemeClr val="tx1"/>
            </a:solidFill>
          </a:ln>
        </p:spPr>
        <p:txBody>
          <a:bodyPr wrap="square" rtlCol="0">
            <a:spAutoFit/>
          </a:bodyPr>
          <a:lstStyle/>
          <a:p>
            <a:r>
              <a:rPr lang="en-US" dirty="0"/>
              <a:t>We have taken 4 dates 03-02-2021, 08-02-2021, 15-02-2021, 22-02-2021 arbitrarily.</a:t>
            </a:r>
          </a:p>
          <a:p>
            <a:r>
              <a:rPr lang="en-US" dirty="0"/>
              <a:t>Then we have plotted Purchase Bid and MCP of every 15 minute blocks of each four dates to visualize the trend.</a:t>
            </a:r>
            <a:endParaRPr lang="en-IN" dirty="0"/>
          </a:p>
        </p:txBody>
      </p:sp>
      <p:pic>
        <p:nvPicPr>
          <p:cNvPr id="3" name="Picture 2">
            <a:extLst>
              <a:ext uri="{FF2B5EF4-FFF2-40B4-BE49-F238E27FC236}">
                <a16:creationId xmlns:a16="http://schemas.microsoft.com/office/drawing/2014/main" id="{A6BF1DA2-A8EA-46FB-9A06-A364E3635162}"/>
              </a:ext>
            </a:extLst>
          </p:cNvPr>
          <p:cNvPicPr>
            <a:picLocks noChangeAspect="1"/>
          </p:cNvPicPr>
          <p:nvPr/>
        </p:nvPicPr>
        <p:blipFill>
          <a:blip r:embed="rId2"/>
          <a:stretch>
            <a:fillRect/>
          </a:stretch>
        </p:blipFill>
        <p:spPr>
          <a:xfrm>
            <a:off x="211146" y="237904"/>
            <a:ext cx="4246610" cy="2824892"/>
          </a:xfrm>
          <a:prstGeom prst="rect">
            <a:avLst/>
          </a:prstGeom>
        </p:spPr>
      </p:pic>
      <p:pic>
        <p:nvPicPr>
          <p:cNvPr id="5" name="Picture 4">
            <a:extLst>
              <a:ext uri="{FF2B5EF4-FFF2-40B4-BE49-F238E27FC236}">
                <a16:creationId xmlns:a16="http://schemas.microsoft.com/office/drawing/2014/main" id="{E555203C-A9DA-4095-82AB-CE106C540670}"/>
              </a:ext>
            </a:extLst>
          </p:cNvPr>
          <p:cNvPicPr>
            <a:picLocks noChangeAspect="1"/>
          </p:cNvPicPr>
          <p:nvPr/>
        </p:nvPicPr>
        <p:blipFill>
          <a:blip r:embed="rId3"/>
          <a:stretch>
            <a:fillRect/>
          </a:stretch>
        </p:blipFill>
        <p:spPr>
          <a:xfrm>
            <a:off x="7728450" y="208275"/>
            <a:ext cx="4252404" cy="2824892"/>
          </a:xfrm>
          <a:prstGeom prst="rect">
            <a:avLst/>
          </a:prstGeom>
        </p:spPr>
      </p:pic>
      <p:pic>
        <p:nvPicPr>
          <p:cNvPr id="7" name="Picture 6">
            <a:extLst>
              <a:ext uri="{FF2B5EF4-FFF2-40B4-BE49-F238E27FC236}">
                <a16:creationId xmlns:a16="http://schemas.microsoft.com/office/drawing/2014/main" id="{7AC7E509-B9E8-46CD-B265-EBC2EA78C2E0}"/>
              </a:ext>
            </a:extLst>
          </p:cNvPr>
          <p:cNvPicPr>
            <a:picLocks noChangeAspect="1"/>
          </p:cNvPicPr>
          <p:nvPr/>
        </p:nvPicPr>
        <p:blipFill>
          <a:blip r:embed="rId4"/>
          <a:stretch>
            <a:fillRect/>
          </a:stretch>
        </p:blipFill>
        <p:spPr>
          <a:xfrm>
            <a:off x="211146" y="3536984"/>
            <a:ext cx="4246610" cy="2824892"/>
          </a:xfrm>
          <a:prstGeom prst="rect">
            <a:avLst/>
          </a:prstGeom>
        </p:spPr>
      </p:pic>
      <p:pic>
        <p:nvPicPr>
          <p:cNvPr id="10" name="Picture 9">
            <a:extLst>
              <a:ext uri="{FF2B5EF4-FFF2-40B4-BE49-F238E27FC236}">
                <a16:creationId xmlns:a16="http://schemas.microsoft.com/office/drawing/2014/main" id="{8680BB98-4DCA-4F4B-BD62-528F5DABEEB7}"/>
              </a:ext>
            </a:extLst>
          </p:cNvPr>
          <p:cNvPicPr>
            <a:picLocks noChangeAspect="1"/>
          </p:cNvPicPr>
          <p:nvPr/>
        </p:nvPicPr>
        <p:blipFill>
          <a:blip r:embed="rId5"/>
          <a:stretch>
            <a:fillRect/>
          </a:stretch>
        </p:blipFill>
        <p:spPr>
          <a:xfrm>
            <a:off x="7734246" y="3383225"/>
            <a:ext cx="4252404" cy="2819428"/>
          </a:xfrm>
          <a:prstGeom prst="rect">
            <a:avLst/>
          </a:prstGeom>
        </p:spPr>
      </p:pic>
    </p:spTree>
    <p:extLst>
      <p:ext uri="{BB962C8B-B14F-4D97-AF65-F5344CB8AC3E}">
        <p14:creationId xmlns:p14="http://schemas.microsoft.com/office/powerpoint/2010/main" val="2070435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3927284" y="1820096"/>
            <a:ext cx="4337430" cy="700115"/>
          </a:xfrm>
        </p:spPr>
        <p:txBody>
          <a:bodyPr/>
          <a:lstStyle/>
          <a:p>
            <a:r>
              <a:rPr lang="en-US" sz="2800" dirty="0">
                <a:solidFill>
                  <a:srgbClr val="FFC000"/>
                </a:solidFill>
              </a:rPr>
              <a:t>Data Visualization(3)</a:t>
            </a:r>
          </a:p>
        </p:txBody>
      </p:sp>
      <p:pic>
        <p:nvPicPr>
          <p:cNvPr id="12" name="Picture 11">
            <a:extLst>
              <a:ext uri="{FF2B5EF4-FFF2-40B4-BE49-F238E27FC236}">
                <a16:creationId xmlns:a16="http://schemas.microsoft.com/office/drawing/2014/main" id="{3C3C6B05-9E14-487A-B9FE-67BB6D200943}"/>
              </a:ext>
            </a:extLst>
          </p:cNvPr>
          <p:cNvPicPr>
            <a:picLocks noChangeAspect="1"/>
          </p:cNvPicPr>
          <p:nvPr/>
        </p:nvPicPr>
        <p:blipFill>
          <a:blip r:embed="rId2"/>
          <a:stretch>
            <a:fillRect/>
          </a:stretch>
        </p:blipFill>
        <p:spPr>
          <a:xfrm>
            <a:off x="7892434" y="237903"/>
            <a:ext cx="4130020" cy="2464271"/>
          </a:xfrm>
          <a:prstGeom prst="rect">
            <a:avLst/>
          </a:prstGeom>
        </p:spPr>
      </p:pic>
      <p:pic>
        <p:nvPicPr>
          <p:cNvPr id="14" name="Picture 13">
            <a:extLst>
              <a:ext uri="{FF2B5EF4-FFF2-40B4-BE49-F238E27FC236}">
                <a16:creationId xmlns:a16="http://schemas.microsoft.com/office/drawing/2014/main" id="{57C08518-AF5B-424C-9B36-E34AC791A3EF}"/>
              </a:ext>
            </a:extLst>
          </p:cNvPr>
          <p:cNvPicPr>
            <a:picLocks noChangeAspect="1"/>
          </p:cNvPicPr>
          <p:nvPr/>
        </p:nvPicPr>
        <p:blipFill>
          <a:blip r:embed="rId3"/>
          <a:stretch>
            <a:fillRect/>
          </a:stretch>
        </p:blipFill>
        <p:spPr>
          <a:xfrm>
            <a:off x="7892434" y="3912252"/>
            <a:ext cx="4130021" cy="2464270"/>
          </a:xfrm>
          <a:prstGeom prst="rect">
            <a:avLst/>
          </a:prstGeom>
        </p:spPr>
      </p:pic>
      <p:pic>
        <p:nvPicPr>
          <p:cNvPr id="16" name="Picture 15">
            <a:extLst>
              <a:ext uri="{FF2B5EF4-FFF2-40B4-BE49-F238E27FC236}">
                <a16:creationId xmlns:a16="http://schemas.microsoft.com/office/drawing/2014/main" id="{48604AD5-80AB-4580-9732-D1EE85990C4B}"/>
              </a:ext>
            </a:extLst>
          </p:cNvPr>
          <p:cNvPicPr>
            <a:picLocks noChangeAspect="1"/>
          </p:cNvPicPr>
          <p:nvPr/>
        </p:nvPicPr>
        <p:blipFill>
          <a:blip r:embed="rId4"/>
          <a:stretch>
            <a:fillRect/>
          </a:stretch>
        </p:blipFill>
        <p:spPr>
          <a:xfrm>
            <a:off x="169545" y="3912251"/>
            <a:ext cx="4090684" cy="2464271"/>
          </a:xfrm>
          <a:prstGeom prst="rect">
            <a:avLst/>
          </a:prstGeom>
        </p:spPr>
      </p:pic>
      <p:pic>
        <p:nvPicPr>
          <p:cNvPr id="18" name="Picture 17">
            <a:extLst>
              <a:ext uri="{FF2B5EF4-FFF2-40B4-BE49-F238E27FC236}">
                <a16:creationId xmlns:a16="http://schemas.microsoft.com/office/drawing/2014/main" id="{67F2E7A1-9DCD-404B-9E31-FDEDC73D86F2}"/>
              </a:ext>
            </a:extLst>
          </p:cNvPr>
          <p:cNvPicPr>
            <a:picLocks noChangeAspect="1"/>
          </p:cNvPicPr>
          <p:nvPr/>
        </p:nvPicPr>
        <p:blipFill>
          <a:blip r:embed="rId5"/>
          <a:stretch>
            <a:fillRect/>
          </a:stretch>
        </p:blipFill>
        <p:spPr>
          <a:xfrm>
            <a:off x="152273" y="237904"/>
            <a:ext cx="4041059" cy="2464271"/>
          </a:xfrm>
          <a:prstGeom prst="rect">
            <a:avLst/>
          </a:prstGeom>
        </p:spPr>
      </p:pic>
      <p:sp>
        <p:nvSpPr>
          <p:cNvPr id="19" name="TextBox 18">
            <a:extLst>
              <a:ext uri="{FF2B5EF4-FFF2-40B4-BE49-F238E27FC236}">
                <a16:creationId xmlns:a16="http://schemas.microsoft.com/office/drawing/2014/main" id="{47407F3E-A29B-4F8B-A86A-AF68D7816E3C}"/>
              </a:ext>
            </a:extLst>
          </p:cNvPr>
          <p:cNvSpPr txBox="1"/>
          <p:nvPr/>
        </p:nvSpPr>
        <p:spPr>
          <a:xfrm>
            <a:off x="4299567" y="2478395"/>
            <a:ext cx="3525970" cy="2031325"/>
          </a:xfrm>
          <a:prstGeom prst="rect">
            <a:avLst/>
          </a:prstGeom>
          <a:noFill/>
          <a:ln>
            <a:solidFill>
              <a:schemeClr val="tx1"/>
            </a:solidFill>
          </a:ln>
        </p:spPr>
        <p:txBody>
          <a:bodyPr wrap="square" rtlCol="0">
            <a:spAutoFit/>
          </a:bodyPr>
          <a:lstStyle/>
          <a:p>
            <a:r>
              <a:rPr lang="en-US" dirty="0"/>
              <a:t>We have taken 4 dates 03-03-2021, 08-03-2021, 15-03-2021, 22-03-2021 arbitrarily.</a:t>
            </a:r>
          </a:p>
          <a:p>
            <a:r>
              <a:rPr lang="en-US" dirty="0"/>
              <a:t>Then we have plotted Purchase Bid and MCP of every 15 minute blocks of each four dates to visualize the trend.</a:t>
            </a:r>
            <a:endParaRPr lang="en-IN" dirty="0"/>
          </a:p>
        </p:txBody>
      </p:sp>
    </p:spTree>
    <p:extLst>
      <p:ext uri="{BB962C8B-B14F-4D97-AF65-F5344CB8AC3E}">
        <p14:creationId xmlns:p14="http://schemas.microsoft.com/office/powerpoint/2010/main" val="80691123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F9A0-21F1-E6FE-BAE6-94918B828A9E}"/>
              </a:ext>
            </a:extLst>
          </p:cNvPr>
          <p:cNvSpPr>
            <a:spLocks noGrp="1"/>
          </p:cNvSpPr>
          <p:nvPr>
            <p:ph type="title"/>
          </p:nvPr>
        </p:nvSpPr>
        <p:spPr>
          <a:xfrm>
            <a:off x="4540137" y="2865244"/>
            <a:ext cx="3111726" cy="700114"/>
          </a:xfrm>
        </p:spPr>
        <p:txBody>
          <a:bodyPr/>
          <a:lstStyle/>
          <a:p>
            <a:r>
              <a:rPr lang="en-US" sz="4800" b="1" dirty="0">
                <a:solidFill>
                  <a:srgbClr val="FFC000"/>
                </a:solidFill>
              </a:rPr>
              <a:t>RESULTS</a:t>
            </a:r>
          </a:p>
        </p:txBody>
      </p:sp>
    </p:spTree>
    <p:extLst>
      <p:ext uri="{BB962C8B-B14F-4D97-AF65-F5344CB8AC3E}">
        <p14:creationId xmlns:p14="http://schemas.microsoft.com/office/powerpoint/2010/main" val="4266736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47700" y="1842288"/>
            <a:ext cx="5080000" cy="438150"/>
          </a:xfrm>
        </p:spPr>
        <p:txBody>
          <a:bodyPr/>
          <a:lstStyle/>
          <a:p>
            <a:r>
              <a:rPr lang="en-US" dirty="0"/>
              <a:t>What is Support Vector Machine</a:t>
            </a:r>
            <a:endParaRPr lang="en-IN" dirty="0"/>
          </a:p>
        </p:txBody>
      </p:sp>
      <p:sp>
        <p:nvSpPr>
          <p:cNvPr id="3" name="Text Placeholder 2"/>
          <p:cNvSpPr>
            <a:spLocks noGrp="1"/>
          </p:cNvSpPr>
          <p:nvPr>
            <p:ph type="body" sz="quarter" idx="13"/>
          </p:nvPr>
        </p:nvSpPr>
        <p:spPr>
          <a:xfrm>
            <a:off x="660400" y="2280438"/>
            <a:ext cx="5067300" cy="3250623"/>
          </a:xfrm>
        </p:spPr>
        <p:txBody>
          <a:bodyPr/>
          <a:lstStyle/>
          <a:p>
            <a:r>
              <a:rPr lang="en-US" dirty="0"/>
              <a:t>Support Vector Machine or SVM is one of the most popular Supervised Learning algorithms, which is used for Classification as well as Prediction problems.</a:t>
            </a:r>
          </a:p>
          <a:p>
            <a:r>
              <a:rPr lang="en-US"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endParaRPr lang="en-IN" dirty="0"/>
          </a:p>
        </p:txBody>
      </p:sp>
      <p:sp>
        <p:nvSpPr>
          <p:cNvPr id="4" name="Text Placeholder 3"/>
          <p:cNvSpPr>
            <a:spLocks noGrp="1"/>
          </p:cNvSpPr>
          <p:nvPr>
            <p:ph type="body" sz="quarter" idx="15"/>
          </p:nvPr>
        </p:nvSpPr>
        <p:spPr>
          <a:xfrm>
            <a:off x="6307036" y="1842288"/>
            <a:ext cx="5211864" cy="438150"/>
          </a:xfrm>
        </p:spPr>
        <p:txBody>
          <a:bodyPr/>
          <a:lstStyle/>
          <a:p>
            <a:r>
              <a:rPr lang="en-US" dirty="0"/>
              <a:t>Why we used Support Vector machine</a:t>
            </a:r>
            <a:endParaRPr lang="en-IN" dirty="0"/>
          </a:p>
        </p:txBody>
      </p:sp>
      <p:sp>
        <p:nvSpPr>
          <p:cNvPr id="5" name="Text Placeholder 4"/>
          <p:cNvSpPr>
            <a:spLocks noGrp="1"/>
          </p:cNvSpPr>
          <p:nvPr>
            <p:ph type="body" sz="quarter" idx="16"/>
          </p:nvPr>
        </p:nvSpPr>
        <p:spPr>
          <a:xfrm>
            <a:off x="6307036" y="2280438"/>
            <a:ext cx="5067300" cy="2935288"/>
          </a:xfrm>
        </p:spPr>
        <p:txBody>
          <a:bodyPr/>
          <a:lstStyle/>
          <a:p>
            <a:r>
              <a:rPr lang="en-US" dirty="0"/>
              <a:t>Support Vector Regression which comes under SVM algorithm is popularly used in forecasting because of its various kernel functionality.</a:t>
            </a:r>
          </a:p>
          <a:p>
            <a:r>
              <a:rPr lang="en-US" dirty="0"/>
              <a:t>As we can change the kernel function , we can have multiple hyperplane and easily choose the best one.</a:t>
            </a:r>
            <a:endParaRPr lang="en-IN" dirty="0"/>
          </a:p>
        </p:txBody>
      </p:sp>
      <p:sp>
        <p:nvSpPr>
          <p:cNvPr id="7" name="Title 6"/>
          <p:cNvSpPr>
            <a:spLocks noGrp="1"/>
          </p:cNvSpPr>
          <p:nvPr>
            <p:ph type="title"/>
          </p:nvPr>
        </p:nvSpPr>
        <p:spPr>
          <a:xfrm>
            <a:off x="660400" y="805213"/>
            <a:ext cx="6333958" cy="830997"/>
          </a:xfrm>
        </p:spPr>
        <p:txBody>
          <a:bodyPr/>
          <a:lstStyle/>
          <a:p>
            <a:r>
              <a:rPr lang="en-US" sz="3200" u="sng" dirty="0">
                <a:solidFill>
                  <a:srgbClr val="FFFF00"/>
                </a:solidFill>
              </a:rPr>
              <a:t>1.Support Vector Machine (SVM)</a:t>
            </a:r>
            <a:endParaRPr lang="en-IN" sz="3200" u="sng" dirty="0">
              <a:solidFill>
                <a:srgbClr val="FFFF00"/>
              </a:solidFill>
            </a:endParaRPr>
          </a:p>
        </p:txBody>
      </p:sp>
    </p:spTree>
    <p:extLst>
      <p:ext uri="{BB962C8B-B14F-4D97-AF65-F5344CB8AC3E}">
        <p14:creationId xmlns:p14="http://schemas.microsoft.com/office/powerpoint/2010/main" val="3733122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Data Collection and Pre processing</a:t>
            </a:r>
            <a:endParaRPr lang="en-IN" dirty="0"/>
          </a:p>
        </p:txBody>
      </p:sp>
      <p:sp>
        <p:nvSpPr>
          <p:cNvPr id="3" name="Text Placeholder 2"/>
          <p:cNvSpPr>
            <a:spLocks noGrp="1"/>
          </p:cNvSpPr>
          <p:nvPr>
            <p:ph type="body" sz="quarter" idx="13"/>
          </p:nvPr>
        </p:nvSpPr>
        <p:spPr/>
        <p:txBody>
          <a:bodyPr/>
          <a:lstStyle/>
          <a:p>
            <a:r>
              <a:rPr lang="en-US" dirty="0"/>
              <a:t>As mentioned earlier data has collected from IEX.</a:t>
            </a:r>
          </a:p>
          <a:p>
            <a:r>
              <a:rPr lang="en-US" dirty="0"/>
              <a:t>Collected data has been pre-processed using ML preprocessing functions.</a:t>
            </a:r>
          </a:p>
          <a:p>
            <a:r>
              <a:rPr lang="en-US" dirty="0"/>
              <a:t>Remove some rows containing missing values.</a:t>
            </a:r>
          </a:p>
          <a:p>
            <a:endParaRPr lang="en-IN" dirty="0"/>
          </a:p>
        </p:txBody>
      </p:sp>
      <p:sp>
        <p:nvSpPr>
          <p:cNvPr id="4" name="Text Placeholder 3"/>
          <p:cNvSpPr>
            <a:spLocks noGrp="1"/>
          </p:cNvSpPr>
          <p:nvPr>
            <p:ph type="body" sz="quarter" idx="15"/>
          </p:nvPr>
        </p:nvSpPr>
        <p:spPr/>
        <p:txBody>
          <a:bodyPr/>
          <a:lstStyle/>
          <a:p>
            <a:r>
              <a:rPr lang="en-US" dirty="0"/>
              <a:t>Scaling  and Feature selection</a:t>
            </a:r>
            <a:endParaRPr lang="en-IN" dirty="0"/>
          </a:p>
        </p:txBody>
      </p:sp>
      <p:sp>
        <p:nvSpPr>
          <p:cNvPr id="5" name="Text Placeholder 4"/>
          <p:cNvSpPr>
            <a:spLocks noGrp="1"/>
          </p:cNvSpPr>
          <p:nvPr>
            <p:ph type="body" sz="quarter" idx="16"/>
          </p:nvPr>
        </p:nvSpPr>
        <p:spPr/>
        <p:txBody>
          <a:bodyPr/>
          <a:lstStyle/>
          <a:p>
            <a:r>
              <a:rPr lang="en-IN" dirty="0"/>
              <a:t>Standardize</a:t>
            </a:r>
            <a:r>
              <a:rPr lang="en-US" dirty="0"/>
              <a:t> the preprocessed data using standard deviation.</a:t>
            </a:r>
          </a:p>
          <a:p>
            <a:r>
              <a:rPr lang="en-US" dirty="0"/>
              <a:t>In feature Selection we have followed the co-relation generated using </a:t>
            </a:r>
            <a:r>
              <a:rPr lang="en-US" dirty="0" err="1"/>
              <a:t>heatmap</a:t>
            </a:r>
            <a:r>
              <a:rPr lang="en-US" dirty="0"/>
              <a:t>() function.</a:t>
            </a:r>
          </a:p>
          <a:p>
            <a:endParaRPr lang="en-US" dirty="0"/>
          </a:p>
          <a:p>
            <a:endParaRPr lang="en-IN" dirty="0"/>
          </a:p>
        </p:txBody>
      </p:sp>
      <p:sp>
        <p:nvSpPr>
          <p:cNvPr id="7" name="Title 6"/>
          <p:cNvSpPr>
            <a:spLocks noGrp="1"/>
          </p:cNvSpPr>
          <p:nvPr>
            <p:ph type="title"/>
          </p:nvPr>
        </p:nvSpPr>
        <p:spPr/>
        <p:txBody>
          <a:bodyPr/>
          <a:lstStyle/>
          <a:p>
            <a:r>
              <a:rPr lang="en-US" sz="3200" u="sng" dirty="0">
                <a:solidFill>
                  <a:srgbClr val="FFFF00"/>
                </a:solidFill>
              </a:rPr>
              <a:t>SVM:</a:t>
            </a:r>
            <a:endParaRPr lang="en-IN" sz="3200" u="sng" dirty="0">
              <a:solidFill>
                <a:srgbClr val="FFFF00"/>
              </a:solidFill>
            </a:endParaRPr>
          </a:p>
        </p:txBody>
      </p:sp>
    </p:spTree>
    <p:extLst>
      <p:ext uri="{BB962C8B-B14F-4D97-AF65-F5344CB8AC3E}">
        <p14:creationId xmlns:p14="http://schemas.microsoft.com/office/powerpoint/2010/main" val="326110646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525295" y="1166283"/>
            <a:ext cx="8589522" cy="496110"/>
          </a:xfrm>
        </p:spPr>
        <p:txBody>
          <a:bodyPr/>
          <a:lstStyle/>
          <a:p>
            <a:r>
              <a:rPr lang="en-US" b="0" dirty="0"/>
              <a:t>Heatmap Shows the co-relations between the features .</a:t>
            </a:r>
            <a:endParaRPr lang="en-IN" b="0" dirty="0"/>
          </a:p>
        </p:txBody>
      </p:sp>
      <p:sp>
        <p:nvSpPr>
          <p:cNvPr id="7" name="Title 6"/>
          <p:cNvSpPr>
            <a:spLocks noGrp="1"/>
          </p:cNvSpPr>
          <p:nvPr>
            <p:ph type="title"/>
          </p:nvPr>
        </p:nvSpPr>
        <p:spPr>
          <a:xfrm>
            <a:off x="525295" y="499620"/>
            <a:ext cx="5885233" cy="830997"/>
          </a:xfrm>
        </p:spPr>
        <p:txBody>
          <a:bodyPr/>
          <a:lstStyle/>
          <a:p>
            <a:r>
              <a:rPr lang="en-US" sz="3200" u="sng" dirty="0">
                <a:solidFill>
                  <a:srgbClr val="FFFF00"/>
                </a:solidFill>
              </a:rPr>
              <a:t>SVM: Heatmap output:</a:t>
            </a:r>
            <a:endParaRPr lang="en-IN" sz="3200" u="sng"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95" y="1893322"/>
            <a:ext cx="7641389" cy="3798395"/>
          </a:xfrm>
          <a:prstGeom prst="rect">
            <a:avLst/>
          </a:prstGeom>
        </p:spPr>
      </p:pic>
    </p:spTree>
    <p:extLst>
      <p:ext uri="{BB962C8B-B14F-4D97-AF65-F5344CB8AC3E}">
        <p14:creationId xmlns:p14="http://schemas.microsoft.com/office/powerpoint/2010/main" val="121777266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566369" y="1158091"/>
            <a:ext cx="5080000" cy="457200"/>
          </a:xfrm>
        </p:spPr>
        <p:txBody>
          <a:bodyPr/>
          <a:lstStyle/>
          <a:p>
            <a:r>
              <a:rPr lang="en-US" dirty="0"/>
              <a:t>Selected features</a:t>
            </a:r>
            <a:endParaRPr lang="en-IN" dirty="0"/>
          </a:p>
        </p:txBody>
      </p:sp>
      <p:sp>
        <p:nvSpPr>
          <p:cNvPr id="3" name="Text Placeholder 2"/>
          <p:cNvSpPr>
            <a:spLocks noGrp="1"/>
          </p:cNvSpPr>
          <p:nvPr>
            <p:ph type="body" sz="quarter" idx="13"/>
          </p:nvPr>
        </p:nvSpPr>
        <p:spPr>
          <a:xfrm>
            <a:off x="679450" y="1592862"/>
            <a:ext cx="5067300" cy="1906622"/>
          </a:xfrm>
        </p:spPr>
        <p:txBody>
          <a:bodyPr/>
          <a:lstStyle/>
          <a:p>
            <a:r>
              <a:rPr lang="en-US" dirty="0"/>
              <a:t>Hour</a:t>
            </a:r>
          </a:p>
          <a:p>
            <a:r>
              <a:rPr lang="en-IN" dirty="0"/>
              <a:t>Purchase Bid</a:t>
            </a:r>
          </a:p>
          <a:p>
            <a:r>
              <a:rPr lang="en-IN" dirty="0"/>
              <a:t>Sell Bid </a:t>
            </a:r>
          </a:p>
          <a:p>
            <a:r>
              <a:rPr lang="en-IN" dirty="0"/>
              <a:t>MCV</a:t>
            </a:r>
          </a:p>
          <a:p>
            <a:r>
              <a:rPr lang="en-IN" dirty="0"/>
              <a:t>FSV</a:t>
            </a:r>
          </a:p>
          <a:p>
            <a:endParaRPr lang="en-IN" dirty="0"/>
          </a:p>
        </p:txBody>
      </p:sp>
      <p:sp>
        <p:nvSpPr>
          <p:cNvPr id="4" name="Text Placeholder 3"/>
          <p:cNvSpPr>
            <a:spLocks noGrp="1"/>
          </p:cNvSpPr>
          <p:nvPr>
            <p:ph type="body" sz="quarter" idx="15"/>
          </p:nvPr>
        </p:nvSpPr>
        <p:spPr>
          <a:xfrm>
            <a:off x="694152" y="3768764"/>
            <a:ext cx="5080000" cy="457200"/>
          </a:xfrm>
        </p:spPr>
        <p:txBody>
          <a:bodyPr/>
          <a:lstStyle/>
          <a:p>
            <a:r>
              <a:rPr lang="en-US" dirty="0"/>
              <a:t>Dropped features</a:t>
            </a:r>
            <a:endParaRPr lang="en-IN" dirty="0"/>
          </a:p>
        </p:txBody>
      </p:sp>
      <p:sp>
        <p:nvSpPr>
          <p:cNvPr id="5" name="Text Placeholder 4"/>
          <p:cNvSpPr>
            <a:spLocks noGrp="1"/>
          </p:cNvSpPr>
          <p:nvPr>
            <p:ph type="body" sz="quarter" idx="16"/>
          </p:nvPr>
        </p:nvSpPr>
        <p:spPr>
          <a:xfrm>
            <a:off x="679450" y="4311827"/>
            <a:ext cx="5067300" cy="1906622"/>
          </a:xfrm>
        </p:spPr>
        <p:txBody>
          <a:bodyPr/>
          <a:lstStyle/>
          <a:p>
            <a:r>
              <a:rPr lang="en-US" dirty="0"/>
              <a:t>Time Block</a:t>
            </a:r>
          </a:p>
          <a:p>
            <a:endParaRPr lang="en-IN" dirty="0"/>
          </a:p>
        </p:txBody>
      </p:sp>
      <p:sp>
        <p:nvSpPr>
          <p:cNvPr id="6" name="Title 6">
            <a:extLst>
              <a:ext uri="{FF2B5EF4-FFF2-40B4-BE49-F238E27FC236}">
                <a16:creationId xmlns:a16="http://schemas.microsoft.com/office/drawing/2014/main" id="{CEA7D3CD-B08F-3C75-B447-A16EC005DA4D}"/>
              </a:ext>
            </a:extLst>
          </p:cNvPr>
          <p:cNvSpPr>
            <a:spLocks noGrp="1"/>
          </p:cNvSpPr>
          <p:nvPr>
            <p:ph type="title"/>
          </p:nvPr>
        </p:nvSpPr>
        <p:spPr>
          <a:xfrm>
            <a:off x="566369" y="355809"/>
            <a:ext cx="5885233" cy="830997"/>
          </a:xfrm>
        </p:spPr>
        <p:txBody>
          <a:bodyPr/>
          <a:lstStyle/>
          <a:p>
            <a:r>
              <a:rPr lang="en-US" sz="3200" u="sng" dirty="0">
                <a:solidFill>
                  <a:srgbClr val="FFFF00"/>
                </a:solidFill>
              </a:rPr>
              <a:t>SVM:</a:t>
            </a:r>
            <a:endParaRPr lang="en-IN" sz="3200" u="sng" dirty="0">
              <a:solidFill>
                <a:srgbClr val="FFFF00"/>
              </a:solidFill>
            </a:endParaRPr>
          </a:p>
        </p:txBody>
      </p:sp>
      <p:sp>
        <p:nvSpPr>
          <p:cNvPr id="7" name="Text Placeholder 1">
            <a:extLst>
              <a:ext uri="{FF2B5EF4-FFF2-40B4-BE49-F238E27FC236}">
                <a16:creationId xmlns:a16="http://schemas.microsoft.com/office/drawing/2014/main" id="{8ECB6F43-CE73-C623-6C73-1CCA03E2FD28}"/>
              </a:ext>
            </a:extLst>
          </p:cNvPr>
          <p:cNvSpPr txBox="1">
            <a:spLocks/>
          </p:cNvSpPr>
          <p:nvPr/>
        </p:nvSpPr>
        <p:spPr>
          <a:xfrm>
            <a:off x="5043237" y="1154712"/>
            <a:ext cx="5080000" cy="43815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Splitting </a:t>
            </a:r>
          </a:p>
        </p:txBody>
      </p:sp>
      <p:sp>
        <p:nvSpPr>
          <p:cNvPr id="8" name="Text Placeholder 2">
            <a:extLst>
              <a:ext uri="{FF2B5EF4-FFF2-40B4-BE49-F238E27FC236}">
                <a16:creationId xmlns:a16="http://schemas.microsoft.com/office/drawing/2014/main" id="{1292FF53-6FC9-95DB-66E2-A6428572DE51}"/>
              </a:ext>
            </a:extLst>
          </p:cNvPr>
          <p:cNvSpPr txBox="1">
            <a:spLocks/>
          </p:cNvSpPr>
          <p:nvPr/>
        </p:nvSpPr>
        <p:spPr>
          <a:xfrm>
            <a:off x="4843382" y="1684845"/>
            <a:ext cx="5067300" cy="2935288"/>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training purpose we took 80% of our data.</a:t>
            </a:r>
          </a:p>
          <a:p>
            <a:r>
              <a:rPr lang="en-US" dirty="0"/>
              <a:t>Remaining data  used for testing purpose (</a:t>
            </a:r>
            <a:r>
              <a:rPr lang="en-US" dirty="0" err="1"/>
              <a:t>i.e</a:t>
            </a:r>
            <a:r>
              <a:rPr lang="en-US" dirty="0"/>
              <a:t> remaining 20%).</a:t>
            </a:r>
          </a:p>
        </p:txBody>
      </p:sp>
      <p:sp>
        <p:nvSpPr>
          <p:cNvPr id="9" name="Text Placeholder 3">
            <a:extLst>
              <a:ext uri="{FF2B5EF4-FFF2-40B4-BE49-F238E27FC236}">
                <a16:creationId xmlns:a16="http://schemas.microsoft.com/office/drawing/2014/main" id="{FA24AC34-D786-66EE-D5CB-BFC9AF19D879}"/>
              </a:ext>
            </a:extLst>
          </p:cNvPr>
          <p:cNvSpPr txBox="1">
            <a:spLocks/>
          </p:cNvSpPr>
          <p:nvPr/>
        </p:nvSpPr>
        <p:spPr>
          <a:xfrm>
            <a:off x="5043237" y="3393645"/>
            <a:ext cx="5080000" cy="43815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Applying and Fitting Model</a:t>
            </a:r>
          </a:p>
        </p:txBody>
      </p:sp>
      <p:sp>
        <p:nvSpPr>
          <p:cNvPr id="10" name="Text Placeholder 4">
            <a:extLst>
              <a:ext uri="{FF2B5EF4-FFF2-40B4-BE49-F238E27FC236}">
                <a16:creationId xmlns:a16="http://schemas.microsoft.com/office/drawing/2014/main" id="{D66477D3-69A9-ACB1-7504-64620B55FF9C}"/>
              </a:ext>
            </a:extLst>
          </p:cNvPr>
          <p:cNvSpPr txBox="1">
            <a:spLocks/>
          </p:cNvSpPr>
          <p:nvPr/>
        </p:nvSpPr>
        <p:spPr>
          <a:xfrm>
            <a:off x="4843382" y="3935871"/>
            <a:ext cx="5067300" cy="2935288"/>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all the Steps of preprocessing and splitting , applied our SVM Model (Support Vector Machine ) </a:t>
            </a:r>
          </a:p>
          <a:p>
            <a:r>
              <a:rPr lang="en-US" dirty="0"/>
              <a:t>Used Linear Kernel . </a:t>
            </a:r>
          </a:p>
          <a:p>
            <a:r>
              <a:rPr lang="en-US" dirty="0"/>
              <a:t>Then Fit the model with training data</a:t>
            </a:r>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14934366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6474" y="559607"/>
            <a:ext cx="5633168" cy="700114"/>
          </a:xfrm>
        </p:spPr>
        <p:txBody>
          <a:bodyPr/>
          <a:lstStyle/>
          <a:p>
            <a:r>
              <a:rPr lang="en-US" b="1" u="sng" dirty="0">
                <a:solidFill>
                  <a:srgbClr val="FFFF00"/>
                </a:solidFill>
              </a:rPr>
              <a:t>SVM: Accuracy  of the Model</a:t>
            </a:r>
            <a:endParaRPr lang="en-IN" b="1" u="sng" dirty="0">
              <a:solidFill>
                <a:srgbClr val="FFFF00"/>
              </a:solidFill>
            </a:endParaRPr>
          </a:p>
        </p:txBody>
      </p:sp>
      <p:sp>
        <p:nvSpPr>
          <p:cNvPr id="3" name="Text Placeholder 2"/>
          <p:cNvSpPr>
            <a:spLocks noGrp="1"/>
          </p:cNvSpPr>
          <p:nvPr>
            <p:ph type="body" sz="quarter" idx="4294967295"/>
          </p:nvPr>
        </p:nvSpPr>
        <p:spPr>
          <a:xfrm>
            <a:off x="326474" y="1786018"/>
            <a:ext cx="3344779" cy="712761"/>
          </a:xfrm>
          <a:prstGeom prst="rect">
            <a:avLst/>
          </a:prstGeom>
        </p:spPr>
        <p:txBody>
          <a:bodyPr/>
          <a:lstStyle/>
          <a:p>
            <a:r>
              <a:rPr lang="en-US" dirty="0"/>
              <a:t>After applying and fitting the SVM Model We get 72% Accuracy.</a:t>
            </a:r>
            <a:endParaRPr lang="en-IN" dirty="0"/>
          </a:p>
        </p:txBody>
      </p:sp>
      <p:sp>
        <p:nvSpPr>
          <p:cNvPr id="4" name="Text Placeholder 3"/>
          <p:cNvSpPr>
            <a:spLocks noGrp="1"/>
          </p:cNvSpPr>
          <p:nvPr>
            <p:ph type="body" sz="quarter" idx="4294967295"/>
          </p:nvPr>
        </p:nvSpPr>
        <p:spPr>
          <a:xfrm>
            <a:off x="5670885" y="5532331"/>
            <a:ext cx="5037220" cy="438150"/>
          </a:xfrm>
          <a:prstGeom prst="rect">
            <a:avLst/>
          </a:prstGeom>
        </p:spPr>
        <p:txBody>
          <a:bodyPr/>
          <a:lstStyle/>
          <a:p>
            <a:pPr marL="0" indent="0" algn="ctr">
              <a:buNone/>
            </a:pPr>
            <a:r>
              <a:rPr lang="en-US" b="1" dirty="0"/>
              <a:t>Actual value  vs Predicted value </a:t>
            </a:r>
            <a:endParaRPr lang="en-IN"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934" y="1469161"/>
            <a:ext cx="6696362" cy="3853730"/>
          </a:xfrm>
          <a:prstGeom prst="rect">
            <a:avLst/>
          </a:prstGeom>
        </p:spPr>
      </p:pic>
    </p:spTree>
    <p:extLst>
      <p:ext uri="{BB962C8B-B14F-4D97-AF65-F5344CB8AC3E}">
        <p14:creationId xmlns:p14="http://schemas.microsoft.com/office/powerpoint/2010/main" val="360112095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24E90E-1CB5-45C8-AB89-112F59E8848B}"/>
              </a:ext>
            </a:extLst>
          </p:cNvPr>
          <p:cNvSpPr>
            <a:spLocks noGrp="1"/>
          </p:cNvSpPr>
          <p:nvPr>
            <p:ph type="title"/>
          </p:nvPr>
        </p:nvSpPr>
        <p:spPr>
          <a:xfrm>
            <a:off x="660400" y="877402"/>
            <a:ext cx="4275138" cy="830997"/>
          </a:xfrm>
        </p:spPr>
        <p:txBody>
          <a:bodyPr/>
          <a:lstStyle/>
          <a:p>
            <a:r>
              <a:rPr lang="en-US" sz="3200" u="sng" dirty="0">
                <a:solidFill>
                  <a:srgbClr val="FFFF00"/>
                </a:solidFill>
              </a:rPr>
              <a:t>2.Arima:</a:t>
            </a:r>
            <a:endParaRPr lang="en-IN" sz="3200" u="sng" dirty="0">
              <a:solidFill>
                <a:srgbClr val="FFFF00"/>
              </a:solidFill>
            </a:endParaRPr>
          </a:p>
        </p:txBody>
      </p:sp>
      <p:sp>
        <p:nvSpPr>
          <p:cNvPr id="2" name="TextBox 1">
            <a:extLst>
              <a:ext uri="{FF2B5EF4-FFF2-40B4-BE49-F238E27FC236}">
                <a16:creationId xmlns:a16="http://schemas.microsoft.com/office/drawing/2014/main" id="{87484843-13B8-439D-9D6C-125D3E31A60D}"/>
              </a:ext>
            </a:extLst>
          </p:cNvPr>
          <p:cNvSpPr txBox="1"/>
          <p:nvPr/>
        </p:nvSpPr>
        <p:spPr>
          <a:xfrm>
            <a:off x="660401" y="1818967"/>
            <a:ext cx="4275138" cy="3970318"/>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An autoregressive integrated moving average, or ARIMA, is a statistical analysis model that uses time series data to either better understand the data set or to predict future trends. </a:t>
            </a:r>
          </a:p>
          <a:p>
            <a:endParaRPr lang="en-US" dirty="0"/>
          </a:p>
          <a:p>
            <a:endParaRPr lang="en-US" dirty="0"/>
          </a:p>
          <a:p>
            <a:pPr marL="285750" indent="-285750">
              <a:buFont typeface="Arial" panose="020B0604020202020204" pitchFamily="34" charset="0"/>
              <a:buChar char="•"/>
            </a:pPr>
            <a:r>
              <a:rPr lang="en-US" dirty="0"/>
              <a:t>A statistical model is autoregressive if it predicts future values based on past values. For example, an ARIMA model might seek to predict a stock's future prices based on its past performance or forecast a company's earnings based on past periods.</a:t>
            </a:r>
            <a:endParaRPr lang="en-IN" dirty="0"/>
          </a:p>
        </p:txBody>
      </p:sp>
    </p:spTree>
    <p:extLst>
      <p:ext uri="{BB962C8B-B14F-4D97-AF65-F5344CB8AC3E}">
        <p14:creationId xmlns:p14="http://schemas.microsoft.com/office/powerpoint/2010/main" val="32231893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328251"/>
            <a:ext cx="3791284" cy="807019"/>
          </a:xfrm>
        </p:spPr>
        <p:txBody>
          <a:bodyPr/>
          <a:lstStyle/>
          <a:p>
            <a:r>
              <a:rPr lang="en-US" sz="4000" u="sng" dirty="0">
                <a:solidFill>
                  <a:srgbClr val="FFC000"/>
                </a:solidFill>
              </a:rPr>
              <a:t>Contents:</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974850"/>
            <a:ext cx="4275138" cy="3560763"/>
          </a:xfrm>
        </p:spPr>
        <p:txBody>
          <a:bodyPr/>
          <a:lstStyle/>
          <a:p>
            <a:r>
              <a:rPr lang="en-US" dirty="0"/>
              <a:t>Introduction</a:t>
            </a:r>
          </a:p>
          <a:p>
            <a:r>
              <a:rPr lang="en-US" dirty="0"/>
              <a:t>Literature Study</a:t>
            </a:r>
          </a:p>
          <a:p>
            <a:r>
              <a:rPr lang="en-US" dirty="0"/>
              <a:t>Motivation</a:t>
            </a:r>
          </a:p>
          <a:p>
            <a:r>
              <a:rPr lang="en-US" dirty="0"/>
              <a:t>Objective</a:t>
            </a:r>
          </a:p>
          <a:p>
            <a:r>
              <a:rPr lang="en-US" dirty="0"/>
              <a:t>Methodology</a:t>
            </a:r>
          </a:p>
          <a:p>
            <a:r>
              <a:rPr lang="en-US" dirty="0"/>
              <a:t>Data Collection</a:t>
            </a:r>
          </a:p>
          <a:p>
            <a:r>
              <a:rPr lang="en-US" dirty="0"/>
              <a:t>Data Statistics</a:t>
            </a:r>
          </a:p>
          <a:p>
            <a:r>
              <a:rPr lang="en-US" dirty="0"/>
              <a:t>Results – 1.SVM  2.ARIMA  3.ANN</a:t>
            </a:r>
          </a:p>
          <a:p>
            <a:r>
              <a:rPr lang="en-US" dirty="0"/>
              <a:t>Conclusion</a:t>
            </a:r>
          </a:p>
        </p:txBody>
      </p:sp>
      <p:pic>
        <p:nvPicPr>
          <p:cNvPr id="11" name="Picture Placeholder 10">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rotWithShape="1">
          <a:blip r:embed="rId3"/>
          <a:srcRect l="14888" t="1282" r="17092" b="-1282"/>
          <a:stretch/>
        </p:blipFill>
        <p:spPr>
          <a:xfrm>
            <a:off x="5733416" y="624239"/>
            <a:ext cx="5855754" cy="5631571"/>
          </a:xfrm>
        </p:spPr>
      </p:pic>
    </p:spTree>
    <p:extLst>
      <p:ext uri="{BB962C8B-B14F-4D97-AF65-F5344CB8AC3E}">
        <p14:creationId xmlns:p14="http://schemas.microsoft.com/office/powerpoint/2010/main" val="134190106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9AF584-BE14-4E55-9DF0-FC0516538C27}"/>
              </a:ext>
            </a:extLst>
          </p:cNvPr>
          <p:cNvSpPr>
            <a:spLocks noGrp="1"/>
          </p:cNvSpPr>
          <p:nvPr>
            <p:ph type="title"/>
          </p:nvPr>
        </p:nvSpPr>
        <p:spPr>
          <a:xfrm>
            <a:off x="438757" y="709347"/>
            <a:ext cx="7879074" cy="830997"/>
          </a:xfrm>
        </p:spPr>
        <p:txBody>
          <a:bodyPr/>
          <a:lstStyle/>
          <a:p>
            <a:r>
              <a:rPr lang="en-US" sz="3200" u="sng" dirty="0">
                <a:solidFill>
                  <a:srgbClr val="FFFF00"/>
                </a:solidFill>
              </a:rPr>
              <a:t>ARIMA: Dataset Modification </a:t>
            </a:r>
            <a:endParaRPr lang="en-IN" u="sng" dirty="0">
              <a:solidFill>
                <a:srgbClr val="FFFF00"/>
              </a:solidFill>
            </a:endParaRPr>
          </a:p>
        </p:txBody>
      </p:sp>
      <p:sp>
        <p:nvSpPr>
          <p:cNvPr id="8" name="TextBox 7">
            <a:extLst>
              <a:ext uri="{FF2B5EF4-FFF2-40B4-BE49-F238E27FC236}">
                <a16:creationId xmlns:a16="http://schemas.microsoft.com/office/drawing/2014/main" id="{774AC8BC-357E-440D-B5E3-704B96D92F34}"/>
              </a:ext>
            </a:extLst>
          </p:cNvPr>
          <p:cNvSpPr txBox="1"/>
          <p:nvPr/>
        </p:nvSpPr>
        <p:spPr>
          <a:xfrm>
            <a:off x="438757" y="1305341"/>
            <a:ext cx="607422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Arima is a time series forecasting model. So we have modified the dataset according to our needs.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changed the index from Serial No. to date time index.</a:t>
            </a:r>
          </a:p>
          <a:p>
            <a:endParaRPr lang="en-US" dirty="0"/>
          </a:p>
          <a:p>
            <a:pPr marL="285750" indent="-285750">
              <a:buFont typeface="Arial" panose="020B0604020202020204" pitchFamily="34" charset="0"/>
              <a:buChar char="•"/>
            </a:pPr>
            <a:r>
              <a:rPr lang="en-US" dirty="0"/>
              <a:t>We have merged each date with it’s corresponding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data from </a:t>
            </a:r>
            <a:r>
              <a:rPr lang="en-IN" dirty="0"/>
              <a:t>01-01-2021 00:15  to 31-03-2021 23:45. Total no. of rows 8640.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a:t>
            </a:r>
            <a:r>
              <a:rPr lang="en-IN" dirty="0"/>
              <a:t>mong four features we have consider MCP for this. Because Arima is a univariate model.</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7912874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75877D-16DD-46A6-83FA-13EE720442DB}"/>
              </a:ext>
            </a:extLst>
          </p:cNvPr>
          <p:cNvSpPr>
            <a:spLocks noGrp="1"/>
          </p:cNvSpPr>
          <p:nvPr>
            <p:ph type="body" sz="quarter" idx="14"/>
          </p:nvPr>
        </p:nvSpPr>
        <p:spPr>
          <a:xfrm>
            <a:off x="647700" y="638328"/>
            <a:ext cx="5080000" cy="438150"/>
          </a:xfrm>
          <a:ln>
            <a:solidFill>
              <a:schemeClr val="tx1"/>
            </a:solidFill>
          </a:ln>
        </p:spPr>
        <p:txBody>
          <a:bodyPr/>
          <a:lstStyle/>
          <a:p>
            <a:pPr algn="ctr"/>
            <a:r>
              <a:rPr lang="en-US" dirty="0"/>
              <a:t>Original Dataset</a:t>
            </a:r>
            <a:endParaRPr lang="en-IN" dirty="0"/>
          </a:p>
        </p:txBody>
      </p:sp>
      <p:sp>
        <p:nvSpPr>
          <p:cNvPr id="4" name="Text Placeholder 3">
            <a:extLst>
              <a:ext uri="{FF2B5EF4-FFF2-40B4-BE49-F238E27FC236}">
                <a16:creationId xmlns:a16="http://schemas.microsoft.com/office/drawing/2014/main" id="{1514711B-686B-478A-B9FD-C6A35DC3E51B}"/>
              </a:ext>
            </a:extLst>
          </p:cNvPr>
          <p:cNvSpPr>
            <a:spLocks noGrp="1"/>
          </p:cNvSpPr>
          <p:nvPr>
            <p:ph type="body" sz="quarter" idx="15"/>
          </p:nvPr>
        </p:nvSpPr>
        <p:spPr>
          <a:xfrm>
            <a:off x="6331284" y="638328"/>
            <a:ext cx="5080000" cy="438150"/>
          </a:xfrm>
          <a:ln>
            <a:solidFill>
              <a:schemeClr val="tx1"/>
            </a:solidFill>
          </a:ln>
        </p:spPr>
        <p:txBody>
          <a:bodyPr/>
          <a:lstStyle/>
          <a:p>
            <a:pPr algn="ctr"/>
            <a:r>
              <a:rPr lang="en-US" dirty="0"/>
              <a:t>Dataset after modification</a:t>
            </a:r>
            <a:endParaRPr lang="en-IN" dirty="0"/>
          </a:p>
        </p:txBody>
      </p:sp>
      <p:pic>
        <p:nvPicPr>
          <p:cNvPr id="17" name="Picture 16">
            <a:extLst>
              <a:ext uri="{FF2B5EF4-FFF2-40B4-BE49-F238E27FC236}">
                <a16:creationId xmlns:a16="http://schemas.microsoft.com/office/drawing/2014/main" id="{C8A67A61-0F2D-4CD0-8F66-65C636CEC1EF}"/>
              </a:ext>
            </a:extLst>
          </p:cNvPr>
          <p:cNvPicPr>
            <a:picLocks noChangeAspect="1"/>
          </p:cNvPicPr>
          <p:nvPr/>
        </p:nvPicPr>
        <p:blipFill>
          <a:blip r:embed="rId2"/>
          <a:stretch>
            <a:fillRect/>
          </a:stretch>
        </p:blipFill>
        <p:spPr>
          <a:xfrm>
            <a:off x="647700" y="1679579"/>
            <a:ext cx="5080000" cy="3350471"/>
          </a:xfrm>
          <a:prstGeom prst="rect">
            <a:avLst/>
          </a:prstGeom>
        </p:spPr>
      </p:pic>
      <p:pic>
        <p:nvPicPr>
          <p:cNvPr id="19" name="Picture 18">
            <a:extLst>
              <a:ext uri="{FF2B5EF4-FFF2-40B4-BE49-F238E27FC236}">
                <a16:creationId xmlns:a16="http://schemas.microsoft.com/office/drawing/2014/main" id="{2F24B9A7-C1C8-4499-A69F-DB4ACCAF5F8E}"/>
              </a:ext>
            </a:extLst>
          </p:cNvPr>
          <p:cNvPicPr>
            <a:picLocks noChangeAspect="1"/>
          </p:cNvPicPr>
          <p:nvPr/>
        </p:nvPicPr>
        <p:blipFill>
          <a:blip r:embed="rId3"/>
          <a:stretch>
            <a:fillRect/>
          </a:stretch>
        </p:blipFill>
        <p:spPr>
          <a:xfrm>
            <a:off x="6331284" y="1679579"/>
            <a:ext cx="5092700" cy="3284219"/>
          </a:xfrm>
          <a:prstGeom prst="rect">
            <a:avLst/>
          </a:prstGeom>
        </p:spPr>
      </p:pic>
    </p:spTree>
    <p:extLst>
      <p:ext uri="{BB962C8B-B14F-4D97-AF65-F5344CB8AC3E}">
        <p14:creationId xmlns:p14="http://schemas.microsoft.com/office/powerpoint/2010/main" val="104894317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75CF07-D4FB-44B9-B6FC-3ACB31EB1012}"/>
              </a:ext>
            </a:extLst>
          </p:cNvPr>
          <p:cNvSpPr>
            <a:spLocks noGrp="1"/>
          </p:cNvSpPr>
          <p:nvPr>
            <p:ph type="title"/>
          </p:nvPr>
        </p:nvSpPr>
        <p:spPr>
          <a:xfrm>
            <a:off x="305229" y="284104"/>
            <a:ext cx="4275138" cy="830997"/>
          </a:xfrm>
        </p:spPr>
        <p:txBody>
          <a:bodyPr/>
          <a:lstStyle/>
          <a:p>
            <a:r>
              <a:rPr lang="en-US" sz="3200" u="sng" dirty="0">
                <a:solidFill>
                  <a:srgbClr val="FFFF00"/>
                </a:solidFill>
              </a:rPr>
              <a:t>ARIMA: Results</a:t>
            </a:r>
            <a:endParaRPr lang="en-IN" sz="3200" u="sng" dirty="0">
              <a:solidFill>
                <a:srgbClr val="FFFF00"/>
              </a:solidFill>
            </a:endParaRPr>
          </a:p>
        </p:txBody>
      </p:sp>
      <p:sp>
        <p:nvSpPr>
          <p:cNvPr id="2" name="TextBox 1">
            <a:extLst>
              <a:ext uri="{FF2B5EF4-FFF2-40B4-BE49-F238E27FC236}">
                <a16:creationId xmlns:a16="http://schemas.microsoft.com/office/drawing/2014/main" id="{84B95F8B-2881-49FE-B3F8-0A5D7011835B}"/>
              </a:ext>
            </a:extLst>
          </p:cNvPr>
          <p:cNvSpPr txBox="1"/>
          <p:nvPr/>
        </p:nvSpPr>
        <p:spPr>
          <a:xfrm>
            <a:off x="305229" y="2618667"/>
            <a:ext cx="4483509" cy="1477328"/>
          </a:xfrm>
          <a:prstGeom prst="rect">
            <a:avLst/>
          </a:prstGeom>
          <a:noFill/>
          <a:ln>
            <a:solidFill>
              <a:srgbClr val="C00000"/>
            </a:solidFill>
          </a:ln>
        </p:spPr>
        <p:txBody>
          <a:bodyPr wrap="square" rtlCol="0">
            <a:spAutoFit/>
          </a:bodyPr>
          <a:lstStyle/>
          <a:p>
            <a:r>
              <a:rPr lang="en-US" u="sng" dirty="0"/>
              <a:t>Data Splitting</a:t>
            </a:r>
            <a:r>
              <a:rPr lang="en-US" dirty="0"/>
              <a:t>: </a:t>
            </a:r>
          </a:p>
          <a:p>
            <a:pPr marL="285750" indent="-285750">
              <a:buFont typeface="Arial" panose="020B0604020202020204" pitchFamily="34" charset="0"/>
              <a:buChar char="•"/>
            </a:pPr>
            <a:r>
              <a:rPr lang="en-US" dirty="0"/>
              <a:t>For training purpose we have taken 80% of our data.</a:t>
            </a:r>
          </a:p>
          <a:p>
            <a:pPr marL="285750" indent="-285750">
              <a:buFont typeface="Arial" panose="020B0604020202020204" pitchFamily="34" charset="0"/>
              <a:buChar char="•"/>
            </a:pPr>
            <a:r>
              <a:rPr lang="en-US" dirty="0"/>
              <a:t>For testing we have taken rest 20% data.</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E7A647D1-C986-4377-A5E6-92A99D5AE879}"/>
              </a:ext>
            </a:extLst>
          </p:cNvPr>
          <p:cNvSpPr txBox="1"/>
          <p:nvPr/>
        </p:nvSpPr>
        <p:spPr>
          <a:xfrm>
            <a:off x="305230" y="4399232"/>
            <a:ext cx="4483509" cy="1477328"/>
          </a:xfrm>
          <a:prstGeom prst="rect">
            <a:avLst/>
          </a:prstGeom>
          <a:noFill/>
          <a:ln>
            <a:solidFill>
              <a:schemeClr val="accent1">
                <a:lumMod val="50000"/>
              </a:schemeClr>
            </a:solidFill>
          </a:ln>
        </p:spPr>
        <p:txBody>
          <a:bodyPr wrap="square" rtlCol="0">
            <a:spAutoFit/>
          </a:bodyPr>
          <a:lstStyle/>
          <a:p>
            <a:r>
              <a:rPr lang="en-US" u="sng" dirty="0"/>
              <a:t>Accuracy</a:t>
            </a:r>
            <a:r>
              <a:rPr lang="en-US" dirty="0"/>
              <a:t>: </a:t>
            </a:r>
          </a:p>
          <a:p>
            <a:pPr marL="285750" indent="-285750">
              <a:buFont typeface="Arial" panose="020B0604020202020204" pitchFamily="34" charset="0"/>
              <a:buChar char="•"/>
            </a:pPr>
            <a:r>
              <a:rPr lang="en-US"/>
              <a:t>We have </a:t>
            </a:r>
            <a:r>
              <a:rPr lang="en-US" dirty="0"/>
              <a:t>MAPE( Mean Absolute Percentage Error) of 0.1841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RMSE of 1440.77</a:t>
            </a:r>
            <a:endParaRPr lang="en-IN" dirty="0"/>
          </a:p>
        </p:txBody>
      </p:sp>
      <p:sp>
        <p:nvSpPr>
          <p:cNvPr id="8" name="TextBox 7">
            <a:extLst>
              <a:ext uri="{FF2B5EF4-FFF2-40B4-BE49-F238E27FC236}">
                <a16:creationId xmlns:a16="http://schemas.microsoft.com/office/drawing/2014/main" id="{73FDD2F8-8B39-49F4-9E94-7E06257C7704}"/>
              </a:ext>
            </a:extLst>
          </p:cNvPr>
          <p:cNvSpPr txBox="1"/>
          <p:nvPr/>
        </p:nvSpPr>
        <p:spPr>
          <a:xfrm>
            <a:off x="6400800" y="5553394"/>
            <a:ext cx="4483509" cy="369332"/>
          </a:xfrm>
          <a:prstGeom prst="rect">
            <a:avLst/>
          </a:prstGeom>
          <a:noFill/>
          <a:ln>
            <a:noFill/>
          </a:ln>
        </p:spPr>
        <p:txBody>
          <a:bodyPr wrap="square" rtlCol="0">
            <a:spAutoFit/>
          </a:bodyPr>
          <a:lstStyle/>
          <a:p>
            <a:pPr algn="ctr"/>
            <a:r>
              <a:rPr lang="en-US" u="sng" dirty="0"/>
              <a:t>Graph:</a:t>
            </a:r>
            <a:endParaRPr lang="en-IN" u="sng" dirty="0"/>
          </a:p>
        </p:txBody>
      </p:sp>
      <p:pic>
        <p:nvPicPr>
          <p:cNvPr id="4" name="Picture 3">
            <a:extLst>
              <a:ext uri="{FF2B5EF4-FFF2-40B4-BE49-F238E27FC236}">
                <a16:creationId xmlns:a16="http://schemas.microsoft.com/office/drawing/2014/main" id="{5B709302-356C-4916-B9FA-41B36794EB75}"/>
              </a:ext>
            </a:extLst>
          </p:cNvPr>
          <p:cNvPicPr>
            <a:picLocks noChangeAspect="1"/>
          </p:cNvPicPr>
          <p:nvPr/>
        </p:nvPicPr>
        <p:blipFill>
          <a:blip r:embed="rId2"/>
          <a:stretch>
            <a:fillRect/>
          </a:stretch>
        </p:blipFill>
        <p:spPr>
          <a:xfrm>
            <a:off x="4889303" y="1161267"/>
            <a:ext cx="6880860" cy="4392127"/>
          </a:xfrm>
          <a:prstGeom prst="rect">
            <a:avLst/>
          </a:prstGeom>
        </p:spPr>
      </p:pic>
      <p:sp>
        <p:nvSpPr>
          <p:cNvPr id="9" name="TextBox 8">
            <a:extLst>
              <a:ext uri="{FF2B5EF4-FFF2-40B4-BE49-F238E27FC236}">
                <a16:creationId xmlns:a16="http://schemas.microsoft.com/office/drawing/2014/main" id="{A96D0DB3-070F-4978-A27B-06AC302F632F}"/>
              </a:ext>
            </a:extLst>
          </p:cNvPr>
          <p:cNvSpPr txBox="1"/>
          <p:nvPr/>
        </p:nvSpPr>
        <p:spPr>
          <a:xfrm>
            <a:off x="305230" y="1115101"/>
            <a:ext cx="4483509" cy="1200329"/>
          </a:xfrm>
          <a:prstGeom prst="rect">
            <a:avLst/>
          </a:prstGeom>
          <a:noFill/>
          <a:ln>
            <a:solidFill>
              <a:schemeClr val="tx1"/>
            </a:solidFill>
          </a:ln>
        </p:spPr>
        <p:txBody>
          <a:bodyPr wrap="square" rtlCol="0">
            <a:spAutoFit/>
          </a:bodyPr>
          <a:lstStyle/>
          <a:p>
            <a:r>
              <a:rPr lang="en-US" u="sng" dirty="0"/>
              <a:t>Check for stationarity:</a:t>
            </a:r>
          </a:p>
          <a:p>
            <a:r>
              <a:rPr lang="en-US" dirty="0"/>
              <a:t>We have applied Augmented-Dickey Fuller test on the dataset to check for it’s stationarity</a:t>
            </a:r>
          </a:p>
          <a:p>
            <a:endParaRPr lang="en-IN" dirty="0"/>
          </a:p>
        </p:txBody>
      </p:sp>
    </p:spTree>
    <p:extLst>
      <p:ext uri="{BB962C8B-B14F-4D97-AF65-F5344CB8AC3E}">
        <p14:creationId xmlns:p14="http://schemas.microsoft.com/office/powerpoint/2010/main" val="370657331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728343-EE64-3100-4AD7-3831C02A8A24}"/>
              </a:ext>
            </a:extLst>
          </p:cNvPr>
          <p:cNvSpPr>
            <a:spLocks noGrp="1"/>
          </p:cNvSpPr>
          <p:nvPr>
            <p:ph type="body" sz="quarter" idx="14"/>
          </p:nvPr>
        </p:nvSpPr>
        <p:spPr>
          <a:xfrm>
            <a:off x="660401" y="1657218"/>
            <a:ext cx="5080000" cy="438150"/>
          </a:xfrm>
        </p:spPr>
        <p:txBody>
          <a:bodyPr/>
          <a:lstStyle/>
          <a:p>
            <a:r>
              <a:rPr lang="en-US" sz="2000" dirty="0"/>
              <a:t>Introduction</a:t>
            </a:r>
          </a:p>
        </p:txBody>
      </p:sp>
      <p:sp>
        <p:nvSpPr>
          <p:cNvPr id="3" name="Text Placeholder 2">
            <a:extLst>
              <a:ext uri="{FF2B5EF4-FFF2-40B4-BE49-F238E27FC236}">
                <a16:creationId xmlns:a16="http://schemas.microsoft.com/office/drawing/2014/main" id="{27D6359F-893F-013E-2FA5-E280792844D9}"/>
              </a:ext>
            </a:extLst>
          </p:cNvPr>
          <p:cNvSpPr>
            <a:spLocks noGrp="1"/>
          </p:cNvSpPr>
          <p:nvPr>
            <p:ph type="body" sz="quarter" idx="13"/>
          </p:nvPr>
        </p:nvSpPr>
        <p:spPr>
          <a:xfrm>
            <a:off x="660400" y="2203187"/>
            <a:ext cx="4593389" cy="3566857"/>
          </a:xfrm>
        </p:spPr>
        <p:txBody>
          <a:bodyPr/>
          <a:lstStyle/>
          <a:p>
            <a:pPr rtl="0">
              <a:spcBef>
                <a:spcPts val="600"/>
              </a:spcBef>
              <a:spcAft>
                <a:spcPts val="0"/>
              </a:spcAft>
            </a:pPr>
            <a:r>
              <a:rPr lang="en-US" sz="1400" b="0" i="0" u="none" strike="noStrike" dirty="0">
                <a:effectLst/>
                <a:latin typeface="Arial" panose="020B0604020202020204" pitchFamily="34" charset="0"/>
              </a:rPr>
              <a:t>The neural network approach is used to predict the market behaviors based on the historical prices, quantities and other information to forecast the future prices and quantities. The basic idea is to use history and other estimated factors in the future to “fit” and “extrapolate” the prices and quantities </a:t>
            </a:r>
            <a:r>
              <a:rPr lang="en-US" sz="1400" dirty="0">
                <a:latin typeface="Arial" panose="020B0604020202020204" pitchFamily="34" charset="0"/>
              </a:rPr>
              <a:t>t</a:t>
            </a:r>
            <a:r>
              <a:rPr lang="en-US" sz="1400" b="0" i="0" u="none" strike="noStrike" dirty="0">
                <a:effectLst/>
                <a:latin typeface="Arial" panose="020B0604020202020204" pitchFamily="34" charset="0"/>
              </a:rPr>
              <a:t>o prepare the dataset for ANN prediction, the data frame was divided into three sets, namely training, validation, and testing, in the proportion of 70, 30, and 10, respectively.</a:t>
            </a:r>
            <a:endParaRPr lang="en-US" sz="1600" b="0" dirty="0">
              <a:effectLst/>
            </a:endParaRPr>
          </a:p>
          <a:p>
            <a:pPr marL="0" indent="0">
              <a:buNone/>
            </a:pPr>
            <a:br>
              <a:rPr lang="en-US" dirty="0"/>
            </a:br>
            <a:endParaRPr lang="en-US" dirty="0"/>
          </a:p>
        </p:txBody>
      </p:sp>
      <p:sp>
        <p:nvSpPr>
          <p:cNvPr id="4" name="Text Placeholder 3">
            <a:extLst>
              <a:ext uri="{FF2B5EF4-FFF2-40B4-BE49-F238E27FC236}">
                <a16:creationId xmlns:a16="http://schemas.microsoft.com/office/drawing/2014/main" id="{64449C8E-B9DA-5302-DC0D-133FF1D1A6B4}"/>
              </a:ext>
            </a:extLst>
          </p:cNvPr>
          <p:cNvSpPr>
            <a:spLocks noGrp="1"/>
          </p:cNvSpPr>
          <p:nvPr>
            <p:ph type="body" sz="quarter" idx="15"/>
          </p:nvPr>
        </p:nvSpPr>
        <p:spPr>
          <a:xfrm>
            <a:off x="6096000" y="1657218"/>
            <a:ext cx="5080000" cy="438150"/>
          </a:xfrm>
        </p:spPr>
        <p:txBody>
          <a:bodyPr/>
          <a:lstStyle/>
          <a:p>
            <a:r>
              <a:rPr lang="en-US" dirty="0"/>
              <a:t>Advantages</a:t>
            </a:r>
          </a:p>
        </p:txBody>
      </p:sp>
      <p:sp>
        <p:nvSpPr>
          <p:cNvPr id="5" name="Text Placeholder 4">
            <a:extLst>
              <a:ext uri="{FF2B5EF4-FFF2-40B4-BE49-F238E27FC236}">
                <a16:creationId xmlns:a16="http://schemas.microsoft.com/office/drawing/2014/main" id="{943F55FE-B21E-51F6-4D95-6DF36A4AB8D0}"/>
              </a:ext>
            </a:extLst>
          </p:cNvPr>
          <p:cNvSpPr>
            <a:spLocks noGrp="1"/>
          </p:cNvSpPr>
          <p:nvPr>
            <p:ph type="body" sz="quarter" idx="16"/>
          </p:nvPr>
        </p:nvSpPr>
        <p:spPr>
          <a:xfrm>
            <a:off x="6096000" y="2203187"/>
            <a:ext cx="5067300" cy="3459038"/>
          </a:xfrm>
        </p:spPr>
        <p:txBody>
          <a:bodyPr/>
          <a:lstStyle/>
          <a:p>
            <a:pPr rtl="0">
              <a:spcBef>
                <a:spcPts val="600"/>
              </a:spcBef>
              <a:spcAft>
                <a:spcPts val="0"/>
              </a:spcAft>
            </a:pPr>
            <a:r>
              <a:rPr lang="en-US" sz="1200" b="0" i="0" u="none" strike="noStrike" dirty="0">
                <a:effectLst/>
                <a:latin typeface="Open Sans" panose="020B0606030504020204" pitchFamily="34" charset="0"/>
              </a:rPr>
              <a:t>Although the linear time series models such as ARIMA are able to take care of the non-stationary and multiple seasonality of the time series, they are unable to capture the volatility of the electric price.</a:t>
            </a:r>
            <a:endParaRPr lang="en-US" sz="1200" b="0" dirty="0">
              <a:effectLst/>
            </a:endParaRPr>
          </a:p>
          <a:p>
            <a:pPr rtl="0">
              <a:spcBef>
                <a:spcPts val="600"/>
              </a:spcBef>
              <a:spcAft>
                <a:spcPts val="0"/>
              </a:spcAft>
            </a:pPr>
            <a:r>
              <a:rPr lang="en-US" sz="1200" b="0" i="0" u="none" strike="noStrike" dirty="0">
                <a:effectLst/>
                <a:latin typeface="Open Sans" panose="020B0606030504020204" pitchFamily="34" charset="0"/>
              </a:rPr>
              <a:t>The electricity price apart from exhibiting strong seasonality at the annual weekly and daily levels, mean reversion , very high volatility also shows short lived and unanticipated price changes known as spikes. Price spikes are the main motive for designing insurance and hedging against price movements.</a:t>
            </a:r>
            <a:endParaRPr lang="en-US" sz="1200" b="0" dirty="0">
              <a:effectLst/>
            </a:endParaRPr>
          </a:p>
          <a:p>
            <a:pPr rtl="0">
              <a:spcBef>
                <a:spcPts val="600"/>
              </a:spcBef>
              <a:spcAft>
                <a:spcPts val="0"/>
              </a:spcAft>
            </a:pPr>
            <a:r>
              <a:rPr lang="en-US" sz="1200" b="0" i="0" u="none" strike="noStrike" dirty="0">
                <a:effectLst/>
                <a:latin typeface="Open Sans" panose="020B0606030504020204" pitchFamily="34" charset="0"/>
              </a:rPr>
              <a:t>After identifying the spikes they are replaced by the normal, less spiky data/values.</a:t>
            </a:r>
            <a:endParaRPr lang="en-US" sz="1200" b="0" dirty="0">
              <a:effectLst/>
            </a:endParaRPr>
          </a:p>
          <a:p>
            <a:pPr rtl="0">
              <a:spcBef>
                <a:spcPts val="600"/>
              </a:spcBef>
              <a:spcAft>
                <a:spcPts val="0"/>
              </a:spcAft>
            </a:pPr>
            <a:r>
              <a:rPr lang="en-US" sz="1200" b="1" i="0" u="none" strike="noStrike" dirty="0">
                <a:effectLst/>
                <a:latin typeface="Open Sans" panose="020B0606030504020204" pitchFamily="34" charset="0"/>
              </a:rPr>
              <a:t>(For electricity the volatility is 50%)</a:t>
            </a:r>
            <a:endParaRPr lang="en-US" sz="1200" b="0" dirty="0">
              <a:effectLst/>
            </a:endParaRPr>
          </a:p>
          <a:p>
            <a:pPr rtl="0">
              <a:spcBef>
                <a:spcPts val="600"/>
              </a:spcBef>
              <a:spcAft>
                <a:spcPts val="0"/>
              </a:spcAft>
            </a:pPr>
            <a:r>
              <a:rPr lang="en-US" sz="1200" b="0" i="0" u="none" strike="noStrike" dirty="0">
                <a:effectLst/>
                <a:latin typeface="Open Sans" panose="020B0606030504020204" pitchFamily="34" charset="0"/>
              </a:rPr>
              <a:t>ANN is a black-box model to deal with any non linear time series system with ease with any parameters. ANN’s are adaptive and data driven. So there is no need to make any prior assumptions about the statistical information about the data.</a:t>
            </a:r>
            <a:endParaRPr lang="en-US" sz="1200" b="0" dirty="0">
              <a:effectLst/>
            </a:endParaRPr>
          </a:p>
          <a:p>
            <a:pPr marL="0" indent="0">
              <a:buNone/>
            </a:pPr>
            <a:br>
              <a:rPr lang="en-US" dirty="0"/>
            </a:br>
            <a:endParaRPr lang="en-US" dirty="0"/>
          </a:p>
        </p:txBody>
      </p:sp>
      <p:sp>
        <p:nvSpPr>
          <p:cNvPr id="7" name="Title 6">
            <a:extLst>
              <a:ext uri="{FF2B5EF4-FFF2-40B4-BE49-F238E27FC236}">
                <a16:creationId xmlns:a16="http://schemas.microsoft.com/office/drawing/2014/main" id="{9D97D9CC-4311-2110-5BF0-2BC08C6061A2}"/>
              </a:ext>
            </a:extLst>
          </p:cNvPr>
          <p:cNvSpPr>
            <a:spLocks noGrp="1"/>
          </p:cNvSpPr>
          <p:nvPr>
            <p:ph type="title"/>
          </p:nvPr>
        </p:nvSpPr>
        <p:spPr>
          <a:xfrm>
            <a:off x="660400" y="805213"/>
            <a:ext cx="3670968" cy="830997"/>
          </a:xfrm>
        </p:spPr>
        <p:txBody>
          <a:bodyPr/>
          <a:lstStyle/>
          <a:p>
            <a:r>
              <a:rPr lang="en-US" sz="3200" u="sng" dirty="0">
                <a:solidFill>
                  <a:srgbClr val="FFFF00"/>
                </a:solidFill>
              </a:rPr>
              <a:t>3.ANN </a:t>
            </a:r>
          </a:p>
        </p:txBody>
      </p:sp>
    </p:spTree>
    <p:extLst>
      <p:ext uri="{BB962C8B-B14F-4D97-AF65-F5344CB8AC3E}">
        <p14:creationId xmlns:p14="http://schemas.microsoft.com/office/powerpoint/2010/main" val="358379291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04D0E8-2EF8-A068-85F4-827F905FFC4C}"/>
              </a:ext>
            </a:extLst>
          </p:cNvPr>
          <p:cNvSpPr>
            <a:spLocks noGrp="1"/>
          </p:cNvSpPr>
          <p:nvPr>
            <p:ph type="body" sz="quarter" idx="14"/>
          </p:nvPr>
        </p:nvSpPr>
        <p:spPr>
          <a:xfrm>
            <a:off x="654050" y="779941"/>
            <a:ext cx="5080000" cy="438150"/>
          </a:xfrm>
        </p:spPr>
        <p:txBody>
          <a:bodyPr/>
          <a:lstStyle/>
          <a:p>
            <a:r>
              <a:rPr lang="en-US" sz="3200" u="sng" dirty="0">
                <a:solidFill>
                  <a:srgbClr val="FFFF00"/>
                </a:solidFill>
              </a:rPr>
              <a:t>ANN: Workflow</a:t>
            </a:r>
          </a:p>
        </p:txBody>
      </p:sp>
      <p:sp>
        <p:nvSpPr>
          <p:cNvPr id="3" name="Text Placeholder 2">
            <a:extLst>
              <a:ext uri="{FF2B5EF4-FFF2-40B4-BE49-F238E27FC236}">
                <a16:creationId xmlns:a16="http://schemas.microsoft.com/office/drawing/2014/main" id="{7C315C84-BF7E-AD7C-3C61-09BC7BABAA2D}"/>
              </a:ext>
            </a:extLst>
          </p:cNvPr>
          <p:cNvSpPr>
            <a:spLocks noGrp="1"/>
          </p:cNvSpPr>
          <p:nvPr>
            <p:ph type="body" sz="quarter" idx="13"/>
          </p:nvPr>
        </p:nvSpPr>
        <p:spPr>
          <a:xfrm>
            <a:off x="673100" y="1541875"/>
            <a:ext cx="5067300" cy="2935288"/>
          </a:xfrm>
        </p:spPr>
        <p:txBody>
          <a:bodyPr/>
          <a:lstStyle/>
          <a:p>
            <a:pPr algn="l">
              <a:buFont typeface="+mj-lt"/>
              <a:buAutoNum type="arabicPeriod"/>
            </a:pPr>
            <a:r>
              <a:rPr lang="en-US" sz="1400" b="0" i="0" dirty="0">
                <a:effectLst/>
                <a:latin typeface="Söhne"/>
              </a:rPr>
              <a:t>Data Preparation: Collect and preprocess the data. This involves selecting the relevant features, normalizing the data, and splitting the data into training, validation, and test sets.</a:t>
            </a:r>
          </a:p>
          <a:p>
            <a:pPr algn="l">
              <a:buFont typeface="+mj-lt"/>
              <a:buAutoNum type="arabicPeriod"/>
            </a:pPr>
            <a:r>
              <a:rPr lang="en-US" sz="1400" b="0" i="0" dirty="0">
                <a:effectLst/>
                <a:latin typeface="Söhne"/>
              </a:rPr>
              <a:t>Model Selection: Select an appropriate ANN architecture, including the number of layers, number of neurons in each layer, activation functions, and optimization algorithms.</a:t>
            </a:r>
          </a:p>
          <a:p>
            <a:pPr algn="l">
              <a:buFont typeface="+mj-lt"/>
              <a:buAutoNum type="arabicPeriod"/>
            </a:pPr>
            <a:r>
              <a:rPr lang="en-US" sz="1400" b="0" i="0" dirty="0">
                <a:effectLst/>
                <a:latin typeface="Söhne"/>
              </a:rPr>
              <a:t>Model Training: Train the ANN using the training set. During training, the weights of the ANN are updated iteratively to minimize the error between the predicted and actual prices.</a:t>
            </a:r>
          </a:p>
          <a:p>
            <a:pPr algn="l">
              <a:buFont typeface="+mj-lt"/>
              <a:buAutoNum type="arabicPeriod"/>
            </a:pPr>
            <a:r>
              <a:rPr lang="en-US" sz="1400" b="0" i="0" dirty="0">
                <a:effectLst/>
                <a:latin typeface="Söhne"/>
              </a:rPr>
              <a:t>Model Validation: Validate the trained model using the validation set to prevent overfitting.</a:t>
            </a:r>
          </a:p>
          <a:p>
            <a:pPr algn="l">
              <a:buFont typeface="+mj-lt"/>
              <a:buAutoNum type="arabicPeriod"/>
            </a:pPr>
            <a:r>
              <a:rPr lang="en-US" sz="1400" b="0" i="0" dirty="0">
                <a:effectLst/>
                <a:latin typeface="Söhne"/>
              </a:rPr>
              <a:t>Model Testing: Test the performance of the trained model using the test set. This involves evaluating the accuracy of the model predictions against the actual prices.</a:t>
            </a:r>
          </a:p>
          <a:p>
            <a:pPr algn="l">
              <a:buFont typeface="+mj-lt"/>
              <a:buAutoNum type="arabicPeriod"/>
            </a:pPr>
            <a:r>
              <a:rPr lang="en-US" sz="1400" b="0" i="0" dirty="0">
                <a:effectLst/>
                <a:latin typeface="Söhne"/>
              </a:rPr>
              <a:t>Model Deployment: Deploy the trained model to make price forecasts in real-time.</a:t>
            </a:r>
          </a:p>
        </p:txBody>
      </p:sp>
      <p:pic>
        <p:nvPicPr>
          <p:cNvPr id="9" name="Picture 8">
            <a:extLst>
              <a:ext uri="{FF2B5EF4-FFF2-40B4-BE49-F238E27FC236}">
                <a16:creationId xmlns:a16="http://schemas.microsoft.com/office/drawing/2014/main" id="{B844DD6D-E0E4-67FF-E5F7-5FAE562323B0}"/>
              </a:ext>
            </a:extLst>
          </p:cNvPr>
          <p:cNvPicPr>
            <a:picLocks noChangeAspect="1"/>
          </p:cNvPicPr>
          <p:nvPr/>
        </p:nvPicPr>
        <p:blipFill>
          <a:blip r:embed="rId2"/>
          <a:stretch>
            <a:fillRect/>
          </a:stretch>
        </p:blipFill>
        <p:spPr>
          <a:xfrm>
            <a:off x="6451599" y="1437603"/>
            <a:ext cx="3606799" cy="4385682"/>
          </a:xfrm>
          <a:prstGeom prst="rect">
            <a:avLst/>
          </a:prstGeom>
          <a:ln>
            <a:noFill/>
          </a:ln>
          <a:effectLst>
            <a:softEdge rad="112500"/>
          </a:effectLst>
        </p:spPr>
      </p:pic>
      <p:sp>
        <p:nvSpPr>
          <p:cNvPr id="11" name="TextBox 10">
            <a:extLst>
              <a:ext uri="{FF2B5EF4-FFF2-40B4-BE49-F238E27FC236}">
                <a16:creationId xmlns:a16="http://schemas.microsoft.com/office/drawing/2014/main" id="{DB423876-0ED6-AB7D-8283-74312AB4DA6B}"/>
              </a:ext>
            </a:extLst>
          </p:cNvPr>
          <p:cNvSpPr txBox="1"/>
          <p:nvPr/>
        </p:nvSpPr>
        <p:spPr>
          <a:xfrm>
            <a:off x="6769433" y="5823285"/>
            <a:ext cx="2971133" cy="307777"/>
          </a:xfrm>
          <a:prstGeom prst="rect">
            <a:avLst/>
          </a:prstGeom>
          <a:noFill/>
        </p:spPr>
        <p:txBody>
          <a:bodyPr wrap="none" rtlCol="0">
            <a:spAutoFit/>
          </a:bodyPr>
          <a:lstStyle/>
          <a:p>
            <a:pPr algn="ctr"/>
            <a:r>
              <a:rPr lang="en-US" sz="1400" b="1" dirty="0"/>
              <a:t>Dataset for ann: All features considered</a:t>
            </a:r>
          </a:p>
        </p:txBody>
      </p:sp>
    </p:spTree>
    <p:extLst>
      <p:ext uri="{BB962C8B-B14F-4D97-AF65-F5344CB8AC3E}">
        <p14:creationId xmlns:p14="http://schemas.microsoft.com/office/powerpoint/2010/main" val="195290758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0D17-76EA-38AC-B15F-C67D2F6DC971}"/>
              </a:ext>
            </a:extLst>
          </p:cNvPr>
          <p:cNvSpPr>
            <a:spLocks noGrp="1"/>
          </p:cNvSpPr>
          <p:nvPr>
            <p:ph type="title"/>
          </p:nvPr>
        </p:nvSpPr>
        <p:spPr>
          <a:xfrm>
            <a:off x="426000" y="166936"/>
            <a:ext cx="11340000" cy="700114"/>
          </a:xfrm>
        </p:spPr>
        <p:txBody>
          <a:bodyPr/>
          <a:lstStyle/>
          <a:p>
            <a:r>
              <a:rPr lang="en-US" b="1" u="sng" dirty="0">
                <a:solidFill>
                  <a:srgbClr val="FFFF00"/>
                </a:solidFill>
              </a:rPr>
              <a:t>ANN: Data Preprocessing and Model selection</a:t>
            </a:r>
          </a:p>
        </p:txBody>
      </p:sp>
      <p:pic>
        <p:nvPicPr>
          <p:cNvPr id="4" name="Picture 3">
            <a:extLst>
              <a:ext uri="{FF2B5EF4-FFF2-40B4-BE49-F238E27FC236}">
                <a16:creationId xmlns:a16="http://schemas.microsoft.com/office/drawing/2014/main" id="{E4F9B147-B648-215A-624F-9342A8F03709}"/>
              </a:ext>
            </a:extLst>
          </p:cNvPr>
          <p:cNvPicPr>
            <a:picLocks noChangeAspect="1"/>
          </p:cNvPicPr>
          <p:nvPr/>
        </p:nvPicPr>
        <p:blipFill>
          <a:blip r:embed="rId2"/>
          <a:stretch>
            <a:fillRect/>
          </a:stretch>
        </p:blipFill>
        <p:spPr>
          <a:xfrm>
            <a:off x="425998" y="994905"/>
            <a:ext cx="3690821" cy="2561950"/>
          </a:xfrm>
          <a:prstGeom prst="rect">
            <a:avLst/>
          </a:prstGeom>
          <a:ln>
            <a:noFill/>
          </a:ln>
          <a:effectLst>
            <a:softEdge rad="112500"/>
          </a:effectLst>
        </p:spPr>
      </p:pic>
      <p:pic>
        <p:nvPicPr>
          <p:cNvPr id="6" name="Picture 5">
            <a:extLst>
              <a:ext uri="{FF2B5EF4-FFF2-40B4-BE49-F238E27FC236}">
                <a16:creationId xmlns:a16="http://schemas.microsoft.com/office/drawing/2014/main" id="{3916CEBE-B3CF-53C9-D3B9-79CE1525B3D7}"/>
              </a:ext>
            </a:extLst>
          </p:cNvPr>
          <p:cNvPicPr>
            <a:picLocks noChangeAspect="1"/>
          </p:cNvPicPr>
          <p:nvPr/>
        </p:nvPicPr>
        <p:blipFill>
          <a:blip r:embed="rId3"/>
          <a:stretch>
            <a:fillRect/>
          </a:stretch>
        </p:blipFill>
        <p:spPr>
          <a:xfrm>
            <a:off x="783501" y="3990338"/>
            <a:ext cx="2975813" cy="2193481"/>
          </a:xfrm>
          <a:prstGeom prst="rect">
            <a:avLst/>
          </a:prstGeom>
          <a:ln>
            <a:noFill/>
          </a:ln>
          <a:effectLst>
            <a:softEdge rad="112500"/>
          </a:effectLst>
        </p:spPr>
      </p:pic>
      <p:sp>
        <p:nvSpPr>
          <p:cNvPr id="7" name="TextBox 6">
            <a:extLst>
              <a:ext uri="{FF2B5EF4-FFF2-40B4-BE49-F238E27FC236}">
                <a16:creationId xmlns:a16="http://schemas.microsoft.com/office/drawing/2014/main" id="{B5583BCD-9F7C-3568-DA2F-95FEB3933087}"/>
              </a:ext>
            </a:extLst>
          </p:cNvPr>
          <p:cNvSpPr txBox="1"/>
          <p:nvPr/>
        </p:nvSpPr>
        <p:spPr>
          <a:xfrm>
            <a:off x="1477795" y="3518549"/>
            <a:ext cx="1587229" cy="369332"/>
          </a:xfrm>
          <a:prstGeom prst="rect">
            <a:avLst/>
          </a:prstGeom>
          <a:noFill/>
        </p:spPr>
        <p:txBody>
          <a:bodyPr wrap="none" rtlCol="0">
            <a:spAutoFit/>
          </a:bodyPr>
          <a:lstStyle/>
          <a:p>
            <a:r>
              <a:rPr lang="en-US" dirty="0"/>
              <a:t>Feature Scaling</a:t>
            </a:r>
          </a:p>
        </p:txBody>
      </p:sp>
      <p:sp>
        <p:nvSpPr>
          <p:cNvPr id="8" name="TextBox 7">
            <a:extLst>
              <a:ext uri="{FF2B5EF4-FFF2-40B4-BE49-F238E27FC236}">
                <a16:creationId xmlns:a16="http://schemas.microsoft.com/office/drawing/2014/main" id="{67752CA6-741E-0B27-193F-8089E9F509FC}"/>
              </a:ext>
            </a:extLst>
          </p:cNvPr>
          <p:cNvSpPr txBox="1"/>
          <p:nvPr/>
        </p:nvSpPr>
        <p:spPr>
          <a:xfrm>
            <a:off x="6758330" y="994905"/>
            <a:ext cx="2566152" cy="954107"/>
          </a:xfrm>
          <a:prstGeom prst="rect">
            <a:avLst/>
          </a:prstGeom>
          <a:noFill/>
        </p:spPr>
        <p:txBody>
          <a:bodyPr wrap="none" rtlCol="0">
            <a:spAutoFit/>
          </a:bodyPr>
          <a:lstStyle/>
          <a:p>
            <a:pPr algn="ctr"/>
            <a:r>
              <a:rPr lang="en-US" sz="2000" b="1" dirty="0"/>
              <a:t>ANN Model Considered</a:t>
            </a:r>
          </a:p>
          <a:p>
            <a:endParaRPr lang="en-US" dirty="0"/>
          </a:p>
          <a:p>
            <a:endParaRPr lang="en-US" dirty="0"/>
          </a:p>
        </p:txBody>
      </p:sp>
      <p:sp>
        <p:nvSpPr>
          <p:cNvPr id="9" name="TextBox 8">
            <a:extLst>
              <a:ext uri="{FF2B5EF4-FFF2-40B4-BE49-F238E27FC236}">
                <a16:creationId xmlns:a16="http://schemas.microsoft.com/office/drawing/2014/main" id="{C8228D17-8279-CC12-B1F7-1B070B933DD7}"/>
              </a:ext>
            </a:extLst>
          </p:cNvPr>
          <p:cNvSpPr txBox="1"/>
          <p:nvPr/>
        </p:nvSpPr>
        <p:spPr>
          <a:xfrm>
            <a:off x="5344015" y="1466570"/>
            <a:ext cx="5462336" cy="504753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ann model is created using the Keras API. The model has three layers, each consisting of densely connected neurons.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first two layers have five neurons each and use the sigmoid activation function. The last layer has a single neuron and uses the sigmoid activation function. The choice of sigmoid activation function indicates that this model is designed for a binary classification problem. If the problem were a multi-class classification or regression problem, a different activation function would be used.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optimizer used in this model is Adam, which is a popular stochastic gradient descent optimizer. The clip-norm parameter is set to 1, which limits the norm of the gradient to prevent it from becoming too large during training.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model is compiled using the binary cross-entropy loss function and accuracy as the evaluation metric. Binary cross-entropy loss is a commonly used loss function for binary classification problems. The accuracy metric measures the proportion of correct predictions out of all predictions made.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After compiling the model, it is ready to be trained on the training data and evaluated on the test data.  </a:t>
            </a:r>
          </a:p>
        </p:txBody>
      </p:sp>
      <p:sp>
        <p:nvSpPr>
          <p:cNvPr id="10" name="Arrow: Right 9">
            <a:extLst>
              <a:ext uri="{FF2B5EF4-FFF2-40B4-BE49-F238E27FC236}">
                <a16:creationId xmlns:a16="http://schemas.microsoft.com/office/drawing/2014/main" id="{B0E3AF4E-914A-DC35-51B4-4B5A6AA3FC25}"/>
              </a:ext>
            </a:extLst>
          </p:cNvPr>
          <p:cNvSpPr/>
          <p:nvPr/>
        </p:nvSpPr>
        <p:spPr>
          <a:xfrm>
            <a:off x="3818021" y="4796589"/>
            <a:ext cx="1387642" cy="61478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326819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71436D-C3A0-0911-CAC6-66B5FED08254}"/>
              </a:ext>
            </a:extLst>
          </p:cNvPr>
          <p:cNvSpPr>
            <a:spLocks noGrp="1"/>
          </p:cNvSpPr>
          <p:nvPr>
            <p:ph type="body" sz="quarter" idx="10"/>
          </p:nvPr>
        </p:nvSpPr>
        <p:spPr>
          <a:xfrm>
            <a:off x="660400" y="2005263"/>
            <a:ext cx="4143374" cy="2654301"/>
          </a:xfrm>
        </p:spPr>
        <p:txBody>
          <a:bodyPr/>
          <a:lstStyle/>
          <a:p>
            <a:r>
              <a:rPr lang="en-US" sz="1400" dirty="0"/>
              <a:t>We have checked several times the reason of the error and debugged it many times to find the mistake but we are unable to fix that. Hereby, we conclude that ANN may not be the right model for the electricity price prediction or our dataset is not as per as needed for the model.</a:t>
            </a:r>
          </a:p>
          <a:p>
            <a:endParaRPr lang="en-US" dirty="0"/>
          </a:p>
          <a:p>
            <a:r>
              <a:rPr lang="en-US" dirty="0"/>
              <a:t>So we have selected LSTM model as a replacement of ANN and working on it to get it prepared.</a:t>
            </a:r>
          </a:p>
        </p:txBody>
      </p:sp>
      <p:sp>
        <p:nvSpPr>
          <p:cNvPr id="3" name="Text Placeholder 2">
            <a:extLst>
              <a:ext uri="{FF2B5EF4-FFF2-40B4-BE49-F238E27FC236}">
                <a16:creationId xmlns:a16="http://schemas.microsoft.com/office/drawing/2014/main" id="{B64349FE-717B-6730-B071-89FCE00120B0}"/>
              </a:ext>
            </a:extLst>
          </p:cNvPr>
          <p:cNvSpPr>
            <a:spLocks noGrp="1"/>
          </p:cNvSpPr>
          <p:nvPr>
            <p:ph type="body" sz="quarter" idx="11"/>
          </p:nvPr>
        </p:nvSpPr>
        <p:spPr>
          <a:xfrm>
            <a:off x="6712938" y="1526790"/>
            <a:ext cx="4143375" cy="759470"/>
          </a:xfrm>
        </p:spPr>
        <p:txBody>
          <a:bodyPr/>
          <a:lstStyle/>
          <a:p>
            <a:r>
              <a:rPr lang="en-US" dirty="0"/>
              <a:t>As we can see in the code snippet a error is coming regarding the accuracy.</a:t>
            </a:r>
          </a:p>
        </p:txBody>
      </p:sp>
      <p:sp>
        <p:nvSpPr>
          <p:cNvPr id="5" name="Title 4">
            <a:extLst>
              <a:ext uri="{FF2B5EF4-FFF2-40B4-BE49-F238E27FC236}">
                <a16:creationId xmlns:a16="http://schemas.microsoft.com/office/drawing/2014/main" id="{7F2850A8-5E66-0E23-D46A-DA65F7B048F0}"/>
              </a:ext>
            </a:extLst>
          </p:cNvPr>
          <p:cNvSpPr>
            <a:spLocks noGrp="1"/>
          </p:cNvSpPr>
          <p:nvPr>
            <p:ph type="title"/>
          </p:nvPr>
        </p:nvSpPr>
        <p:spPr>
          <a:xfrm>
            <a:off x="660400" y="684982"/>
            <a:ext cx="5294366" cy="830997"/>
          </a:xfrm>
        </p:spPr>
        <p:txBody>
          <a:bodyPr/>
          <a:lstStyle/>
          <a:p>
            <a:r>
              <a:rPr lang="en-US" sz="3200" u="sng" dirty="0">
                <a:solidFill>
                  <a:srgbClr val="FFFF00"/>
                </a:solidFill>
              </a:rPr>
              <a:t>ANN: Limitations and Errors</a:t>
            </a:r>
          </a:p>
        </p:txBody>
      </p:sp>
      <p:pic>
        <p:nvPicPr>
          <p:cNvPr id="11" name="Picture 10">
            <a:extLst>
              <a:ext uri="{FF2B5EF4-FFF2-40B4-BE49-F238E27FC236}">
                <a16:creationId xmlns:a16="http://schemas.microsoft.com/office/drawing/2014/main" id="{D75D9064-7577-D984-8AEE-A74221D62D35}"/>
              </a:ext>
            </a:extLst>
          </p:cNvPr>
          <p:cNvPicPr>
            <a:picLocks noChangeAspect="1"/>
          </p:cNvPicPr>
          <p:nvPr/>
        </p:nvPicPr>
        <p:blipFill>
          <a:blip r:embed="rId2"/>
          <a:stretch>
            <a:fillRect/>
          </a:stretch>
        </p:blipFill>
        <p:spPr>
          <a:xfrm>
            <a:off x="5954766" y="2565793"/>
            <a:ext cx="5659720" cy="2503512"/>
          </a:xfrm>
          <a:prstGeom prst="rect">
            <a:avLst/>
          </a:prstGeom>
          <a:ln>
            <a:noFill/>
          </a:ln>
          <a:effectLst>
            <a:softEdge rad="112500"/>
          </a:effectLst>
        </p:spPr>
      </p:pic>
      <p:cxnSp>
        <p:nvCxnSpPr>
          <p:cNvPr id="14" name="Straight Arrow Connector 13">
            <a:extLst>
              <a:ext uri="{FF2B5EF4-FFF2-40B4-BE49-F238E27FC236}">
                <a16:creationId xmlns:a16="http://schemas.microsoft.com/office/drawing/2014/main" id="{A391DBC1-C06B-626C-30A1-D3ECA0246ACB}"/>
              </a:ext>
            </a:extLst>
          </p:cNvPr>
          <p:cNvCxnSpPr/>
          <p:nvPr/>
        </p:nvCxnSpPr>
        <p:spPr>
          <a:xfrm flipH="1">
            <a:off x="10748211" y="1515979"/>
            <a:ext cx="449178" cy="18825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92023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262EC6-623E-140E-DD99-20EFA7FF78D4}"/>
              </a:ext>
            </a:extLst>
          </p:cNvPr>
          <p:cNvSpPr>
            <a:spLocks noGrp="1"/>
          </p:cNvSpPr>
          <p:nvPr>
            <p:ph type="body" sz="quarter" idx="10"/>
          </p:nvPr>
        </p:nvSpPr>
        <p:spPr>
          <a:xfrm>
            <a:off x="660400" y="1392333"/>
            <a:ext cx="4143374" cy="2654301"/>
          </a:xfrm>
        </p:spPr>
        <p:txBody>
          <a:bodyPr/>
          <a:lstStyle/>
          <a:p>
            <a:pPr marL="285750" indent="-285750" algn="l">
              <a:buFont typeface="Arial" panose="020B0604020202020204" pitchFamily="34" charset="0"/>
              <a:buChar char="•"/>
            </a:pPr>
            <a:r>
              <a:rPr lang="en-US" sz="1400" b="0" i="0" dirty="0">
                <a:solidFill>
                  <a:srgbClr val="D1D5DB"/>
                </a:solidFill>
                <a:effectLst/>
                <a:latin typeface="Söhne"/>
              </a:rPr>
              <a:t>Long Short-Term Memory (LSTM) is a type of Recurrent Neural Network (RNN) that is commonly used for time series forecasting tasks, such as electricity price forecasting. The main advantage of LSTMs over traditional ANNs in this context is their ability to model and capture temporal dependencies and patterns in the data.</a:t>
            </a:r>
          </a:p>
          <a:p>
            <a:pPr marL="285750" indent="-285750" algn="l">
              <a:buFont typeface="Arial" panose="020B0604020202020204" pitchFamily="34" charset="0"/>
              <a:buChar char="•"/>
            </a:pPr>
            <a:r>
              <a:rPr lang="en-US" sz="1400" b="0" i="0" dirty="0">
                <a:solidFill>
                  <a:srgbClr val="D1D5DB"/>
                </a:solidFill>
                <a:effectLst/>
                <a:latin typeface="Söhne"/>
              </a:rPr>
              <a:t>Electricity prices are highly volatile and subject to fluctuations based on factors such as weather patterns, demand, and supply. The prices also exhibit time-dependent patterns such as seasonality, trends, and periodicity. LSTMs are well-suited to capture these temporal dynamics and learn the patterns that influence the prices.</a:t>
            </a:r>
          </a:p>
          <a:p>
            <a:endParaRPr lang="en-US" dirty="0"/>
          </a:p>
        </p:txBody>
      </p:sp>
      <p:sp>
        <p:nvSpPr>
          <p:cNvPr id="5" name="Title 4">
            <a:extLst>
              <a:ext uri="{FF2B5EF4-FFF2-40B4-BE49-F238E27FC236}">
                <a16:creationId xmlns:a16="http://schemas.microsoft.com/office/drawing/2014/main" id="{7394FA0F-8B7F-081A-1BF3-12B33D29D53B}"/>
              </a:ext>
            </a:extLst>
          </p:cNvPr>
          <p:cNvSpPr>
            <a:spLocks noGrp="1"/>
          </p:cNvSpPr>
          <p:nvPr>
            <p:ph type="title"/>
          </p:nvPr>
        </p:nvSpPr>
        <p:spPr>
          <a:xfrm>
            <a:off x="660400" y="649567"/>
            <a:ext cx="6895432" cy="830997"/>
          </a:xfrm>
        </p:spPr>
        <p:txBody>
          <a:bodyPr/>
          <a:lstStyle/>
          <a:p>
            <a:r>
              <a:rPr lang="en-US" sz="3200" u="sng" dirty="0">
                <a:solidFill>
                  <a:srgbClr val="FFFF00"/>
                </a:solidFill>
              </a:rPr>
              <a:t>LSTM: Introduction</a:t>
            </a:r>
          </a:p>
        </p:txBody>
      </p:sp>
      <p:sp>
        <p:nvSpPr>
          <p:cNvPr id="10" name="Text Placeholder 1">
            <a:extLst>
              <a:ext uri="{FF2B5EF4-FFF2-40B4-BE49-F238E27FC236}">
                <a16:creationId xmlns:a16="http://schemas.microsoft.com/office/drawing/2014/main" id="{E767E644-5D95-E8A7-A7F0-B342BF6101A2}"/>
              </a:ext>
            </a:extLst>
          </p:cNvPr>
          <p:cNvSpPr txBox="1">
            <a:spLocks/>
          </p:cNvSpPr>
          <p:nvPr/>
        </p:nvSpPr>
        <p:spPr>
          <a:xfrm>
            <a:off x="5713663" y="1392332"/>
            <a:ext cx="4143374" cy="26543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b="0" i="0" dirty="0">
                <a:solidFill>
                  <a:srgbClr val="D1D5DB"/>
                </a:solidFill>
                <a:effectLst/>
                <a:latin typeface="Söhne"/>
              </a:rPr>
              <a:t>LSTMs achieve this by maintaining an internal memory state that can selectively store and forget previous inputs. This allows the network to remember important past information while filtering out irrelevant or redundant information. By doing so, the LSTMs can model the long-term dependencies and the short-term fluctuations in the data more effectively than traditional ANNs.</a:t>
            </a:r>
          </a:p>
          <a:p>
            <a:pPr marL="285750" indent="-285750" algn="l">
              <a:buFont typeface="Arial" panose="020B0604020202020204" pitchFamily="34" charset="0"/>
              <a:buChar char="•"/>
            </a:pPr>
            <a:r>
              <a:rPr lang="en-US" sz="1400" b="0" i="0" dirty="0">
                <a:solidFill>
                  <a:srgbClr val="D1D5DB"/>
                </a:solidFill>
                <a:effectLst/>
                <a:latin typeface="Söhne"/>
              </a:rPr>
              <a:t>In contrast, traditional ANNs treat each input independently, without considering the sequential dependencies between them. They are not designed to handle sequential data and can struggle to model temporal dynamics and long-term dependencies in the data.</a:t>
            </a:r>
          </a:p>
          <a:p>
            <a:pPr marL="285750" indent="-285750" algn="l">
              <a:buFont typeface="Arial" panose="020B0604020202020204" pitchFamily="34" charset="0"/>
              <a:buChar char="•"/>
            </a:pPr>
            <a:r>
              <a:rPr lang="en-US" sz="1400" b="0" i="0" dirty="0">
                <a:solidFill>
                  <a:srgbClr val="D1D5DB"/>
                </a:solidFill>
                <a:effectLst/>
                <a:latin typeface="Söhne"/>
              </a:rPr>
              <a:t>Therefore, LSTMs have an advantage over traditional ANNs in electricity price forecasting because they can better capture the temporal patterns and dependencies in the data. This can result in more accurate and reliable price forecasts.</a:t>
            </a:r>
          </a:p>
          <a:p>
            <a:endParaRPr lang="en-US" dirty="0"/>
          </a:p>
        </p:txBody>
      </p:sp>
    </p:spTree>
    <p:extLst>
      <p:ext uri="{BB962C8B-B14F-4D97-AF65-F5344CB8AC3E}">
        <p14:creationId xmlns:p14="http://schemas.microsoft.com/office/powerpoint/2010/main" val="311898381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71436D-C3A0-0911-CAC6-66B5FED08254}"/>
              </a:ext>
            </a:extLst>
          </p:cNvPr>
          <p:cNvSpPr>
            <a:spLocks noGrp="1"/>
          </p:cNvSpPr>
          <p:nvPr>
            <p:ph type="body" sz="quarter" idx="10"/>
          </p:nvPr>
        </p:nvSpPr>
        <p:spPr>
          <a:xfrm>
            <a:off x="660400" y="1515979"/>
            <a:ext cx="4143374" cy="2654301"/>
          </a:xfrm>
        </p:spPr>
        <p:txBody>
          <a:bodyPr/>
          <a:lstStyle/>
          <a:p>
            <a:r>
              <a:rPr lang="en-US" sz="1400" dirty="0"/>
              <a:t>The code we developed trains an LSTM model on a time-series dataset with 5 features and a look-back period of 12.</a:t>
            </a:r>
          </a:p>
          <a:p>
            <a:r>
              <a:rPr lang="en-US" sz="1400" dirty="0"/>
              <a:t> The dataset is loaded using </a:t>
            </a:r>
            <a:r>
              <a:rPr lang="en-US" sz="1400" dirty="0" err="1"/>
              <a:t>numpy</a:t>
            </a:r>
            <a:r>
              <a:rPr lang="en-US" sz="1400" dirty="0"/>
              <a:t>, and </a:t>
            </a:r>
            <a:r>
              <a:rPr lang="en-US" sz="1400" dirty="0" err="1"/>
              <a:t>NaN</a:t>
            </a:r>
            <a:r>
              <a:rPr lang="en-US" sz="1400" dirty="0"/>
              <a:t> values are removed. The data is then split into training and testing sets, and the training data is further split into input sequences and target values. The data is then scaled using MinMaxScaler. </a:t>
            </a:r>
          </a:p>
          <a:p>
            <a:r>
              <a:rPr lang="en-US" sz="1400" dirty="0"/>
              <a:t>The LSTM model is built using </a:t>
            </a:r>
            <a:r>
              <a:rPr lang="en-US" sz="1400" dirty="0" err="1"/>
              <a:t>Keras</a:t>
            </a:r>
            <a:r>
              <a:rPr lang="en-US" sz="1400" dirty="0"/>
              <a:t>, with 100 neurons and a dense output layer. The model is compiled using the Adam optimizer and the mean squared error loss function. </a:t>
            </a:r>
          </a:p>
          <a:p>
            <a:r>
              <a:rPr lang="en-US" sz="1400" dirty="0"/>
              <a:t>The model is trained using the training data for 10 epochs with a batch size of 32, and the validation data is used to evaluate the performance of the model. The model is then used to make predictions on the training and testing data, and the root mean squared error is calculated to evaluate the performance of the model. Finally, the RMSE of the training and testing data is printed to the console.</a:t>
            </a:r>
            <a:endParaRPr lang="en-US" dirty="0"/>
          </a:p>
        </p:txBody>
      </p:sp>
      <p:sp>
        <p:nvSpPr>
          <p:cNvPr id="5" name="Title 4">
            <a:extLst>
              <a:ext uri="{FF2B5EF4-FFF2-40B4-BE49-F238E27FC236}">
                <a16:creationId xmlns:a16="http://schemas.microsoft.com/office/drawing/2014/main" id="{7F2850A8-5E66-0E23-D46A-DA65F7B048F0}"/>
              </a:ext>
            </a:extLst>
          </p:cNvPr>
          <p:cNvSpPr>
            <a:spLocks noGrp="1"/>
          </p:cNvSpPr>
          <p:nvPr>
            <p:ph type="title"/>
          </p:nvPr>
        </p:nvSpPr>
        <p:spPr>
          <a:xfrm>
            <a:off x="660400" y="684982"/>
            <a:ext cx="5294366" cy="830997"/>
          </a:xfrm>
        </p:spPr>
        <p:txBody>
          <a:bodyPr/>
          <a:lstStyle/>
          <a:p>
            <a:r>
              <a:rPr lang="en-US" sz="3200" u="sng" dirty="0">
                <a:solidFill>
                  <a:srgbClr val="FFFF00"/>
                </a:solidFill>
              </a:rPr>
              <a:t>LSTM: Workflow in brief</a:t>
            </a:r>
          </a:p>
        </p:txBody>
      </p:sp>
      <p:pic>
        <p:nvPicPr>
          <p:cNvPr id="8" name="Picture 7">
            <a:extLst>
              <a:ext uri="{FF2B5EF4-FFF2-40B4-BE49-F238E27FC236}">
                <a16:creationId xmlns:a16="http://schemas.microsoft.com/office/drawing/2014/main" id="{226C4675-536A-1DFB-E42B-55F91FDDD979}"/>
              </a:ext>
            </a:extLst>
          </p:cNvPr>
          <p:cNvPicPr>
            <a:picLocks noChangeAspect="1"/>
          </p:cNvPicPr>
          <p:nvPr/>
        </p:nvPicPr>
        <p:blipFill>
          <a:blip r:embed="rId2"/>
          <a:stretch>
            <a:fillRect/>
          </a:stretch>
        </p:blipFill>
        <p:spPr>
          <a:xfrm>
            <a:off x="6569241" y="1732416"/>
            <a:ext cx="5294366" cy="2679162"/>
          </a:xfrm>
          <a:prstGeom prst="rect">
            <a:avLst/>
          </a:prstGeom>
          <a:ln>
            <a:noFill/>
          </a:ln>
          <a:effectLst>
            <a:softEdge rad="112500"/>
          </a:effectLst>
        </p:spPr>
      </p:pic>
      <p:cxnSp>
        <p:nvCxnSpPr>
          <p:cNvPr id="10" name="Straight Arrow Connector 9">
            <a:extLst>
              <a:ext uri="{FF2B5EF4-FFF2-40B4-BE49-F238E27FC236}">
                <a16:creationId xmlns:a16="http://schemas.microsoft.com/office/drawing/2014/main" id="{036B346E-AA03-BC7A-F489-8130D71D6F04}"/>
              </a:ext>
            </a:extLst>
          </p:cNvPr>
          <p:cNvCxnSpPr/>
          <p:nvPr/>
        </p:nvCxnSpPr>
        <p:spPr>
          <a:xfrm flipV="1">
            <a:off x="6569241" y="4291264"/>
            <a:ext cx="962526" cy="79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E77353-24BF-2542-18DB-A9718C2DD047}"/>
              </a:ext>
            </a:extLst>
          </p:cNvPr>
          <p:cNvSpPr txBox="1"/>
          <p:nvPr/>
        </p:nvSpPr>
        <p:spPr>
          <a:xfrm>
            <a:off x="6168189" y="5085348"/>
            <a:ext cx="1038618" cy="307777"/>
          </a:xfrm>
          <a:prstGeom prst="rect">
            <a:avLst/>
          </a:prstGeom>
          <a:noFill/>
        </p:spPr>
        <p:txBody>
          <a:bodyPr wrap="none" rtlCol="0">
            <a:spAutoFit/>
          </a:bodyPr>
          <a:lstStyle/>
          <a:p>
            <a:r>
              <a:rPr lang="en-US" sz="1400" dirty="0">
                <a:solidFill>
                  <a:srgbClr val="FF0000"/>
                </a:solidFill>
              </a:rPr>
              <a:t>RMSE Value</a:t>
            </a:r>
          </a:p>
        </p:txBody>
      </p:sp>
    </p:spTree>
    <p:extLst>
      <p:ext uri="{BB962C8B-B14F-4D97-AF65-F5344CB8AC3E}">
        <p14:creationId xmlns:p14="http://schemas.microsoft.com/office/powerpoint/2010/main" val="400159459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74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a:xfrm>
            <a:off x="658225" y="804939"/>
            <a:ext cx="10693400" cy="830997"/>
          </a:xfrm>
        </p:spPr>
        <p:txBody>
          <a:bodyPr/>
          <a:lstStyle/>
          <a:p>
            <a:r>
              <a:rPr lang="en-US" sz="4000" u="sng" dirty="0">
                <a:solidFill>
                  <a:srgbClr val="FFFF00"/>
                </a:solidFill>
              </a:rPr>
              <a:t>Conclusion:</a:t>
            </a:r>
            <a:br>
              <a:rPr lang="en-US" sz="4000" u="sng" dirty="0"/>
            </a:br>
            <a:r>
              <a:rPr lang="en-US" sz="4000" u="sng" dirty="0"/>
              <a:t> </a:t>
            </a:r>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2751720" y="2972465"/>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934600" y="3080254"/>
            <a:ext cx="548640" cy="548640"/>
          </a:xfrm>
          <a:prstGeom prst="rect">
            <a:avLst/>
          </a:prstGeom>
        </p:spPr>
      </p:pic>
      <p:sp>
        <p:nvSpPr>
          <p:cNvPr id="15" name="TextBox 14">
            <a:extLst>
              <a:ext uri="{FF2B5EF4-FFF2-40B4-BE49-F238E27FC236}">
                <a16:creationId xmlns:a16="http://schemas.microsoft.com/office/drawing/2014/main" id="{802A63E6-17C3-4C42-AD30-C1D1236CE8C7}"/>
              </a:ext>
            </a:extLst>
          </p:cNvPr>
          <p:cNvSpPr txBox="1"/>
          <p:nvPr/>
        </p:nvSpPr>
        <p:spPr>
          <a:xfrm>
            <a:off x="4057547" y="2972465"/>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Improvements:</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Various optimization and improvements </a:t>
            </a:r>
            <a:r>
              <a:rPr lang="en-US" sz="1600" dirty="0">
                <a:cs typeface="Biome Light" panose="020B0303030204020804" pitchFamily="34" charset="0"/>
              </a:rPr>
              <a:t>are planning to</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 be done later on.</a:t>
            </a:r>
            <a:endParaRPr lang="en-US" sz="1600" dirty="0"/>
          </a:p>
        </p:txBody>
      </p:sp>
    </p:spTree>
    <p:extLst>
      <p:ext uri="{BB962C8B-B14F-4D97-AF65-F5344CB8AC3E}">
        <p14:creationId xmlns:p14="http://schemas.microsoft.com/office/powerpoint/2010/main" val="41206714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Hexagon 21">
            <a:extLst>
              <a:ext uri="{FF2B5EF4-FFF2-40B4-BE49-F238E27FC236}">
                <a16:creationId xmlns:a16="http://schemas.microsoft.com/office/drawing/2014/main" id="{8931DDA4-6E0A-4CD6-92DA-3787D0A645B7}"/>
              </a:ext>
              <a:ext uri="{C183D7F6-B498-43B3-948B-1728B52AA6E4}">
                <adec:decorative xmlns:adec="http://schemas.microsoft.com/office/drawing/2017/decorative" val="1"/>
              </a:ext>
            </a:extLst>
          </p:cNvPr>
          <p:cNvSpPr/>
          <p:nvPr/>
        </p:nvSpPr>
        <p:spPr>
          <a:xfrm>
            <a:off x="7166573" y="1483363"/>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Hexagon 23">
            <a:extLst>
              <a:ext uri="{FF2B5EF4-FFF2-40B4-BE49-F238E27FC236}">
                <a16:creationId xmlns:a16="http://schemas.microsoft.com/office/drawing/2014/main" id="{8DC04250-3EFF-4260-841A-83A3745A39B7}"/>
              </a:ext>
              <a:ext uri="{C183D7F6-B498-43B3-948B-1728B52AA6E4}">
                <adec:decorative xmlns:adec="http://schemas.microsoft.com/office/drawing/2017/decorative" val="1"/>
              </a:ext>
            </a:extLst>
          </p:cNvPr>
          <p:cNvSpPr/>
          <p:nvPr/>
        </p:nvSpPr>
        <p:spPr>
          <a:xfrm>
            <a:off x="1604155" y="1475057"/>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Hexagon 29">
            <a:extLst>
              <a:ext uri="{FF2B5EF4-FFF2-40B4-BE49-F238E27FC236}">
                <a16:creationId xmlns:a16="http://schemas.microsoft.com/office/drawing/2014/main" id="{73AA3A47-BB43-4280-BD7B-7095FEBBBCF2}"/>
              </a:ext>
              <a:ext uri="{C183D7F6-B498-43B3-948B-1728B52AA6E4}">
                <adec:decorative xmlns:adec="http://schemas.microsoft.com/office/drawing/2017/decorative" val="1"/>
              </a:ext>
            </a:extLst>
          </p:cNvPr>
          <p:cNvSpPr/>
          <p:nvPr/>
        </p:nvSpPr>
        <p:spPr>
          <a:xfrm>
            <a:off x="4385364" y="1492860"/>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Hexagon 39">
            <a:extLst>
              <a:ext uri="{FF2B5EF4-FFF2-40B4-BE49-F238E27FC236}">
                <a16:creationId xmlns:a16="http://schemas.microsoft.com/office/drawing/2014/main" id="{C9ADA53C-9ACF-479A-B6E8-7BB006F022D1}"/>
              </a:ext>
              <a:ext uri="{C183D7F6-B498-43B3-948B-1728B52AA6E4}">
                <adec:decorative xmlns:adec="http://schemas.microsoft.com/office/drawing/2017/decorative" val="1"/>
              </a:ext>
            </a:extLst>
          </p:cNvPr>
          <p:cNvSpPr/>
          <p:nvPr/>
        </p:nvSpPr>
        <p:spPr>
          <a:xfrm>
            <a:off x="9842452" y="1471344"/>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51368" y="268671"/>
            <a:ext cx="11340000" cy="700114"/>
          </a:xfrm>
          <a:prstGeom prst="rect">
            <a:avLst/>
          </a:prstGeom>
        </p:spPr>
        <p:txBody>
          <a:bodyPr anchor="ctr"/>
          <a:lstStyle/>
          <a:p>
            <a:pPr algn="ctr"/>
            <a:r>
              <a:rPr lang="en-US" sz="4000" b="1" u="sng" dirty="0">
                <a:solidFill>
                  <a:srgbClr val="FFC000"/>
                </a:solidFill>
              </a:rPr>
              <a:t>:Introduction:</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721140" y="1909868"/>
            <a:ext cx="2506948" cy="435140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03485" y="1909868"/>
            <a:ext cx="2487168" cy="43514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89214" y="1909868"/>
            <a:ext cx="2487168" cy="43514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41767" y="1909868"/>
            <a:ext cx="2487168" cy="43514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TextBox 45">
            <a:extLst>
              <a:ext uri="{FF2B5EF4-FFF2-40B4-BE49-F238E27FC236}">
                <a16:creationId xmlns:a16="http://schemas.microsoft.com/office/drawing/2014/main" id="{72A33B70-9718-4660-A2AE-8C514CC59259}"/>
              </a:ext>
            </a:extLst>
          </p:cNvPr>
          <p:cNvSpPr txBox="1"/>
          <p:nvPr/>
        </p:nvSpPr>
        <p:spPr>
          <a:xfrm>
            <a:off x="1644976" y="1520432"/>
            <a:ext cx="604158"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1</a:t>
            </a:r>
          </a:p>
        </p:txBody>
      </p:sp>
      <p:sp>
        <p:nvSpPr>
          <p:cNvPr id="50" name="TextBox 49">
            <a:extLst>
              <a:ext uri="{FF2B5EF4-FFF2-40B4-BE49-F238E27FC236}">
                <a16:creationId xmlns:a16="http://schemas.microsoft.com/office/drawing/2014/main" id="{C8B5CD73-11BC-43DA-910C-ABCDC49C4233}"/>
              </a:ext>
            </a:extLst>
          </p:cNvPr>
          <p:cNvSpPr txBox="1"/>
          <p:nvPr/>
        </p:nvSpPr>
        <p:spPr>
          <a:xfrm>
            <a:off x="4339859" y="1520432"/>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2</a:t>
            </a:r>
          </a:p>
        </p:txBody>
      </p:sp>
      <p:sp>
        <p:nvSpPr>
          <p:cNvPr id="58" name="TextBox 57">
            <a:extLst>
              <a:ext uri="{FF2B5EF4-FFF2-40B4-BE49-F238E27FC236}">
                <a16:creationId xmlns:a16="http://schemas.microsoft.com/office/drawing/2014/main" id="{8A985E6F-8992-46C8-A3A9-0252AC0BD256}"/>
              </a:ext>
            </a:extLst>
          </p:cNvPr>
          <p:cNvSpPr txBox="1"/>
          <p:nvPr/>
        </p:nvSpPr>
        <p:spPr>
          <a:xfrm>
            <a:off x="7116657" y="1520432"/>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3</a:t>
            </a:r>
          </a:p>
        </p:txBody>
      </p:sp>
      <p:sp>
        <p:nvSpPr>
          <p:cNvPr id="64" name="TextBox 63">
            <a:extLst>
              <a:ext uri="{FF2B5EF4-FFF2-40B4-BE49-F238E27FC236}">
                <a16:creationId xmlns:a16="http://schemas.microsoft.com/office/drawing/2014/main" id="{CA49F82E-F0CC-4890-8686-8F661F8C7332}"/>
              </a:ext>
            </a:extLst>
          </p:cNvPr>
          <p:cNvSpPr txBox="1"/>
          <p:nvPr/>
        </p:nvSpPr>
        <p:spPr>
          <a:xfrm>
            <a:off x="9806808" y="1492860"/>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4</a:t>
            </a:r>
          </a:p>
        </p:txBody>
      </p:sp>
      <p:sp>
        <p:nvSpPr>
          <p:cNvPr id="68" name="TextBox 67">
            <a:extLst>
              <a:ext uri="{FF2B5EF4-FFF2-40B4-BE49-F238E27FC236}">
                <a16:creationId xmlns:a16="http://schemas.microsoft.com/office/drawing/2014/main" id="{C9097234-38E0-4114-A29F-508805824B65}"/>
              </a:ext>
            </a:extLst>
          </p:cNvPr>
          <p:cNvSpPr txBox="1"/>
          <p:nvPr/>
        </p:nvSpPr>
        <p:spPr>
          <a:xfrm>
            <a:off x="881709" y="2079214"/>
            <a:ext cx="2085110" cy="1609290"/>
          </a:xfrm>
          <a:prstGeom prst="rect">
            <a:avLst/>
          </a:prstGeom>
          <a:noFill/>
        </p:spPr>
        <p:txBody>
          <a:bodyPr wrap="square" rIns="0" rtlCol="0">
            <a:noAutofit/>
          </a:bodyPr>
          <a:lstStyle/>
          <a:p>
            <a:pPr algn="ctr"/>
            <a:br>
              <a:rPr lang="en-US" b="1" dirty="0">
                <a:latin typeface="+mj-lt"/>
                <a:cs typeface="Biome Light" panose="020B0303030204020804" pitchFamily="34" charset="0"/>
              </a:rPr>
            </a:br>
            <a:r>
              <a:rPr lang="en-US" sz="1400" b="0" i="0" u="none" strike="noStrike" dirty="0">
                <a:effectLst/>
                <a:cs typeface="Biome Light" panose="020B0303030204020804" pitchFamily="34" charset="0"/>
              </a:rPr>
              <a:t>The future development of the world power industry and the application of power science research are focused on the reform of power marketization. The main content of the reform is to compete in different</a:t>
            </a:r>
          </a:p>
          <a:p>
            <a:pPr algn="ctr"/>
            <a:r>
              <a:rPr lang="en-US" sz="1400" b="0" i="0" u="none" strike="noStrike" dirty="0">
                <a:effectLst/>
                <a:cs typeface="Biome Light" panose="020B0303030204020804" pitchFamily="34" charset="0"/>
              </a:rPr>
              <a:t>levels of power generation, transmission, distribution, and sales. Electricity price reform is the focus of marketization.</a:t>
            </a:r>
            <a:endParaRPr lang="en-US" sz="1400" dirty="0">
              <a:cs typeface="Biome Light" panose="020B0303030204020804" pitchFamily="34" charset="0"/>
            </a:endParaRPr>
          </a:p>
        </p:txBody>
      </p:sp>
      <p:sp>
        <p:nvSpPr>
          <p:cNvPr id="4" name="TextBox 3">
            <a:extLst>
              <a:ext uri="{FF2B5EF4-FFF2-40B4-BE49-F238E27FC236}">
                <a16:creationId xmlns:a16="http://schemas.microsoft.com/office/drawing/2014/main" id="{F289E278-8976-4219-B8E5-16D2E65CD0E0}"/>
              </a:ext>
            </a:extLst>
          </p:cNvPr>
          <p:cNvSpPr txBox="1"/>
          <p:nvPr/>
        </p:nvSpPr>
        <p:spPr>
          <a:xfrm>
            <a:off x="3675847" y="2147899"/>
            <a:ext cx="2085110" cy="1609290"/>
          </a:xfrm>
          <a:prstGeom prst="rect">
            <a:avLst/>
          </a:prstGeom>
          <a:noFill/>
        </p:spPr>
        <p:txBody>
          <a:bodyPr wrap="square" rIns="0" rtlCol="0">
            <a:noAutofit/>
          </a:bodyPr>
          <a:lstStyle/>
          <a:p>
            <a:pPr algn="ctr"/>
            <a:endParaRPr lang="en-US" sz="1400" b="1" i="0" u="none" strike="noStrike" dirty="0">
              <a:effectLst/>
              <a:latin typeface="+mj-lt"/>
              <a:cs typeface="Biome Light" panose="020B0303030204020804" pitchFamily="34" charset="0"/>
            </a:endParaRPr>
          </a:p>
          <a:p>
            <a:pPr algn="ctr"/>
            <a:r>
              <a:rPr lang="en-US" sz="1400" b="0" i="0" u="none" strike="noStrike" dirty="0">
                <a:effectLst/>
                <a:cs typeface="Biome Light" panose="020B0303030204020804" pitchFamily="34" charset="0"/>
              </a:rPr>
              <a:t>Residential electricity consumption in India has increased by a factor more than 50 since 1971. India’s electrified households on average still consume less than one-third of the world’s average for electricity. Rapid electrification, increasing incomes and technology development can result in increased appliance ownership and higher electricity use.</a:t>
            </a:r>
            <a:endParaRPr lang="en-US" sz="1400" dirty="0">
              <a:cs typeface="Biome Light" panose="020B0303030204020804" pitchFamily="34" charset="0"/>
            </a:endParaRPr>
          </a:p>
        </p:txBody>
      </p:sp>
      <p:sp>
        <p:nvSpPr>
          <p:cNvPr id="5" name="TextBox 4">
            <a:extLst>
              <a:ext uri="{FF2B5EF4-FFF2-40B4-BE49-F238E27FC236}">
                <a16:creationId xmlns:a16="http://schemas.microsoft.com/office/drawing/2014/main" id="{9E60F69B-8088-4A76-862A-5DC3B7B099A1}"/>
              </a:ext>
            </a:extLst>
          </p:cNvPr>
          <p:cNvSpPr txBox="1"/>
          <p:nvPr/>
        </p:nvSpPr>
        <p:spPr>
          <a:xfrm>
            <a:off x="6466918" y="2158777"/>
            <a:ext cx="2085110" cy="1609290"/>
          </a:xfrm>
          <a:prstGeom prst="rect">
            <a:avLst/>
          </a:prstGeom>
          <a:noFill/>
        </p:spPr>
        <p:txBody>
          <a:bodyPr wrap="square" rIns="0" rtlCol="0">
            <a:noAutofit/>
          </a:bodyPr>
          <a:lstStyle/>
          <a:p>
            <a:pPr algn="ctr"/>
            <a:endParaRPr lang="en-US" b="1" dirty="0">
              <a:latin typeface="+mj-lt"/>
              <a:cs typeface="Biome Light" panose="020B0303030204020804" pitchFamily="34" charset="0"/>
            </a:endParaRPr>
          </a:p>
          <a:p>
            <a:pPr algn="ctr"/>
            <a:r>
              <a:rPr lang="en-US" sz="1400" b="0" i="0" u="none" strike="noStrike" dirty="0">
                <a:effectLst/>
                <a:cs typeface="Biome Light" panose="020B0303030204020804" pitchFamily="34" charset="0"/>
              </a:rPr>
              <a:t>Electricity prices affect the operation of the entire electricity market and are extremely important to every market participant. Each participant trades in the electricity market based on the price of electricity. In the market competition, if the electricity price is accurately predicted in advance, it can be in a favorable position to obtain more benefits..</a:t>
            </a:r>
            <a:endParaRPr lang="en-US" sz="1400" dirty="0">
              <a:cs typeface="Biome Light" panose="020B0303030204020804" pitchFamily="34" charset="0"/>
            </a:endParaRPr>
          </a:p>
        </p:txBody>
      </p:sp>
      <p:sp>
        <p:nvSpPr>
          <p:cNvPr id="7" name="TextBox 6">
            <a:extLst>
              <a:ext uri="{FF2B5EF4-FFF2-40B4-BE49-F238E27FC236}">
                <a16:creationId xmlns:a16="http://schemas.microsoft.com/office/drawing/2014/main" id="{F44673B4-C0B9-43A0-B642-C8D78A87A514}"/>
              </a:ext>
            </a:extLst>
          </p:cNvPr>
          <p:cNvSpPr txBox="1"/>
          <p:nvPr/>
        </p:nvSpPr>
        <p:spPr>
          <a:xfrm>
            <a:off x="9142796" y="2158777"/>
            <a:ext cx="2085110" cy="1609290"/>
          </a:xfrm>
          <a:prstGeom prst="rect">
            <a:avLst/>
          </a:prstGeom>
          <a:noFill/>
        </p:spPr>
        <p:txBody>
          <a:bodyPr wrap="square" rIns="0" rtlCol="0">
            <a:noAutofit/>
          </a:bodyPr>
          <a:lstStyle/>
          <a:p>
            <a:pPr algn="ctr"/>
            <a:endParaRPr lang="en-US" b="1" dirty="0">
              <a:latin typeface="+mj-lt"/>
              <a:cs typeface="Biome Light" panose="020B0303030204020804" pitchFamily="34" charset="0"/>
            </a:endParaRPr>
          </a:p>
          <a:p>
            <a:pPr algn="ctr"/>
            <a:r>
              <a:rPr lang="en-US" sz="1400" b="0" i="0" u="none" strike="noStrike" dirty="0">
                <a:effectLst/>
                <a:cs typeface="Biome Light" panose="020B0303030204020804" pitchFamily="34" charset="0"/>
              </a:rPr>
              <a:t>However, due to the unique characteristics of electricity and the uncertainty of market and bidding strategies, electricity price forecasts become more complex than power load forecasting.</a:t>
            </a:r>
            <a:endParaRPr lang="en-US" sz="1400" dirty="0">
              <a:cs typeface="Biome Light" panose="020B0303030204020804" pitchFamily="34" charset="0"/>
            </a:endParaRPr>
          </a:p>
        </p:txBody>
      </p:sp>
      <p:pic>
        <p:nvPicPr>
          <p:cNvPr id="2" name="Picture 1">
            <a:extLst>
              <a:ext uri="{FF2B5EF4-FFF2-40B4-BE49-F238E27FC236}">
                <a16:creationId xmlns:a16="http://schemas.microsoft.com/office/drawing/2014/main" id="{C5EC505B-2297-427D-BB0B-1212A9AA20A8}"/>
              </a:ext>
            </a:extLst>
          </p:cNvPr>
          <p:cNvPicPr>
            <a:picLocks noChangeAspect="1"/>
          </p:cNvPicPr>
          <p:nvPr/>
        </p:nvPicPr>
        <p:blipFill>
          <a:blip r:embed="rId3"/>
          <a:stretch>
            <a:fillRect/>
          </a:stretch>
        </p:blipFill>
        <p:spPr>
          <a:xfrm>
            <a:off x="351368" y="721212"/>
            <a:ext cx="596909" cy="596909"/>
          </a:xfrm>
          <a:prstGeom prst="rect">
            <a:avLst/>
          </a:prstGeom>
        </p:spPr>
      </p:pic>
      <p:pic>
        <p:nvPicPr>
          <p:cNvPr id="6" name="Picture 5">
            <a:extLst>
              <a:ext uri="{FF2B5EF4-FFF2-40B4-BE49-F238E27FC236}">
                <a16:creationId xmlns:a16="http://schemas.microsoft.com/office/drawing/2014/main" id="{1A381AFA-35B1-B4AE-245F-7838BE72CA9A}"/>
              </a:ext>
            </a:extLst>
          </p:cNvPr>
          <p:cNvPicPr>
            <a:picLocks noChangeAspect="1"/>
          </p:cNvPicPr>
          <p:nvPr/>
        </p:nvPicPr>
        <p:blipFill>
          <a:blip r:embed="rId4"/>
          <a:stretch>
            <a:fillRect/>
          </a:stretch>
        </p:blipFill>
        <p:spPr>
          <a:xfrm>
            <a:off x="11551148" y="5962701"/>
            <a:ext cx="280440" cy="286537"/>
          </a:xfrm>
          <a:prstGeom prst="rect">
            <a:avLst/>
          </a:prstGeom>
        </p:spPr>
      </p:pic>
    </p:spTree>
    <p:extLst>
      <p:ext uri="{BB962C8B-B14F-4D97-AF65-F5344CB8AC3E}">
        <p14:creationId xmlns:p14="http://schemas.microsoft.com/office/powerpoint/2010/main" val="352268024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rgbClr val="002060">
              <a:alpha val="40000"/>
            </a:srgb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BE230063-ABF4-93E1-06FA-6648A8033BEF}"/>
              </a:ext>
            </a:extLst>
          </p:cNvPr>
          <p:cNvSpPr>
            <a:spLocks noGrp="1"/>
          </p:cNvSpPr>
          <p:nvPr>
            <p:ph type="title"/>
          </p:nvPr>
        </p:nvSpPr>
        <p:spPr>
          <a:xfrm>
            <a:off x="3836690" y="3201027"/>
            <a:ext cx="4007183" cy="2374194"/>
          </a:xfrm>
        </p:spPr>
        <p:txBody>
          <a:bodyPr/>
          <a:lstStyle/>
          <a:p>
            <a:pPr algn="l"/>
            <a:r>
              <a:rPr lang="en-US" sz="4400" b="1" dirty="0">
                <a:solidFill>
                  <a:srgbClr val="FFC000"/>
                </a:solidFill>
              </a:rPr>
              <a:t>	THANK YOU</a:t>
            </a:r>
          </a:p>
        </p:txBody>
      </p:sp>
    </p:spTree>
    <p:extLst>
      <p:ext uri="{BB962C8B-B14F-4D97-AF65-F5344CB8AC3E}">
        <p14:creationId xmlns:p14="http://schemas.microsoft.com/office/powerpoint/2010/main" val="41013997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a:off x="838200" y="0"/>
            <a:ext cx="10515600" cy="700115"/>
          </a:xfrm>
        </p:spPr>
        <p:txBody>
          <a:bodyPr/>
          <a:lstStyle/>
          <a:p>
            <a:r>
              <a:rPr lang="en-US" sz="4000" u="sng" dirty="0">
                <a:solidFill>
                  <a:srgbClr val="FFC000"/>
                </a:solidFill>
              </a:rPr>
              <a:t>:Literature Study:</a:t>
            </a:r>
          </a:p>
        </p:txBody>
      </p:sp>
      <p:graphicFrame>
        <p:nvGraphicFramePr>
          <p:cNvPr id="8" name="Table 4">
            <a:extLst>
              <a:ext uri="{FF2B5EF4-FFF2-40B4-BE49-F238E27FC236}">
                <a16:creationId xmlns:a16="http://schemas.microsoft.com/office/drawing/2014/main" id="{9A8E8C2A-A8BD-45E2-9295-7C18164F12B0}"/>
              </a:ext>
            </a:extLst>
          </p:cNvPr>
          <p:cNvGraphicFramePr>
            <a:graphicFrameLocks/>
          </p:cNvGraphicFramePr>
          <p:nvPr>
            <p:extLst>
              <p:ext uri="{D42A27DB-BD31-4B8C-83A1-F6EECF244321}">
                <p14:modId xmlns:p14="http://schemas.microsoft.com/office/powerpoint/2010/main" val="54750625"/>
              </p:ext>
            </p:extLst>
          </p:nvPr>
        </p:nvGraphicFramePr>
        <p:xfrm>
          <a:off x="1028700" y="2239282"/>
          <a:ext cx="10134600" cy="3429000"/>
        </p:xfrm>
        <a:graphic>
          <a:graphicData uri="http://schemas.openxmlformats.org/drawingml/2006/table">
            <a:tbl>
              <a:tblPr firstRow="1">
                <a:tableStyleId>{69012ECD-51FC-41F1-AA8D-1B2483CD663E}</a:tableStyleId>
              </a:tblPr>
              <a:tblGrid>
                <a:gridCol w="2026920">
                  <a:extLst>
                    <a:ext uri="{9D8B030D-6E8A-4147-A177-3AD203B41FA5}">
                      <a16:colId xmlns:a16="http://schemas.microsoft.com/office/drawing/2014/main" val="1689330750"/>
                    </a:ext>
                  </a:extLst>
                </a:gridCol>
                <a:gridCol w="2026920">
                  <a:extLst>
                    <a:ext uri="{9D8B030D-6E8A-4147-A177-3AD203B41FA5}">
                      <a16:colId xmlns:a16="http://schemas.microsoft.com/office/drawing/2014/main" val="2660631934"/>
                    </a:ext>
                  </a:extLst>
                </a:gridCol>
                <a:gridCol w="2026920">
                  <a:extLst>
                    <a:ext uri="{9D8B030D-6E8A-4147-A177-3AD203B41FA5}">
                      <a16:colId xmlns:a16="http://schemas.microsoft.com/office/drawing/2014/main" val="3909717689"/>
                    </a:ext>
                  </a:extLst>
                </a:gridCol>
                <a:gridCol w="2026920">
                  <a:extLst>
                    <a:ext uri="{9D8B030D-6E8A-4147-A177-3AD203B41FA5}">
                      <a16:colId xmlns:a16="http://schemas.microsoft.com/office/drawing/2014/main" val="1603189107"/>
                    </a:ext>
                  </a:extLst>
                </a:gridCol>
                <a:gridCol w="2026920">
                  <a:extLst>
                    <a:ext uri="{9D8B030D-6E8A-4147-A177-3AD203B41FA5}">
                      <a16:colId xmlns:a16="http://schemas.microsoft.com/office/drawing/2014/main" val="1897606603"/>
                    </a:ext>
                  </a:extLst>
                </a:gridCol>
              </a:tblGrid>
              <a:tr h="571500">
                <a:tc>
                  <a:txBody>
                    <a:bodyPr/>
                    <a:lstStyle/>
                    <a:p>
                      <a:endParaRPr lang="en-US" dirty="0">
                        <a:latin typeface="+mn-lt"/>
                        <a:cs typeface="Biome Light" panose="020B0303030204020804" pitchFamily="34" charset="0"/>
                      </a:endParaRPr>
                    </a:p>
                  </a:txBody>
                  <a:tcPr anchor="ctr">
                    <a:lnL w="6350" cap="flat" cmpd="sng" algn="ctr">
                      <a:noFill/>
                      <a:prstDash val="solid"/>
                      <a:miter lim="800000"/>
                    </a:lnL>
                    <a:lnR>
                      <a:noFill/>
                    </a:lnR>
                    <a:lnT w="6350" cap="flat" cmpd="sng" algn="ctr">
                      <a:noFill/>
                      <a:prstDash val="solid"/>
                      <a:miter lim="800000"/>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solidFill>
                        </a:rPr>
                        <a:t>Q1</a:t>
                      </a:r>
                      <a:endParaRPr lang="en-US" sz="1600" dirty="0">
                        <a:solidFill>
                          <a:schemeClr val="tx1"/>
                        </a:solidFill>
                        <a:latin typeface="+mn-lt"/>
                        <a:cs typeface="Biome Light" panose="020B0303030204020804" pitchFamily="34" charset="0"/>
                      </a:endParaRPr>
                    </a:p>
                  </a:txBody>
                  <a:tcPr anchor="ctr">
                    <a:lnL>
                      <a:noFill/>
                    </a:lnL>
                    <a:lnR>
                      <a:noFill/>
                    </a:lnR>
                    <a:lnT w="6350" cap="flat" cmpd="sng" algn="ctr">
                      <a:noFill/>
                      <a:prstDash val="solid"/>
                      <a:miter lim="800000"/>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solidFill>
                        </a:rPr>
                        <a:t>Q2</a:t>
                      </a:r>
                      <a:endParaRPr lang="en-US" sz="1600" dirty="0">
                        <a:solidFill>
                          <a:schemeClr val="tx1"/>
                        </a:solidFill>
                        <a:latin typeface="+mn-lt"/>
                        <a:cs typeface="Biome Light" panose="020B0303030204020804" pitchFamily="34" charset="0"/>
                      </a:endParaRPr>
                    </a:p>
                  </a:txBody>
                  <a:tcPr anchor="ctr">
                    <a:lnL>
                      <a:noFill/>
                    </a:lnL>
                    <a:lnR>
                      <a:noFill/>
                    </a:lnR>
                    <a:lnT w="6350" cap="flat" cmpd="sng" algn="ctr">
                      <a:noFill/>
                      <a:prstDash val="solid"/>
                      <a:miter lim="800000"/>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solidFill>
                        </a:rPr>
                        <a:t>Q3</a:t>
                      </a:r>
                      <a:endParaRPr lang="en-US" sz="1600" dirty="0">
                        <a:solidFill>
                          <a:schemeClr val="tx1"/>
                        </a:solidFill>
                        <a:latin typeface="+mn-lt"/>
                        <a:cs typeface="Biome Light" panose="020B0303030204020804" pitchFamily="34" charset="0"/>
                      </a:endParaRPr>
                    </a:p>
                  </a:txBody>
                  <a:tcPr anchor="ctr">
                    <a:lnL>
                      <a:noFill/>
                    </a:lnL>
                    <a:lnR>
                      <a:noFill/>
                    </a:lnR>
                    <a:lnT w="6350" cap="flat" cmpd="sng" algn="ctr">
                      <a:noFill/>
                      <a:prstDash val="solid"/>
                      <a:miter lim="800000"/>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1"/>
                          </a:solidFill>
                        </a:rPr>
                        <a:t>Q4</a:t>
                      </a:r>
                      <a:endParaRPr lang="en-US" sz="1600" dirty="0">
                        <a:solidFill>
                          <a:schemeClr val="tx1"/>
                        </a:solidFill>
                        <a:latin typeface="+mn-lt"/>
                        <a:cs typeface="Biome Light" panose="020B0303030204020804" pitchFamily="34" charset="0"/>
                      </a:endParaRPr>
                    </a:p>
                  </a:txBody>
                  <a:tcPr anchor="ctr">
                    <a:lnL>
                      <a:noFill/>
                    </a:lnL>
                    <a:lnR w="6350" cap="flat" cmpd="sng" algn="ctr">
                      <a:noFill/>
                      <a:prstDash val="solid"/>
                      <a:miter lim="800000"/>
                    </a:lnR>
                    <a:lnT w="6350" cap="flat" cmpd="sng" algn="ctr">
                      <a:noFill/>
                      <a:prstDash val="solid"/>
                      <a:miter lim="800000"/>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928716"/>
                  </a:ext>
                </a:extLst>
              </a:tr>
              <a:tr h="571500">
                <a:tc>
                  <a:txBody>
                    <a:bodyPr/>
                    <a:lstStyle/>
                    <a:p>
                      <a:r>
                        <a:rPr lang="en-US" sz="1600" dirty="0">
                          <a:solidFill>
                            <a:schemeClr val="tx1"/>
                          </a:solidFill>
                        </a:rPr>
                        <a:t>Series 1</a:t>
                      </a:r>
                      <a:endParaRPr lang="en-US" sz="1600" dirty="0">
                        <a:solidFill>
                          <a:schemeClr val="tx1"/>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19050" cap="flat" cmpd="sng" algn="ctr">
                      <a:solidFill>
                        <a:schemeClr val="accent4"/>
                      </a:solidFill>
                      <a:prstDash val="solid"/>
                      <a:round/>
                      <a:headEnd type="none" w="med" len="med"/>
                      <a:tailEnd type="none" w="med" len="med"/>
                    </a:lnB>
                  </a:tcPr>
                </a:tc>
                <a:tc>
                  <a:txBody>
                    <a:bodyPr/>
                    <a:lstStyle/>
                    <a:p>
                      <a:pPr algn="ctr"/>
                      <a:r>
                        <a:rPr lang="en-US" sz="1600" dirty="0">
                          <a:solidFill>
                            <a:schemeClr val="tx1"/>
                          </a:solidFill>
                        </a:rPr>
                        <a:t>4.3</a:t>
                      </a:r>
                      <a:endParaRPr lang="en-US" sz="1600" dirty="0">
                        <a:solidFill>
                          <a:schemeClr val="tx1"/>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T w="38100" cap="flat" cmpd="sng" algn="ctr">
                      <a:solidFill>
                        <a:schemeClr val="accent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2.5</a:t>
                      </a:r>
                      <a:endParaRPr lang="en-US" sz="1600" dirty="0">
                        <a:solidFill>
                          <a:schemeClr val="tx1"/>
                        </a:solidFill>
                        <a:latin typeface="+mn-lt"/>
                        <a:cs typeface="Biome Light" panose="020B0303030204020804" pitchFamily="34" charset="0"/>
                      </a:endParaRPr>
                    </a:p>
                  </a:txBody>
                  <a:tcPr anchor="ctr">
                    <a:lnT w="38100" cap="flat" cmpd="sng" algn="ctr">
                      <a:solidFill>
                        <a:schemeClr val="accent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3.5</a:t>
                      </a:r>
                      <a:endParaRPr lang="en-US" sz="1600" dirty="0">
                        <a:solidFill>
                          <a:schemeClr val="tx1"/>
                        </a:solidFill>
                        <a:latin typeface="+mn-lt"/>
                        <a:cs typeface="Biome Light" panose="020B0303030204020804" pitchFamily="34" charset="0"/>
                      </a:endParaRPr>
                    </a:p>
                  </a:txBody>
                  <a:tcPr anchor="ctr">
                    <a:lnT w="38100" cap="flat" cmpd="sng" algn="ctr">
                      <a:solidFill>
                        <a:schemeClr val="accent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4.5</a:t>
                      </a:r>
                      <a:endParaRPr lang="en-US" sz="1600" dirty="0">
                        <a:solidFill>
                          <a:schemeClr val="tx1"/>
                        </a:solidFill>
                        <a:latin typeface="+mn-lt"/>
                        <a:cs typeface="Biome Light" panose="020B0303030204020804" pitchFamily="34" charset="0"/>
                      </a:endParaRPr>
                    </a:p>
                  </a:txBody>
                  <a:tcPr anchor="ctr">
                    <a:lnR w="6350"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760208656"/>
                  </a:ext>
                </a:extLst>
              </a:tr>
              <a:tr h="571500">
                <a:tc>
                  <a:txBody>
                    <a:bodyPr/>
                    <a:lstStyle/>
                    <a:p>
                      <a:r>
                        <a:rPr lang="en-US" sz="1600" dirty="0">
                          <a:solidFill>
                            <a:schemeClr val="tx1"/>
                          </a:solidFill>
                        </a:rPr>
                        <a:t>Series 2</a:t>
                      </a:r>
                      <a:endParaRPr lang="en-US" sz="1600" dirty="0">
                        <a:solidFill>
                          <a:schemeClr val="tx1"/>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tcPr>
                </a:tc>
                <a:tc>
                  <a:txBody>
                    <a:bodyPr/>
                    <a:lstStyle/>
                    <a:p>
                      <a:pPr algn="ctr"/>
                      <a:r>
                        <a:rPr lang="en-US" sz="1600" dirty="0">
                          <a:solidFill>
                            <a:schemeClr val="tx1"/>
                          </a:solidFill>
                        </a:rPr>
                        <a:t>2.4</a:t>
                      </a:r>
                      <a:endParaRPr lang="en-US" sz="1600" dirty="0">
                        <a:solidFill>
                          <a:schemeClr val="tx1"/>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4.4</a:t>
                      </a:r>
                      <a:endParaRPr lang="en-US" sz="1600" dirty="0">
                        <a:solidFill>
                          <a:schemeClr val="tx1"/>
                        </a:solidFill>
                        <a:latin typeface="+mn-lt"/>
                        <a:cs typeface="Biome Light" panose="020B0303030204020804" pitchFamily="34" charset="0"/>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1.8</a:t>
                      </a:r>
                      <a:endParaRPr lang="en-US" sz="1600" dirty="0">
                        <a:solidFill>
                          <a:schemeClr val="tx1"/>
                        </a:solidFill>
                        <a:latin typeface="+mn-lt"/>
                        <a:cs typeface="Biome Light" panose="020B0303030204020804" pitchFamily="34" charset="0"/>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2.8</a:t>
                      </a:r>
                      <a:endParaRPr lang="en-US" sz="1600" dirty="0">
                        <a:solidFill>
                          <a:schemeClr val="tx1"/>
                        </a:solidFill>
                        <a:latin typeface="+mn-lt"/>
                        <a:cs typeface="Biome Light" panose="020B0303030204020804" pitchFamily="34" charset="0"/>
                      </a:endParaRPr>
                    </a:p>
                  </a:txBody>
                  <a:tcPr anchor="ctr">
                    <a:lnR w="63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34243071"/>
                  </a:ext>
                </a:extLst>
              </a:tr>
              <a:tr h="571500">
                <a:tc>
                  <a:txBody>
                    <a:bodyPr/>
                    <a:lstStyle/>
                    <a:p>
                      <a:r>
                        <a:rPr lang="en-US" sz="1600" dirty="0">
                          <a:solidFill>
                            <a:schemeClr val="tx1"/>
                          </a:solidFill>
                        </a:rPr>
                        <a:t>Series 3</a:t>
                      </a:r>
                      <a:endParaRPr lang="en-US" sz="1600" dirty="0">
                        <a:solidFill>
                          <a:schemeClr val="tx1"/>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tcPr>
                </a:tc>
                <a:tc>
                  <a:txBody>
                    <a:bodyPr/>
                    <a:lstStyle/>
                    <a:p>
                      <a:pPr algn="ctr"/>
                      <a:r>
                        <a:rPr lang="en-US" sz="1600" dirty="0">
                          <a:solidFill>
                            <a:schemeClr val="tx1"/>
                          </a:solidFill>
                        </a:rPr>
                        <a:t>2</a:t>
                      </a:r>
                      <a:endParaRPr lang="en-US" sz="1600" dirty="0">
                        <a:solidFill>
                          <a:schemeClr val="tx1"/>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2</a:t>
                      </a:r>
                      <a:endParaRPr lang="en-US" sz="1600" dirty="0">
                        <a:solidFill>
                          <a:schemeClr val="tx1"/>
                        </a:solidFill>
                        <a:latin typeface="+mn-lt"/>
                        <a:cs typeface="Biome Light" panose="020B0303030204020804" pitchFamily="34" charset="0"/>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3</a:t>
                      </a:r>
                      <a:endParaRPr lang="en-US" sz="1600" dirty="0">
                        <a:solidFill>
                          <a:schemeClr val="tx1"/>
                        </a:solidFill>
                        <a:latin typeface="+mn-lt"/>
                        <a:cs typeface="Biome Light" panose="020B0303030204020804" pitchFamily="34" charset="0"/>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rPr>
                        <a:t>5</a:t>
                      </a:r>
                      <a:endParaRPr lang="en-US" sz="1600" dirty="0">
                        <a:solidFill>
                          <a:schemeClr val="tx1"/>
                        </a:solidFill>
                        <a:latin typeface="+mn-lt"/>
                        <a:cs typeface="Biome Light" panose="020B0303030204020804" pitchFamily="34" charset="0"/>
                      </a:endParaRPr>
                    </a:p>
                  </a:txBody>
                  <a:tcPr anchor="ctr">
                    <a:lnR w="63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15808797"/>
                  </a:ext>
                </a:extLst>
              </a:tr>
              <a:tr h="571500">
                <a:tc>
                  <a:txBody>
                    <a:bodyPr/>
                    <a:lstStyle/>
                    <a:p>
                      <a:r>
                        <a:rPr lang="en-US" sz="1600" dirty="0">
                          <a:solidFill>
                            <a:schemeClr val="tx1"/>
                          </a:solidFill>
                          <a:latin typeface="+mn-lt"/>
                          <a:cs typeface="Biome Light" panose="020B0303030204020804" pitchFamily="34" charset="0"/>
                        </a:rPr>
                        <a:t>Series 4</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tcPr>
                </a:tc>
                <a:tc>
                  <a:txBody>
                    <a:bodyPr/>
                    <a:lstStyle/>
                    <a:p>
                      <a:pPr algn="ctr"/>
                      <a:r>
                        <a:rPr lang="en-US" sz="1600" dirty="0">
                          <a:solidFill>
                            <a:schemeClr val="tx1"/>
                          </a:solidFill>
                          <a:latin typeface="+mn-lt"/>
                          <a:cs typeface="Biome Light" panose="020B0303030204020804" pitchFamily="34" charset="0"/>
                        </a:rPr>
                        <a:t>3.4</a:t>
                      </a:r>
                    </a:p>
                  </a:txBody>
                  <a:tcPr anchor="ctr">
                    <a:lnL w="28575" cap="flat" cmpd="sng" algn="ctr">
                      <a:no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latin typeface="+mn-lt"/>
                          <a:cs typeface="Biome Light" panose="020B0303030204020804" pitchFamily="34" charset="0"/>
                        </a:rPr>
                        <a:t>6</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latin typeface="+mn-lt"/>
                          <a:cs typeface="Biome Light" panose="020B0303030204020804" pitchFamily="34" charset="0"/>
                        </a:rPr>
                        <a:t>2.3</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600" dirty="0">
                          <a:solidFill>
                            <a:schemeClr val="tx1"/>
                          </a:solidFill>
                          <a:latin typeface="+mn-lt"/>
                          <a:cs typeface="Biome Light" panose="020B0303030204020804" pitchFamily="34" charset="0"/>
                        </a:rPr>
                        <a:t>1</a:t>
                      </a:r>
                    </a:p>
                  </a:txBody>
                  <a:tcPr anchor="ctr">
                    <a:lnR w="63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64495601"/>
                  </a:ext>
                </a:extLst>
              </a:tr>
              <a:tr h="571500">
                <a:tc>
                  <a:txBody>
                    <a:bodyPr/>
                    <a:lstStyle/>
                    <a:p>
                      <a:endParaRPr lang="en-US" sz="1600" dirty="0">
                        <a:solidFill>
                          <a:schemeClr val="accent2">
                            <a:lumMod val="50000"/>
                          </a:schemeClr>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endParaRPr lang="en-US" sz="1400" dirty="0">
                        <a:solidFill>
                          <a:schemeClr val="accent2">
                            <a:lumMod val="50000"/>
                          </a:schemeClr>
                        </a:solidFill>
                        <a:latin typeface="+mn-lt"/>
                        <a:cs typeface="Biome Light" panose="020B0303030204020804" pitchFamily="34" charset="0"/>
                      </a:endParaRPr>
                    </a:p>
                  </a:txBody>
                  <a:tcPr anchor="ctr">
                    <a:lnL w="28575" cap="flat" cmpd="sng" algn="ctr">
                      <a:no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a:endParaRPr lang="en-US" sz="1400" dirty="0">
                        <a:solidFill>
                          <a:schemeClr val="accent2">
                            <a:lumMod val="50000"/>
                          </a:schemeClr>
                        </a:solidFill>
                        <a:latin typeface="+mn-lt"/>
                        <a:cs typeface="Biome Light" panose="020B0303030204020804" pitchFamily="34" charset="0"/>
                      </a:endParaRPr>
                    </a:p>
                  </a:txBody>
                  <a:tcPr anchor="ctr">
                    <a:lnT w="1270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a:endParaRPr lang="en-US" sz="1400" dirty="0">
                        <a:solidFill>
                          <a:schemeClr val="accent2">
                            <a:lumMod val="50000"/>
                          </a:schemeClr>
                        </a:solidFill>
                        <a:latin typeface="+mn-lt"/>
                        <a:cs typeface="Biome Light" panose="020B0303030204020804" pitchFamily="34" charset="0"/>
                      </a:endParaRPr>
                    </a:p>
                  </a:txBody>
                  <a:tcPr anchor="ctr">
                    <a:lnT w="1270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a:endParaRPr lang="en-US" sz="1400" dirty="0">
                        <a:solidFill>
                          <a:schemeClr val="accent2">
                            <a:lumMod val="50000"/>
                          </a:schemeClr>
                        </a:solidFill>
                        <a:latin typeface="+mn-lt"/>
                        <a:cs typeface="Biome Light" panose="020B0303030204020804" pitchFamily="34" charset="0"/>
                      </a:endParaRPr>
                    </a:p>
                  </a:txBody>
                  <a:tcPr anchor="ctr">
                    <a:lnR w="635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4049425919"/>
                  </a:ext>
                </a:extLst>
              </a:tr>
            </a:tbl>
          </a:graphicData>
        </a:graphic>
      </p:graphicFrame>
      <p:graphicFrame>
        <p:nvGraphicFramePr>
          <p:cNvPr id="2" name="Table 1">
            <a:extLst>
              <a:ext uri="{FF2B5EF4-FFF2-40B4-BE49-F238E27FC236}">
                <a16:creationId xmlns:a16="http://schemas.microsoft.com/office/drawing/2014/main" id="{6E117C49-5288-12C5-1F22-4AEB2265D55B}"/>
              </a:ext>
            </a:extLst>
          </p:cNvPr>
          <p:cNvGraphicFramePr>
            <a:graphicFrameLocks noGrp="1"/>
          </p:cNvGraphicFramePr>
          <p:nvPr>
            <p:extLst>
              <p:ext uri="{D42A27DB-BD31-4B8C-83A1-F6EECF244321}">
                <p14:modId xmlns:p14="http://schemas.microsoft.com/office/powerpoint/2010/main" val="1540894883"/>
              </p:ext>
            </p:extLst>
          </p:nvPr>
        </p:nvGraphicFramePr>
        <p:xfrm>
          <a:off x="461540" y="836472"/>
          <a:ext cx="11070553" cy="5455920"/>
        </p:xfrm>
        <a:graphic>
          <a:graphicData uri="http://schemas.openxmlformats.org/drawingml/2006/table">
            <a:tbl>
              <a:tblPr firstRow="1" bandRow="1">
                <a:tableStyleId>{5C22544A-7EE6-4342-B048-85BDC9FD1C3A}</a:tableStyleId>
              </a:tblPr>
              <a:tblGrid>
                <a:gridCol w="1185375">
                  <a:extLst>
                    <a:ext uri="{9D8B030D-6E8A-4147-A177-3AD203B41FA5}">
                      <a16:colId xmlns:a16="http://schemas.microsoft.com/office/drawing/2014/main" val="1378336777"/>
                    </a:ext>
                  </a:extLst>
                </a:gridCol>
                <a:gridCol w="2106157">
                  <a:extLst>
                    <a:ext uri="{9D8B030D-6E8A-4147-A177-3AD203B41FA5}">
                      <a16:colId xmlns:a16="http://schemas.microsoft.com/office/drawing/2014/main" val="3547986514"/>
                    </a:ext>
                  </a:extLst>
                </a:gridCol>
                <a:gridCol w="1409278">
                  <a:extLst>
                    <a:ext uri="{9D8B030D-6E8A-4147-A177-3AD203B41FA5}">
                      <a16:colId xmlns:a16="http://schemas.microsoft.com/office/drawing/2014/main" val="3389507243"/>
                    </a:ext>
                  </a:extLst>
                </a:gridCol>
                <a:gridCol w="6369743">
                  <a:extLst>
                    <a:ext uri="{9D8B030D-6E8A-4147-A177-3AD203B41FA5}">
                      <a16:colId xmlns:a16="http://schemas.microsoft.com/office/drawing/2014/main" val="584580090"/>
                    </a:ext>
                  </a:extLst>
                </a:gridCol>
              </a:tblGrid>
              <a:tr h="480314">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Year of Publication </a:t>
                      </a:r>
                      <a:endParaRPr lang="en-IN" sz="1400" dirty="0"/>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Paper Name</a:t>
                      </a:r>
                      <a:endParaRPr lang="en-IN" sz="1400" dirty="0"/>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Author Name</a:t>
                      </a:r>
                      <a:endParaRPr lang="en-IN" sz="1400" dirty="0"/>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Summary</a:t>
                      </a:r>
                      <a:endParaRPr lang="en-IN" sz="1400" dirty="0"/>
                    </a:p>
                  </a:txBody>
                  <a:tcPr/>
                </a:tc>
                <a:extLst>
                  <a:ext uri="{0D108BD9-81ED-4DB2-BD59-A6C34878D82A}">
                    <a16:rowId xmlns:a16="http://schemas.microsoft.com/office/drawing/2014/main" val="1922713892"/>
                  </a:ext>
                </a:extLst>
              </a:tr>
              <a:tr h="127142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600" dirty="0"/>
                        <a:t>2015</a:t>
                      </a:r>
                      <a:endParaRPr lang="en-IN" sz="1600" dirty="0"/>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b="1" dirty="0"/>
                        <a:t>Midterm Electricity Market Clearing Price Forecasting Using</a:t>
                      </a:r>
                    </a:p>
                    <a:p>
                      <a:pPr algn="ctr"/>
                      <a:r>
                        <a:rPr lang="en-US" sz="1200" b="1" dirty="0"/>
                        <a:t>Two-Stage Multiple Support Vector Machine</a:t>
                      </a:r>
                      <a:endParaRPr lang="en-IN" sz="1200" b="1" dirty="0">
                        <a:latin typeface="Bahnschrift Light SemiCondensed" panose="020B0502040204020203"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IN" sz="1400" dirty="0"/>
                        <a:t>Xing Yan et. al.</a:t>
                      </a:r>
                      <a:endParaRPr lang="en-IN" sz="1400" dirty="0">
                        <a:latin typeface="Bahnschrift Light SemiCondensed" panose="020B0502040204020203"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0" dirty="0">
                          <a:solidFill>
                            <a:srgbClr val="252525"/>
                          </a:solidFill>
                          <a:effectLst/>
                        </a:rPr>
                        <a:t>The electricity market clearing price (MCP) is essential for maintenance scheduling, planning, bilateral contracting, resources reallocation, and budgeting. A two-stage multiple support vector machine (SVM) based midterm forecasting model of the electricity MCP is proposed. Compared to the forecasting model using a single SVM, the proposed model showed improved forecasting accuracy in both peak prices and overall system.</a:t>
                      </a:r>
                      <a:endParaRPr lang="en-IN" sz="1400" dirty="0">
                        <a:latin typeface="Bahnschrift Light SemiCondensed" panose="020B0502040204020203" pitchFamily="34" charset="0"/>
                      </a:endParaRPr>
                    </a:p>
                  </a:txBody>
                  <a:tcPr/>
                </a:tc>
                <a:extLst>
                  <a:ext uri="{0D108BD9-81ED-4DB2-BD59-A6C34878D82A}">
                    <a16:rowId xmlns:a16="http://schemas.microsoft.com/office/drawing/2014/main" val="4003981246"/>
                  </a:ext>
                </a:extLst>
              </a:tr>
              <a:tr h="1073644">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600" dirty="0"/>
                    </a:p>
                    <a:p>
                      <a:pPr algn="ctr"/>
                      <a:r>
                        <a:rPr lang="en-US" sz="1600" dirty="0"/>
                        <a:t>2018</a:t>
                      </a:r>
                      <a:endParaRPr lang="en-IN" sz="1600" dirty="0"/>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rPr>
                        <a:t>A hybrid electricity price forecasting model with Bayesian optimization for</a:t>
                      </a:r>
                      <a:br>
                        <a:rPr lang="en-US" sz="1200" b="1" kern="1200" dirty="0">
                          <a:solidFill>
                            <a:schemeClr val="dk1"/>
                          </a:solidFill>
                          <a:effectLst/>
                        </a:rPr>
                      </a:br>
                      <a:r>
                        <a:rPr lang="en-US" sz="1200" b="1" kern="1200" dirty="0">
                          <a:solidFill>
                            <a:schemeClr val="dk1"/>
                          </a:solidFill>
                          <a:effectLst/>
                        </a:rPr>
                        <a:t>German energy exchange</a:t>
                      </a:r>
                      <a:endParaRPr lang="en-IN" sz="1200" kern="1200" dirty="0">
                        <a:solidFill>
                          <a:schemeClr val="dk1"/>
                        </a:solidFill>
                        <a:effectLst/>
                      </a:endParaRPr>
                    </a:p>
                    <a:p>
                      <a:pPr algn="ctr"/>
                      <a:endParaRPr lang="en-IN" sz="1600" dirty="0"/>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400" b="1" kern="1200" dirty="0">
                        <a:solidFill>
                          <a:schemeClr val="dk1"/>
                        </a:solidFill>
                        <a:effectLst/>
                      </a:endParaRPr>
                    </a:p>
                    <a:p>
                      <a:pPr algn="ctr"/>
                      <a:r>
                        <a:rPr lang="en-US" sz="1400" b="1" kern="1200" dirty="0">
                          <a:solidFill>
                            <a:schemeClr val="dk1"/>
                          </a:solidFill>
                          <a:effectLst/>
                        </a:rPr>
                        <a:t>Cheng et. al.</a:t>
                      </a:r>
                      <a:endParaRPr lang="en-IN" sz="1400" dirty="0">
                        <a:latin typeface="Bahnschrift Light SemiCondensed" panose="020B0502040204020203"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050" kern="1200" dirty="0">
                          <a:solidFill>
                            <a:schemeClr val="dk1"/>
                          </a:solidFill>
                          <a:effectLst/>
                        </a:rPr>
                        <a:t> </a:t>
                      </a:r>
                      <a:r>
                        <a:rPr lang="en-US" sz="1400" kern="1200" dirty="0">
                          <a:solidFill>
                            <a:schemeClr val="dk1"/>
                          </a:solidFill>
                          <a:effectLst/>
                        </a:rPr>
                        <a:t>Hybrid method, with using empirical wavelet transform (EWT), support vector regression (SVR), Bi-directional long short-term memory (BiLSTM) and Bayesian optimization (BO), is proposed to increase the accuracy of electricity price forecasting. Five different case studies are adopted to verify the effectiveness of BO, EWT and hybrid model respectively.</a:t>
                      </a:r>
                      <a:endParaRPr lang="en-IN" sz="1050" dirty="0">
                        <a:latin typeface="Bahnschrift Light SemiCondensed" panose="020B0502040204020203" pitchFamily="34" charset="0"/>
                      </a:endParaRPr>
                    </a:p>
                  </a:txBody>
                  <a:tcPr/>
                </a:tc>
                <a:extLst>
                  <a:ext uri="{0D108BD9-81ED-4DB2-BD59-A6C34878D82A}">
                    <a16:rowId xmlns:a16="http://schemas.microsoft.com/office/drawing/2014/main" val="2237190366"/>
                  </a:ext>
                </a:extLst>
              </a:tr>
              <a:tr h="1073644">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IN" sz="1600" dirty="0"/>
                        <a:t>2020</a:t>
                      </a: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b="1" dirty="0"/>
                        <a:t>PSO–LSTM for short term forecast of heterogeneous time series</a:t>
                      </a:r>
                    </a:p>
                    <a:p>
                      <a:pPr algn="ctr"/>
                      <a:r>
                        <a:rPr lang="en-US" sz="1200" b="1" dirty="0"/>
                        <a:t>electricity price signals</a:t>
                      </a:r>
                      <a:endParaRPr lang="en-IN" sz="1200" b="1" dirty="0">
                        <a:latin typeface="Bahnschrift Light SemiCondensed" panose="020B0502040204020203"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1" kern="1200" dirty="0" err="1">
                          <a:solidFill>
                            <a:schemeClr val="dk1"/>
                          </a:solidFill>
                          <a:effectLst/>
                        </a:rPr>
                        <a:t>Venkateswarlu</a:t>
                      </a:r>
                      <a:r>
                        <a:rPr lang="en-US" sz="1400" b="1" kern="1200" dirty="0">
                          <a:solidFill>
                            <a:schemeClr val="dk1"/>
                          </a:solidFill>
                          <a:effectLst/>
                        </a:rPr>
                        <a:t> Gundu</a:t>
                      </a:r>
                    </a:p>
                    <a:p>
                      <a:pPr algn="ctr"/>
                      <a:r>
                        <a:rPr lang="en-US" sz="1400" b="1" kern="1200" dirty="0">
                          <a:solidFill>
                            <a:schemeClr val="dk1"/>
                          </a:solidFill>
                          <a:effectLst/>
                        </a:rPr>
                        <a:t>et. al. </a:t>
                      </a:r>
                      <a:endParaRPr lang="en-US" sz="1400" b="1" kern="1200" dirty="0">
                        <a:solidFill>
                          <a:schemeClr val="dk1"/>
                        </a:solidFill>
                        <a:effectLst/>
                        <a:latin typeface="Bahnschrift Light SemiCondensed" panose="020B0502040204020203" pitchFamily="34" charset="0"/>
                        <a:ea typeface="+mn-ea"/>
                        <a:cs typeface="+mn-cs"/>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t>Deep neural network is the best model for learning the non-linear behavior of the data and for the purpose of forecasting. Long term forecasting is not viable as there is an uncertainty in the forecast due to increasing integration of renewable sources with the existing grids. Particle swarm optimization technique is used to optimize the LSTM network input weights, which in turn minimize the forecast error.</a:t>
                      </a:r>
                      <a:endParaRPr lang="en-IN" sz="1400" dirty="0">
                        <a:latin typeface="Bahnschrift Light SemiCondensed" panose="020B0502040204020203" pitchFamily="34" charset="0"/>
                      </a:endParaRPr>
                    </a:p>
                  </a:txBody>
                  <a:tcPr/>
                </a:tc>
                <a:extLst>
                  <a:ext uri="{0D108BD9-81ED-4DB2-BD59-A6C34878D82A}">
                    <a16:rowId xmlns:a16="http://schemas.microsoft.com/office/drawing/2014/main" val="449311734"/>
                  </a:ext>
                </a:extLst>
              </a:tr>
              <a:tr h="1158405">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600" dirty="0"/>
                    </a:p>
                    <a:p>
                      <a:pPr algn="ctr"/>
                      <a:r>
                        <a:rPr lang="en-US" sz="1600" dirty="0"/>
                        <a:t>2021</a:t>
                      </a:r>
                      <a:endParaRPr lang="en-IN" sz="1600" dirty="0"/>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b="1" kern="1200" dirty="0">
                          <a:solidFill>
                            <a:schemeClr val="dk1"/>
                          </a:solidFill>
                          <a:effectLst/>
                        </a:rPr>
                        <a:t>Long-term forecasting model for future</a:t>
                      </a:r>
                      <a:endParaRPr lang="en-IN" sz="1200" kern="1200" dirty="0">
                        <a:solidFill>
                          <a:schemeClr val="dk1"/>
                        </a:solidFill>
                        <a:effectLst/>
                      </a:endParaRPr>
                    </a:p>
                    <a:p>
                      <a:pPr algn="ctr"/>
                      <a:r>
                        <a:rPr lang="en-US" sz="1200" b="1" kern="1200" dirty="0">
                          <a:solidFill>
                            <a:schemeClr val="dk1"/>
                          </a:solidFill>
                          <a:effectLst/>
                        </a:rPr>
                        <a:t>electricity consumption in French non-interconnected territories</a:t>
                      </a:r>
                      <a:endParaRPr lang="en-IN" sz="1200" kern="1200" dirty="0">
                        <a:solidFill>
                          <a:schemeClr val="dk1"/>
                        </a:solidFill>
                        <a:effectLst/>
                      </a:endParaRPr>
                    </a:p>
                    <a:p>
                      <a:pPr algn="ctr"/>
                      <a:endParaRPr lang="en-IN" sz="1600" dirty="0"/>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400" b="1" kern="1200" dirty="0">
                        <a:solidFill>
                          <a:schemeClr val="dk1"/>
                        </a:solidFill>
                        <a:effectLst/>
                      </a:endParaRPr>
                    </a:p>
                    <a:p>
                      <a:pPr algn="ctr"/>
                      <a:r>
                        <a:rPr lang="en-US" sz="1400" b="1" kern="1200" dirty="0">
                          <a:solidFill>
                            <a:schemeClr val="dk1"/>
                          </a:solidFill>
                          <a:effectLst/>
                        </a:rPr>
                        <a:t>Mathieu Caron</a:t>
                      </a:r>
                      <a:endParaRPr lang="en-IN" sz="1400" dirty="0">
                        <a:latin typeface="Bahnschrift Light SemiCondensed" panose="020B0502040204020203" pitchFamily="34" charset="0"/>
                      </a:endParaRPr>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kern="1200" dirty="0">
                          <a:solidFill>
                            <a:schemeClr val="dk1"/>
                          </a:solidFill>
                          <a:effectLst/>
                        </a:rPr>
                        <a:t>Thesis focuses on the long-term forecasting of hourly electricity demand. Historical data are first analyzed through a clustering analysis to identify trends and patterns, based on a k-means clustering algorithm. Generalized additive model, a relatively new model in the energy forecasting field, gives promising results.</a:t>
                      </a:r>
                      <a:endParaRPr lang="en-IN" sz="1400" dirty="0">
                        <a:latin typeface="Bahnschrift Light SemiCondensed" panose="020B0502040204020203" pitchFamily="34" charset="0"/>
                      </a:endParaRPr>
                    </a:p>
                  </a:txBody>
                  <a:tcPr/>
                </a:tc>
                <a:extLst>
                  <a:ext uri="{0D108BD9-81ED-4DB2-BD59-A6C34878D82A}">
                    <a16:rowId xmlns:a16="http://schemas.microsoft.com/office/drawing/2014/main" val="2118962802"/>
                  </a:ext>
                </a:extLst>
              </a:tr>
            </a:tbl>
          </a:graphicData>
        </a:graphic>
      </p:graphicFrame>
    </p:spTree>
    <p:extLst>
      <p:ext uri="{BB962C8B-B14F-4D97-AF65-F5344CB8AC3E}">
        <p14:creationId xmlns:p14="http://schemas.microsoft.com/office/powerpoint/2010/main" val="25754214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370682"/>
            <a:ext cx="4275138" cy="830997"/>
          </a:xfrm>
        </p:spPr>
        <p:txBody>
          <a:bodyPr/>
          <a:lstStyle/>
          <a:p>
            <a:r>
              <a:rPr lang="en-US" sz="4000" u="sng" dirty="0">
                <a:solidFill>
                  <a:srgbClr val="FFC000"/>
                </a:solidFill>
              </a:rPr>
              <a:t>Motivation: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354079"/>
            <a:ext cx="5973011" cy="3560763"/>
          </a:xfrm>
        </p:spPr>
        <p:txBody>
          <a:bodyPr/>
          <a:lstStyle/>
          <a:p>
            <a:r>
              <a:rPr lang="en-US" sz="1600" dirty="0"/>
              <a:t>Growth in population and increased urbanization always cause upward pressures to energy demand.</a:t>
            </a:r>
          </a:p>
          <a:p>
            <a:r>
              <a:rPr lang="en-US" sz="1600" dirty="0"/>
              <a:t>India is the second most populous country in the world with a yearly population growth of 1.5% and one third of the population. It seriously contributes to the rise in global energy demand.</a:t>
            </a:r>
          </a:p>
          <a:p>
            <a:r>
              <a:rPr lang="en-US" sz="1600" dirty="0"/>
              <a:t>There is a high urbanization trend in India. According to the International Energy Agency  315 million people, equal to the population of USA, will have moved to Indian cities by 2040</a:t>
            </a:r>
          </a:p>
          <a:p>
            <a:r>
              <a:rPr lang="en-US" sz="1600" b="1" dirty="0"/>
              <a:t>1971: </a:t>
            </a:r>
            <a:r>
              <a:rPr lang="en-US" sz="1600" dirty="0"/>
              <a:t>Electricity consumption by households in India- 4 billion kWh. 4% of the total electricity consumption in the country.      </a:t>
            </a:r>
          </a:p>
          <a:p>
            <a:pPr marL="0" indent="0">
              <a:buNone/>
            </a:pPr>
            <a:r>
              <a:rPr lang="en-US" sz="1600" b="1" dirty="0"/>
              <a:t>     2015-16: </a:t>
            </a:r>
            <a:r>
              <a:rPr lang="en-US" sz="1600" dirty="0"/>
              <a:t>Electricity consumption by households in India- 238              billion kWh, 24% of the total electricity consumption in the country.</a:t>
            </a:r>
          </a:p>
          <a:p>
            <a:pPr marL="0" indent="0">
              <a:buNone/>
            </a:pPr>
            <a:endParaRPr lang="en-US" dirty="0"/>
          </a:p>
        </p:txBody>
      </p:sp>
      <p:pic>
        <p:nvPicPr>
          <p:cNvPr id="4" name="Picture Placeholder 3">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rotWithShape="1">
          <a:blip r:embed="rId2"/>
          <a:srcRect l="22541" t="4462" r="22739" b="-4462"/>
          <a:stretch/>
        </p:blipFill>
        <p:spPr>
          <a:xfrm>
            <a:off x="7090227" y="786181"/>
            <a:ext cx="4441372" cy="5393036"/>
          </a:xfrm>
        </p:spPr>
      </p:pic>
    </p:spTree>
    <p:extLst>
      <p:ext uri="{BB962C8B-B14F-4D97-AF65-F5344CB8AC3E}">
        <p14:creationId xmlns:p14="http://schemas.microsoft.com/office/powerpoint/2010/main" val="36967703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77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60400" y="597668"/>
            <a:ext cx="4275138" cy="830997"/>
          </a:xfrm>
        </p:spPr>
        <p:txBody>
          <a:bodyPr/>
          <a:lstStyle/>
          <a:p>
            <a:r>
              <a:rPr lang="en-US" sz="4000" u="sng" dirty="0">
                <a:solidFill>
                  <a:srgbClr val="FFC000"/>
                </a:solidFill>
              </a:rPr>
              <a:t>Objectives:</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60400" y="1336924"/>
            <a:ext cx="8977564" cy="4759076"/>
          </a:xfrm>
        </p:spPr>
        <p:txBody>
          <a:bodyPr/>
          <a:lstStyle/>
          <a:p>
            <a:pPr marL="0" indent="0"/>
            <a:r>
              <a:rPr lang="en-US" sz="1800" b="0" dirty="0"/>
              <a:t>Forecasting can be categorized into three classifications:  </a:t>
            </a:r>
          </a:p>
          <a:p>
            <a:pPr marL="285750" indent="-285750">
              <a:buFont typeface="Wingdings" panose="05000000000000000000" pitchFamily="2" charset="2"/>
              <a:buChar char="q"/>
            </a:pPr>
            <a:r>
              <a:rPr lang="en-US" sz="1800" b="0" dirty="0"/>
              <a:t>Short term forecasting (typically ranges from 1 h to 1 week),</a:t>
            </a:r>
          </a:p>
          <a:p>
            <a:pPr marL="285750" indent="-285750">
              <a:buFont typeface="Wingdings" panose="05000000000000000000" pitchFamily="2" charset="2"/>
              <a:buChar char="q"/>
            </a:pPr>
            <a:r>
              <a:rPr lang="en-US" sz="1800" b="0" dirty="0"/>
              <a:t>Medium-term forecasting (varying from 1 week to 1 year),</a:t>
            </a:r>
          </a:p>
          <a:p>
            <a:pPr marL="285750" indent="-285750">
              <a:buFont typeface="Wingdings" panose="05000000000000000000" pitchFamily="2" charset="2"/>
              <a:buChar char="q"/>
            </a:pPr>
            <a:r>
              <a:rPr lang="en-US" sz="1800" b="0" dirty="0"/>
              <a:t>Long term forecasting (exceeding 1 year)</a:t>
            </a:r>
          </a:p>
          <a:p>
            <a:pPr marL="0" indent="0"/>
            <a:endParaRPr lang="en-US" sz="1800" b="0" dirty="0"/>
          </a:p>
          <a:p>
            <a:pPr marL="285750" indent="-285750">
              <a:buFont typeface="Arial" panose="020B0604020202020204" pitchFamily="34" charset="0"/>
              <a:buChar char="•"/>
            </a:pPr>
            <a:r>
              <a:rPr lang="en-US" sz="1800" b="0" dirty="0"/>
              <a:t>Forecasting Market Clearing Price using Day Ahead Prices in the deregulated electricity market.</a:t>
            </a:r>
          </a:p>
          <a:p>
            <a:pPr marL="285750" indent="-285750">
              <a:buFont typeface="Arial" panose="020B0604020202020204" pitchFamily="34" charset="0"/>
              <a:buChar char="•"/>
            </a:pPr>
            <a:endParaRPr lang="en-US" sz="1800" b="0" dirty="0"/>
          </a:p>
          <a:p>
            <a:pPr marL="285750" indent="-285750">
              <a:buFont typeface="Arial" panose="020B0604020202020204" pitchFamily="34" charset="0"/>
              <a:buChar char="•"/>
            </a:pPr>
            <a:r>
              <a:rPr lang="en-US" sz="1800" b="0" dirty="0"/>
              <a:t>Medium-term and Long-term forecasting for West Bengal, Sikkim, Bihar, Jharkhand, and Odisha.</a:t>
            </a:r>
          </a:p>
        </p:txBody>
      </p:sp>
    </p:spTree>
    <p:extLst>
      <p:ext uri="{BB962C8B-B14F-4D97-AF65-F5344CB8AC3E}">
        <p14:creationId xmlns:p14="http://schemas.microsoft.com/office/powerpoint/2010/main" val="128072307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60400" y="203634"/>
            <a:ext cx="4275138" cy="830997"/>
          </a:xfrm>
        </p:spPr>
        <p:txBody>
          <a:bodyPr/>
          <a:lstStyle/>
          <a:p>
            <a:r>
              <a:rPr lang="en-US" sz="3600" u="sng" dirty="0">
                <a:solidFill>
                  <a:srgbClr val="FFC000"/>
                </a:solidFill>
              </a:rPr>
              <a:t>Methodology:</a:t>
            </a:r>
          </a:p>
          <a:p>
            <a:endParaRPr lang="en-US" dirty="0"/>
          </a:p>
        </p:txBody>
      </p:sp>
      <p:pic>
        <p:nvPicPr>
          <p:cNvPr id="25" name="Picture Placeholder 4">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b="17165"/>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60400" y="1127329"/>
            <a:ext cx="5080000" cy="438150"/>
          </a:xfrm>
        </p:spPr>
        <p:txBody>
          <a:bodyPr/>
          <a:lstStyle/>
          <a:p>
            <a:r>
              <a:rPr lang="en-US" dirty="0"/>
              <a:t>Approach: 1</a:t>
            </a:r>
          </a:p>
          <a:p>
            <a:r>
              <a:rPr lang="en-US" sz="1600" b="0" dirty="0"/>
              <a:t>(Mid-term electricity market clearing price forecasting using Multiple support Vector Machine)</a:t>
            </a:r>
          </a:p>
          <a:p>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5734343" y="1034631"/>
            <a:ext cx="2114884" cy="438150"/>
          </a:xfrm>
        </p:spPr>
        <p:txBody>
          <a:bodyPr/>
          <a:lstStyle/>
          <a:p>
            <a:r>
              <a:rPr lang="en-US" dirty="0"/>
              <a:t>Approach: 2</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a:xfrm>
            <a:off x="5612674" y="1568760"/>
            <a:ext cx="3840221" cy="1033427"/>
          </a:xfrm>
        </p:spPr>
        <p:txBody>
          <a:bodyPr/>
          <a:lstStyle/>
          <a:p>
            <a:r>
              <a:rPr lang="en-US" sz="1600" dirty="0"/>
              <a:t>Long-term electricity market clearing price forecasting using ANN and ARIMA model (to be done later on).</a:t>
            </a:r>
          </a:p>
          <a:p>
            <a:pPr marL="0" indent="0">
              <a:buNone/>
            </a:pPr>
            <a:endParaRPr lang="en-US" dirty="0"/>
          </a:p>
          <a:p>
            <a:endParaRPr lang="en-US" dirty="0"/>
          </a:p>
        </p:txBody>
      </p:sp>
      <p:sp>
        <p:nvSpPr>
          <p:cNvPr id="5" name="Rectangle 4">
            <a:extLst>
              <a:ext uri="{FF2B5EF4-FFF2-40B4-BE49-F238E27FC236}">
                <a16:creationId xmlns:a16="http://schemas.microsoft.com/office/drawing/2014/main" id="{FD12D55B-1413-998E-6B21-E9FF1212562D}"/>
              </a:ext>
            </a:extLst>
          </p:cNvPr>
          <p:cNvSpPr/>
          <p:nvPr/>
        </p:nvSpPr>
        <p:spPr>
          <a:xfrm>
            <a:off x="389150" y="3024814"/>
            <a:ext cx="3062453" cy="557933"/>
          </a:xfrm>
          <a:prstGeom prst="rect">
            <a:avLst/>
          </a:prstGeom>
          <a:solidFill>
            <a:srgbClr val="002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sng" strike="noStrike" kern="0" cap="none" spc="0" normalizeH="0" baseline="0" noProof="0" dirty="0">
                <a:ln>
                  <a:noFill/>
                </a:ln>
                <a:solidFill>
                  <a:prstClr val="white"/>
                </a:solidFill>
                <a:effectLst/>
                <a:uLnTx/>
                <a:uFillTx/>
                <a:latin typeface="Calibri" panose="020F0502020204030204"/>
                <a:ea typeface="+mn-ea"/>
                <a:cs typeface="+mn-cs"/>
              </a:rPr>
              <a:t>Dataset Collection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Collected from Indian Energy Exchange</a:t>
            </a:r>
            <a:endParaRPr kumimoji="0" lang="en-IN"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BCDA76F-4078-CC3D-4D0B-8E06976ED728}"/>
              </a:ext>
            </a:extLst>
          </p:cNvPr>
          <p:cNvSpPr/>
          <p:nvPr/>
        </p:nvSpPr>
        <p:spPr>
          <a:xfrm>
            <a:off x="409361" y="4329833"/>
            <a:ext cx="4112855" cy="1022684"/>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sng" strike="noStrike" kern="0" cap="none" spc="0" normalizeH="0" baseline="0" noProof="0" dirty="0">
                <a:ln>
                  <a:noFill/>
                </a:ln>
                <a:solidFill>
                  <a:srgbClr val="002060"/>
                </a:solidFill>
                <a:effectLst/>
                <a:uLnTx/>
                <a:uFillTx/>
                <a:latin typeface="Calibri" panose="020F0502020204030204"/>
                <a:ea typeface="+mn-ea"/>
                <a:cs typeface="+mn-cs"/>
              </a:rPr>
              <a:t>Data Pre-processing </a:t>
            </a:r>
            <a:r>
              <a:rPr kumimoji="0" lang="en-US" sz="1400" b="0" i="0" u="none" strike="noStrike" kern="0" cap="none" spc="0" normalizeH="0" baseline="0" noProof="0" dirty="0">
                <a:ln>
                  <a:noFill/>
                </a:ln>
                <a:solidFill>
                  <a:srgbClr val="7F7F7F">
                    <a:lumMod val="50000"/>
                  </a:srgbClr>
                </a:solidFill>
                <a:effectLst/>
                <a:uLnTx/>
                <a:uFillTx/>
                <a:latin typeface="Calibri" panose="020F0502020204030204"/>
                <a:ea typeface="+mn-ea"/>
                <a:cs typeface="+mn-cs"/>
              </a:rPr>
              <a:t>(Data Cleaning + Normalization)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7F7F7F">
                    <a:lumMod val="50000"/>
                  </a:srgbClr>
                </a:solidFill>
                <a:effectLst/>
                <a:uLnTx/>
                <a:uFillTx/>
                <a:latin typeface="Calibri" panose="020F0502020204030204"/>
                <a:ea typeface="+mn-ea"/>
                <a:cs typeface="+mn-cs"/>
              </a:rPr>
              <a:t>In this phase we will fix or remove incorrect, corrupted, incorrectly formatted, duplicate &amp; missing data in the given dataset </a:t>
            </a:r>
            <a:endParaRPr kumimoji="0" lang="en-IN" sz="1400" b="0" i="0" u="none" strike="noStrike" kern="0" cap="none" spc="0" normalizeH="0" baseline="0" noProof="0" dirty="0">
              <a:ln>
                <a:noFill/>
              </a:ln>
              <a:solidFill>
                <a:srgbClr val="7F7F7F">
                  <a:lumMod val="50000"/>
                </a:srgb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1FED10C-150C-C4E1-4691-31C46DEA674F}"/>
              </a:ext>
            </a:extLst>
          </p:cNvPr>
          <p:cNvSpPr/>
          <p:nvPr/>
        </p:nvSpPr>
        <p:spPr>
          <a:xfrm>
            <a:off x="4818932" y="3429000"/>
            <a:ext cx="3470526" cy="1377381"/>
          </a:xfrm>
          <a:prstGeom prst="rect">
            <a:avLst/>
          </a:prstGeom>
          <a:solidFill>
            <a:srgbClr val="A53F52">
              <a:lumMod val="20000"/>
              <a:lumOff val="8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sng" strike="noStrike" kern="0" cap="none" spc="0" normalizeH="0" baseline="0" noProof="0" dirty="0">
                <a:ln>
                  <a:noFill/>
                </a:ln>
                <a:solidFill>
                  <a:srgbClr val="002060"/>
                </a:solidFill>
                <a:effectLst/>
                <a:uLnTx/>
                <a:uFillTx/>
                <a:latin typeface="Calibri" panose="020F0502020204030204"/>
                <a:ea typeface="+mn-ea"/>
                <a:cs typeface="+mn-cs"/>
              </a:rPr>
              <a:t>Applying Support Vector Machine(SVM)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prstClr val="black"/>
                </a:solidFill>
                <a:effectLst/>
                <a:uLnTx/>
                <a:uFillTx/>
                <a:latin typeface="Calibri" panose="020F0502020204030204"/>
                <a:ea typeface="+mn-ea"/>
                <a:cs typeface="+mn-cs"/>
              </a:rPr>
              <a:t>(</a:t>
            </a:r>
            <a:r>
              <a:rPr kumimoji="0" lang="en-IN" sz="1100" b="0" i="0" u="none" strike="noStrike" kern="0" cap="none" spc="0" normalizeH="0" baseline="0" noProof="0" dirty="0">
                <a:ln>
                  <a:noFill/>
                </a:ln>
                <a:solidFill>
                  <a:prstClr val="black"/>
                </a:solidFill>
                <a:effectLst/>
                <a:uLnTx/>
                <a:uFillTx/>
                <a:latin typeface="Calibri" panose="020F0502020204030204"/>
                <a:ea typeface="+mn-ea"/>
                <a:cs typeface="+mn-cs"/>
              </a:rPr>
              <a:t>The goal of the SVM algorithm is to create the best line or decision boundary that can segregate n-dimensional space into classes so that we can easily put the new data point in the correct category in the future)</a:t>
            </a:r>
            <a:endParaRPr kumimoji="0" lang="en-IN" sz="1100" b="0" i="0" u="sng"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056637C-337E-57AA-29E6-FAB1C759D33B}"/>
              </a:ext>
            </a:extLst>
          </p:cNvPr>
          <p:cNvSpPr/>
          <p:nvPr/>
        </p:nvSpPr>
        <p:spPr>
          <a:xfrm>
            <a:off x="9353035" y="3297798"/>
            <a:ext cx="1675423" cy="450806"/>
          </a:xfrm>
          <a:prstGeom prst="rect">
            <a:avLst/>
          </a:prstGeom>
          <a:solidFill>
            <a:srgbClr val="A53F5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Data Validation</a:t>
            </a:r>
            <a:endParaRPr kumimoji="0" lang="en-IN"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E10F3EB-614D-8B13-62ED-114FEA067507}"/>
              </a:ext>
            </a:extLst>
          </p:cNvPr>
          <p:cNvSpPr/>
          <p:nvPr/>
        </p:nvSpPr>
        <p:spPr>
          <a:xfrm>
            <a:off x="8987703" y="5208047"/>
            <a:ext cx="2249792" cy="642413"/>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**Accuracy prediction**</a:t>
            </a:r>
            <a:endParaRPr lang="en-IN" sz="1600" dirty="0">
              <a:solidFill>
                <a:schemeClr val="bg1"/>
              </a:solidFill>
            </a:endParaRPr>
          </a:p>
        </p:txBody>
      </p:sp>
      <p:sp>
        <p:nvSpPr>
          <p:cNvPr id="14" name="Arrow: Down 13">
            <a:extLst>
              <a:ext uri="{FF2B5EF4-FFF2-40B4-BE49-F238E27FC236}">
                <a16:creationId xmlns:a16="http://schemas.microsoft.com/office/drawing/2014/main" id="{04CEB006-4AC4-3FFA-7AB6-56BC25C4AD66}"/>
              </a:ext>
            </a:extLst>
          </p:cNvPr>
          <p:cNvSpPr/>
          <p:nvPr/>
        </p:nvSpPr>
        <p:spPr>
          <a:xfrm>
            <a:off x="1620253" y="2085474"/>
            <a:ext cx="497305" cy="9208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64F334D-FCA6-DADA-5317-6F8DD1A7B83B}"/>
              </a:ext>
            </a:extLst>
          </p:cNvPr>
          <p:cNvSpPr/>
          <p:nvPr/>
        </p:nvSpPr>
        <p:spPr>
          <a:xfrm>
            <a:off x="1636295" y="3582747"/>
            <a:ext cx="481263" cy="70049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 15">
            <a:extLst>
              <a:ext uri="{FF2B5EF4-FFF2-40B4-BE49-F238E27FC236}">
                <a16:creationId xmlns:a16="http://schemas.microsoft.com/office/drawing/2014/main" id="{E46A904D-7556-6AED-B1BD-9B1796E0FDBE}"/>
              </a:ext>
            </a:extLst>
          </p:cNvPr>
          <p:cNvSpPr/>
          <p:nvPr/>
        </p:nvSpPr>
        <p:spPr>
          <a:xfrm>
            <a:off x="4095764" y="3748604"/>
            <a:ext cx="736601" cy="55793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Bent-Up 16">
            <a:extLst>
              <a:ext uri="{FF2B5EF4-FFF2-40B4-BE49-F238E27FC236}">
                <a16:creationId xmlns:a16="http://schemas.microsoft.com/office/drawing/2014/main" id="{4DE16D8B-BFFA-D2C7-9229-F8CBE2A8B538}"/>
              </a:ext>
            </a:extLst>
          </p:cNvPr>
          <p:cNvSpPr/>
          <p:nvPr/>
        </p:nvSpPr>
        <p:spPr>
          <a:xfrm>
            <a:off x="8313906" y="3748604"/>
            <a:ext cx="1399589" cy="723524"/>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7119CED0-D62A-4A85-F364-7B522F3AA157}"/>
              </a:ext>
            </a:extLst>
          </p:cNvPr>
          <p:cNvSpPr/>
          <p:nvPr/>
        </p:nvSpPr>
        <p:spPr>
          <a:xfrm>
            <a:off x="9938082" y="3748603"/>
            <a:ext cx="505327" cy="14594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7628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45518"/>
            <a:ext cx="3791284" cy="807019"/>
          </a:xfrm>
        </p:spPr>
        <p:txBody>
          <a:bodyPr/>
          <a:lstStyle/>
          <a:p>
            <a:r>
              <a:rPr lang="en-US" sz="4000" u="sng" dirty="0">
                <a:solidFill>
                  <a:srgbClr val="FFC000"/>
                </a:solidFill>
              </a:rPr>
              <a:t>Data Collection:</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114258"/>
            <a:ext cx="5692274" cy="3560763"/>
          </a:xfrm>
        </p:spPr>
        <p:txBody>
          <a:bodyPr/>
          <a:lstStyle/>
          <a:p>
            <a:r>
              <a:rPr lang="en-US" sz="1600" dirty="0"/>
              <a:t>Data Collected from: IEX (</a:t>
            </a:r>
            <a:r>
              <a:rPr lang="en-US" sz="1600" dirty="0">
                <a:hlinkClick r:id="rId3"/>
              </a:rPr>
              <a:t>https://www.iexindia.com/marketdata/areaprice.aspx</a:t>
            </a:r>
            <a:r>
              <a:rPr lang="en-US" sz="1600" dirty="0"/>
              <a:t>)</a:t>
            </a:r>
          </a:p>
          <a:p>
            <a:r>
              <a:rPr lang="en-US" sz="1600" dirty="0"/>
              <a:t>Features Considered: </a:t>
            </a:r>
          </a:p>
          <a:p>
            <a:pPr>
              <a:buFont typeface="Wingdings" panose="05000000000000000000" pitchFamily="2" charset="2"/>
              <a:buChar char="q"/>
            </a:pPr>
            <a:r>
              <a:rPr lang="en-US" sz="1200" dirty="0"/>
              <a:t>Purchase Bid (PB)</a:t>
            </a:r>
          </a:p>
          <a:p>
            <a:pPr>
              <a:buFont typeface="Wingdings" panose="05000000000000000000" pitchFamily="2" charset="2"/>
              <a:buChar char="q"/>
            </a:pPr>
            <a:r>
              <a:rPr lang="en-US" sz="1200" dirty="0"/>
              <a:t>Market Clearing Volume (MCV)</a:t>
            </a:r>
          </a:p>
          <a:p>
            <a:pPr>
              <a:buFont typeface="Wingdings" panose="05000000000000000000" pitchFamily="2" charset="2"/>
              <a:buChar char="q"/>
            </a:pPr>
            <a:r>
              <a:rPr lang="en-US" sz="1200" dirty="0"/>
              <a:t>Sell Bid(SB)</a:t>
            </a:r>
          </a:p>
          <a:p>
            <a:pPr>
              <a:buFont typeface="Wingdings" panose="05000000000000000000" pitchFamily="2" charset="2"/>
              <a:buChar char="q"/>
            </a:pPr>
            <a:r>
              <a:rPr lang="en-US" sz="1200" dirty="0"/>
              <a:t>Market Clearing Price (MCP)</a:t>
            </a:r>
          </a:p>
          <a:p>
            <a:pPr marL="0" indent="0">
              <a:buNone/>
            </a:pPr>
            <a:endParaRPr lang="en-US" sz="1200" dirty="0"/>
          </a:p>
          <a:p>
            <a:r>
              <a:rPr lang="en-US" sz="1600" dirty="0"/>
              <a:t>Dataset Collected:  15- minute Data</a:t>
            </a:r>
          </a:p>
          <a:p>
            <a:pPr>
              <a:buFont typeface="Wingdings" panose="05000000000000000000" pitchFamily="2" charset="2"/>
              <a:buChar char="q"/>
            </a:pPr>
            <a:r>
              <a:rPr lang="en-US" sz="1200" dirty="0"/>
              <a:t>Mid-term: 01 January 2021 to 31st March 2021</a:t>
            </a:r>
          </a:p>
          <a:p>
            <a:pPr>
              <a:buFont typeface="Wingdings" panose="05000000000000000000" pitchFamily="2" charset="2"/>
              <a:buChar char="q"/>
            </a:pPr>
            <a:r>
              <a:rPr lang="en-US" sz="1200" dirty="0"/>
              <a:t>Long-term: 01 January 2015 to 31st December 2021</a:t>
            </a:r>
          </a:p>
          <a:p>
            <a:pPr marL="0" indent="0">
              <a:buNone/>
            </a:pPr>
            <a:endParaRPr lang="en-US" dirty="0"/>
          </a:p>
          <a:p>
            <a:endParaRPr lang="en-US" dirty="0"/>
          </a:p>
        </p:txBody>
      </p:sp>
      <p:pic>
        <p:nvPicPr>
          <p:cNvPr id="5" name="Picture 4">
            <a:extLst>
              <a:ext uri="{FF2B5EF4-FFF2-40B4-BE49-F238E27FC236}">
                <a16:creationId xmlns:a16="http://schemas.microsoft.com/office/drawing/2014/main" id="{4AAFD279-4538-2276-6C22-ADD1ADA8C356}"/>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Lst>
          </a:blip>
          <a:srcRect l="4846" t="2029" r="1833" b="38992"/>
          <a:stretch/>
        </p:blipFill>
        <p:spPr>
          <a:xfrm>
            <a:off x="4451684" y="2051560"/>
            <a:ext cx="6951710" cy="2754880"/>
          </a:xfrm>
          <a:prstGeom prst="rect">
            <a:avLst/>
          </a:prstGeom>
          <a:ln>
            <a:solidFill>
              <a:srgbClr val="002060"/>
            </a:solidFill>
          </a:ln>
        </p:spPr>
      </p:pic>
      <p:sp>
        <p:nvSpPr>
          <p:cNvPr id="6" name="TextBox 5">
            <a:extLst>
              <a:ext uri="{FF2B5EF4-FFF2-40B4-BE49-F238E27FC236}">
                <a16:creationId xmlns:a16="http://schemas.microsoft.com/office/drawing/2014/main" id="{1EE211CE-982D-F006-104B-8B402BA6DCA1}"/>
              </a:ext>
            </a:extLst>
          </p:cNvPr>
          <p:cNvSpPr txBox="1"/>
          <p:nvPr/>
        </p:nvSpPr>
        <p:spPr>
          <a:xfrm flipH="1">
            <a:off x="7281020" y="4806440"/>
            <a:ext cx="2768502" cy="369332"/>
          </a:xfrm>
          <a:prstGeom prst="rect">
            <a:avLst/>
          </a:prstGeom>
          <a:noFill/>
        </p:spPr>
        <p:txBody>
          <a:bodyPr wrap="square" rtlCol="0">
            <a:spAutoFit/>
          </a:bodyPr>
          <a:lstStyle/>
          <a:p>
            <a:r>
              <a:rPr lang="en-US" b="1" u="sng" dirty="0"/>
              <a:t>:Sample Data:</a:t>
            </a:r>
            <a:endParaRPr lang="en-IN" b="1" u="sng" dirty="0"/>
          </a:p>
        </p:txBody>
      </p:sp>
    </p:spTree>
    <p:extLst>
      <p:ext uri="{BB962C8B-B14F-4D97-AF65-F5344CB8AC3E}">
        <p14:creationId xmlns:p14="http://schemas.microsoft.com/office/powerpoint/2010/main" val="7516542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D88CB9-1BED-4EB2-B940-93D682133339}"/>
              </a:ext>
            </a:extLst>
          </p:cNvPr>
          <p:cNvSpPr>
            <a:spLocks noGrp="1"/>
          </p:cNvSpPr>
          <p:nvPr>
            <p:ph type="body" sz="quarter" idx="12"/>
          </p:nvPr>
        </p:nvSpPr>
        <p:spPr>
          <a:xfrm>
            <a:off x="257609" y="1214348"/>
            <a:ext cx="5599807" cy="3433112"/>
          </a:xfrm>
          <a:ln>
            <a:noFill/>
          </a:ln>
        </p:spPr>
        <p:txBody>
          <a:bodyPr/>
          <a:lstStyle/>
          <a:p>
            <a:pPr>
              <a:lnSpc>
                <a:spcPct val="100000"/>
              </a:lnSpc>
            </a:pPr>
            <a:r>
              <a:rPr lang="en-US" sz="1400" dirty="0"/>
              <a:t>Initially we are considering the data of the months- January, February and March of the year 2021 as our training data. </a:t>
            </a:r>
          </a:p>
          <a:p>
            <a:pPr>
              <a:lnSpc>
                <a:spcPct val="100000"/>
              </a:lnSpc>
            </a:pPr>
            <a:r>
              <a:rPr lang="en-US" sz="1400" dirty="0"/>
              <a:t>The whole data is divided into 9 columns named as:</a:t>
            </a:r>
          </a:p>
          <a:p>
            <a:pPr marL="0" indent="0">
              <a:lnSpc>
                <a:spcPct val="100000"/>
              </a:lnSpc>
              <a:buNone/>
            </a:pPr>
            <a:r>
              <a:rPr lang="en-US" sz="1400" dirty="0"/>
              <a:t>	1) Date                                               2) Hour</a:t>
            </a:r>
          </a:p>
          <a:p>
            <a:pPr marL="0" indent="0">
              <a:lnSpc>
                <a:spcPct val="100000"/>
              </a:lnSpc>
              <a:buNone/>
            </a:pPr>
            <a:r>
              <a:rPr lang="en-US" sz="1400" dirty="0"/>
              <a:t>	3) Time Block                                    4) Purchase Bid(MW)</a:t>
            </a:r>
          </a:p>
          <a:p>
            <a:pPr marL="0" indent="0">
              <a:lnSpc>
                <a:spcPct val="100000"/>
              </a:lnSpc>
              <a:buNone/>
            </a:pPr>
            <a:r>
              <a:rPr lang="en-US" sz="1400" dirty="0"/>
              <a:t>	5) Sell Bid(MW)                                 6) MCV(MW)</a:t>
            </a:r>
          </a:p>
          <a:p>
            <a:pPr marL="0" indent="0">
              <a:lnSpc>
                <a:spcPct val="100000"/>
              </a:lnSpc>
              <a:buNone/>
            </a:pPr>
            <a:r>
              <a:rPr lang="en-US" sz="1400" dirty="0"/>
              <a:t>	7) Final Schedule Vol(MW)              8) MCP(Rs/MWh)</a:t>
            </a:r>
          </a:p>
          <a:p>
            <a:pPr marL="0" indent="0">
              <a:lnSpc>
                <a:spcPct val="100000"/>
              </a:lnSpc>
              <a:buNone/>
            </a:pPr>
            <a:r>
              <a:rPr lang="en-US" sz="1400" dirty="0"/>
              <a:t>	9) Weighted MCP(Rs/MWh)</a:t>
            </a:r>
          </a:p>
          <a:p>
            <a:pPr marL="0" indent="0">
              <a:lnSpc>
                <a:spcPct val="100000"/>
              </a:lnSpc>
              <a:buNone/>
            </a:pPr>
            <a:r>
              <a:rPr lang="en-US" sz="1400" dirty="0"/>
              <a:t>Among them we are considering 7 Columns: Date, Hour, Time Block, Purchase Bid, Sell Bid, MCV, MCP</a:t>
            </a:r>
          </a:p>
          <a:p>
            <a:pPr marL="0" indent="0">
              <a:lnSpc>
                <a:spcPct val="100000"/>
              </a:lnSpc>
              <a:buNone/>
            </a:pPr>
            <a:endParaRPr lang="en-US" sz="1400" dirty="0"/>
          </a:p>
          <a:p>
            <a:pPr marL="0" indent="0">
              <a:buNone/>
            </a:pPr>
            <a:endParaRPr lang="en-IN" dirty="0"/>
          </a:p>
        </p:txBody>
      </p:sp>
      <p:sp>
        <p:nvSpPr>
          <p:cNvPr id="4" name="Title 3">
            <a:extLst>
              <a:ext uri="{FF2B5EF4-FFF2-40B4-BE49-F238E27FC236}">
                <a16:creationId xmlns:a16="http://schemas.microsoft.com/office/drawing/2014/main" id="{90CCBAE4-6347-45D0-9479-CFDDCE71C1CC}"/>
              </a:ext>
            </a:extLst>
          </p:cNvPr>
          <p:cNvSpPr>
            <a:spLocks noGrp="1"/>
          </p:cNvSpPr>
          <p:nvPr>
            <p:ph type="title"/>
          </p:nvPr>
        </p:nvSpPr>
        <p:spPr>
          <a:xfrm>
            <a:off x="611258" y="383351"/>
            <a:ext cx="4275138" cy="830997"/>
          </a:xfrm>
        </p:spPr>
        <p:txBody>
          <a:bodyPr/>
          <a:lstStyle/>
          <a:p>
            <a:r>
              <a:rPr lang="en-US" sz="4400" u="sng" dirty="0">
                <a:solidFill>
                  <a:srgbClr val="FFC000"/>
                </a:solidFill>
              </a:rPr>
              <a:t>Data Statistics:</a:t>
            </a:r>
            <a:endParaRPr lang="en-IN" sz="4400" u="sng" dirty="0">
              <a:solidFill>
                <a:srgbClr val="FFC000"/>
              </a:solidFill>
            </a:endParaRPr>
          </a:p>
        </p:txBody>
      </p:sp>
      <p:sp>
        <p:nvSpPr>
          <p:cNvPr id="5" name="Text Placeholder 2">
            <a:extLst>
              <a:ext uri="{FF2B5EF4-FFF2-40B4-BE49-F238E27FC236}">
                <a16:creationId xmlns:a16="http://schemas.microsoft.com/office/drawing/2014/main" id="{6FA3A7ED-2C79-4FB0-8E0D-CCCB70B97913}"/>
              </a:ext>
            </a:extLst>
          </p:cNvPr>
          <p:cNvSpPr txBox="1">
            <a:spLocks/>
          </p:cNvSpPr>
          <p:nvPr/>
        </p:nvSpPr>
        <p:spPr>
          <a:xfrm>
            <a:off x="257609" y="4873841"/>
            <a:ext cx="3799666" cy="1214017"/>
          </a:xfrm>
          <a:prstGeom prst="rect">
            <a:avLst/>
          </a:prstGeom>
          <a:ln>
            <a:noFill/>
          </a:ln>
        </p:spPr>
        <p:txBody>
          <a:bodyPr/>
          <a:lstStyle>
            <a:lvl1pPr marL="266700" indent="-266700" algn="l" defTabSz="914400" rtl="0" eaLnBrk="1" latinLnBrk="0" hangingPunct="1">
              <a:lnSpc>
                <a:spcPct val="150000"/>
              </a:lnSpc>
              <a:spcBef>
                <a:spcPts val="1000"/>
              </a:spcBef>
              <a:buClr>
                <a:schemeClr val="accent4"/>
              </a:buClr>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t>In January, total number of rows are: 2976</a:t>
            </a:r>
          </a:p>
          <a:p>
            <a:pPr marL="0" indent="0">
              <a:lnSpc>
                <a:spcPct val="100000"/>
              </a:lnSpc>
              <a:buNone/>
            </a:pPr>
            <a:r>
              <a:rPr lang="en-US" sz="1400" dirty="0"/>
              <a:t>       In February, total number of rows are: 2688</a:t>
            </a:r>
          </a:p>
          <a:p>
            <a:pPr marL="0" indent="0">
              <a:lnSpc>
                <a:spcPct val="100000"/>
              </a:lnSpc>
              <a:buNone/>
            </a:pPr>
            <a:r>
              <a:rPr lang="en-US" sz="1400" dirty="0"/>
              <a:t>       In March, total number of rows are: 2976</a:t>
            </a:r>
          </a:p>
          <a:p>
            <a:pPr marL="0" indent="0">
              <a:lnSpc>
                <a:spcPct val="100000"/>
              </a:lnSpc>
              <a:buNone/>
            </a:pPr>
            <a:endParaRPr lang="en-US" sz="1400" dirty="0"/>
          </a:p>
          <a:p>
            <a:pPr marL="0" indent="0">
              <a:buFont typeface="Wingdings" panose="05000000000000000000" pitchFamily="2" charset="2"/>
              <a:buNone/>
            </a:pPr>
            <a:endParaRPr lang="en-IN" dirty="0"/>
          </a:p>
        </p:txBody>
      </p:sp>
      <p:pic>
        <p:nvPicPr>
          <p:cNvPr id="2" name="Picture 1">
            <a:extLst>
              <a:ext uri="{FF2B5EF4-FFF2-40B4-BE49-F238E27FC236}">
                <a16:creationId xmlns:a16="http://schemas.microsoft.com/office/drawing/2014/main" id="{B6694E39-1222-AA5D-016A-4EF4A611D5CD}"/>
              </a:ext>
            </a:extLst>
          </p:cNvPr>
          <p:cNvPicPr>
            <a:picLocks noChangeAspect="1"/>
          </p:cNvPicPr>
          <p:nvPr/>
        </p:nvPicPr>
        <p:blipFill>
          <a:blip r:embed="rId2"/>
          <a:stretch>
            <a:fillRect/>
          </a:stretch>
        </p:blipFill>
        <p:spPr>
          <a:xfrm>
            <a:off x="8297655" y="1365340"/>
            <a:ext cx="2255696" cy="2052617"/>
          </a:xfrm>
          <a:prstGeom prst="rect">
            <a:avLst/>
          </a:prstGeom>
        </p:spPr>
      </p:pic>
      <p:sp>
        <p:nvSpPr>
          <p:cNvPr id="7" name="TextBox 6">
            <a:extLst>
              <a:ext uri="{FF2B5EF4-FFF2-40B4-BE49-F238E27FC236}">
                <a16:creationId xmlns:a16="http://schemas.microsoft.com/office/drawing/2014/main" id="{9001E65C-7B49-9A9B-F06D-08185D156B34}"/>
              </a:ext>
            </a:extLst>
          </p:cNvPr>
          <p:cNvSpPr txBox="1"/>
          <p:nvPr/>
        </p:nvSpPr>
        <p:spPr>
          <a:xfrm>
            <a:off x="8297655" y="1418304"/>
            <a:ext cx="2319338" cy="1730294"/>
          </a:xfrm>
          <a:prstGeom prst="rect">
            <a:avLst/>
          </a:prstGeom>
          <a:noFill/>
        </p:spPr>
        <p:txBody>
          <a:bodyPr wrap="square" rIns="0" rtlCol="0">
            <a:noAutofit/>
          </a:bodyPr>
          <a:lstStyle/>
          <a:p>
            <a:pPr marL="285750" indent="-285750">
              <a:buFont typeface="Arial" panose="020B0604020202020204" pitchFamily="34" charset="0"/>
              <a:buChar char="•"/>
            </a:pPr>
            <a:r>
              <a:rPr lang="en-US" sz="1400" dirty="0">
                <a:latin typeface="+mj-lt"/>
                <a:cs typeface="Biome Light" panose="020B0303030204020804" pitchFamily="34" charset="0"/>
              </a:rPr>
              <a:t>Price at which a seller is willing to sell is known as purchase bid.</a:t>
            </a:r>
          </a:p>
          <a:p>
            <a:pPr marL="285750" indent="-285750">
              <a:buFont typeface="Arial" panose="020B0604020202020204" pitchFamily="34" charset="0"/>
              <a:buChar char="•"/>
            </a:pPr>
            <a:endParaRPr lang="en-US" sz="1400" dirty="0">
              <a:latin typeface="+mj-lt"/>
              <a:cs typeface="Biome Light" panose="020B0303030204020804" pitchFamily="34" charset="0"/>
            </a:endParaRPr>
          </a:p>
          <a:p>
            <a:pPr marL="285750" indent="-285750">
              <a:buFont typeface="Arial" panose="020B0604020202020204" pitchFamily="34" charset="0"/>
              <a:buChar char="•"/>
            </a:pPr>
            <a:r>
              <a:rPr lang="en-US" sz="1400" dirty="0">
                <a:latin typeface="+mj-lt"/>
                <a:cs typeface="Biome Light" panose="020B0303030204020804" pitchFamily="34" charset="0"/>
              </a:rPr>
              <a:t>Price at which buyer is willing to pay is known as sell bid</a:t>
            </a:r>
            <a:br>
              <a:rPr lang="en-US" sz="1400" dirty="0">
                <a:latin typeface="+mj-lt"/>
                <a:cs typeface="Biome Light" panose="020B0303030204020804" pitchFamily="34" charset="0"/>
              </a:rPr>
            </a:br>
            <a:endParaRPr lang="en-US" sz="1400" dirty="0">
              <a:latin typeface="+mj-lt"/>
              <a:cs typeface="Biome Light" panose="020B0303030204020804" pitchFamily="34" charset="0"/>
            </a:endParaRPr>
          </a:p>
        </p:txBody>
      </p:sp>
      <p:sp>
        <p:nvSpPr>
          <p:cNvPr id="9" name="Title 1">
            <a:extLst>
              <a:ext uri="{FF2B5EF4-FFF2-40B4-BE49-F238E27FC236}">
                <a16:creationId xmlns:a16="http://schemas.microsoft.com/office/drawing/2014/main" id="{0313D018-B226-B6DC-15EF-AA56ED3999DD}"/>
              </a:ext>
            </a:extLst>
          </p:cNvPr>
          <p:cNvSpPr txBox="1">
            <a:spLocks/>
          </p:cNvSpPr>
          <p:nvPr/>
        </p:nvSpPr>
        <p:spPr>
          <a:xfrm>
            <a:off x="5738013" y="3503128"/>
            <a:ext cx="231933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accent4"/>
                </a:solidFill>
                <a:cs typeface="Biome Light" panose="020B0303030204020804" pitchFamily="34" charset="0"/>
              </a:rPr>
              <a:t>MCV</a:t>
            </a:r>
          </a:p>
        </p:txBody>
      </p:sp>
      <p:sp>
        <p:nvSpPr>
          <p:cNvPr id="10" name="Rectangle 9">
            <a:extLst>
              <a:ext uri="{FF2B5EF4-FFF2-40B4-BE49-F238E27FC236}">
                <a16:creationId xmlns:a16="http://schemas.microsoft.com/office/drawing/2014/main" id="{CECFE6FD-FBC6-3266-F468-CA3A8EE48C61}"/>
              </a:ext>
              <a:ext uri="{C183D7F6-B498-43B3-948B-1728B52AA6E4}">
                <adec:decorative xmlns:adec="http://schemas.microsoft.com/office/drawing/2017/decorative" val="1"/>
              </a:ext>
            </a:extLst>
          </p:cNvPr>
          <p:cNvSpPr/>
          <p:nvPr/>
        </p:nvSpPr>
        <p:spPr>
          <a:xfrm>
            <a:off x="5738014" y="3943821"/>
            <a:ext cx="2319337" cy="20526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TextBox 10">
            <a:extLst>
              <a:ext uri="{FF2B5EF4-FFF2-40B4-BE49-F238E27FC236}">
                <a16:creationId xmlns:a16="http://schemas.microsoft.com/office/drawing/2014/main" id="{A29AD7BE-EBE5-AF13-C6BD-6C9264DEDF78}"/>
              </a:ext>
            </a:extLst>
          </p:cNvPr>
          <p:cNvSpPr txBox="1"/>
          <p:nvPr/>
        </p:nvSpPr>
        <p:spPr>
          <a:xfrm>
            <a:off x="5705443" y="3974908"/>
            <a:ext cx="2255696" cy="2496973"/>
          </a:xfrm>
          <a:prstGeom prst="rect">
            <a:avLst/>
          </a:prstGeom>
          <a:noFill/>
        </p:spPr>
        <p:txBody>
          <a:bodyPr wrap="square" rIns="0" rtlCol="0">
            <a:noAutofit/>
          </a:bodyPr>
          <a:lstStyle/>
          <a:p>
            <a:pPr marL="285750" indent="-285750">
              <a:buFont typeface="Arial" panose="020B0604020202020204" pitchFamily="34" charset="0"/>
              <a:buChar char="•"/>
            </a:pPr>
            <a:r>
              <a:rPr lang="en-US" sz="1400" dirty="0">
                <a:latin typeface="+mj-lt"/>
                <a:cs typeface="Biome Light" panose="020B0303030204020804" pitchFamily="34" charset="0"/>
              </a:rPr>
              <a:t>Market Clearing Volume</a:t>
            </a:r>
          </a:p>
          <a:p>
            <a:endParaRPr lang="en-US" sz="1400" dirty="0">
              <a:latin typeface="+mj-lt"/>
              <a:cs typeface="Biome Light" panose="020B0303030204020804" pitchFamily="34" charset="0"/>
            </a:endParaRPr>
          </a:p>
          <a:p>
            <a:pPr marL="285750" indent="-285750">
              <a:buFont typeface="Arial" panose="020B0604020202020204" pitchFamily="34" charset="0"/>
              <a:buChar char="•"/>
            </a:pPr>
            <a:r>
              <a:rPr lang="en-US" sz="1400" dirty="0">
                <a:latin typeface="+mj-lt"/>
                <a:cs typeface="Biome Light" panose="020B0303030204020804" pitchFamily="34" charset="0"/>
              </a:rPr>
              <a:t>The market is cleared at an equilibrium point where both generation and demand bids meet</a:t>
            </a:r>
            <a:r>
              <a:rPr lang="en-US" sz="1600" dirty="0">
                <a:latin typeface="+mj-lt"/>
                <a:cs typeface="Biome Light" panose="020B0303030204020804" pitchFamily="34" charset="0"/>
              </a:rPr>
              <a:t>.</a:t>
            </a:r>
          </a:p>
        </p:txBody>
      </p:sp>
      <p:sp>
        <p:nvSpPr>
          <p:cNvPr id="12" name="Rectangle 11">
            <a:extLst>
              <a:ext uri="{FF2B5EF4-FFF2-40B4-BE49-F238E27FC236}">
                <a16:creationId xmlns:a16="http://schemas.microsoft.com/office/drawing/2014/main" id="{4D3CECD5-B42F-E154-00F4-489427A935C0}"/>
              </a:ext>
              <a:ext uri="{C183D7F6-B498-43B3-948B-1728B52AA6E4}">
                <adec:decorative xmlns:adec="http://schemas.microsoft.com/office/drawing/2017/decorative" val="1"/>
              </a:ext>
            </a:extLst>
          </p:cNvPr>
          <p:cNvSpPr/>
          <p:nvPr/>
        </p:nvSpPr>
        <p:spPr>
          <a:xfrm>
            <a:off x="8297656" y="3948390"/>
            <a:ext cx="2319339" cy="204804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Box 12">
            <a:extLst>
              <a:ext uri="{FF2B5EF4-FFF2-40B4-BE49-F238E27FC236}">
                <a16:creationId xmlns:a16="http://schemas.microsoft.com/office/drawing/2014/main" id="{DA99AE02-E682-012F-A517-DA3FCF203C86}"/>
              </a:ext>
            </a:extLst>
          </p:cNvPr>
          <p:cNvSpPr txBox="1"/>
          <p:nvPr/>
        </p:nvSpPr>
        <p:spPr>
          <a:xfrm>
            <a:off x="8297657" y="4059201"/>
            <a:ext cx="2319338" cy="2496973"/>
          </a:xfrm>
          <a:prstGeom prst="rect">
            <a:avLst/>
          </a:prstGeom>
          <a:noFill/>
        </p:spPr>
        <p:txBody>
          <a:bodyPr wrap="square" rIns="0" rtlCol="0">
            <a:noAutofit/>
          </a:bodyPr>
          <a:lstStyle/>
          <a:p>
            <a:pPr marL="285750" indent="-285750">
              <a:buFont typeface="Arial" panose="020B0604020202020204" pitchFamily="34" charset="0"/>
              <a:buChar char="•"/>
            </a:pPr>
            <a:r>
              <a:rPr lang="en-US" sz="1400" dirty="0">
                <a:latin typeface="+mj-lt"/>
                <a:cs typeface="Biome Light" panose="020B0303030204020804" pitchFamily="34" charset="0"/>
              </a:rPr>
              <a:t>Market Clearing Price</a:t>
            </a:r>
          </a:p>
          <a:p>
            <a:pPr marL="285750" indent="-285750">
              <a:buFont typeface="Arial" panose="020B0604020202020204" pitchFamily="34" charset="0"/>
              <a:buChar char="•"/>
            </a:pPr>
            <a:endParaRPr lang="en-US" sz="1400" dirty="0">
              <a:latin typeface="+mj-lt"/>
              <a:cs typeface="Biome Light" panose="020B0303030204020804" pitchFamily="34" charset="0"/>
            </a:endParaRPr>
          </a:p>
          <a:p>
            <a:pPr marL="285750" indent="-285750">
              <a:buFont typeface="Arial" panose="020B0604020202020204" pitchFamily="34" charset="0"/>
              <a:buChar char="•"/>
            </a:pPr>
            <a:r>
              <a:rPr lang="en-US" sz="1400" dirty="0">
                <a:latin typeface="+mj-lt"/>
                <a:cs typeface="Biome Light" panose="020B0303030204020804" pitchFamily="34" charset="0"/>
              </a:rPr>
              <a:t>The price at which the quantity supplies equals to quantity demanded.</a:t>
            </a:r>
          </a:p>
        </p:txBody>
      </p:sp>
      <p:sp>
        <p:nvSpPr>
          <p:cNvPr id="14" name="Title 1">
            <a:extLst>
              <a:ext uri="{FF2B5EF4-FFF2-40B4-BE49-F238E27FC236}">
                <a16:creationId xmlns:a16="http://schemas.microsoft.com/office/drawing/2014/main" id="{12F15CAC-8431-245B-78C5-273B28802713}"/>
              </a:ext>
            </a:extLst>
          </p:cNvPr>
          <p:cNvSpPr txBox="1">
            <a:spLocks/>
          </p:cNvSpPr>
          <p:nvPr/>
        </p:nvSpPr>
        <p:spPr>
          <a:xfrm>
            <a:off x="8297655" y="3558019"/>
            <a:ext cx="231933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accent4"/>
                </a:solidFill>
                <a:cs typeface="Biome Light" panose="020B0303030204020804" pitchFamily="34" charset="0"/>
              </a:rPr>
              <a:t>MCP</a:t>
            </a:r>
          </a:p>
        </p:txBody>
      </p:sp>
      <p:sp>
        <p:nvSpPr>
          <p:cNvPr id="15" name="Title 1">
            <a:extLst>
              <a:ext uri="{FF2B5EF4-FFF2-40B4-BE49-F238E27FC236}">
                <a16:creationId xmlns:a16="http://schemas.microsoft.com/office/drawing/2014/main" id="{A66AF2F6-7E50-B96F-82DC-6A6D4E3E7922}"/>
              </a:ext>
            </a:extLst>
          </p:cNvPr>
          <p:cNvSpPr txBox="1">
            <a:spLocks/>
          </p:cNvSpPr>
          <p:nvPr/>
        </p:nvSpPr>
        <p:spPr>
          <a:xfrm>
            <a:off x="8241523" y="912333"/>
            <a:ext cx="2319338" cy="50118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accent4"/>
                </a:solidFill>
                <a:cs typeface="Biome Light" panose="020B0303030204020804" pitchFamily="34" charset="0"/>
              </a:rPr>
              <a:t>Purchase &amp; sell bid</a:t>
            </a:r>
          </a:p>
        </p:txBody>
      </p:sp>
      <p:graphicFrame>
        <p:nvGraphicFramePr>
          <p:cNvPr id="18" name="Diagram 17">
            <a:extLst>
              <a:ext uri="{FF2B5EF4-FFF2-40B4-BE49-F238E27FC236}">
                <a16:creationId xmlns:a16="http://schemas.microsoft.com/office/drawing/2014/main" id="{DDE52E26-3BEF-4DB4-42C8-ADD7DF99DC9D}"/>
              </a:ext>
            </a:extLst>
          </p:cNvPr>
          <p:cNvGraphicFramePr/>
          <p:nvPr>
            <p:extLst>
              <p:ext uri="{D42A27DB-BD31-4B8C-83A1-F6EECF244321}">
                <p14:modId xmlns:p14="http://schemas.microsoft.com/office/powerpoint/2010/main" val="3472675851"/>
              </p:ext>
            </p:extLst>
          </p:nvPr>
        </p:nvGraphicFramePr>
        <p:xfrm>
          <a:off x="5299410" y="1365340"/>
          <a:ext cx="2676525" cy="1704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485068"/>
      </p:ext>
    </p:extLst>
  </p:cSld>
  <p:clrMapOvr>
    <a:masterClrMapping/>
  </p:clrMapOvr>
  <p:transition spd="slow">
    <p:push dir="u"/>
  </p:transition>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1_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2091</TotalTime>
  <Words>3132</Words>
  <Application>Microsoft Office PowerPoint</Application>
  <PresentationFormat>Widescreen</PresentationFormat>
  <Paragraphs>284</Paragraphs>
  <Slides>30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Bahnschrift Light SemiCondensed</vt:lpstr>
      <vt:lpstr>Calibri</vt:lpstr>
      <vt:lpstr>Calibri Light</vt:lpstr>
      <vt:lpstr>Corbel</vt:lpstr>
      <vt:lpstr>Open Sans</vt:lpstr>
      <vt:lpstr>Söhne</vt:lpstr>
      <vt:lpstr>Wingdings</vt:lpstr>
      <vt:lpstr>Office Theme</vt:lpstr>
      <vt:lpstr>1_Office Theme</vt:lpstr>
      <vt:lpstr>Forecasting of Electricity Prices </vt:lpstr>
      <vt:lpstr>Contents:</vt:lpstr>
      <vt:lpstr>:Introduction:</vt:lpstr>
      <vt:lpstr>:Literature Study:</vt:lpstr>
      <vt:lpstr>Motivation:</vt:lpstr>
      <vt:lpstr>Objectives: </vt:lpstr>
      <vt:lpstr>Methodology: </vt:lpstr>
      <vt:lpstr>Data Collection:</vt:lpstr>
      <vt:lpstr>Data Statistics:</vt:lpstr>
      <vt:lpstr>Data Visualization(1)</vt:lpstr>
      <vt:lpstr>Data Visualization(2)</vt:lpstr>
      <vt:lpstr>Data Visualization(3)</vt:lpstr>
      <vt:lpstr>RESULTS</vt:lpstr>
      <vt:lpstr>1.Support Vector Machine (SVM)</vt:lpstr>
      <vt:lpstr>SVM:</vt:lpstr>
      <vt:lpstr>SVM: Heatmap output:</vt:lpstr>
      <vt:lpstr>SVM:</vt:lpstr>
      <vt:lpstr>SVM: Accuracy  of the Model</vt:lpstr>
      <vt:lpstr>2.Arima:</vt:lpstr>
      <vt:lpstr>ARIMA: Dataset Modification </vt:lpstr>
      <vt:lpstr>PowerPoint Presentation</vt:lpstr>
      <vt:lpstr>ARIMA: Results</vt:lpstr>
      <vt:lpstr>3.ANN </vt:lpstr>
      <vt:lpstr>PowerPoint Presentation</vt:lpstr>
      <vt:lpstr>ANN: Data Preprocessing and Model selection</vt:lpstr>
      <vt:lpstr>ANN: Limitations and Errors</vt:lpstr>
      <vt:lpstr>LSTM: Introduction</vt:lpstr>
      <vt:lpstr>LSTM: Workflow in brief</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of Electricity Prices</dc:title>
  <dc:creator>Debjit Sarkar</dc:creator>
  <cp:lastModifiedBy>Debjit Sarkar</cp:lastModifiedBy>
  <cp:revision>52</cp:revision>
  <dcterms:created xsi:type="dcterms:W3CDTF">2022-11-22T04:18:03Z</dcterms:created>
  <dcterms:modified xsi:type="dcterms:W3CDTF">2023-03-19T12:53:55Z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