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sldIdLst>
    <p:sldId id="256" r:id="rId2"/>
    <p:sldId id="274" r:id="rId3"/>
    <p:sldId id="257" r:id="rId4"/>
    <p:sldId id="259" r:id="rId5"/>
    <p:sldId id="258" r:id="rId6"/>
    <p:sldId id="261" r:id="rId7"/>
    <p:sldId id="262" r:id="rId8"/>
    <p:sldId id="263" r:id="rId9"/>
    <p:sldId id="264" r:id="rId10"/>
    <p:sldId id="266" r:id="rId11"/>
    <p:sldId id="267" r:id="rId12"/>
    <p:sldId id="272" r:id="rId13"/>
    <p:sldId id="265" r:id="rId14"/>
    <p:sldId id="268" r:id="rId15"/>
    <p:sldId id="269" r:id="rId16"/>
    <p:sldId id="270" r:id="rId17"/>
    <p:sldId id="271" r:id="rId18"/>
    <p:sldId id="273" r:id="rId19"/>
    <p:sldId id="275" r:id="rId20"/>
    <p:sldId id="260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9EFF29"/>
    <a:srgbClr val="FF2549"/>
    <a:srgbClr val="007033"/>
    <a:srgbClr val="C33A1F"/>
    <a:srgbClr val="003635"/>
    <a:srgbClr val="D6370C"/>
    <a:srgbClr val="1D3A00"/>
    <a:srgbClr val="FF856D"/>
    <a:srgbClr val="0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56851" y="2816941"/>
            <a:ext cx="7388941" cy="124624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6852" y="4085304"/>
            <a:ext cx="7382308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3" y="600421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415844"/>
            <a:ext cx="8246070" cy="3362631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5707" y="318046"/>
            <a:ext cx="588691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0070" y="1069258"/>
            <a:ext cx="5906729" cy="3619239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448627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59652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06892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59652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06892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574" y="2928134"/>
            <a:ext cx="7027605" cy="1135041"/>
          </a:xfrm>
        </p:spPr>
        <p:txBody>
          <a:bodyPr>
            <a:normAutofit/>
          </a:bodyPr>
          <a:lstStyle/>
          <a:p>
            <a:r>
              <a:rPr lang="en-IN" sz="4000" b="1" dirty="0"/>
              <a:t>Used Car: Price-Prediction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9191" y="4140485"/>
            <a:ext cx="6950307" cy="689604"/>
          </a:xfrm>
        </p:spPr>
        <p:txBody>
          <a:bodyPr/>
          <a:lstStyle/>
          <a:p>
            <a:r>
              <a:rPr lang="en-US" dirty="0" smtClean="0"/>
              <a:t>By : Deepak kr. </a:t>
            </a:r>
            <a:r>
              <a:rPr lang="en-US" smtClean="0"/>
              <a:t>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ook Antiqua" panose="02040602050305030304" pitchFamily="18" charset="0"/>
              </a:rPr>
              <a:t>Model Performance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573" y="1363947"/>
            <a:ext cx="3912218" cy="33623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376791" y="1366463"/>
            <a:ext cx="4523900" cy="335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35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sz="2400" dirty="0" smtClean="0"/>
              <a:t>Model building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en-IN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</a:rPr>
              <a:t>Price was my target and it was a continuous column so this </a:t>
            </a:r>
            <a:r>
              <a:rPr lang="en-IN" sz="1800" dirty="0" err="1">
                <a:solidFill>
                  <a:schemeClr val="bg1"/>
                </a:solidFill>
              </a:rPr>
              <a:t>perticular</a:t>
            </a:r>
            <a:r>
              <a:rPr lang="en-IN" sz="1800" dirty="0">
                <a:solidFill>
                  <a:schemeClr val="bg1"/>
                </a:solidFill>
              </a:rPr>
              <a:t> problem was regression problem. And I have used all regression algorithms to build my model. By looking into the difference of r2 score and cross validation score I found </a:t>
            </a:r>
            <a:r>
              <a:rPr lang="en-IN" sz="1800" dirty="0" smtClean="0">
                <a:solidFill>
                  <a:schemeClr val="bg1"/>
                </a:solidFill>
              </a:rPr>
              <a:t>Gradient Boosting </a:t>
            </a:r>
            <a:r>
              <a:rPr lang="en-IN" sz="1800" dirty="0" err="1" smtClean="0">
                <a:solidFill>
                  <a:schemeClr val="bg1"/>
                </a:solidFill>
              </a:rPr>
              <a:t>Regressor</a:t>
            </a:r>
            <a:r>
              <a:rPr lang="en-IN" sz="1800" dirty="0" smtClean="0">
                <a:solidFill>
                  <a:schemeClr val="bg1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as a best </a:t>
            </a:r>
            <a:r>
              <a:rPr lang="en-IN" sz="1800" dirty="0" smtClean="0">
                <a:solidFill>
                  <a:schemeClr val="bg1"/>
                </a:solidFill>
              </a:rPr>
              <a:t>model.</a:t>
            </a:r>
            <a:endParaRPr lang="en-IN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1800" dirty="0" smtClean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575051" y="1440199"/>
            <a:ext cx="4759960" cy="1169576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575050" y="227154"/>
            <a:ext cx="4759960" cy="11393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66464"/>
            <a:ext cx="2766059" cy="31027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44632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46776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B050"/>
                </a:solidFill>
              </a:rPr>
              <a:t>Imputation </a:t>
            </a:r>
            <a:r>
              <a:rPr lang="en-IN" dirty="0" smtClean="0">
                <a:solidFill>
                  <a:srgbClr val="00B050"/>
                </a:solidFill>
              </a:rPr>
              <a:t>methods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873998" y="931286"/>
            <a:ext cx="5416550" cy="172910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851150" y="2738922"/>
            <a:ext cx="2662612" cy="201273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5578867" y="2738922"/>
            <a:ext cx="2749553" cy="201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44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IN" sz="3200" dirty="0" smtClean="0">
                <a:latin typeface="+mn-lt"/>
                <a:ea typeface="+mn-ea"/>
                <a:cs typeface="+mn-cs"/>
              </a:rPr>
              <a:t> </a:t>
            </a:r>
            <a:endParaRPr lang="en-IN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b="1" dirty="0" smtClean="0">
                <a:solidFill>
                  <a:srgbClr val="00B050"/>
                </a:solidFill>
              </a:rPr>
              <a:t>Visualization</a:t>
            </a:r>
            <a:endParaRPr lang="en-IN" sz="28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sz="2400" dirty="0" smtClean="0"/>
              <a:t>Total number </a:t>
            </a:r>
            <a:r>
              <a:rPr lang="en-IN" sz="2400" dirty="0"/>
              <a:t>of cars in different </a:t>
            </a:r>
            <a:r>
              <a:rPr lang="en-IN" sz="2400" dirty="0" smtClean="0"/>
              <a:t>Cities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Percentage of cars available for sale in different cities:</a:t>
            </a:r>
            <a:endParaRPr lang="en-IN" sz="16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797978"/>
            <a:ext cx="3008313" cy="279664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780532" y="1797977"/>
            <a:ext cx="4906268" cy="279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23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5353"/>
            <a:ext cx="8229600" cy="503434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rgbClr val="00B050"/>
                </a:solidFill>
              </a:rPr>
              <a:t>Average Price all the brands of </a:t>
            </a:r>
            <a:r>
              <a:rPr lang="en-IN" sz="2400" dirty="0" smtClean="0">
                <a:solidFill>
                  <a:srgbClr val="00B050"/>
                </a:solidFill>
              </a:rPr>
              <a:t>cars and total no. of cars</a:t>
            </a:r>
            <a:endParaRPr lang="en-IN" sz="2400" dirty="0">
              <a:solidFill>
                <a:srgbClr val="00B050"/>
              </a:solidFill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200151"/>
            <a:ext cx="4038600" cy="3394472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72000" y="1200151"/>
            <a:ext cx="4114800" cy="339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62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400692" y="1839075"/>
            <a:ext cx="4001641" cy="29624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3558" y="1311655"/>
            <a:ext cx="3489160" cy="373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 Brand vs Average </a:t>
            </a:r>
            <a:r>
              <a:rPr lang="en-IN" dirty="0" smtClean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479533" y="1839074"/>
            <a:ext cx="4284323" cy="29624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02333" y="122397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Cars in different cities based on Ownership: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02422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5626"/>
            <a:ext cx="8229600" cy="698643"/>
          </a:xfrm>
        </p:spPr>
        <p:txBody>
          <a:bodyPr>
            <a:noAutofit/>
          </a:bodyPr>
          <a:lstStyle/>
          <a:p>
            <a:r>
              <a:rPr lang="en-IN" sz="1800" b="1" dirty="0">
                <a:solidFill>
                  <a:srgbClr val="00B050"/>
                </a:solidFill>
              </a:rPr>
              <a:t>Cars in </a:t>
            </a:r>
            <a:r>
              <a:rPr lang="en-IN" sz="1800" b="1" dirty="0" smtClean="0">
                <a:solidFill>
                  <a:srgbClr val="00B050"/>
                </a:solidFill>
              </a:rPr>
              <a:t>different brands of cars </a:t>
            </a:r>
            <a:r>
              <a:rPr lang="en-IN" sz="1800" b="1" dirty="0">
                <a:solidFill>
                  <a:srgbClr val="00B050"/>
                </a:solidFill>
              </a:rPr>
              <a:t>cities based on Gear (</a:t>
            </a:r>
            <a:r>
              <a:rPr lang="en-IN" sz="1800" b="1" dirty="0" err="1">
                <a:solidFill>
                  <a:srgbClr val="00B050"/>
                </a:solidFill>
              </a:rPr>
              <a:t>i.e</a:t>
            </a:r>
            <a:r>
              <a:rPr lang="en-IN" sz="1800" b="1" dirty="0">
                <a:solidFill>
                  <a:srgbClr val="00B050"/>
                </a:solidFill>
              </a:rPr>
              <a:t>: Automatic / Manual)</a:t>
            </a:r>
            <a:endParaRPr lang="en-IN" sz="18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403706"/>
            <a:ext cx="4038600" cy="3190916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1403706"/>
            <a:ext cx="4038600" cy="319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06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1239"/>
            <a:ext cx="8229600" cy="1294545"/>
          </a:xfrm>
        </p:spPr>
        <p:txBody>
          <a:bodyPr>
            <a:normAutofit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67783" y="2167846"/>
            <a:ext cx="3885718" cy="26803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290" y="2167846"/>
            <a:ext cx="3991510" cy="268034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2157573" y="421239"/>
            <a:ext cx="4705563" cy="165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61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Observation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>
                <a:ea typeface="Gadugi" panose="020B0502040204020203" pitchFamily="34" charset="0"/>
              </a:rPr>
              <a:t>Cars manufactured in </a:t>
            </a:r>
            <a:r>
              <a:rPr lang="en-US" dirty="0" err="1">
                <a:ea typeface="Gadugi" panose="020B0502040204020203" pitchFamily="34" charset="0"/>
              </a:rPr>
              <a:t>mumbai</a:t>
            </a:r>
            <a:r>
              <a:rPr lang="en-US" dirty="0">
                <a:ea typeface="Gadugi" panose="020B0502040204020203" pitchFamily="34" charset="0"/>
              </a:rPr>
              <a:t> have higher </a:t>
            </a:r>
            <a:r>
              <a:rPr lang="en-US" dirty="0" smtClean="0">
                <a:ea typeface="Gadugi" panose="020B0502040204020203" pitchFamily="34" charset="0"/>
              </a:rPr>
              <a:t>price whereas </a:t>
            </a:r>
            <a:r>
              <a:rPr lang="en-US" dirty="0">
                <a:ea typeface="Gadugi" panose="020B0502040204020203" pitchFamily="34" charset="0"/>
              </a:rPr>
              <a:t>in </a:t>
            </a:r>
            <a:r>
              <a:rPr lang="en-US" dirty="0" err="1">
                <a:ea typeface="Gadugi" panose="020B0502040204020203" pitchFamily="34" charset="0"/>
              </a:rPr>
              <a:t>kolkata</a:t>
            </a:r>
            <a:r>
              <a:rPr lang="en-US" dirty="0">
                <a:ea typeface="Gadugi" panose="020B0502040204020203" pitchFamily="34" charset="0"/>
              </a:rPr>
              <a:t> price is cheapest.</a:t>
            </a:r>
          </a:p>
          <a:p>
            <a:pPr algn="just"/>
            <a:r>
              <a:rPr lang="en-US" dirty="0">
                <a:ea typeface="Gadugi" panose="020B0502040204020203" pitchFamily="34" charset="0"/>
              </a:rPr>
              <a:t>Car </a:t>
            </a:r>
            <a:r>
              <a:rPr lang="en-US" dirty="0" smtClean="0">
                <a:ea typeface="Gadugi" panose="020B0502040204020203" pitchFamily="34" charset="0"/>
              </a:rPr>
              <a:t>having  </a:t>
            </a:r>
            <a:r>
              <a:rPr lang="en-US" dirty="0">
                <a:ea typeface="Gadugi" panose="020B0502040204020203" pitchFamily="34" charset="0"/>
              </a:rPr>
              <a:t>1st or 2nd owner have higher price as they are well maintained</a:t>
            </a:r>
            <a:r>
              <a:rPr lang="en-US" dirty="0" smtClean="0">
                <a:ea typeface="Gadugi" panose="020B0502040204020203" pitchFamily="34" charset="0"/>
              </a:rPr>
              <a:t>.</a:t>
            </a:r>
          </a:p>
          <a:p>
            <a:pPr algn="just"/>
            <a:r>
              <a:rPr lang="en-US" dirty="0">
                <a:ea typeface="Gadugi" panose="020B0502040204020203" pitchFamily="34" charset="0"/>
              </a:rPr>
              <a:t>The availability of cars in 'Delhi'(2200+) is the highest among other cities</a:t>
            </a:r>
          </a:p>
          <a:p>
            <a:pPr algn="just"/>
            <a:r>
              <a:rPr lang="en-US" dirty="0">
                <a:ea typeface="Gadugi" panose="020B0502040204020203" pitchFamily="34" charset="0"/>
              </a:rPr>
              <a:t>Car having </a:t>
            </a:r>
            <a:r>
              <a:rPr lang="en-US" dirty="0" err="1">
                <a:ea typeface="Gadugi" panose="020B0502040204020203" pitchFamily="34" charset="0"/>
              </a:rPr>
              <a:t>fule</a:t>
            </a:r>
            <a:r>
              <a:rPr lang="en-US" dirty="0">
                <a:ea typeface="Gadugi" panose="020B0502040204020203" pitchFamily="34" charset="0"/>
              </a:rPr>
              <a:t> type as diesel have higher price.</a:t>
            </a:r>
          </a:p>
          <a:p>
            <a:pPr algn="just"/>
            <a:r>
              <a:rPr lang="en-US" dirty="0">
                <a:ea typeface="Gadugi" panose="020B0502040204020203" pitchFamily="34" charset="0"/>
              </a:rPr>
              <a:t>Automatic cars are costlier than </a:t>
            </a:r>
            <a:r>
              <a:rPr lang="en-US" dirty="0" smtClean="0">
                <a:ea typeface="Gadugi" panose="020B0502040204020203" pitchFamily="34" charset="0"/>
              </a:rPr>
              <a:t>manual.</a:t>
            </a:r>
            <a:endParaRPr lang="en-US" dirty="0">
              <a:ea typeface="Gadugi" panose="020B0502040204020203" pitchFamily="34" charset="0"/>
            </a:endParaRPr>
          </a:p>
          <a:p>
            <a:pPr algn="just"/>
            <a:r>
              <a:rPr lang="en-US" dirty="0" smtClean="0">
                <a:ea typeface="Gadugi" panose="020B0502040204020203" pitchFamily="34" charset="0"/>
              </a:rPr>
              <a:t>Cars </a:t>
            </a:r>
            <a:r>
              <a:rPr lang="en-US" dirty="0">
                <a:ea typeface="Gadugi" panose="020B0502040204020203" pitchFamily="34" charset="0"/>
              </a:rPr>
              <a:t>having </a:t>
            </a:r>
            <a:r>
              <a:rPr lang="en-US" dirty="0" err="1">
                <a:ea typeface="Gadugi" panose="020B0502040204020203" pitchFamily="34" charset="0"/>
              </a:rPr>
              <a:t>insuarance</a:t>
            </a:r>
            <a:r>
              <a:rPr lang="en-US" dirty="0">
                <a:ea typeface="Gadugi" panose="020B0502040204020203" pitchFamily="34" charset="0"/>
              </a:rPr>
              <a:t> type as "Zero </a:t>
            </a:r>
            <a:r>
              <a:rPr lang="en-US" dirty="0" err="1">
                <a:ea typeface="Gadugi" panose="020B0502040204020203" pitchFamily="34" charset="0"/>
              </a:rPr>
              <a:t>Depriciation</a:t>
            </a:r>
            <a:r>
              <a:rPr lang="en-US" dirty="0">
                <a:ea typeface="Gadugi" panose="020B0502040204020203" pitchFamily="34" charset="0"/>
              </a:rPr>
              <a:t>" have higher </a:t>
            </a:r>
            <a:r>
              <a:rPr lang="en-US" dirty="0" smtClean="0">
                <a:ea typeface="Gadugi" panose="020B0502040204020203" pitchFamily="34" charset="0"/>
              </a:rPr>
              <a:t>price.</a:t>
            </a:r>
          </a:p>
        </p:txBody>
      </p:sp>
    </p:spTree>
    <p:extLst>
      <p:ext uri="{BB962C8B-B14F-4D97-AF65-F5344CB8AC3E}">
        <p14:creationId xmlns:p14="http://schemas.microsoft.com/office/powerpoint/2010/main" val="3703868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00B050"/>
                </a:solidFill>
                <a:latin typeface="Book Antiqua" panose="02040602050305030304" pitchFamily="18" charset="0"/>
              </a:rPr>
              <a:t>Conclusion</a:t>
            </a:r>
            <a:endParaRPr lang="en-IN" sz="3600" dirty="0">
              <a:solidFill>
                <a:srgbClr val="00B05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739" y="1199614"/>
            <a:ext cx="3426431" cy="304361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4597685" cy="3518297"/>
          </a:xfrm>
        </p:spPr>
        <p:txBody>
          <a:bodyPr>
            <a:normAutofit fontScale="92500"/>
          </a:bodyPr>
          <a:lstStyle/>
          <a:p>
            <a:r>
              <a:rPr lang="en-IN" sz="1600" dirty="0" smtClean="0">
                <a:solidFill>
                  <a:schemeClr val="bg1"/>
                </a:solidFill>
              </a:rPr>
              <a:t>With this </a:t>
            </a:r>
            <a:r>
              <a:rPr lang="en-IN" sz="1600" dirty="0">
                <a:solidFill>
                  <a:schemeClr val="bg1"/>
                </a:solidFill>
              </a:rPr>
              <a:t>segment</a:t>
            </a:r>
            <a:r>
              <a:rPr lang="en-IN" sz="1600" dirty="0" smtClean="0">
                <a:solidFill>
                  <a:schemeClr val="bg1"/>
                </a:solidFill>
              </a:rPr>
              <a:t> </a:t>
            </a:r>
            <a:r>
              <a:rPr lang="en-IN" sz="1600" dirty="0">
                <a:solidFill>
                  <a:schemeClr val="bg1"/>
                </a:solidFill>
              </a:rPr>
              <a:t>India projected to be the 3rd largest market for used-cars by 2021</a:t>
            </a:r>
            <a:r>
              <a:rPr lang="en-IN" sz="1600" dirty="0" smtClean="0">
                <a:solidFill>
                  <a:schemeClr val="bg1"/>
                </a:solidFill>
              </a:rPr>
              <a:t>. </a:t>
            </a:r>
          </a:p>
          <a:p>
            <a:r>
              <a:rPr lang="en-IN" sz="1600" dirty="0" smtClean="0">
                <a:solidFill>
                  <a:schemeClr val="bg1"/>
                </a:solidFill>
              </a:rPr>
              <a:t>After the pandemic this projection says “India </a:t>
            </a:r>
            <a:r>
              <a:rPr lang="en-IN" sz="1600" dirty="0">
                <a:solidFill>
                  <a:schemeClr val="bg1"/>
                </a:solidFill>
              </a:rPr>
              <a:t>will be the biggest market for the used </a:t>
            </a:r>
            <a:r>
              <a:rPr lang="en-IN" sz="1600" dirty="0" smtClean="0">
                <a:solidFill>
                  <a:schemeClr val="bg1"/>
                </a:solidFill>
              </a:rPr>
              <a:t>cars”.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bg1"/>
                </a:solidFill>
              </a:rPr>
              <a:t>The </a:t>
            </a:r>
            <a:r>
              <a:rPr lang="en-US" sz="1600" dirty="0">
                <a:solidFill>
                  <a:schemeClr val="bg1"/>
                </a:solidFill>
              </a:rPr>
              <a:t>increased prices of new cars and the financial incapability of the customers to buy them, Used Car sales are on a global increase.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</a:rPr>
              <a:t>The availability of cars in 'Delhi'(2200+) is the </a:t>
            </a:r>
            <a:r>
              <a:rPr lang="en-US" sz="1600" dirty="0" smtClean="0">
                <a:solidFill>
                  <a:schemeClr val="bg1"/>
                </a:solidFill>
              </a:rPr>
              <a:t>highest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chemeClr val="bg1"/>
                </a:solidFill>
              </a:rPr>
              <a:t>Maruti</a:t>
            </a:r>
            <a:r>
              <a:rPr lang="en-US" sz="1600" dirty="0">
                <a:solidFill>
                  <a:schemeClr val="bg1"/>
                </a:solidFill>
              </a:rPr>
              <a:t> Suzuki </a:t>
            </a:r>
            <a:r>
              <a:rPr lang="en-US" sz="1600" dirty="0" smtClean="0">
                <a:solidFill>
                  <a:schemeClr val="bg1"/>
                </a:solidFill>
              </a:rPr>
              <a:t>has </a:t>
            </a:r>
            <a:r>
              <a:rPr lang="en-US" sz="1600" dirty="0">
                <a:solidFill>
                  <a:schemeClr val="bg1"/>
                </a:solidFill>
              </a:rPr>
              <a:t>always </a:t>
            </a:r>
            <a:r>
              <a:rPr lang="en-US" sz="1600" dirty="0" smtClean="0">
                <a:solidFill>
                  <a:schemeClr val="bg1"/>
                </a:solidFill>
              </a:rPr>
              <a:t>been the </a:t>
            </a:r>
            <a:r>
              <a:rPr lang="en-US" sz="1600" dirty="0">
                <a:solidFill>
                  <a:schemeClr val="bg1"/>
                </a:solidFill>
              </a:rPr>
              <a:t>top choice of used car </a:t>
            </a:r>
            <a:r>
              <a:rPr lang="en-US" sz="1600" dirty="0" smtClean="0">
                <a:solidFill>
                  <a:schemeClr val="bg1"/>
                </a:solidFill>
              </a:rPr>
              <a:t>buyers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and widely available, count </a:t>
            </a:r>
            <a:r>
              <a:rPr lang="en-US" sz="1600" dirty="0">
                <a:solidFill>
                  <a:schemeClr val="bg1"/>
                </a:solidFill>
              </a:rPr>
              <a:t>of </a:t>
            </a:r>
            <a:r>
              <a:rPr lang="en-US" sz="1600" dirty="0" smtClean="0">
                <a:solidFill>
                  <a:schemeClr val="bg1"/>
                </a:solidFill>
              </a:rPr>
              <a:t>2800+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bg1"/>
                </a:solidFill>
              </a:rPr>
              <a:t>Manly cars </a:t>
            </a:r>
            <a:r>
              <a:rPr lang="en-US" sz="1600" dirty="0">
                <a:solidFill>
                  <a:schemeClr val="bg1"/>
                </a:solidFill>
              </a:rPr>
              <a:t>runs with 'Petrol' with a count of </a:t>
            </a:r>
            <a:r>
              <a:rPr lang="en-US" sz="1600" dirty="0" smtClean="0">
                <a:solidFill>
                  <a:schemeClr val="bg1"/>
                </a:solidFill>
              </a:rPr>
              <a:t>3191.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bg1"/>
                </a:solidFill>
              </a:rPr>
              <a:t>High </a:t>
            </a:r>
            <a:r>
              <a:rPr lang="en-US" sz="1600" dirty="0">
                <a:solidFill>
                  <a:schemeClr val="bg1"/>
                </a:solidFill>
              </a:rPr>
              <a:t>budget car among all cities: Toyota , </a:t>
            </a:r>
            <a:r>
              <a:rPr lang="en-US" sz="1600" dirty="0" smtClean="0">
                <a:solidFill>
                  <a:schemeClr val="bg1"/>
                </a:solidFill>
              </a:rPr>
              <a:t>in Mumbai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bg1"/>
                </a:solidFill>
              </a:rPr>
              <a:t>Low </a:t>
            </a:r>
            <a:r>
              <a:rPr lang="en-US" sz="1600" dirty="0">
                <a:solidFill>
                  <a:schemeClr val="bg1"/>
                </a:solidFill>
              </a:rPr>
              <a:t>budget car among all cities: </a:t>
            </a:r>
            <a:r>
              <a:rPr lang="en-US" sz="1600" dirty="0" err="1">
                <a:solidFill>
                  <a:schemeClr val="bg1"/>
                </a:solidFill>
              </a:rPr>
              <a:t>Maruti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AltoLX</a:t>
            </a:r>
            <a:r>
              <a:rPr lang="en-US" sz="1600" dirty="0" smtClean="0">
                <a:solidFill>
                  <a:schemeClr val="bg1"/>
                </a:solidFill>
              </a:rPr>
              <a:t>, etc.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7444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5707" y="267128"/>
            <a:ext cx="5886913" cy="776267"/>
          </a:xfrm>
        </p:spPr>
        <p:txBody>
          <a:bodyPr>
            <a:normAutofit/>
          </a:bodyPr>
          <a:lstStyle/>
          <a:p>
            <a:r>
              <a:rPr lang="en-US" sz="2200" dirty="0"/>
              <a:t>Car </a:t>
            </a:r>
            <a:r>
              <a:rPr lang="en-US" sz="2200" dirty="0" smtClean="0"/>
              <a:t>become </a:t>
            </a:r>
            <a:r>
              <a:rPr lang="en-US" sz="2200" dirty="0"/>
              <a:t>basic requirement </a:t>
            </a:r>
            <a:r>
              <a:rPr lang="en-US" sz="2200" dirty="0" smtClean="0"/>
              <a:t>in this fast and dynamic world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490" y="1069975"/>
            <a:ext cx="5461533" cy="3617913"/>
          </a:xfrm>
        </p:spPr>
      </p:pic>
    </p:spTree>
    <p:extLst>
      <p:ext uri="{BB962C8B-B14F-4D97-AF65-F5344CB8AC3E}">
        <p14:creationId xmlns:p14="http://schemas.microsoft.com/office/powerpoint/2010/main" val="937092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706" y="2233932"/>
            <a:ext cx="4286250" cy="23336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84" y="1447857"/>
            <a:ext cx="3750069" cy="23741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Car has become basic requirement of every person in this fast and dynamic </a:t>
            </a:r>
            <a:r>
              <a:rPr lang="en-US" sz="2000" dirty="0" smtClean="0"/>
              <a:t>world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More consumers are looking at second-hand entry-level cars as opposed to buying new cars, this has taken a major chunk out of new car </a:t>
            </a:r>
            <a:r>
              <a:rPr lang="en-US" sz="2000" dirty="0" smtClean="0"/>
              <a:t>sales, It’s a trend grown.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/>
              <a:t>Web </a:t>
            </a:r>
            <a:r>
              <a:rPr lang="en-US" sz="2000" dirty="0"/>
              <a:t>scraping using website Cars24 and data of scraped price of a used </a:t>
            </a:r>
            <a:r>
              <a:rPr lang="en-US" sz="2000" dirty="0" smtClean="0"/>
              <a:t>car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Used cars selling more than new cars in India! To be world’s third largest market</a:t>
            </a:r>
            <a:r>
              <a:rPr lang="en-US" sz="2000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/>
              <a:t>In the last year, demand for used cars has soared with over 42 lakh buyers (Source: CRISIL</a:t>
            </a:r>
            <a:r>
              <a:rPr lang="en-IN" sz="2000" dirty="0" smtClean="0"/>
              <a:t>).</a:t>
            </a:r>
            <a:endParaRPr lang="en-US" sz="2000" dirty="0"/>
          </a:p>
          <a:p>
            <a:r>
              <a:rPr lang="en-IN" sz="2000" dirty="0"/>
              <a:t>I</a:t>
            </a:r>
            <a:r>
              <a:rPr lang="en-IN" sz="2000" dirty="0" smtClean="0"/>
              <a:t>n </a:t>
            </a:r>
            <a:r>
              <a:rPr lang="en-IN" sz="2000" dirty="0"/>
              <a:t>“The Indian Express” </a:t>
            </a:r>
            <a:r>
              <a:rPr lang="en-IN" sz="2000" dirty="0" smtClean="0"/>
              <a:t>quotes </a:t>
            </a:r>
            <a:r>
              <a:rPr lang="en-IN" sz="2000" dirty="0"/>
              <a:t>a study by </a:t>
            </a:r>
            <a:r>
              <a:rPr lang="en-IN" sz="2000" dirty="0" err="1" smtClean="0"/>
              <a:t>Mckinsey</a:t>
            </a:r>
            <a:r>
              <a:rPr lang="en-IN" sz="2000" dirty="0"/>
              <a:t>, that </a:t>
            </a:r>
            <a:r>
              <a:rPr lang="en-IN" sz="2000" dirty="0" smtClean="0"/>
              <a:t>projected </a:t>
            </a:r>
            <a:r>
              <a:rPr lang="en-IN" sz="2000" dirty="0"/>
              <a:t>India</a:t>
            </a:r>
            <a:r>
              <a:rPr lang="en-IN" sz="2000" dirty="0" smtClean="0"/>
              <a:t> </a:t>
            </a:r>
            <a:r>
              <a:rPr lang="en-IN" sz="2000" dirty="0"/>
              <a:t>to </a:t>
            </a:r>
            <a:r>
              <a:rPr lang="en-IN" sz="2000" dirty="0" smtClean="0"/>
              <a:t>3rd </a:t>
            </a:r>
            <a:r>
              <a:rPr lang="en-IN" sz="2000" dirty="0"/>
              <a:t>largest market </a:t>
            </a:r>
            <a:r>
              <a:rPr lang="en-IN" sz="2000" dirty="0" smtClean="0"/>
              <a:t>of </a:t>
            </a:r>
            <a:r>
              <a:rPr lang="en-IN" sz="2000" dirty="0"/>
              <a:t>used-cars by 2021.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</a:t>
            </a:r>
            <a:r>
              <a:rPr lang="en-US" dirty="0"/>
              <a:t>Problem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/>
            <a:r>
              <a:rPr lang="en-IN" sz="1800" dirty="0"/>
              <a:t>The dataset has been scraped from website Cars24  this data is only for academic use, not for any commercial. </a:t>
            </a:r>
          </a:p>
          <a:p>
            <a:pPr lvl="0" algn="just"/>
            <a:r>
              <a:rPr lang="en-IN" sz="1800" dirty="0"/>
              <a:t>The dataset describe data related to cars with 5000+ </a:t>
            </a:r>
            <a:r>
              <a:rPr lang="en-IN" sz="1800" dirty="0" smtClean="0"/>
              <a:t>records.</a:t>
            </a:r>
            <a:endParaRPr lang="en-US" sz="1800" dirty="0"/>
          </a:p>
          <a:p>
            <a:pPr lvl="0" algn="just"/>
            <a:r>
              <a:rPr lang="en-US" sz="1800" dirty="0" smtClean="0"/>
              <a:t>There </a:t>
            </a:r>
            <a:r>
              <a:rPr lang="en-US" sz="1800" dirty="0"/>
              <a:t>are various topics on which the prediction can be </a:t>
            </a:r>
            <a:r>
              <a:rPr lang="en-US" sz="1800" dirty="0" smtClean="0"/>
              <a:t>applied like: </a:t>
            </a:r>
            <a:r>
              <a:rPr lang="en-US" sz="1400" dirty="0" smtClean="0"/>
              <a:t>(Model, Price, Location, Fuel, Driven(Km), EMI)</a:t>
            </a:r>
          </a:p>
          <a:p>
            <a:pPr lvl="0" algn="just"/>
            <a:r>
              <a:rPr lang="en-US" sz="1800" dirty="0" smtClean="0"/>
              <a:t>Model </a:t>
            </a:r>
            <a:r>
              <a:rPr lang="en-US" sz="1800" dirty="0"/>
              <a:t>will be good for management to understand the pricing or the requirement of this dynamic new market.</a:t>
            </a:r>
            <a:endParaRPr lang="en-US" sz="1800" dirty="0" smtClean="0"/>
          </a:p>
          <a:p>
            <a:pPr lvl="0" algn="just"/>
            <a:r>
              <a:rPr lang="en-IN" sz="1800" dirty="0" smtClean="0"/>
              <a:t>Understanding </a:t>
            </a:r>
            <a:r>
              <a:rPr lang="en-IN" sz="1800" dirty="0"/>
              <a:t>of past, present and the future </a:t>
            </a:r>
            <a:r>
              <a:rPr lang="en-IN" sz="1800" dirty="0" smtClean="0"/>
              <a:t>of used car by analysing </a:t>
            </a:r>
            <a:r>
              <a:rPr lang="en-IN" sz="1800" dirty="0"/>
              <a:t>previous market trends and price ranges, </a:t>
            </a:r>
            <a:r>
              <a:rPr lang="en-IN" sz="1800" dirty="0" smtClean="0"/>
              <a:t>upcoming </a:t>
            </a:r>
            <a:r>
              <a:rPr lang="en-IN" sz="1800" dirty="0"/>
              <a:t>developments future prices will be </a:t>
            </a:r>
            <a:r>
              <a:rPr lang="en-IN" sz="1800" dirty="0" smtClean="0"/>
              <a:t>predicted.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 contain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Car details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pPr algn="just"/>
            <a:r>
              <a:rPr lang="en-US" sz="2600" dirty="0" smtClean="0"/>
              <a:t>Car-Brand</a:t>
            </a:r>
          </a:p>
          <a:p>
            <a:pPr algn="just"/>
            <a:r>
              <a:rPr lang="en-US" sz="2600" dirty="0" smtClean="0"/>
              <a:t>Model</a:t>
            </a:r>
          </a:p>
          <a:p>
            <a:pPr algn="just"/>
            <a:r>
              <a:rPr lang="en-US" sz="2600" dirty="0" smtClean="0"/>
              <a:t>Price</a:t>
            </a:r>
          </a:p>
          <a:p>
            <a:pPr algn="just"/>
            <a:r>
              <a:rPr lang="en-US" sz="2600" dirty="0" smtClean="0"/>
              <a:t>Location</a:t>
            </a:r>
          </a:p>
          <a:p>
            <a:pPr algn="just"/>
            <a:r>
              <a:rPr lang="en-US" sz="2600" dirty="0" smtClean="0"/>
              <a:t>Fuel</a:t>
            </a:r>
          </a:p>
          <a:p>
            <a:pPr algn="just"/>
            <a:r>
              <a:rPr lang="en-US" sz="2600" dirty="0" smtClean="0"/>
              <a:t>Driven(</a:t>
            </a:r>
            <a:r>
              <a:rPr lang="en-US" sz="2600" dirty="0" err="1" smtClean="0"/>
              <a:t>Kms</a:t>
            </a:r>
            <a:r>
              <a:rPr lang="en-US" sz="2600" dirty="0" smtClean="0"/>
              <a:t>)</a:t>
            </a:r>
          </a:p>
          <a:p>
            <a:pPr algn="just"/>
            <a:r>
              <a:rPr lang="en-US" sz="2600" dirty="0" smtClean="0"/>
              <a:t>EMI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Model building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342900" lvl="1" indent="-342900" algn="just">
              <a:buFont typeface="Arial" pitchFamily="34" charset="0"/>
              <a:buChar char="•"/>
            </a:pPr>
            <a:r>
              <a:rPr lang="en-US" sz="1900" dirty="0" smtClean="0"/>
              <a:t>Analyze dataset </a:t>
            </a:r>
            <a:r>
              <a:rPr lang="en-US" sz="1900" dirty="0"/>
              <a:t>of </a:t>
            </a:r>
            <a:r>
              <a:rPr lang="en-US" sz="1900" dirty="0" smtClean="0"/>
              <a:t>Car </a:t>
            </a:r>
            <a:r>
              <a:rPr lang="en-US" sz="1900" dirty="0"/>
              <a:t>Price Prediction.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sz="1900" dirty="0"/>
              <a:t>EDA </a:t>
            </a:r>
            <a:r>
              <a:rPr lang="en-US" sz="1900" dirty="0"/>
              <a:t>steps </a:t>
            </a:r>
            <a:r>
              <a:rPr lang="en-US" sz="1900" dirty="0"/>
              <a:t>for cleaning </a:t>
            </a:r>
            <a:r>
              <a:rPr lang="en-US" sz="1900" dirty="0"/>
              <a:t>the dataset.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sz="1900" dirty="0"/>
              <a:t>Overall analysis </a:t>
            </a:r>
            <a:r>
              <a:rPr lang="en-US" sz="1900" dirty="0" smtClean="0"/>
              <a:t>of problem</a:t>
            </a:r>
            <a:r>
              <a:rPr lang="en-US" sz="1900" dirty="0"/>
              <a:t>.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sz="1900" dirty="0"/>
              <a:t>Model building from </a:t>
            </a:r>
            <a:r>
              <a:rPr lang="en-US" sz="1900" dirty="0" smtClean="0"/>
              <a:t>train &amp; test.</a:t>
            </a:r>
            <a:endParaRPr lang="en-US" sz="1900" dirty="0"/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sz="1900" dirty="0"/>
              <a:t>Predicting Car Price for test section</a:t>
            </a:r>
            <a:r>
              <a:rPr lang="en-US" sz="1900" dirty="0" smtClean="0"/>
              <a:t>.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Things </a:t>
            </a:r>
            <a:r>
              <a:rPr lang="en-US" dirty="0" smtClean="0"/>
              <a:t>before buying </a:t>
            </a:r>
            <a:r>
              <a:rPr lang="en-US" dirty="0"/>
              <a:t>a Used Car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0070" y="1069258"/>
            <a:ext cx="5906729" cy="3810967"/>
          </a:xfrm>
        </p:spPr>
        <p:txBody>
          <a:bodyPr>
            <a:noAutofit/>
          </a:bodyPr>
          <a:lstStyle/>
          <a:p>
            <a:pPr algn="just"/>
            <a:r>
              <a:rPr lang="en-US" sz="1400" dirty="0" smtClean="0"/>
              <a:t>Locating </a:t>
            </a:r>
            <a:r>
              <a:rPr lang="en-US" sz="1400" dirty="0"/>
              <a:t>your dream car</a:t>
            </a:r>
          </a:p>
          <a:p>
            <a:pPr algn="just"/>
            <a:r>
              <a:rPr lang="en-US" sz="1400" dirty="0"/>
              <a:t>Inspection of </a:t>
            </a:r>
            <a:r>
              <a:rPr lang="en-US" sz="1200" dirty="0" smtClean="0"/>
              <a:t>car   (Filter conditions,  Fluid levels,  Brake integrity, Tire health)</a:t>
            </a:r>
            <a:endParaRPr lang="en-US" sz="1200" dirty="0"/>
          </a:p>
          <a:p>
            <a:pPr algn="just"/>
            <a:r>
              <a:rPr lang="en-US" sz="1400" dirty="0" smtClean="0"/>
              <a:t>Finalizing </a:t>
            </a:r>
            <a:r>
              <a:rPr lang="en-US" sz="1400" dirty="0"/>
              <a:t>on the price</a:t>
            </a:r>
          </a:p>
          <a:p>
            <a:pPr algn="just"/>
            <a:r>
              <a:rPr lang="en-US" sz="1400" dirty="0"/>
              <a:t>Transferring of ownership </a:t>
            </a:r>
            <a:r>
              <a:rPr lang="en-US" sz="1200" dirty="0" smtClean="0"/>
              <a:t>(such </a:t>
            </a:r>
            <a:r>
              <a:rPr lang="en-US" sz="1200" dirty="0"/>
              <a:t>as RC book, Insurance note, Emission </a:t>
            </a:r>
            <a:r>
              <a:rPr lang="en-US" sz="1200" dirty="0" smtClean="0"/>
              <a:t>certificate)</a:t>
            </a:r>
          </a:p>
          <a:p>
            <a:pPr marL="0" indent="0" algn="just">
              <a:buNone/>
            </a:pPr>
            <a:endParaRPr lang="en-US" sz="1200" dirty="0" smtClean="0"/>
          </a:p>
          <a:p>
            <a:pPr algn="just"/>
            <a:r>
              <a:rPr lang="en-US" sz="1400" dirty="0" smtClean="0"/>
              <a:t>Deciding </a:t>
            </a:r>
            <a:r>
              <a:rPr lang="en-US" sz="1400" dirty="0"/>
              <a:t>on the price to be quoted buying a car is a cumbersome and complicated task as involves so many </a:t>
            </a:r>
            <a:r>
              <a:rPr lang="en-US" sz="1400" dirty="0" smtClean="0"/>
              <a:t>factors </a:t>
            </a:r>
            <a:endParaRPr lang="en-US" sz="1400" dirty="0"/>
          </a:p>
          <a:p>
            <a:pPr algn="just"/>
            <a:r>
              <a:rPr lang="en-US" sz="1400" dirty="0"/>
              <a:t>First decide about your priority of car, i.e. whether you are looking for a particular brand or a car which suits your traveling needs then decide.</a:t>
            </a:r>
          </a:p>
          <a:p>
            <a:pPr algn="just"/>
            <a:r>
              <a:rPr lang="en-US" sz="1400" dirty="0"/>
              <a:t>Check on classifieds sites to get an idea on the quoted price for particular models and year of make along with accessories present. </a:t>
            </a:r>
          </a:p>
          <a:p>
            <a:pPr algn="just"/>
            <a:r>
              <a:rPr lang="en-US" sz="1400" dirty="0"/>
              <a:t>Use the above checklist to counter offer the seller’s </a:t>
            </a:r>
            <a:r>
              <a:rPr lang="en-US" sz="1400" dirty="0" smtClean="0"/>
              <a:t>price.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95164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Book Antiqua" panose="02040602050305030304" pitchFamily="18" charset="0"/>
              </a:rPr>
              <a:t>Price Prediction </a:t>
            </a:r>
            <a:r>
              <a:rPr lang="en-IN" b="1" dirty="0" smtClean="0">
                <a:latin typeface="Book Antiqua" panose="02040602050305030304" pitchFamily="18" charset="0"/>
              </a:rPr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Car Price prediction, is </a:t>
            </a:r>
            <a:r>
              <a:rPr lang="en-US" sz="2400" dirty="0" smtClean="0"/>
              <a:t>important for  </a:t>
            </a:r>
            <a:r>
              <a:rPr lang="en-US" sz="2400" dirty="0"/>
              <a:t>both buyer </a:t>
            </a:r>
            <a:r>
              <a:rPr lang="en-US" sz="2400" dirty="0" smtClean="0"/>
              <a:t>&amp; dealer.</a:t>
            </a:r>
            <a:endParaRPr lang="en-US" sz="2400" dirty="0"/>
          </a:p>
          <a:p>
            <a:pPr algn="just"/>
            <a:r>
              <a:rPr lang="en-US" sz="2400" dirty="0" smtClean="0"/>
              <a:t>Prediction </a:t>
            </a:r>
            <a:r>
              <a:rPr lang="en-US" sz="2400" dirty="0"/>
              <a:t>car prices are expected to help people who plan to buy a car so they can </a:t>
            </a:r>
            <a:r>
              <a:rPr lang="en-US" sz="2400" dirty="0" smtClean="0"/>
              <a:t>know </a:t>
            </a:r>
            <a:r>
              <a:rPr lang="en-US" sz="2400" dirty="0"/>
              <a:t>the price </a:t>
            </a:r>
            <a:r>
              <a:rPr lang="en-US" sz="2400" dirty="0" smtClean="0"/>
              <a:t>range. </a:t>
            </a:r>
            <a:endParaRPr lang="en-IN" sz="2400" dirty="0"/>
          </a:p>
          <a:p>
            <a:pPr algn="just"/>
            <a:r>
              <a:rPr lang="en-IN" sz="2400" dirty="0" smtClean="0"/>
              <a:t>The model </a:t>
            </a:r>
            <a:r>
              <a:rPr lang="en-IN" sz="2400" dirty="0"/>
              <a:t>will </a:t>
            </a:r>
            <a:r>
              <a:rPr lang="en-IN" sz="2400" dirty="0" smtClean="0"/>
              <a:t>also used </a:t>
            </a:r>
            <a:r>
              <a:rPr lang="en-IN" sz="2400" dirty="0"/>
              <a:t>by the management </a:t>
            </a:r>
            <a:r>
              <a:rPr lang="en-IN" sz="2400" dirty="0" smtClean="0"/>
              <a:t>of car selling company to </a:t>
            </a:r>
            <a:r>
              <a:rPr lang="en-IN" sz="2400" dirty="0"/>
              <a:t>understand how exactly the price vary with the variable and </a:t>
            </a:r>
            <a:r>
              <a:rPr lang="en-IN" sz="2400" dirty="0" smtClean="0"/>
              <a:t>what are </a:t>
            </a:r>
            <a:r>
              <a:rPr lang="en-IN" sz="2400" dirty="0"/>
              <a:t>the requirement of customers.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36666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/>
              <a:t>Steps Involved</a:t>
            </a:r>
            <a:r>
              <a:rPr lang="en-US" sz="2000" dirty="0" smtClean="0"/>
              <a:t>:</a:t>
            </a:r>
          </a:p>
          <a:p>
            <a:pPr marL="0" indent="0" algn="just">
              <a:buNone/>
            </a:pP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/>
              <a:t>Importing the required packages into our python </a:t>
            </a:r>
            <a:endParaRPr lang="en-US" sz="2000" dirty="0" smtClean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 smtClean="0"/>
              <a:t>Importing </a:t>
            </a:r>
            <a:r>
              <a:rPr lang="en-US" sz="2000" dirty="0"/>
              <a:t>the house price data and do some </a:t>
            </a:r>
            <a:r>
              <a:rPr lang="en-US" sz="2000" dirty="0"/>
              <a:t>EDA</a:t>
            </a: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/>
              <a:t>Data Visualization on the house price data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/>
              <a:t>Feature Selection &amp; Data Split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/>
              <a:t>Modeling the data using the algorithms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/>
              <a:t>Evaluating the built model using the evaluation </a:t>
            </a:r>
            <a:r>
              <a:rPr lang="en-US" sz="2000" dirty="0"/>
              <a:t>metrics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651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Book Antiqua" panose="02040602050305030304" pitchFamily="18" charset="0"/>
              </a:rPr>
              <a:t>Data Cleaning </a:t>
            </a:r>
            <a:r>
              <a:rPr lang="en-IN" sz="2800" dirty="0" smtClean="0">
                <a:latin typeface="Book Antiqua" panose="02040602050305030304" pitchFamily="18" charset="0"/>
              </a:rPr>
              <a:t>and model building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IN" sz="2400" dirty="0"/>
              <a:t>In my datasets I found null values, outliers and also skewness.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400" dirty="0"/>
              <a:t>Imputation </a:t>
            </a:r>
            <a:r>
              <a:rPr lang="en-IN" sz="2400" dirty="0"/>
              <a:t>method to replace null values. To remove outliers </a:t>
            </a:r>
            <a:r>
              <a:rPr lang="en-IN" sz="2400" dirty="0"/>
              <a:t>used </a:t>
            </a:r>
            <a:r>
              <a:rPr lang="en-IN" sz="2400" dirty="0"/>
              <a:t>z-score </a:t>
            </a:r>
            <a:r>
              <a:rPr lang="en-IN" sz="2400" dirty="0"/>
              <a:t>method, and </a:t>
            </a:r>
            <a:r>
              <a:rPr lang="en-IN" sz="2400" dirty="0"/>
              <a:t>to remove skewness </a:t>
            </a:r>
            <a:r>
              <a:rPr lang="en-IN" sz="2400" dirty="0"/>
              <a:t>used </a:t>
            </a:r>
            <a:r>
              <a:rPr lang="en-IN" sz="2400" dirty="0"/>
              <a:t>yeo-</a:t>
            </a:r>
            <a:r>
              <a:rPr lang="en-IN" sz="2400" dirty="0" err="1"/>
              <a:t>johnson</a:t>
            </a:r>
            <a:r>
              <a:rPr lang="en-IN" sz="2400" dirty="0"/>
              <a:t> method.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400" dirty="0"/>
              <a:t>To encode the categorical </a:t>
            </a:r>
            <a:r>
              <a:rPr lang="en-IN" sz="2400" dirty="0"/>
              <a:t>columns; uses </a:t>
            </a:r>
            <a:r>
              <a:rPr lang="en-IN" sz="2400" dirty="0"/>
              <a:t>Label Encoding.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400" dirty="0"/>
              <a:t>Also used </a:t>
            </a:r>
            <a:r>
              <a:rPr lang="en-IN" sz="2400" dirty="0"/>
              <a:t>standardization. Then </a:t>
            </a:r>
            <a:r>
              <a:rPr lang="en-IN" sz="2400" dirty="0"/>
              <a:t>model </a:t>
            </a:r>
            <a:r>
              <a:rPr lang="en-IN" sz="2400" dirty="0"/>
              <a:t>building with all regression algorithms.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1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887</Words>
  <Application>Microsoft Office PowerPoint</Application>
  <PresentationFormat>On-screen Show (16:9)</PresentationFormat>
  <Paragraphs>100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Book Antiqua</vt:lpstr>
      <vt:lpstr>Calibri</vt:lpstr>
      <vt:lpstr>Courier New</vt:lpstr>
      <vt:lpstr>Gadugi</vt:lpstr>
      <vt:lpstr>Helvetica</vt:lpstr>
      <vt:lpstr>Times New Roman</vt:lpstr>
      <vt:lpstr>Wingdings</vt:lpstr>
      <vt:lpstr>Office Theme</vt:lpstr>
      <vt:lpstr>Used Car: Price-Prediction</vt:lpstr>
      <vt:lpstr>Car become basic requirement in this fast and dynamic world</vt:lpstr>
      <vt:lpstr>Introduction:</vt:lpstr>
      <vt:lpstr>Understanding Problem </vt:lpstr>
      <vt:lpstr>Dataset contain </vt:lpstr>
      <vt:lpstr>Things before buying a Used Car</vt:lpstr>
      <vt:lpstr>Price Prediction :</vt:lpstr>
      <vt:lpstr>Exploratory data analysis.</vt:lpstr>
      <vt:lpstr>Data Cleaning and model building</vt:lpstr>
      <vt:lpstr>Model Performance</vt:lpstr>
      <vt:lpstr> Model building </vt:lpstr>
      <vt:lpstr>Imputation methods</vt:lpstr>
      <vt:lpstr> </vt:lpstr>
      <vt:lpstr>Average Price all the brands of cars and total no. of cars</vt:lpstr>
      <vt:lpstr>PowerPoint Presentation</vt:lpstr>
      <vt:lpstr>Cars in different brands of cars cities based on Gear (i.e: Automatic / Manual)</vt:lpstr>
      <vt:lpstr> </vt:lpstr>
      <vt:lpstr>Observation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2022-04-03T18:04:55Z</dcterms:modified>
</cp:coreProperties>
</file>