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8" r:id="rId3"/>
    <p:sldId id="259" r:id="rId4"/>
    <p:sldId id="260" r:id="rId5"/>
    <p:sldId id="262" r:id="rId6"/>
    <p:sldId id="261" r:id="rId7"/>
    <p:sldId id="263" r:id="rId8"/>
    <p:sldId id="273" r:id="rId9"/>
    <p:sldId id="264" r:id="rId10"/>
    <p:sldId id="265" r:id="rId11"/>
    <p:sldId id="266" r:id="rId12"/>
    <p:sldId id="271" r:id="rId13"/>
    <p:sldId id="267" r:id="rId14"/>
    <p:sldId id="268" r:id="rId15"/>
    <p:sldId id="272" r:id="rId16"/>
    <p:sldId id="269" r:id="rId17"/>
    <p:sldId id="274" r:id="rId18"/>
    <p:sldId id="275" r:id="rId19"/>
    <p:sldId id="270" r:id="rId20"/>
    <p:sldId id="276" r:id="rId21"/>
    <p:sldId id="277" r:id="rId22"/>
    <p:sldId id="25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B33897-5A07-4D5A-B6D8-B1EEDB84E633}" type="datetimeFigureOut">
              <a:rPr lang="en-IN" smtClean="0"/>
              <a:t>05-05-2022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E193E38-5ECD-4F4B-86E1-107F8B0999E7}" type="slidenum">
              <a:rPr lang="en-IN" smtClean="0"/>
              <a:t>‹#›</a:t>
            </a:fld>
            <a:endParaRPr lang="en-IN"/>
          </a:p>
        </p:txBody>
      </p:sp>
    </p:spTree>
    <p:extLst>
      <p:ext uri="{BB962C8B-B14F-4D97-AF65-F5344CB8AC3E}">
        <p14:creationId xmlns:p14="http://schemas.microsoft.com/office/powerpoint/2010/main" val="1345935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B33897-5A07-4D5A-B6D8-B1EEDB84E633}"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193E38-5ECD-4F4B-86E1-107F8B0999E7}" type="slidenum">
              <a:rPr lang="en-IN" smtClean="0"/>
              <a:t>‹#›</a:t>
            </a:fld>
            <a:endParaRPr lang="en-IN"/>
          </a:p>
        </p:txBody>
      </p:sp>
    </p:spTree>
    <p:extLst>
      <p:ext uri="{BB962C8B-B14F-4D97-AF65-F5344CB8AC3E}">
        <p14:creationId xmlns:p14="http://schemas.microsoft.com/office/powerpoint/2010/main" val="336266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B33897-5A07-4D5A-B6D8-B1EEDB84E633}"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93E38-5ECD-4F4B-86E1-107F8B0999E7}" type="slidenum">
              <a:rPr lang="en-IN" smtClean="0"/>
              <a:t>‹#›</a:t>
            </a:fld>
            <a:endParaRPr lang="en-IN"/>
          </a:p>
        </p:txBody>
      </p:sp>
    </p:spTree>
    <p:extLst>
      <p:ext uri="{BB962C8B-B14F-4D97-AF65-F5344CB8AC3E}">
        <p14:creationId xmlns:p14="http://schemas.microsoft.com/office/powerpoint/2010/main" val="270815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B33897-5A07-4D5A-B6D8-B1EEDB84E633}"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93E38-5ECD-4F4B-86E1-107F8B0999E7}" type="slidenum">
              <a:rPr lang="en-IN" smtClean="0"/>
              <a:t>‹#›</a:t>
            </a:fld>
            <a:endParaRPr lang="en-IN"/>
          </a:p>
        </p:txBody>
      </p:sp>
    </p:spTree>
    <p:extLst>
      <p:ext uri="{BB962C8B-B14F-4D97-AF65-F5344CB8AC3E}">
        <p14:creationId xmlns:p14="http://schemas.microsoft.com/office/powerpoint/2010/main" val="3882160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B33897-5A07-4D5A-B6D8-B1EEDB84E633}"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93E38-5ECD-4F4B-86E1-107F8B0999E7}" type="slidenum">
              <a:rPr lang="en-IN" smtClean="0"/>
              <a:t>‹#›</a:t>
            </a:fld>
            <a:endParaRPr lang="en-IN"/>
          </a:p>
        </p:txBody>
      </p:sp>
    </p:spTree>
    <p:extLst>
      <p:ext uri="{BB962C8B-B14F-4D97-AF65-F5344CB8AC3E}">
        <p14:creationId xmlns:p14="http://schemas.microsoft.com/office/powerpoint/2010/main" val="3643917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B33897-5A07-4D5A-B6D8-B1EEDB84E633}"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93E38-5ECD-4F4B-86E1-107F8B0999E7}" type="slidenum">
              <a:rPr lang="en-IN" smtClean="0"/>
              <a:t>‹#›</a:t>
            </a:fld>
            <a:endParaRPr lang="en-IN"/>
          </a:p>
        </p:txBody>
      </p:sp>
    </p:spTree>
    <p:extLst>
      <p:ext uri="{BB962C8B-B14F-4D97-AF65-F5344CB8AC3E}">
        <p14:creationId xmlns:p14="http://schemas.microsoft.com/office/powerpoint/2010/main" val="3425741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B33897-5A07-4D5A-B6D8-B1EEDB84E633}"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93E38-5ECD-4F4B-86E1-107F8B0999E7}" type="slidenum">
              <a:rPr lang="en-IN" smtClean="0"/>
              <a:t>‹#›</a:t>
            </a:fld>
            <a:endParaRPr lang="en-IN"/>
          </a:p>
        </p:txBody>
      </p:sp>
    </p:spTree>
    <p:extLst>
      <p:ext uri="{BB962C8B-B14F-4D97-AF65-F5344CB8AC3E}">
        <p14:creationId xmlns:p14="http://schemas.microsoft.com/office/powerpoint/2010/main" val="2463431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B33897-5A07-4D5A-B6D8-B1EEDB84E633}"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93E38-5ECD-4F4B-86E1-107F8B0999E7}" type="slidenum">
              <a:rPr lang="en-IN" smtClean="0"/>
              <a:t>‹#›</a:t>
            </a:fld>
            <a:endParaRPr lang="en-IN"/>
          </a:p>
        </p:txBody>
      </p:sp>
    </p:spTree>
    <p:extLst>
      <p:ext uri="{BB962C8B-B14F-4D97-AF65-F5344CB8AC3E}">
        <p14:creationId xmlns:p14="http://schemas.microsoft.com/office/powerpoint/2010/main" val="681678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B33897-5A07-4D5A-B6D8-B1EEDB84E633}"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93E38-5ECD-4F4B-86E1-107F8B0999E7}" type="slidenum">
              <a:rPr lang="en-IN" smtClean="0"/>
              <a:t>‹#›</a:t>
            </a:fld>
            <a:endParaRPr lang="en-IN"/>
          </a:p>
        </p:txBody>
      </p:sp>
    </p:spTree>
    <p:extLst>
      <p:ext uri="{BB962C8B-B14F-4D97-AF65-F5344CB8AC3E}">
        <p14:creationId xmlns:p14="http://schemas.microsoft.com/office/powerpoint/2010/main" val="94223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B33897-5A07-4D5A-B6D8-B1EEDB84E633}"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E193E38-5ECD-4F4B-86E1-107F8B0999E7}" type="slidenum">
              <a:rPr lang="en-IN" smtClean="0"/>
              <a:t>‹#›</a:t>
            </a:fld>
            <a:endParaRPr lang="en-IN"/>
          </a:p>
        </p:txBody>
      </p:sp>
    </p:spTree>
    <p:extLst>
      <p:ext uri="{BB962C8B-B14F-4D97-AF65-F5344CB8AC3E}">
        <p14:creationId xmlns:p14="http://schemas.microsoft.com/office/powerpoint/2010/main" val="2030214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B33897-5A07-4D5A-B6D8-B1EEDB84E633}"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193E38-5ECD-4F4B-86E1-107F8B0999E7}" type="slidenum">
              <a:rPr lang="en-IN" smtClean="0"/>
              <a:t>‹#›</a:t>
            </a:fld>
            <a:endParaRPr lang="en-IN"/>
          </a:p>
        </p:txBody>
      </p:sp>
    </p:spTree>
    <p:extLst>
      <p:ext uri="{BB962C8B-B14F-4D97-AF65-F5344CB8AC3E}">
        <p14:creationId xmlns:p14="http://schemas.microsoft.com/office/powerpoint/2010/main" val="390883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B33897-5A07-4D5A-B6D8-B1EEDB84E633}"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193E38-5ECD-4F4B-86E1-107F8B0999E7}" type="slidenum">
              <a:rPr lang="en-IN" smtClean="0"/>
              <a:t>‹#›</a:t>
            </a:fld>
            <a:endParaRPr lang="en-IN"/>
          </a:p>
        </p:txBody>
      </p:sp>
    </p:spTree>
    <p:extLst>
      <p:ext uri="{BB962C8B-B14F-4D97-AF65-F5344CB8AC3E}">
        <p14:creationId xmlns:p14="http://schemas.microsoft.com/office/powerpoint/2010/main" val="162674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B33897-5A07-4D5A-B6D8-B1EEDB84E633}" type="datetimeFigureOut">
              <a:rPr lang="en-IN" smtClean="0"/>
              <a:t>05-05-2022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193E38-5ECD-4F4B-86E1-107F8B0999E7}" type="slidenum">
              <a:rPr lang="en-IN" smtClean="0"/>
              <a:t>‹#›</a:t>
            </a:fld>
            <a:endParaRPr lang="en-IN"/>
          </a:p>
        </p:txBody>
      </p:sp>
    </p:spTree>
    <p:extLst>
      <p:ext uri="{BB962C8B-B14F-4D97-AF65-F5344CB8AC3E}">
        <p14:creationId xmlns:p14="http://schemas.microsoft.com/office/powerpoint/2010/main" val="228702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B33897-5A07-4D5A-B6D8-B1EEDB84E633}" type="datetimeFigureOut">
              <a:rPr lang="en-IN" smtClean="0"/>
              <a:t>05-05-2022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193E38-5ECD-4F4B-86E1-107F8B0999E7}" type="slidenum">
              <a:rPr lang="en-IN" smtClean="0"/>
              <a:t>‹#›</a:t>
            </a:fld>
            <a:endParaRPr lang="en-IN"/>
          </a:p>
        </p:txBody>
      </p:sp>
    </p:spTree>
    <p:extLst>
      <p:ext uri="{BB962C8B-B14F-4D97-AF65-F5344CB8AC3E}">
        <p14:creationId xmlns:p14="http://schemas.microsoft.com/office/powerpoint/2010/main" val="2294768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33897-5A07-4D5A-B6D8-B1EEDB84E633}" type="datetimeFigureOut">
              <a:rPr lang="en-IN" smtClean="0"/>
              <a:t>05-05-2022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193E38-5ECD-4F4B-86E1-107F8B0999E7}" type="slidenum">
              <a:rPr lang="en-IN" smtClean="0"/>
              <a:t>‹#›</a:t>
            </a:fld>
            <a:endParaRPr lang="en-IN"/>
          </a:p>
        </p:txBody>
      </p:sp>
    </p:spTree>
    <p:extLst>
      <p:ext uri="{BB962C8B-B14F-4D97-AF65-F5344CB8AC3E}">
        <p14:creationId xmlns:p14="http://schemas.microsoft.com/office/powerpoint/2010/main" val="328223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B33897-5A07-4D5A-B6D8-B1EEDB84E633}"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193E38-5ECD-4F4B-86E1-107F8B0999E7}" type="slidenum">
              <a:rPr lang="en-IN" smtClean="0"/>
              <a:t>‹#›</a:t>
            </a:fld>
            <a:endParaRPr lang="en-IN"/>
          </a:p>
        </p:txBody>
      </p:sp>
    </p:spTree>
    <p:extLst>
      <p:ext uri="{BB962C8B-B14F-4D97-AF65-F5344CB8AC3E}">
        <p14:creationId xmlns:p14="http://schemas.microsoft.com/office/powerpoint/2010/main" val="14089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B33897-5A07-4D5A-B6D8-B1EEDB84E633}"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193E38-5ECD-4F4B-86E1-107F8B0999E7}" type="slidenum">
              <a:rPr lang="en-IN" smtClean="0"/>
              <a:t>‹#›</a:t>
            </a:fld>
            <a:endParaRPr lang="en-IN"/>
          </a:p>
        </p:txBody>
      </p:sp>
    </p:spTree>
    <p:extLst>
      <p:ext uri="{BB962C8B-B14F-4D97-AF65-F5344CB8AC3E}">
        <p14:creationId xmlns:p14="http://schemas.microsoft.com/office/powerpoint/2010/main" val="90561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B33897-5A07-4D5A-B6D8-B1EEDB84E633}" type="datetimeFigureOut">
              <a:rPr lang="en-IN" smtClean="0"/>
              <a:t>05-05-2022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193E38-5ECD-4F4B-86E1-107F8B0999E7}" type="slidenum">
              <a:rPr lang="en-IN" smtClean="0"/>
              <a:t>‹#›</a:t>
            </a:fld>
            <a:endParaRPr lang="en-IN"/>
          </a:p>
        </p:txBody>
      </p:sp>
    </p:spTree>
    <p:extLst>
      <p:ext uri="{BB962C8B-B14F-4D97-AF65-F5344CB8AC3E}">
        <p14:creationId xmlns:p14="http://schemas.microsoft.com/office/powerpoint/2010/main" val="55543359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0" cy="5293217"/>
          </a:xfrm>
          <a:prstGeom prst="rect">
            <a:avLst/>
          </a:prstGeom>
        </p:spPr>
      </p:pic>
      <p:sp>
        <p:nvSpPr>
          <p:cNvPr id="12" name="Title 11"/>
          <p:cNvSpPr>
            <a:spLocks noGrp="1"/>
          </p:cNvSpPr>
          <p:nvPr>
            <p:ph type="title"/>
          </p:nvPr>
        </p:nvSpPr>
        <p:spPr>
          <a:xfrm>
            <a:off x="2111609" y="5293216"/>
            <a:ext cx="10018711" cy="566738"/>
          </a:xfrm>
        </p:spPr>
        <p:txBody>
          <a:bodyPr>
            <a:noAutofit/>
          </a:bodyPr>
          <a:lstStyle/>
          <a:p>
            <a:pPr algn="l"/>
            <a:r>
              <a:rPr lang="en-IN" sz="3200" b="1" dirty="0"/>
              <a:t>FLIGHT PRICE </a:t>
            </a:r>
            <a:r>
              <a:rPr lang="en-IN" sz="3200" b="1"/>
              <a:t>PREDICTION </a:t>
            </a:r>
            <a:endParaRPr lang="en-IN" sz="3200" b="1" dirty="0"/>
          </a:p>
        </p:txBody>
      </p:sp>
      <p:sp>
        <p:nvSpPr>
          <p:cNvPr id="14" name="Text Placeholder 13"/>
          <p:cNvSpPr>
            <a:spLocks noGrp="1"/>
          </p:cNvSpPr>
          <p:nvPr>
            <p:ph type="body" sz="half" idx="2"/>
          </p:nvPr>
        </p:nvSpPr>
        <p:spPr>
          <a:xfrm>
            <a:off x="2111609" y="5859954"/>
            <a:ext cx="10018711" cy="822003"/>
          </a:xfrm>
        </p:spPr>
        <p:txBody>
          <a:bodyPr>
            <a:normAutofit/>
          </a:bodyPr>
          <a:lstStyle/>
          <a:p>
            <a:pPr algn="r"/>
            <a:r>
              <a:rPr lang="en-IN" sz="2800" b="1" dirty="0" smtClean="0">
                <a:solidFill>
                  <a:srgbClr val="002060"/>
                </a:solidFill>
              </a:rPr>
              <a:t>By: Deepak kr. Singh</a:t>
            </a:r>
            <a:endParaRPr lang="en-IN" sz="2800" b="1" dirty="0">
              <a:solidFill>
                <a:srgbClr val="002060"/>
              </a:solidFill>
            </a:endParaRPr>
          </a:p>
        </p:txBody>
      </p:sp>
    </p:spTree>
    <p:extLst>
      <p:ext uri="{BB962C8B-B14F-4D97-AF65-F5344CB8AC3E}">
        <p14:creationId xmlns:p14="http://schemas.microsoft.com/office/powerpoint/2010/main" val="3213292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6235" y="230678"/>
            <a:ext cx="3933897" cy="369332"/>
          </a:xfrm>
          <a:prstGeom prst="rect">
            <a:avLst/>
          </a:prstGeom>
        </p:spPr>
        <p:txBody>
          <a:bodyPr wrap="none">
            <a:spAutoFit/>
          </a:bodyPr>
          <a:lstStyle/>
          <a:p>
            <a:r>
              <a:rPr lang="en-IN" dirty="0" smtClean="0">
                <a:effectLst/>
                <a:latin typeface="Calibri" panose="020F0502020204030204" pitchFamily="34" charset="0"/>
                <a:ea typeface="Calibri" panose="020F0502020204030204" pitchFamily="34" charset="0"/>
                <a:cs typeface="Times New Roman" panose="02020603050405020304" pitchFamily="18" charset="0"/>
              </a:rPr>
              <a:t>Flights per day Source/</a:t>
            </a:r>
            <a:r>
              <a:rPr lang="en-IN" dirty="0"/>
              <a:t> Destination</a:t>
            </a:r>
            <a:r>
              <a:rPr lang="en-IN" dirty="0" smtClean="0">
                <a:effectLst/>
                <a:latin typeface="Calibri" panose="020F0502020204030204" pitchFamily="34" charset="0"/>
                <a:ea typeface="Calibri" panose="020F0502020204030204" pitchFamily="34" charset="0"/>
                <a:cs typeface="Times New Roman" panose="02020603050405020304" pitchFamily="18" charset="0"/>
              </a:rPr>
              <a:t> city:</a:t>
            </a:r>
            <a:endParaRPr lang="en-IN" dirty="0"/>
          </a:p>
        </p:txBody>
      </p:sp>
      <p:pic>
        <p:nvPicPr>
          <p:cNvPr id="3" name="Picture 2" descr="C:\Users\dell\Desktop\source city.png"/>
          <p:cNvPicPr/>
          <p:nvPr/>
        </p:nvPicPr>
        <p:blipFill>
          <a:blip r:embed="rId2">
            <a:extLst>
              <a:ext uri="{28A0092B-C50C-407E-A947-70E740481C1C}">
                <a14:useLocalDpi xmlns:a14="http://schemas.microsoft.com/office/drawing/2010/main" val="0"/>
              </a:ext>
            </a:extLst>
          </a:blip>
          <a:srcRect/>
          <a:stretch>
            <a:fillRect/>
          </a:stretch>
        </p:blipFill>
        <p:spPr bwMode="auto">
          <a:xfrm>
            <a:off x="6761409" y="1591684"/>
            <a:ext cx="5293216" cy="4036384"/>
          </a:xfrm>
          <a:prstGeom prst="rect">
            <a:avLst/>
          </a:prstGeom>
          <a:noFill/>
          <a:ln>
            <a:noFill/>
          </a:ln>
        </p:spPr>
      </p:pic>
      <p:pic>
        <p:nvPicPr>
          <p:cNvPr id="4" name="Picture 3" descr="C:\Users\dell\Desktop\flight travel destination data.png"/>
          <p:cNvPicPr/>
          <p:nvPr/>
        </p:nvPicPr>
        <p:blipFill>
          <a:blip r:embed="rId3">
            <a:extLst>
              <a:ext uri="{28A0092B-C50C-407E-A947-70E740481C1C}">
                <a14:useLocalDpi xmlns:a14="http://schemas.microsoft.com/office/drawing/2010/main" val="0"/>
              </a:ext>
            </a:extLst>
          </a:blip>
          <a:srcRect/>
          <a:stretch>
            <a:fillRect/>
          </a:stretch>
        </p:blipFill>
        <p:spPr bwMode="auto">
          <a:xfrm>
            <a:off x="1440400" y="1517730"/>
            <a:ext cx="5192220" cy="4184292"/>
          </a:xfrm>
          <a:prstGeom prst="rect">
            <a:avLst/>
          </a:prstGeom>
          <a:noFill/>
          <a:ln>
            <a:noFill/>
          </a:ln>
        </p:spPr>
      </p:pic>
    </p:spTree>
    <p:extLst>
      <p:ext uri="{BB962C8B-B14F-4D97-AF65-F5344CB8AC3E}">
        <p14:creationId xmlns:p14="http://schemas.microsoft.com/office/powerpoint/2010/main" val="3784360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0826" y="295072"/>
            <a:ext cx="4673395" cy="369332"/>
          </a:xfrm>
          <a:prstGeom prst="rect">
            <a:avLst/>
          </a:prstGeom>
        </p:spPr>
        <p:txBody>
          <a:bodyPr wrap="none">
            <a:spAutoFit/>
          </a:bodyPr>
          <a:lstStyle/>
          <a:p>
            <a:r>
              <a:rPr lang="en-IN" b="1" dirty="0" smtClean="0">
                <a:effectLst/>
                <a:latin typeface="Calibri" panose="020F0502020204030204" pitchFamily="34" charset="0"/>
                <a:ea typeface="Calibri" panose="020F0502020204030204" pitchFamily="34" charset="0"/>
                <a:cs typeface="Times New Roman" panose="02020603050405020304" pitchFamily="18" charset="0"/>
              </a:rPr>
              <a:t>Numbers of airline companies and their flights:</a:t>
            </a:r>
            <a:endParaRPr lang="en-IN" b="1" dirty="0"/>
          </a:p>
        </p:txBody>
      </p:sp>
      <p:pic>
        <p:nvPicPr>
          <p:cNvPr id="3" name="Picture 2" descr="C:\Users\dell\Desktop\flight comp.png"/>
          <p:cNvPicPr/>
          <p:nvPr/>
        </p:nvPicPr>
        <p:blipFill>
          <a:blip r:embed="rId2">
            <a:extLst>
              <a:ext uri="{28A0092B-C50C-407E-A947-70E740481C1C}">
                <a14:useLocalDpi xmlns:a14="http://schemas.microsoft.com/office/drawing/2010/main" val="0"/>
              </a:ext>
            </a:extLst>
          </a:blip>
          <a:srcRect/>
          <a:stretch>
            <a:fillRect/>
          </a:stretch>
        </p:blipFill>
        <p:spPr bwMode="auto">
          <a:xfrm>
            <a:off x="2575773" y="664404"/>
            <a:ext cx="8113692" cy="2761244"/>
          </a:xfrm>
          <a:prstGeom prst="rect">
            <a:avLst/>
          </a:prstGeom>
          <a:noFill/>
          <a:ln>
            <a:noFill/>
          </a:ln>
        </p:spPr>
      </p:pic>
      <p:pic>
        <p:nvPicPr>
          <p:cNvPr id="4" name="Picture 3" descr="C:\Users\dell\Desktop\stops.png"/>
          <p:cNvPicPr/>
          <p:nvPr/>
        </p:nvPicPr>
        <p:blipFill>
          <a:blip r:embed="rId3">
            <a:extLst>
              <a:ext uri="{28A0092B-C50C-407E-A947-70E740481C1C}">
                <a14:useLocalDpi xmlns:a14="http://schemas.microsoft.com/office/drawing/2010/main" val="0"/>
              </a:ext>
            </a:extLst>
          </a:blip>
          <a:srcRect/>
          <a:stretch>
            <a:fillRect/>
          </a:stretch>
        </p:blipFill>
        <p:spPr bwMode="auto">
          <a:xfrm>
            <a:off x="4494727" y="3528812"/>
            <a:ext cx="7225048" cy="3152244"/>
          </a:xfrm>
          <a:prstGeom prst="rect">
            <a:avLst/>
          </a:prstGeom>
          <a:noFill/>
          <a:ln>
            <a:noFill/>
          </a:ln>
        </p:spPr>
      </p:pic>
      <p:sp>
        <p:nvSpPr>
          <p:cNvPr id="5" name="Rectangle 4"/>
          <p:cNvSpPr/>
          <p:nvPr/>
        </p:nvSpPr>
        <p:spPr>
          <a:xfrm>
            <a:off x="1303242" y="4136173"/>
            <a:ext cx="3191485" cy="685059"/>
          </a:xfrm>
          <a:prstGeom prst="rect">
            <a:avLst/>
          </a:prstGeom>
        </p:spPr>
        <p:txBody>
          <a:bodyPr wrap="square">
            <a:spAutoFit/>
          </a:bodyPr>
          <a:lstStyle/>
          <a:p>
            <a:pPr>
              <a:lnSpc>
                <a:spcPct val="107000"/>
              </a:lnSpc>
              <a:spcAft>
                <a:spcPts val="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Plot shows us the number of stops given by flights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9550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5180" y="282193"/>
            <a:ext cx="1873718" cy="369332"/>
          </a:xfrm>
          <a:prstGeom prst="rect">
            <a:avLst/>
          </a:prstGeom>
        </p:spPr>
        <p:txBody>
          <a:bodyPr wrap="none">
            <a:spAutoFit/>
          </a:bodyPr>
          <a:lstStyle/>
          <a:p>
            <a:r>
              <a:rPr lang="en-IN" dirty="0" smtClean="0">
                <a:effectLst/>
                <a:latin typeface="Calibri" panose="020F0502020204030204" pitchFamily="34" charset="0"/>
                <a:ea typeface="Calibri" panose="020F0502020204030204" pitchFamily="34" charset="0"/>
                <a:cs typeface="Times New Roman" panose="02020603050405020304" pitchFamily="18" charset="0"/>
              </a:rPr>
              <a:t>Bivariate Analysis:</a:t>
            </a:r>
            <a:endParaRPr lang="en-IN"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2039" y="940157"/>
            <a:ext cx="8940338" cy="5589431"/>
          </a:xfrm>
          <a:prstGeom prst="rect">
            <a:avLst/>
          </a:prstGeom>
        </p:spPr>
      </p:pic>
    </p:spTree>
    <p:extLst>
      <p:ext uri="{BB962C8B-B14F-4D97-AF65-F5344CB8AC3E}">
        <p14:creationId xmlns:p14="http://schemas.microsoft.com/office/powerpoint/2010/main" val="4147939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7316" y="153404"/>
            <a:ext cx="3929153" cy="369332"/>
          </a:xfrm>
          <a:prstGeom prst="rect">
            <a:avLst/>
          </a:prstGeom>
        </p:spPr>
        <p:txBody>
          <a:bodyPr wrap="none">
            <a:spAutoFit/>
          </a:bodyPr>
          <a:lstStyle/>
          <a:p>
            <a:r>
              <a:rPr lang="en-IN" dirty="0" smtClean="0">
                <a:effectLst/>
                <a:latin typeface="Calibri" panose="020F0502020204030204" pitchFamily="34" charset="0"/>
                <a:ea typeface="Calibri" panose="020F0502020204030204" pitchFamily="34" charset="0"/>
                <a:cs typeface="Times New Roman" panose="02020603050405020304" pitchFamily="18" charset="0"/>
              </a:rPr>
              <a:t>Price as per Airline Brand &amp; source city: </a:t>
            </a:r>
            <a:endParaRPr lang="en-IN" dirty="0"/>
          </a:p>
        </p:txBody>
      </p:sp>
      <p:pic>
        <p:nvPicPr>
          <p:cNvPr id="3" name="Picture 2" descr="C:\Users\dell\Desktop\price as per flit compy.png"/>
          <p:cNvPicPr/>
          <p:nvPr/>
        </p:nvPicPr>
        <p:blipFill>
          <a:blip r:embed="rId2">
            <a:extLst>
              <a:ext uri="{28A0092B-C50C-407E-A947-70E740481C1C}">
                <a14:useLocalDpi xmlns:a14="http://schemas.microsoft.com/office/drawing/2010/main" val="0"/>
              </a:ext>
            </a:extLst>
          </a:blip>
          <a:srcRect/>
          <a:stretch>
            <a:fillRect/>
          </a:stretch>
        </p:blipFill>
        <p:spPr bwMode="auto">
          <a:xfrm>
            <a:off x="1697316" y="703173"/>
            <a:ext cx="6300464" cy="2695575"/>
          </a:xfrm>
          <a:prstGeom prst="rect">
            <a:avLst/>
          </a:prstGeom>
          <a:noFill/>
          <a:ln>
            <a:noFill/>
          </a:ln>
        </p:spPr>
      </p:pic>
      <p:pic>
        <p:nvPicPr>
          <p:cNvPr id="4" name="Picture 3" descr="C:\Users\dell\Desktop\flight price.png"/>
          <p:cNvPicPr/>
          <p:nvPr/>
        </p:nvPicPr>
        <p:blipFill>
          <a:blip r:embed="rId3">
            <a:extLst>
              <a:ext uri="{28A0092B-C50C-407E-A947-70E740481C1C}">
                <a14:useLocalDpi xmlns:a14="http://schemas.microsoft.com/office/drawing/2010/main" val="0"/>
              </a:ext>
            </a:extLst>
          </a:blip>
          <a:srcRect/>
          <a:stretch>
            <a:fillRect/>
          </a:stretch>
        </p:blipFill>
        <p:spPr bwMode="auto">
          <a:xfrm>
            <a:off x="1697316" y="3579185"/>
            <a:ext cx="6300464" cy="2514600"/>
          </a:xfrm>
          <a:prstGeom prst="rect">
            <a:avLst/>
          </a:prstGeom>
          <a:noFill/>
          <a:ln>
            <a:noFill/>
          </a:ln>
        </p:spPr>
      </p:pic>
      <p:pic>
        <p:nvPicPr>
          <p:cNvPr id="5" name="Picture 4"/>
          <p:cNvPicPr/>
          <p:nvPr/>
        </p:nvPicPr>
        <p:blipFill>
          <a:blip r:embed="rId4"/>
          <a:stretch>
            <a:fillRect/>
          </a:stretch>
        </p:blipFill>
        <p:spPr>
          <a:xfrm>
            <a:off x="8389781" y="1648496"/>
            <a:ext cx="3510298" cy="4445289"/>
          </a:xfrm>
          <a:prstGeom prst="rect">
            <a:avLst/>
          </a:prstGeom>
        </p:spPr>
      </p:pic>
    </p:spTree>
    <p:extLst>
      <p:ext uri="{BB962C8B-B14F-4D97-AF65-F5344CB8AC3E}">
        <p14:creationId xmlns:p14="http://schemas.microsoft.com/office/powerpoint/2010/main" val="2348234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8598" y="130815"/>
            <a:ext cx="7036158" cy="369332"/>
          </a:xfrm>
          <a:prstGeom prst="rect">
            <a:avLst/>
          </a:prstGeom>
        </p:spPr>
        <p:txBody>
          <a:bodyPr wrap="square">
            <a:spAutoFit/>
          </a:bodyPr>
          <a:lstStyle/>
          <a:p>
            <a:r>
              <a:rPr lang="en-IN" b="1" dirty="0" smtClean="0">
                <a:effectLst/>
                <a:latin typeface="Calibri" panose="020F0502020204030204" pitchFamily="34" charset="0"/>
                <a:ea typeface="Calibri" panose="020F0502020204030204" pitchFamily="34" charset="0"/>
                <a:cs typeface="Times New Roman" panose="02020603050405020304" pitchFamily="18" charset="0"/>
              </a:rPr>
              <a:t>Multivariate Analysis: Pricing of flight per day,  varies with time to time </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44" y="667573"/>
            <a:ext cx="7881870" cy="5801932"/>
          </a:xfrm>
          <a:prstGeom prst="rect">
            <a:avLst/>
          </a:prstGeom>
        </p:spPr>
      </p:pic>
    </p:spTree>
    <p:extLst>
      <p:ext uri="{BB962C8B-B14F-4D97-AF65-F5344CB8AC3E}">
        <p14:creationId xmlns:p14="http://schemas.microsoft.com/office/powerpoint/2010/main" val="1094493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84311" y="685800"/>
            <a:ext cx="10018713" cy="537693"/>
          </a:xfrm>
        </p:spPr>
        <p:txBody>
          <a:bodyPr>
            <a:normAutofit fontScale="90000"/>
          </a:bodyPr>
          <a:lstStyle/>
          <a:p>
            <a:pPr algn="l"/>
            <a:r>
              <a:rPr lang="en-IN" b="1" dirty="0">
                <a:solidFill>
                  <a:srgbClr val="002060"/>
                </a:solidFill>
              </a:rPr>
              <a:t>Observations:</a:t>
            </a:r>
          </a:p>
        </p:txBody>
      </p:sp>
      <p:sp>
        <p:nvSpPr>
          <p:cNvPr id="4" name="Text Placeholder 3"/>
          <p:cNvSpPr>
            <a:spLocks noGrp="1"/>
          </p:cNvSpPr>
          <p:nvPr>
            <p:ph sz="half" idx="1"/>
          </p:nvPr>
        </p:nvSpPr>
        <p:spPr>
          <a:xfrm>
            <a:off x="1484312" y="1687133"/>
            <a:ext cx="4895055" cy="4104068"/>
          </a:xfrm>
        </p:spPr>
        <p:txBody>
          <a:bodyPr>
            <a:normAutofit fontScale="85000" lnSpcReduction="10000"/>
          </a:bodyPr>
          <a:lstStyle/>
          <a:p>
            <a:pPr lvl="0" algn="l">
              <a:lnSpc>
                <a:spcPct val="107000"/>
              </a:lnSpc>
              <a:spcAft>
                <a:spcPts val="800"/>
              </a:spcAft>
            </a:pPr>
            <a:r>
              <a:rPr lang="en-IN" b="1" u="sng" dirty="0">
                <a:solidFill>
                  <a:srgbClr val="000000"/>
                </a:solidFill>
                <a:latin typeface="Century" panose="02040604050505020304" pitchFamily="18" charset="0"/>
                <a:ea typeface="Times New Roman" panose="02020603050405020304" pitchFamily="18" charset="0"/>
                <a:cs typeface="Calibri" panose="020F0502020204030204" pitchFamily="34" charset="0"/>
              </a:rPr>
              <a:t>Univariate numerical columns:</a:t>
            </a:r>
          </a:p>
          <a:p>
            <a:pPr marL="342900" lvl="0" indent="-342900" algn="l">
              <a:lnSpc>
                <a:spcPct val="107000"/>
              </a:lnSpc>
              <a:spcAft>
                <a:spcPts val="800"/>
              </a:spcAft>
              <a:buFont typeface="Wingdings" panose="05000000000000000000" pitchFamily="2" charset="2"/>
              <a:buChar char=""/>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There is no skewness in any of the numerical columns. </a:t>
            </a:r>
            <a:endParaRPr lang="en-IN" dirty="0">
              <a:latin typeface="Century" panose="02040604050505020304" pitchFamily="18" charset="0"/>
              <a:ea typeface="Calibri" panose="020F0502020204030204" pitchFamily="34" charset="0"/>
              <a:cs typeface="Times New Roman" panose="02020603050405020304" pitchFamily="18" charset="0"/>
            </a:endParaRPr>
          </a:p>
          <a:p>
            <a:pPr lvl="0" algn="l">
              <a:lnSpc>
                <a:spcPct val="107000"/>
              </a:lnSpc>
              <a:spcAft>
                <a:spcPts val="800"/>
              </a:spcAft>
            </a:pPr>
            <a:r>
              <a:rPr lang="en-IN" b="1" u="sng" dirty="0">
                <a:solidFill>
                  <a:srgbClr val="000000"/>
                </a:solidFill>
                <a:latin typeface="Century" panose="02040604050505020304" pitchFamily="18" charset="0"/>
                <a:ea typeface="Times New Roman" panose="02020603050405020304" pitchFamily="18" charset="0"/>
                <a:cs typeface="Times New Roman" panose="02020603050405020304" pitchFamily="18" charset="0"/>
              </a:rPr>
              <a:t>Univariate categorical columns:</a:t>
            </a:r>
          </a:p>
          <a:p>
            <a:pPr marL="342900" lvl="0" indent="-342900" algn="l">
              <a:lnSpc>
                <a:spcPct val="107000"/>
              </a:lnSpc>
              <a:buFont typeface="Wingdings" panose="05000000000000000000"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Indigo has maximum count which means most of the passengers preferred Indigo for there travelling.</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gn="l">
              <a:lnSpc>
                <a:spcPct val="107000"/>
              </a:lnSpc>
              <a:buFont typeface="Wingdings" panose="05000000000000000000"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New Delhi has maximum count for source which means maximum passengers are choosing New Delhi as there source.</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Wingdings" panose="05000000000000000000"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New Delhi has maximum count for Destination which means maximum passengers are choosing New Delhi as there Destination.</a:t>
            </a:r>
            <a:endParaRPr lang="en-IN" dirty="0">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
        <p:nvSpPr>
          <p:cNvPr id="6" name="Content Placeholder 5"/>
          <p:cNvSpPr>
            <a:spLocks noGrp="1"/>
          </p:cNvSpPr>
          <p:nvPr>
            <p:ph sz="half" idx="2"/>
          </p:nvPr>
        </p:nvSpPr>
        <p:spPr>
          <a:xfrm>
            <a:off x="6607967" y="1790163"/>
            <a:ext cx="4895056" cy="4001037"/>
          </a:xfrm>
        </p:spPr>
        <p:txBody>
          <a:bodyPr>
            <a:normAutofit fontScale="85000" lnSpcReduction="10000"/>
          </a:bodyPr>
          <a:lstStyle/>
          <a:p>
            <a:pPr marL="342900" lvl="0" indent="-342900">
              <a:lnSpc>
                <a:spcPct val="107000"/>
              </a:lnSpc>
              <a:spcAft>
                <a:spcPts val="800"/>
              </a:spcAft>
              <a:buFont typeface="Wingdings" panose="05000000000000000000"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Flights with 2 stops costs more price compared to other flights.</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In all the dates the price is almost same.</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At 2PM departure time of every day the flight Prices are high so it looks good to book flights rather than this departure time.</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And Departure minute has less relation with target Price.</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At 7AM to 1PM Arrival time of every day the flight Prices are high so it looks good to book flights rather than this arrival time.</a:t>
            </a:r>
            <a:endParaRPr lang="en-IN" dirty="0">
              <a:latin typeface="Century" panose="020406040505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latin typeface="Century" panose="02040604050505020304" pitchFamily="18" charset="0"/>
                <a:ea typeface="Times New Roman" panose="02020603050405020304" pitchFamily="18" charset="0"/>
              </a:rPr>
              <a:t>And Arrival minute has less relation with target Price.</a:t>
            </a:r>
            <a:endParaRPr lang="en-IN" dirty="0">
              <a:latin typeface="Century" panose="02040604050505020304" pitchFamily="18" charset="0"/>
            </a:endParaRPr>
          </a:p>
          <a:p>
            <a:pPr marL="0" indent="0">
              <a:buNone/>
            </a:pPr>
            <a:endParaRPr lang="en-IN" dirty="0"/>
          </a:p>
        </p:txBody>
      </p:sp>
    </p:spTree>
    <p:extLst>
      <p:ext uri="{BB962C8B-B14F-4D97-AF65-F5344CB8AC3E}">
        <p14:creationId xmlns:p14="http://schemas.microsoft.com/office/powerpoint/2010/main" val="3284179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7536" y="256435"/>
            <a:ext cx="2174763" cy="369332"/>
          </a:xfrm>
          <a:prstGeom prst="rect">
            <a:avLst/>
          </a:prstGeom>
        </p:spPr>
        <p:txBody>
          <a:bodyPr wrap="none">
            <a:spAutoFit/>
          </a:bodyPr>
          <a:lstStyle/>
          <a:p>
            <a:r>
              <a:rPr lang="en-IN" dirty="0" smtClean="0">
                <a:effectLst/>
                <a:latin typeface="Calibri" panose="020F0502020204030204" pitchFamily="34" charset="0"/>
                <a:ea typeface="Calibri" panose="020F0502020204030204" pitchFamily="34" charset="0"/>
                <a:cs typeface="Times New Roman" panose="02020603050405020304" pitchFamily="18" charset="0"/>
              </a:rPr>
              <a:t>Checking for outliers:</a:t>
            </a:r>
            <a:endParaRPr lang="en-IN" dirty="0"/>
          </a:p>
        </p:txBody>
      </p:sp>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1492685" y="717304"/>
            <a:ext cx="6659642" cy="1977390"/>
          </a:xfrm>
          <a:prstGeom prst="rect">
            <a:avLst/>
          </a:prstGeom>
        </p:spPr>
      </p:pic>
      <p:sp>
        <p:nvSpPr>
          <p:cNvPr id="4" name="Rectangle 3"/>
          <p:cNvSpPr/>
          <p:nvPr/>
        </p:nvSpPr>
        <p:spPr>
          <a:xfrm>
            <a:off x="6297769" y="2116151"/>
            <a:ext cx="5718220" cy="1080232"/>
          </a:xfrm>
          <a:prstGeom prst="rect">
            <a:avLst/>
          </a:prstGeom>
        </p:spPr>
        <p:txBody>
          <a:bodyPr wrap="square">
            <a:spAutoFit/>
          </a:bodyPr>
          <a:lstStyle/>
          <a:p>
            <a:pPr>
              <a:lnSpc>
                <a:spcPct val="107000"/>
              </a:lnSpc>
              <a:spcAft>
                <a:spcPts val="0"/>
              </a:spcAft>
            </a:pP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Correlations of all the pair of </a:t>
            </a:r>
            <a:r>
              <a:rPr lang="en-IN" sz="1600" dirty="0" err="1" smtClean="0">
                <a:effectLst/>
                <a:latin typeface="Calibri" panose="020F0502020204030204" pitchFamily="34" charset="0"/>
                <a:ea typeface="Calibri" panose="020F0502020204030204" pitchFamily="34" charset="0"/>
                <a:cs typeface="Times New Roman" panose="02020603050405020304" pitchFamily="18" charset="0"/>
              </a:rPr>
              <a:t>features.To</a:t>
            </a: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 get better visualization on the correlation of </a:t>
            </a:r>
            <a:r>
              <a:rPr lang="en-IN" sz="1600" dirty="0" err="1" smtClean="0">
                <a:effectLst/>
                <a:latin typeface="Calibri" panose="020F0502020204030204" pitchFamily="34" charset="0"/>
                <a:ea typeface="Calibri" panose="020F0502020204030204" pitchFamily="34" charset="0"/>
                <a:cs typeface="Times New Roman" panose="02020603050405020304" pitchFamily="18" charset="0"/>
              </a:rPr>
              <a:t>features,let</a:t>
            </a:r>
            <a:r>
              <a:rPr lang="en-IN" sz="1600" dirty="0" smtClean="0">
                <a:effectLst/>
                <a:latin typeface="Calibri" panose="020F0502020204030204" pitchFamily="34" charset="0"/>
                <a:ea typeface="Calibri" panose="020F0502020204030204" pitchFamily="34" charset="0"/>
                <a:cs typeface="Times New Roman" panose="02020603050405020304" pitchFamily="18" charset="0"/>
              </a:rPr>
              <a:t> me plot it using heat map</a:t>
            </a:r>
            <a:r>
              <a:rPr lang="en-IN" dirty="0" smtClean="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0"/>
              </a:spcAft>
            </a:pPr>
            <a:r>
              <a:rPr lang="en-IN" sz="2400" dirty="0" smtClean="0">
                <a:effectLst/>
                <a:latin typeface="Calibri" panose="020F0502020204030204" pitchFamily="34" charset="0"/>
                <a:ea typeface="Calibri" panose="020F0502020204030204" pitchFamily="34" charset="0"/>
                <a:cs typeface="Times New Roman" panose="02020603050405020304" pitchFamily="18" charset="0"/>
              </a:rPr>
              <a:t>Heat map:</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0554" y="3196383"/>
            <a:ext cx="8172252" cy="3464826"/>
          </a:xfrm>
          <a:prstGeom prst="rect">
            <a:avLst/>
          </a:prstGeom>
        </p:spPr>
      </p:pic>
    </p:spTree>
    <p:extLst>
      <p:ext uri="{BB962C8B-B14F-4D97-AF65-F5344CB8AC3E}">
        <p14:creationId xmlns:p14="http://schemas.microsoft.com/office/powerpoint/2010/main" val="3800698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484312" y="824248"/>
            <a:ext cx="3549121" cy="734096"/>
          </a:xfrm>
        </p:spPr>
        <p:txBody>
          <a:bodyPr/>
          <a:lstStyle/>
          <a:p>
            <a:r>
              <a:rPr lang="en-IN" b="1" dirty="0" smtClean="0">
                <a:solidFill>
                  <a:srgbClr val="002060"/>
                </a:solidFill>
              </a:rPr>
              <a:t>Model Building:</a:t>
            </a:r>
            <a:endParaRPr lang="en-IN" b="1" dirty="0">
              <a:solidFill>
                <a:srgbClr val="002060"/>
              </a:solidFill>
            </a:endParaRPr>
          </a:p>
        </p:txBody>
      </p:sp>
      <p:sp>
        <p:nvSpPr>
          <p:cNvPr id="7" name="Content Placeholder 6"/>
          <p:cNvSpPr>
            <a:spLocks noGrp="1"/>
          </p:cNvSpPr>
          <p:nvPr>
            <p:ph idx="1"/>
          </p:nvPr>
        </p:nvSpPr>
        <p:spPr>
          <a:xfrm>
            <a:off x="5262033" y="1790163"/>
            <a:ext cx="6240990" cy="4001037"/>
          </a:xfrm>
        </p:spPr>
        <p:txBody>
          <a:bodyPr/>
          <a:lstStyle/>
          <a:p>
            <a:pPr marL="0" indent="0">
              <a:buNone/>
            </a:pPr>
            <a:endParaRPr lang="en-IN" dirty="0"/>
          </a:p>
        </p:txBody>
      </p:sp>
      <p:sp>
        <p:nvSpPr>
          <p:cNvPr id="8" name="Text Placeholder 7"/>
          <p:cNvSpPr>
            <a:spLocks noGrp="1"/>
          </p:cNvSpPr>
          <p:nvPr>
            <p:ph type="body" sz="half" idx="2"/>
          </p:nvPr>
        </p:nvSpPr>
        <p:spPr>
          <a:xfrm>
            <a:off x="1484312" y="1648496"/>
            <a:ext cx="3549121" cy="3152104"/>
          </a:xfrm>
        </p:spPr>
        <p:txBody>
          <a:bodyPr>
            <a:normAutofit fontScale="77500" lnSpcReduction="20000"/>
          </a:bodyPr>
          <a:lstStyle/>
          <a:p>
            <a:pPr lvl="0" algn="l"/>
            <a:r>
              <a:rPr lang="en-IN" b="1" dirty="0"/>
              <a:t>Important package required for Model building :</a:t>
            </a:r>
            <a:endParaRPr lang="en-IN" dirty="0"/>
          </a:p>
          <a:p>
            <a:pPr algn="l"/>
            <a:r>
              <a:rPr lang="en-IN" dirty="0"/>
              <a:t>Our primary packages for this project are going to be pandas for data processing, </a:t>
            </a:r>
            <a:r>
              <a:rPr lang="en-IN" dirty="0" err="1"/>
              <a:t>NumPy</a:t>
            </a:r>
            <a:r>
              <a:rPr lang="en-IN" dirty="0"/>
              <a:t> to work with arrays, </a:t>
            </a:r>
            <a:r>
              <a:rPr lang="en-IN" dirty="0" err="1"/>
              <a:t>matplotlib</a:t>
            </a:r>
            <a:r>
              <a:rPr lang="en-IN" dirty="0"/>
              <a:t> &amp; </a:t>
            </a:r>
            <a:r>
              <a:rPr lang="en-IN" dirty="0" err="1"/>
              <a:t>seaborn</a:t>
            </a:r>
            <a:r>
              <a:rPr lang="en-IN" dirty="0"/>
              <a:t> for data visualizations, and finally </a:t>
            </a:r>
            <a:r>
              <a:rPr lang="en-IN" dirty="0" err="1"/>
              <a:t>scikit</a:t>
            </a:r>
            <a:r>
              <a:rPr lang="en-IN" dirty="0"/>
              <a:t>-learn for building an evaluating our ML model.</a:t>
            </a:r>
          </a:p>
          <a:p>
            <a:pPr lvl="0" algn="l">
              <a:buFont typeface="Wingdings" panose="05000000000000000000" pitchFamily="2" charset="2"/>
              <a:buChar char="ü"/>
            </a:pPr>
            <a:r>
              <a:rPr lang="en-IN" dirty="0" err="1"/>
              <a:t>RandomForestRegressor</a:t>
            </a:r>
            <a:endParaRPr lang="en-IN" dirty="0"/>
          </a:p>
          <a:p>
            <a:pPr lvl="0" algn="l">
              <a:buFont typeface="Wingdings" panose="05000000000000000000" pitchFamily="2" charset="2"/>
              <a:buChar char="ü"/>
            </a:pPr>
            <a:r>
              <a:rPr lang="en-IN" dirty="0" err="1"/>
              <a:t>XGBRegressor</a:t>
            </a:r>
            <a:endParaRPr lang="en-IN" dirty="0"/>
          </a:p>
          <a:p>
            <a:pPr lvl="0" algn="l">
              <a:buFont typeface="Wingdings" panose="05000000000000000000" pitchFamily="2" charset="2"/>
              <a:buChar char="ü"/>
            </a:pPr>
            <a:r>
              <a:rPr lang="en-IN" dirty="0" err="1"/>
              <a:t>ExtraTreesRegressor</a:t>
            </a:r>
            <a:endParaRPr lang="en-IN" dirty="0"/>
          </a:p>
          <a:p>
            <a:pPr lvl="0" algn="l">
              <a:buFont typeface="Wingdings" panose="05000000000000000000" pitchFamily="2" charset="2"/>
              <a:buChar char="ü"/>
            </a:pPr>
            <a:r>
              <a:rPr lang="en-IN" dirty="0" err="1"/>
              <a:t>GradientBoostingRegressor</a:t>
            </a:r>
            <a:r>
              <a:rPr lang="en-IN" dirty="0"/>
              <a:t> </a:t>
            </a:r>
          </a:p>
          <a:p>
            <a:pPr lvl="0" algn="l">
              <a:buFont typeface="Wingdings" panose="05000000000000000000" pitchFamily="2" charset="2"/>
              <a:buChar char="ü"/>
            </a:pPr>
            <a:r>
              <a:rPr lang="en-IN" dirty="0" err="1"/>
              <a:t>DecisionTreeRegressor</a:t>
            </a:r>
            <a:r>
              <a:rPr lang="en-IN" dirty="0"/>
              <a:t> </a:t>
            </a:r>
          </a:p>
          <a:p>
            <a:pPr lvl="0" algn="l">
              <a:buFont typeface="Wingdings" panose="05000000000000000000" pitchFamily="2" charset="2"/>
              <a:buChar char="ü"/>
            </a:pPr>
            <a:r>
              <a:rPr lang="en-IN" dirty="0"/>
              <a:t>KNN </a:t>
            </a:r>
          </a:p>
          <a:p>
            <a:pPr algn="l">
              <a:buFont typeface="Wingdings" panose="05000000000000000000" pitchFamily="2" charset="2"/>
              <a:buChar char="ü"/>
            </a:pPr>
            <a:r>
              <a:rPr lang="en-IN" dirty="0" err="1"/>
              <a:t>BaggingRegressor</a:t>
            </a:r>
            <a:endParaRPr lang="en-IN" dirty="0"/>
          </a:p>
          <a:p>
            <a:pPr algn="l"/>
            <a:endParaRPr lang="en-IN" dirty="0"/>
          </a:p>
        </p:txBody>
      </p:sp>
      <p:pic>
        <p:nvPicPr>
          <p:cNvPr id="10" name="Picture 9"/>
          <p:cNvPicPr/>
          <p:nvPr/>
        </p:nvPicPr>
        <p:blipFill>
          <a:blip r:embed="rId2"/>
          <a:stretch>
            <a:fillRect/>
          </a:stretch>
        </p:blipFill>
        <p:spPr>
          <a:xfrm>
            <a:off x="5262033" y="1790163"/>
            <a:ext cx="6240990" cy="4001037"/>
          </a:xfrm>
          <a:prstGeom prst="rect">
            <a:avLst/>
          </a:prstGeom>
        </p:spPr>
      </p:pic>
    </p:spTree>
    <p:extLst>
      <p:ext uri="{BB962C8B-B14F-4D97-AF65-F5344CB8AC3E}">
        <p14:creationId xmlns:p14="http://schemas.microsoft.com/office/powerpoint/2010/main" val="2154489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580678" y="375834"/>
            <a:ext cx="5177509" cy="1933575"/>
          </a:xfrm>
          <a:prstGeom prst="rect">
            <a:avLst/>
          </a:prstGeom>
        </p:spPr>
      </p:pic>
      <p:pic>
        <p:nvPicPr>
          <p:cNvPr id="3" name="Picture 2"/>
          <p:cNvPicPr/>
          <p:nvPr/>
        </p:nvPicPr>
        <p:blipFill>
          <a:blip r:embed="rId3"/>
          <a:stretch>
            <a:fillRect/>
          </a:stretch>
        </p:blipFill>
        <p:spPr>
          <a:xfrm>
            <a:off x="6967469" y="375834"/>
            <a:ext cx="5104059" cy="3924300"/>
          </a:xfrm>
          <a:prstGeom prst="rect">
            <a:avLst/>
          </a:prstGeom>
        </p:spPr>
      </p:pic>
      <p:pic>
        <p:nvPicPr>
          <p:cNvPr id="4" name="Picture 3"/>
          <p:cNvPicPr/>
          <p:nvPr/>
        </p:nvPicPr>
        <p:blipFill>
          <a:blip r:embed="rId4"/>
          <a:stretch>
            <a:fillRect/>
          </a:stretch>
        </p:blipFill>
        <p:spPr>
          <a:xfrm>
            <a:off x="1580678" y="2414384"/>
            <a:ext cx="5177509" cy="1905000"/>
          </a:xfrm>
          <a:prstGeom prst="rect">
            <a:avLst/>
          </a:prstGeom>
        </p:spPr>
      </p:pic>
      <p:pic>
        <p:nvPicPr>
          <p:cNvPr id="5" name="Picture 4"/>
          <p:cNvPicPr/>
          <p:nvPr/>
        </p:nvPicPr>
        <p:blipFill>
          <a:blip r:embed="rId5"/>
          <a:stretch>
            <a:fillRect/>
          </a:stretch>
        </p:blipFill>
        <p:spPr>
          <a:xfrm>
            <a:off x="3810603" y="4746535"/>
            <a:ext cx="5708896" cy="1924050"/>
          </a:xfrm>
          <a:prstGeom prst="rect">
            <a:avLst/>
          </a:prstGeom>
        </p:spPr>
      </p:pic>
    </p:spTree>
    <p:extLst>
      <p:ext uri="{BB962C8B-B14F-4D97-AF65-F5344CB8AC3E}">
        <p14:creationId xmlns:p14="http://schemas.microsoft.com/office/powerpoint/2010/main" val="3359344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9972" y="117965"/>
            <a:ext cx="1761701" cy="388696"/>
          </a:xfrm>
          <a:prstGeom prst="rect">
            <a:avLst/>
          </a:prstGeom>
        </p:spPr>
        <p:txBody>
          <a:bodyPr wrap="none">
            <a:spAutoFit/>
          </a:bodyPr>
          <a:lstStyle/>
          <a:p>
            <a:pPr indent="457200">
              <a:lnSpc>
                <a:spcPct val="107000"/>
              </a:lnSpc>
              <a:spcAft>
                <a:spcPts val="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Correlation: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253" y="506662"/>
            <a:ext cx="8251247" cy="2751694"/>
          </a:xfrm>
          <a:prstGeom prst="rect">
            <a:avLst/>
          </a:prstGeom>
        </p:spPr>
      </p:pic>
      <p:pic>
        <p:nvPicPr>
          <p:cNvPr id="5" name="Content Placeholder 4"/>
          <p:cNvPicPr>
            <a:picLocks/>
          </p:cNvPicPr>
          <p:nvPr/>
        </p:nvPicPr>
        <p:blipFill>
          <a:blip r:embed="rId3"/>
          <a:stretch>
            <a:fillRect/>
          </a:stretch>
        </p:blipFill>
        <p:spPr>
          <a:xfrm>
            <a:off x="2339752" y="3926652"/>
            <a:ext cx="3939024" cy="2462212"/>
          </a:xfrm>
          <a:prstGeom prst="rect">
            <a:avLst/>
          </a:prstGeom>
        </p:spPr>
      </p:pic>
      <p:sp>
        <p:nvSpPr>
          <p:cNvPr id="6" name="Rectangle 5"/>
          <p:cNvSpPr/>
          <p:nvPr/>
        </p:nvSpPr>
        <p:spPr>
          <a:xfrm>
            <a:off x="6671256" y="3926652"/>
            <a:ext cx="4417454" cy="2031325"/>
          </a:xfrm>
          <a:prstGeom prst="rect">
            <a:avLst/>
          </a:prstGeom>
        </p:spPr>
        <p:txBody>
          <a:bodyPr wrap="square">
            <a:spAutoFit/>
          </a:bodyPr>
          <a:lstStyle/>
          <a:p>
            <a:pPr lvl="0"/>
            <a:r>
              <a:rPr lang="en-IN" sz="1400" dirty="0" smtClean="0"/>
              <a:t>Using the </a:t>
            </a:r>
            <a:r>
              <a:rPr lang="en-IN" sz="1400" dirty="0" err="1" smtClean="0"/>
              <a:t>sklearn.metrics</a:t>
            </a:r>
            <a:r>
              <a:rPr lang="en-IN" sz="1400" dirty="0" smtClean="0"/>
              <a:t> I have calculated Adjusted R2 squared ,Mean Absolute Error (MAE),Mean Squared Error (MSE),Root Mean Squared Error (RMSE)  </a:t>
            </a:r>
          </a:p>
          <a:p>
            <a:r>
              <a:rPr lang="en-IN" sz="1400" dirty="0" smtClean="0"/>
              <a:t>Using Hyper-parameter : model parameters are estimated from data automatically and model hyper-parameters are set manually and are used in processes to help estimate model and Grid search is a basic method for hyper-parameter tuning. It performs an exhaustive search on the hyper-parameter set specified by users.</a:t>
            </a:r>
            <a:endParaRPr lang="en-IN" sz="1400" dirty="0"/>
          </a:p>
        </p:txBody>
      </p:sp>
    </p:spTree>
    <p:extLst>
      <p:ext uri="{BB962C8B-B14F-4D97-AF65-F5344CB8AC3E}">
        <p14:creationId xmlns:p14="http://schemas.microsoft.com/office/powerpoint/2010/main" val="2526427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629993"/>
          </a:xfrm>
        </p:spPr>
        <p:txBody>
          <a:bodyPr/>
          <a:lstStyle/>
          <a:p>
            <a:pPr algn="l"/>
            <a:r>
              <a:rPr lang="en-IN" b="1" dirty="0">
                <a:solidFill>
                  <a:srgbClr val="002060"/>
                </a:solidFill>
              </a:rPr>
              <a:t>Overview:</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9814" r="29814"/>
          <a:stretch>
            <a:fillRect/>
          </a:stretch>
        </p:blipFill>
        <p:spPr>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p:cNvSpPr>
            <a:spLocks noGrp="1"/>
          </p:cNvSpPr>
          <p:nvPr>
            <p:ph type="body" sz="half" idx="2"/>
          </p:nvPr>
        </p:nvSpPr>
        <p:spPr>
          <a:xfrm>
            <a:off x="1482724" y="2537138"/>
            <a:ext cx="5858234" cy="2743200"/>
          </a:xfrm>
        </p:spPr>
        <p:txBody>
          <a:bodyPr>
            <a:normAutofit fontScale="85000" lnSpcReduction="10000"/>
          </a:bodyPr>
          <a:lstStyle/>
          <a:p>
            <a:pPr algn="l"/>
            <a:r>
              <a:rPr lang="en-US" sz="2400" dirty="0">
                <a:solidFill>
                  <a:schemeClr val="tx2"/>
                </a:solidFill>
                <a:latin typeface="Century" panose="02040604050505020304" pitchFamily="18" charset="0"/>
              </a:rPr>
              <a:t>In this particular presentation </a:t>
            </a:r>
            <a:r>
              <a:rPr lang="en-US" sz="2400" dirty="0" smtClean="0">
                <a:solidFill>
                  <a:schemeClr val="tx2"/>
                </a:solidFill>
                <a:latin typeface="Century" panose="02040604050505020304" pitchFamily="18" charset="0"/>
              </a:rPr>
              <a:t>we will </a:t>
            </a:r>
            <a:r>
              <a:rPr lang="en-US" sz="2400" dirty="0">
                <a:solidFill>
                  <a:schemeClr val="tx2"/>
                </a:solidFill>
                <a:latin typeface="Century" panose="02040604050505020304" pitchFamily="18" charset="0"/>
              </a:rPr>
              <a:t>be </a:t>
            </a:r>
            <a:r>
              <a:rPr lang="en-US" sz="2400" dirty="0" smtClean="0">
                <a:solidFill>
                  <a:schemeClr val="tx2"/>
                </a:solidFill>
                <a:latin typeface="Century" panose="02040604050505020304" pitchFamily="18" charset="0"/>
              </a:rPr>
              <a:t>focusing on</a:t>
            </a:r>
            <a:r>
              <a:rPr lang="en-US" sz="2400" dirty="0">
                <a:solidFill>
                  <a:schemeClr val="tx2"/>
                </a:solidFill>
                <a:latin typeface="Century" panose="02040604050505020304" pitchFamily="18" charset="0"/>
              </a:rPr>
              <a:t>:</a:t>
            </a:r>
          </a:p>
          <a:p>
            <a:pPr marL="628650" lvl="1" indent="-171450">
              <a:buFont typeface="Wingdings" panose="05000000000000000000" pitchFamily="2" charset="2"/>
              <a:buChar char="v"/>
            </a:pPr>
            <a:r>
              <a:rPr lang="en-US" sz="2100" dirty="0">
                <a:latin typeface="Calibri" panose="020F0502020204030204" pitchFamily="34" charset="0"/>
                <a:cs typeface="Calibri" panose="020F0502020204030204" pitchFamily="34" charset="0"/>
              </a:rPr>
              <a:t>How to analyze the dataset of Flight Price Prediction.</a:t>
            </a:r>
          </a:p>
          <a:p>
            <a:pPr marL="628650" lvl="1" indent="-171450">
              <a:buFont typeface="Wingdings" panose="05000000000000000000" pitchFamily="2" charset="2"/>
              <a:buChar char="v"/>
            </a:pPr>
            <a:r>
              <a:rPr lang="en-US" sz="2100" dirty="0">
                <a:latin typeface="Calibri" panose="020F0502020204030204" pitchFamily="34" charset="0"/>
                <a:cs typeface="Calibri" panose="020F0502020204030204" pitchFamily="34" charset="0"/>
              </a:rPr>
              <a:t>What are the EDA steps in cleaning the dataset.</a:t>
            </a:r>
          </a:p>
          <a:p>
            <a:pPr marL="628650" lvl="1" indent="-171450">
              <a:buFont typeface="Wingdings" panose="05000000000000000000" pitchFamily="2" charset="2"/>
              <a:buChar char="v"/>
            </a:pPr>
            <a:r>
              <a:rPr lang="en-US" sz="2100" dirty="0">
                <a:latin typeface="Calibri" panose="020F0502020204030204" pitchFamily="34" charset="0"/>
                <a:cs typeface="Calibri" panose="020F0502020204030204" pitchFamily="34" charset="0"/>
              </a:rPr>
              <a:t>Overall analysis on the problem.</a:t>
            </a:r>
          </a:p>
          <a:p>
            <a:pPr marL="628650" lvl="1" indent="-171450">
              <a:buFont typeface="Wingdings" panose="05000000000000000000" pitchFamily="2" charset="2"/>
              <a:buChar char="v"/>
            </a:pPr>
            <a:r>
              <a:rPr lang="en-US" sz="2100" dirty="0">
                <a:latin typeface="Calibri" panose="020F0502020204030204" pitchFamily="34" charset="0"/>
                <a:cs typeface="Calibri" panose="020F0502020204030204" pitchFamily="34" charset="0"/>
              </a:rPr>
              <a:t>Model building from cleaned dataset.</a:t>
            </a:r>
          </a:p>
          <a:p>
            <a:pPr marL="628650" lvl="1" indent="-171450">
              <a:buFont typeface="Wingdings" panose="05000000000000000000" pitchFamily="2" charset="2"/>
              <a:buChar char="v"/>
            </a:pPr>
            <a:r>
              <a:rPr lang="en-US" sz="2100" dirty="0">
                <a:latin typeface="Calibri" panose="020F0502020204030204" pitchFamily="34" charset="0"/>
                <a:cs typeface="Calibri" panose="020F0502020204030204" pitchFamily="34" charset="0"/>
              </a:rPr>
              <a:t>Predicting Flight Price for saved best model.</a:t>
            </a:r>
          </a:p>
          <a:p>
            <a:pPr algn="l"/>
            <a:endParaRPr lang="en-IN" dirty="0"/>
          </a:p>
        </p:txBody>
      </p:sp>
    </p:spTree>
    <p:extLst>
      <p:ext uri="{BB962C8B-B14F-4D97-AF65-F5344CB8AC3E}">
        <p14:creationId xmlns:p14="http://schemas.microsoft.com/office/powerpoint/2010/main" val="3203860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936938"/>
          </a:xfrm>
        </p:spPr>
        <p:txBody>
          <a:bodyPr>
            <a:normAutofit/>
          </a:bodyPr>
          <a:lstStyle/>
          <a:p>
            <a:pPr algn="l"/>
            <a:r>
              <a:rPr lang="en-IN" sz="3200" b="1">
                <a:solidFill>
                  <a:srgbClr val="002060"/>
                </a:solidFill>
              </a:rPr>
              <a:t>Observations:</a:t>
            </a:r>
            <a:endParaRPr lang="en-IN" sz="3200" b="1" dirty="0">
              <a:solidFill>
                <a:srgbClr val="002060"/>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15189" y="1880314"/>
            <a:ext cx="5887836" cy="3696237"/>
          </a:xfrm>
        </p:spPr>
      </p:pic>
      <p:sp>
        <p:nvSpPr>
          <p:cNvPr id="6" name="Content Placeholder 5"/>
          <p:cNvSpPr>
            <a:spLocks noGrp="1"/>
          </p:cNvSpPr>
          <p:nvPr>
            <p:ph sz="half" idx="1"/>
          </p:nvPr>
        </p:nvSpPr>
        <p:spPr>
          <a:xfrm>
            <a:off x="1484313" y="1880315"/>
            <a:ext cx="3860420" cy="3910886"/>
          </a:xfrm>
        </p:spPr>
        <p:txBody>
          <a:bodyPr>
            <a:normAutofit lnSpcReduction="10000"/>
          </a:bodyPr>
          <a:lstStyle/>
          <a:p>
            <a:pPr algn="just"/>
            <a:r>
              <a:rPr lang="en-IN" dirty="0"/>
              <a:t> </a:t>
            </a:r>
            <a:r>
              <a:rPr lang="en-IN" dirty="0">
                <a:latin typeface="Calibri" panose="020F0502020204030204" pitchFamily="34" charset="0"/>
                <a:cs typeface="Calibri" panose="020F0502020204030204" pitchFamily="34" charset="0"/>
              </a:rPr>
              <a:t>Maximum no. of flight as per company we see that </a:t>
            </a:r>
            <a:r>
              <a:rPr lang="en-IN" b="1" dirty="0">
                <a:latin typeface="Calibri" panose="020F0502020204030204" pitchFamily="34" charset="0"/>
                <a:cs typeface="Calibri" panose="020F0502020204030204" pitchFamily="34" charset="0"/>
              </a:rPr>
              <a:t>Indigo</a:t>
            </a:r>
            <a:r>
              <a:rPr lang="en-IN" dirty="0">
                <a:latin typeface="Calibri" panose="020F0502020204030204" pitchFamily="34" charset="0"/>
                <a:cs typeface="Calibri" panose="020F0502020204030204" pitchFamily="34" charset="0"/>
              </a:rPr>
              <a:t> has maximum flight </a:t>
            </a:r>
            <a:r>
              <a:rPr lang="en-IN" dirty="0" smtClean="0">
                <a:latin typeface="Calibri" panose="020F0502020204030204" pitchFamily="34" charset="0"/>
                <a:cs typeface="Calibri" panose="020F0502020204030204" pitchFamily="34" charset="0"/>
              </a:rPr>
              <a:t>count</a:t>
            </a:r>
          </a:p>
          <a:p>
            <a:pPr algn="just"/>
            <a:r>
              <a:rPr lang="en-IN" dirty="0" smtClean="0">
                <a:latin typeface="Calibri" panose="020F0502020204030204" pitchFamily="34" charset="0"/>
                <a:cs typeface="Calibri" panose="020F0502020204030204" pitchFamily="34" charset="0"/>
              </a:rPr>
              <a:t>Majority </a:t>
            </a:r>
            <a:r>
              <a:rPr lang="en-IN" dirty="0">
                <a:latin typeface="Calibri" panose="020F0502020204030204" pitchFamily="34" charset="0"/>
                <a:cs typeface="Calibri" panose="020F0502020204030204" pitchFamily="34" charset="0"/>
              </a:rPr>
              <a:t>of flights have "Non-stop or one stop" and this shows that flights have reached directly to the destination with more amount of time for halt</a:t>
            </a:r>
            <a:r>
              <a:rPr lang="en-IN" dirty="0" smtClean="0">
                <a:latin typeface="Calibri" panose="020F0502020204030204" pitchFamily="34" charset="0"/>
                <a:cs typeface="Calibri" panose="020F0502020204030204" pitchFamily="34" charset="0"/>
              </a:rPr>
              <a:t>.</a:t>
            </a:r>
          </a:p>
          <a:p>
            <a:pPr algn="just"/>
            <a:r>
              <a:rPr lang="en-IN" dirty="0">
                <a:latin typeface="Calibri" panose="020F0502020204030204" pitchFamily="34" charset="0"/>
                <a:cs typeface="Calibri" panose="020F0502020204030204" pitchFamily="34" charset="0"/>
              </a:rPr>
              <a:t>Business Class" has a lot of additional benefits. An Economy class doesn't have much benefits and hence people prefer this more as it's relatively cheaper.</a:t>
            </a:r>
          </a:p>
        </p:txBody>
      </p:sp>
    </p:spTree>
    <p:extLst>
      <p:ext uri="{BB962C8B-B14F-4D97-AF65-F5344CB8AC3E}">
        <p14:creationId xmlns:p14="http://schemas.microsoft.com/office/powerpoint/2010/main" val="1067344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0"/>
            <a:ext cx="10018713" cy="808149"/>
          </a:xfrm>
        </p:spPr>
        <p:txBody>
          <a:bodyPr/>
          <a:lstStyle/>
          <a:p>
            <a:pPr algn="l"/>
            <a:r>
              <a:rPr lang="en-IN" b="1" dirty="0">
                <a:solidFill>
                  <a:srgbClr val="002060"/>
                </a:solidFill>
              </a:rPr>
              <a:t>Conclusion:</a:t>
            </a:r>
          </a:p>
        </p:txBody>
      </p:sp>
      <p:sp>
        <p:nvSpPr>
          <p:cNvPr id="5" name="Rectangle 4"/>
          <p:cNvSpPr/>
          <p:nvPr/>
        </p:nvSpPr>
        <p:spPr>
          <a:xfrm>
            <a:off x="1484311" y="1493949"/>
            <a:ext cx="9758945" cy="5087611"/>
          </a:xfrm>
          <a:prstGeom prst="rect">
            <a:avLst/>
          </a:prstGeom>
        </p:spPr>
        <p:txBody>
          <a:bodyPr wrap="square">
            <a:spAutoFit/>
          </a:bodyPr>
          <a:lstStyle/>
          <a:p>
            <a:pPr algn="just">
              <a:lnSpc>
                <a:spcPct val="107000"/>
              </a:lnSpc>
              <a:spcBef>
                <a:spcPts val="300"/>
              </a:spcBef>
              <a:spcAft>
                <a:spcPts val="300"/>
              </a:spcAft>
              <a:buFont typeface="Wingdings" panose="05000000000000000000" pitchFamily="2" charset="2"/>
              <a:buChar char="ü"/>
            </a:pPr>
            <a:r>
              <a:rPr lang="en-IN" sz="1400" dirty="0" smtClean="0">
                <a:effectLst/>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flight price. We have mentioned the step by step procedure to </a:t>
            </a:r>
            <a:r>
              <a:rPr lang="en-IN" sz="1400" dirty="0" err="1" smtClean="0">
                <a:effectLst/>
                <a:latin typeface="Century" panose="02040604050505020304" pitchFamily="18" charset="0"/>
                <a:ea typeface="Calibri" panose="020F0502020204030204" pitchFamily="34" charset="0"/>
                <a:cs typeface="Times New Roman" panose="02020603050405020304" pitchFamily="18" charset="0"/>
              </a:rPr>
              <a:t>analyze</a:t>
            </a:r>
            <a:r>
              <a:rPr lang="en-IN" sz="1400" dirty="0" smtClean="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gn="just">
              <a:lnSpc>
                <a:spcPct val="107000"/>
              </a:lnSpc>
              <a:spcBef>
                <a:spcPts val="300"/>
              </a:spcBef>
              <a:spcAft>
                <a:spcPts val="300"/>
              </a:spcAft>
              <a:buFont typeface="Wingdings" panose="05000000000000000000" pitchFamily="2" charset="2"/>
              <a:buChar char="ü"/>
            </a:pPr>
            <a:r>
              <a:rPr lang="en-IN" sz="1400" dirty="0" smtClean="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gn="just">
              <a:lnSpc>
                <a:spcPct val="107000"/>
              </a:lnSpc>
              <a:spcBef>
                <a:spcPts val="300"/>
              </a:spcBef>
              <a:spcAft>
                <a:spcPts val="300"/>
              </a:spcAft>
              <a:buFont typeface="Wingdings" panose="05000000000000000000" pitchFamily="2" charset="2"/>
              <a:buChar char="ü"/>
            </a:pPr>
            <a:r>
              <a:rPr lang="en-US" sz="1400" dirty="0" smtClean="0">
                <a:effectLst/>
                <a:latin typeface="Century" panose="02040604050505020304" pitchFamily="18" charset="0"/>
                <a:ea typeface="Calibri" panose="020F0502020204030204" pitchFamily="34" charset="0"/>
                <a:cs typeface="Times New Roman" panose="02020603050405020304" pitchFamily="18" charset="0"/>
              </a:rPr>
              <a:t>A </a:t>
            </a:r>
            <a:r>
              <a:rPr lang="en-US" sz="1400" dirty="0" err="1" smtClean="0">
                <a:effectLst/>
                <a:latin typeface="Century" panose="02040604050505020304" pitchFamily="18" charset="0"/>
                <a:ea typeface="Calibri" panose="020F0502020204030204" pitchFamily="34" charset="0"/>
                <a:cs typeface="Times New Roman" panose="02020603050405020304" pitchFamily="18" charset="0"/>
              </a:rPr>
              <a:t>traveller</a:t>
            </a:r>
            <a:r>
              <a:rPr lang="en-US" sz="1400" dirty="0" smtClean="0">
                <a:effectLst/>
                <a:latin typeface="Century" panose="02040604050505020304" pitchFamily="18" charset="0"/>
                <a:ea typeface="Calibri" panose="020F0502020204030204" pitchFamily="34" charset="0"/>
                <a:cs typeface="Times New Roman" panose="02020603050405020304" pitchFamily="18" charset="0"/>
              </a:rPr>
              <a:t> can access this module to get the future price prediction of individual airlines. The prediction will help a </a:t>
            </a:r>
            <a:r>
              <a:rPr lang="en-US" sz="1400" dirty="0" err="1" smtClean="0">
                <a:effectLst/>
                <a:latin typeface="Century" panose="02040604050505020304" pitchFamily="18" charset="0"/>
                <a:ea typeface="Calibri" panose="020F0502020204030204" pitchFamily="34" charset="0"/>
                <a:cs typeface="Times New Roman" panose="02020603050405020304" pitchFamily="18" charset="0"/>
              </a:rPr>
              <a:t>traveller</a:t>
            </a:r>
            <a:r>
              <a:rPr lang="en-US" sz="1400" dirty="0" smtClean="0">
                <a:effectLst/>
                <a:latin typeface="Century" panose="02040604050505020304" pitchFamily="18" charset="0"/>
                <a:ea typeface="Calibri" panose="020F0502020204030204" pitchFamily="34" charset="0"/>
                <a:cs typeface="Times New Roman" panose="02020603050405020304" pitchFamily="18" charset="0"/>
              </a:rPr>
              <a:t> to decide a specific airline as per his/her budget.</a:t>
            </a:r>
            <a:endParaRPr lang="en-IN" sz="1400" dirty="0" smtClean="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300"/>
              </a:spcBef>
              <a:spcAft>
                <a:spcPts val="300"/>
              </a:spcAft>
              <a:buFont typeface="Wingdings" panose="05000000000000000000" pitchFamily="2" charset="2"/>
              <a:buChar char="ü"/>
            </a:pPr>
            <a:r>
              <a:rPr lang="en-IN" sz="1400" dirty="0" smtClean="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values. </a:t>
            </a:r>
          </a:p>
          <a:p>
            <a:pPr algn="just">
              <a:lnSpc>
                <a:spcPct val="107000"/>
              </a:lnSpc>
              <a:spcBef>
                <a:spcPts val="300"/>
              </a:spcBef>
              <a:spcAft>
                <a:spcPts val="300"/>
              </a:spcAft>
              <a:buFont typeface="Wingdings" panose="05000000000000000000" pitchFamily="2" charset="2"/>
              <a:buChar char="ü"/>
            </a:pPr>
            <a:r>
              <a:rPr lang="en-IN" sz="1400" dirty="0" smtClean="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a:t>
            </a:r>
            <a:r>
              <a:rPr lang="en-IN" sz="1400" dirty="0" smtClean="0">
                <a:latin typeface="Century" panose="02040604050505020304" pitchFamily="18" charset="0"/>
                <a:ea typeface="Calibri" panose="020F0502020204030204" pitchFamily="34" charset="0"/>
                <a:cs typeface="Times New Roman" panose="02020603050405020304" pitchFamily="18" charset="0"/>
              </a:rPr>
              <a:t>seven </a:t>
            </a:r>
            <a:r>
              <a:rPr lang="en-IN" sz="1400" dirty="0" smtClean="0">
                <a:effectLst/>
                <a:latin typeface="Century" panose="02040604050505020304" pitchFamily="18" charset="0"/>
                <a:ea typeface="Calibri" panose="020F0502020204030204" pitchFamily="34" charset="0"/>
                <a:cs typeface="Times New Roman" panose="02020603050405020304" pitchFamily="18" charset="0"/>
              </a:rPr>
              <a:t>algorithms and a hyper parameter </a:t>
            </a:r>
            <a:r>
              <a:rPr lang="en-IN" sz="1400" dirty="0" err="1" smtClean="0">
                <a:effectLst/>
                <a:latin typeface="Century" panose="02040604050505020304" pitchFamily="18" charset="0"/>
                <a:ea typeface="Calibri" panose="020F0502020204030204" pitchFamily="34" charset="0"/>
                <a:cs typeface="Times New Roman" panose="02020603050405020304" pitchFamily="18" charset="0"/>
              </a:rPr>
              <a:t>tunning</a:t>
            </a:r>
            <a:r>
              <a:rPr lang="en-IN" sz="1400" dirty="0" smtClean="0">
                <a:effectLst/>
                <a:latin typeface="Century" panose="02040604050505020304" pitchFamily="18" charset="0"/>
                <a:ea typeface="Calibri" panose="020F0502020204030204" pitchFamily="34" charset="0"/>
                <a:cs typeface="Times New Roman" panose="02020603050405020304" pitchFamily="18" charset="0"/>
              </a:rPr>
              <a:t> was done to the best model and the accuracy has been improved. Hence we calculated the performance of each model using different performance metrics and compared them based on these metrics.</a:t>
            </a:r>
          </a:p>
          <a:p>
            <a:pPr algn="just">
              <a:lnSpc>
                <a:spcPct val="107000"/>
              </a:lnSpc>
              <a:spcBef>
                <a:spcPts val="300"/>
              </a:spcBef>
              <a:spcAft>
                <a:spcPts val="300"/>
              </a:spcAft>
              <a:buFont typeface="Wingdings" panose="05000000000000000000" pitchFamily="2" charset="2"/>
              <a:buChar char="ü"/>
            </a:pPr>
            <a:r>
              <a:rPr lang="en-IN" sz="1400" dirty="0" smtClean="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 and predicted the </a:t>
            </a:r>
            <a:r>
              <a:rPr lang="en-IN" sz="1400" dirty="0" smtClean="0">
                <a:latin typeface="Century" panose="02040604050505020304" pitchFamily="18" charset="0"/>
                <a:ea typeface="Calibri" panose="020F0502020204030204" pitchFamily="34" charset="0"/>
                <a:cs typeface="Times New Roman" panose="02020603050405020304" pitchFamily="18" charset="0"/>
              </a:rPr>
              <a:t>flight</a:t>
            </a:r>
            <a:r>
              <a:rPr lang="en-IN" sz="1400" dirty="0" smtClean="0">
                <a:effectLst/>
                <a:latin typeface="Century" panose="02040604050505020304" pitchFamily="18" charset="0"/>
                <a:ea typeface="Calibri" panose="020F0502020204030204" pitchFamily="34" charset="0"/>
                <a:cs typeface="Times New Roman" panose="02020603050405020304" pitchFamily="18" charset="0"/>
              </a:rPr>
              <a:t> price. It was good that the predicted and actual values were almost same.</a:t>
            </a:r>
            <a:r>
              <a:rPr lang="en-IN" sz="1400" dirty="0" smtClean="0">
                <a:solidFill>
                  <a:srgbClr val="333333"/>
                </a:solidFill>
                <a:effectLst/>
                <a:latin typeface="Century" panose="02040604050505020304" pitchFamily="18" charset="0"/>
                <a:ea typeface="Calibri" panose="020F0502020204030204" pitchFamily="34" charset="0"/>
                <a:cs typeface="Calibri" panose="020F0502020204030204" pitchFamily="34" charset="0"/>
              </a:rPr>
              <a:t> </a:t>
            </a:r>
          </a:p>
          <a:p>
            <a:pPr algn="just">
              <a:lnSpc>
                <a:spcPct val="107000"/>
              </a:lnSpc>
              <a:spcBef>
                <a:spcPts val="300"/>
              </a:spcBef>
              <a:spcAft>
                <a:spcPts val="300"/>
              </a:spcAft>
              <a:buFont typeface="Wingdings" panose="05000000000000000000" pitchFamily="2" charset="2"/>
              <a:buChar char="ü"/>
            </a:pPr>
            <a:r>
              <a:rPr lang="en-IN" sz="1400" dirty="0" smtClean="0">
                <a:solidFill>
                  <a:srgbClr val="333333"/>
                </a:solidFill>
                <a:effectLst/>
                <a:latin typeface="Century" panose="02040604050505020304" pitchFamily="18" charset="0"/>
                <a:ea typeface="Calibri" panose="020F0502020204030204" pitchFamily="34" charset="0"/>
                <a:cs typeface="Calibri" panose="020F0502020204030204" pitchFamily="34" charset="0"/>
              </a:rPr>
              <a:t>To conclude, the application of machine learning in </a:t>
            </a:r>
            <a:r>
              <a:rPr lang="en-IN" sz="1400" dirty="0" smtClean="0">
                <a:solidFill>
                  <a:srgbClr val="333333"/>
                </a:solidFill>
                <a:latin typeface="Century" panose="02040604050505020304" pitchFamily="18" charset="0"/>
                <a:ea typeface="Calibri" panose="020F0502020204030204" pitchFamily="34" charset="0"/>
                <a:cs typeface="Calibri" panose="020F0502020204030204" pitchFamily="34" charset="0"/>
              </a:rPr>
              <a:t>flight</a:t>
            </a:r>
            <a:r>
              <a:rPr lang="en-IN" sz="1400" dirty="0" smtClean="0">
                <a:solidFill>
                  <a:srgbClr val="333333"/>
                </a:solidFill>
                <a:effectLst/>
                <a:latin typeface="Century" panose="02040604050505020304" pitchFamily="18" charset="0"/>
                <a:ea typeface="Calibri" panose="020F0502020204030204" pitchFamily="34" charset="0"/>
                <a:cs typeface="Calibri" panose="020F0502020204030204" pitchFamily="34" charset="0"/>
              </a:rPr>
              <a:t> price prediction is still at an early stage. We hope this study has moved a small step ahead in providing some methodological and empirical contributions to online platforms, and presenting an alternative approach to the valuation of flight price.</a:t>
            </a:r>
          </a:p>
          <a:p>
            <a:pPr algn="just">
              <a:lnSpc>
                <a:spcPct val="107000"/>
              </a:lnSpc>
              <a:spcBef>
                <a:spcPts val="300"/>
              </a:spcBef>
              <a:spcAft>
                <a:spcPts val="300"/>
              </a:spcAft>
              <a:buFont typeface="Wingdings" panose="05000000000000000000" pitchFamily="2" charset="2"/>
              <a:buChar char="ü"/>
            </a:pPr>
            <a:r>
              <a:rPr lang="en-IN" sz="1400" dirty="0" smtClean="0">
                <a:solidFill>
                  <a:srgbClr val="333333"/>
                </a:solidFill>
                <a:effectLst/>
                <a:latin typeface="Century" panose="02040604050505020304" pitchFamily="18" charset="0"/>
                <a:ea typeface="Calibri" panose="020F0502020204030204" pitchFamily="34" charset="0"/>
                <a:cs typeface="Calibri" panose="020F0502020204030204" pitchFamily="34" charset="0"/>
              </a:rPr>
              <a:t>Future direction of research may consider incorporating additional flight data from a larger economical background with more features.</a:t>
            </a:r>
          </a:p>
          <a:p>
            <a:pPr>
              <a:lnSpc>
                <a:spcPct val="107000"/>
              </a:lnSpc>
              <a:spcBef>
                <a:spcPts val="300"/>
              </a:spcBef>
              <a:spcAft>
                <a:spcPts val="300"/>
              </a:spcAft>
              <a:buFont typeface="Wingdings" panose="05000000000000000000" pitchFamily="2" charset="2"/>
              <a:buChar char="ü"/>
            </a:pP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2507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496" y="0"/>
            <a:ext cx="10543504" cy="6858000"/>
          </a:xfrm>
          <a:prstGeom prst="rect">
            <a:avLst/>
          </a:prstGeom>
        </p:spPr>
      </p:pic>
    </p:spTree>
    <p:extLst>
      <p:ext uri="{BB962C8B-B14F-4D97-AF65-F5344CB8AC3E}">
        <p14:creationId xmlns:p14="http://schemas.microsoft.com/office/powerpoint/2010/main" val="429474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21028"/>
          </a:xfrm>
        </p:spPr>
        <p:txBody>
          <a:bodyPr/>
          <a:lstStyle/>
          <a:p>
            <a:pPr algn="l"/>
            <a:r>
              <a:rPr lang="en-US" b="1" dirty="0">
                <a:solidFill>
                  <a:srgbClr val="002060"/>
                </a:solidFill>
              </a:rPr>
              <a:t>Understanding Problem </a:t>
            </a:r>
            <a:r>
              <a:rPr lang="en-US" b="1" dirty="0" smtClean="0">
                <a:solidFill>
                  <a:srgbClr val="002060"/>
                </a:solidFill>
              </a:rPr>
              <a:t>statement</a:t>
            </a:r>
            <a:endParaRPr lang="en-IN" b="1" dirty="0">
              <a:solidFill>
                <a:srgbClr val="002060"/>
              </a:solidFill>
            </a:endParaRPr>
          </a:p>
        </p:txBody>
      </p:sp>
      <p:sp>
        <p:nvSpPr>
          <p:cNvPr id="7" name="Content Placeholder 6"/>
          <p:cNvSpPr>
            <a:spLocks noGrp="1"/>
          </p:cNvSpPr>
          <p:nvPr>
            <p:ph idx="1"/>
          </p:nvPr>
        </p:nvSpPr>
        <p:spPr>
          <a:xfrm>
            <a:off x="1484310" y="1970468"/>
            <a:ext cx="10018713" cy="4159876"/>
          </a:xfrm>
        </p:spPr>
        <p:txBody>
          <a:bodyPr>
            <a:normAutofit fontScale="92500"/>
          </a:bodyPr>
          <a:lstStyle/>
          <a:p>
            <a:pPr>
              <a:buFont typeface="Wingdings" panose="05000000000000000000" pitchFamily="2" charset="2"/>
              <a:buChar char="ü"/>
            </a:pPr>
            <a:r>
              <a:rPr lang="en-US" dirty="0">
                <a:latin typeface="Calibri" panose="020F0502020204030204" pitchFamily="34" charset="0"/>
                <a:cs typeface="Calibri" panose="020F0502020204030204" pitchFamily="34" charset="0"/>
              </a:rPr>
              <a:t>Anyone who has booked a flight ticket knows how unexpectedly the prices vary. The cheapest available ticket on a given flight gets more and less expensive over time. This usually happens as an attempt to maximize revenue based on –</a:t>
            </a:r>
          </a:p>
          <a:p>
            <a:pPr marL="0" indent="0">
              <a:buNone/>
            </a:pPr>
            <a:r>
              <a:rPr lang="en-US" dirty="0" smtClean="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Time of purchase patterns (making sure last-minute purchases are expensive) </a:t>
            </a:r>
          </a:p>
          <a:p>
            <a:pPr marL="0" indent="0">
              <a:buNone/>
            </a:pPr>
            <a:r>
              <a:rPr lang="en-US" dirty="0">
                <a:latin typeface="Calibri" panose="020F0502020204030204" pitchFamily="34" charset="0"/>
                <a:cs typeface="Calibri" panose="020F0502020204030204" pitchFamily="34" charset="0"/>
              </a:rPr>
              <a:t>2. Keeping the flight as full as they want it (raising prices on a flight which is filling up in order to reduce sales and hold back inventory for those expensive last-minute expensive purchases) </a:t>
            </a:r>
          </a:p>
          <a:p>
            <a:pPr marL="0" indent="0">
              <a:buNone/>
            </a:pPr>
            <a:r>
              <a:rPr lang="en-US" dirty="0">
                <a:latin typeface="Calibri" panose="020F0502020204030204" pitchFamily="34" charset="0"/>
                <a:cs typeface="Calibri" panose="020F0502020204030204" pitchFamily="34" charset="0"/>
              </a:rPr>
              <a:t>So, you have to work on a project where you collect data of flight fares with other features and work to make a model to predict fares of flights.</a:t>
            </a:r>
          </a:p>
          <a:p>
            <a:pPr marL="0" indent="0">
              <a:buNone/>
            </a:pPr>
            <a:endParaRPr lang="en-IN" dirty="0"/>
          </a:p>
        </p:txBody>
      </p:sp>
    </p:spTree>
    <p:extLst>
      <p:ext uri="{BB962C8B-B14F-4D97-AF65-F5344CB8AC3E}">
        <p14:creationId xmlns:p14="http://schemas.microsoft.com/office/powerpoint/2010/main" val="693742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rgbClr val="002060"/>
                </a:solidFill>
              </a:rPr>
              <a:t>Problem Understanding:</a:t>
            </a:r>
          </a:p>
        </p:txBody>
      </p:sp>
      <p:sp>
        <p:nvSpPr>
          <p:cNvPr id="4" name="Text Placeholder 3"/>
          <p:cNvSpPr>
            <a:spLocks noGrp="1"/>
          </p:cNvSpPr>
          <p:nvPr>
            <p:ph sz="half" idx="1"/>
          </p:nvPr>
        </p:nvSpPr>
        <p:spPr>
          <a:xfrm>
            <a:off x="1484312" y="2009104"/>
            <a:ext cx="4980881" cy="4031087"/>
          </a:xfrm>
        </p:spPr>
        <p:txBody>
          <a:bodyPr>
            <a:normAutofit fontScale="70000" lnSpcReduction="20000"/>
          </a:bodyPr>
          <a:lstStyle/>
          <a:p>
            <a:pPr algn="just">
              <a:lnSpc>
                <a:spcPct val="107000"/>
              </a:lnSpc>
              <a:spcAft>
                <a:spcPts val="800"/>
              </a:spcAft>
              <a:buFont typeface="Wingdings" panose="05000000000000000000" pitchFamily="2" charset="2"/>
              <a:buChar char="ü"/>
            </a:pPr>
            <a:r>
              <a:rPr lang="en-IN" sz="2300" dirty="0">
                <a:latin typeface="Calibri" panose="020F0502020204030204" pitchFamily="34" charset="0"/>
                <a:cs typeface="Calibri" panose="020F0502020204030204" pitchFamily="34" charset="0"/>
              </a:rPr>
              <a:t>Flight prices are something unpredictable. It’s more than likely that we spent hours on the internet researching flight deals, trying to figure an airfare pricing system that seems completely random every day. Flight price appears to fluctuate without reason and longer flights aren’t always more expensive than shorter ones. </a:t>
            </a:r>
          </a:p>
          <a:p>
            <a:pPr algn="just">
              <a:lnSpc>
                <a:spcPct val="107000"/>
              </a:lnSpc>
              <a:spcAft>
                <a:spcPts val="800"/>
              </a:spcAft>
              <a:buFont typeface="Wingdings" panose="05000000000000000000" pitchFamily="2" charset="2"/>
              <a:buChar char="ü"/>
            </a:pPr>
            <a:r>
              <a:rPr lang="en-IN" sz="2300" dirty="0">
                <a:latin typeface="Calibri" panose="020F0502020204030204" pitchFamily="34" charset="0"/>
                <a:cs typeface="Calibri" panose="020F0502020204030204" pitchFamily="34" charset="0"/>
              </a:rPr>
              <a:t>But now the question is how to know proper Flight price, for that I have built a Machine learning model which can predict the Flight price. Using various features like Airline, Source, Destination, Arrival time, Departure time, Stops, Travelling date and the Price for the same travel. So using all these previously known information and analysing the data I have achieved a good </a:t>
            </a:r>
            <a:r>
              <a:rPr lang="en-IN" sz="2300" dirty="0">
                <a:latin typeface="Calibri" panose="020F0502020204030204" pitchFamily="34" charset="0"/>
                <a:cs typeface="Calibri" panose="020F0502020204030204" pitchFamily="34" charset="0"/>
              </a:rPr>
              <a:t>model, </a:t>
            </a:r>
            <a:r>
              <a:rPr lang="en-IN" sz="2300" dirty="0">
                <a:latin typeface="Calibri" panose="020F0502020204030204" pitchFamily="34" charset="0"/>
                <a:cs typeface="Calibri" panose="020F0502020204030204" pitchFamily="34" charset="0"/>
              </a:rPr>
              <a:t>good accuracy.</a:t>
            </a:r>
          </a:p>
          <a:p>
            <a:endParaRPr lang="en-IN"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465192" y="2009104"/>
            <a:ext cx="5602311" cy="3580327"/>
          </a:xfrm>
        </p:spPr>
      </p:pic>
    </p:spTree>
    <p:extLst>
      <p:ext uri="{BB962C8B-B14F-4D97-AF65-F5344CB8AC3E}">
        <p14:creationId xmlns:p14="http://schemas.microsoft.com/office/powerpoint/2010/main" val="1476915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33907"/>
          </a:xfrm>
        </p:spPr>
        <p:txBody>
          <a:bodyPr/>
          <a:lstStyle/>
          <a:p>
            <a:pPr algn="l"/>
            <a:r>
              <a:rPr lang="en-IN" b="1" dirty="0">
                <a:solidFill>
                  <a:srgbClr val="002060"/>
                </a:solidFill>
              </a:rPr>
              <a:t>Flight Price </a:t>
            </a:r>
            <a:r>
              <a:rPr lang="en-IN" b="1" dirty="0" smtClean="0">
                <a:solidFill>
                  <a:srgbClr val="002060"/>
                </a:solidFill>
              </a:rPr>
              <a:t>Prediction:</a:t>
            </a:r>
            <a:endParaRPr lang="en-IN" b="1" dirty="0">
              <a:solidFill>
                <a:srgbClr val="002060"/>
              </a:solidFill>
            </a:endParaRPr>
          </a:p>
        </p:txBody>
      </p:sp>
      <p:sp>
        <p:nvSpPr>
          <p:cNvPr id="3" name="Content Placeholder 2"/>
          <p:cNvSpPr>
            <a:spLocks noGrp="1"/>
          </p:cNvSpPr>
          <p:nvPr>
            <p:ph sz="half" idx="1"/>
          </p:nvPr>
        </p:nvSpPr>
        <p:spPr>
          <a:xfrm>
            <a:off x="1484312" y="1751527"/>
            <a:ext cx="4895055" cy="4039673"/>
          </a:xfrm>
        </p:spPr>
        <p:txBody>
          <a:bodyPr>
            <a:normAutofit lnSpcReduction="10000"/>
          </a:bodyPr>
          <a:lstStyle/>
          <a:p>
            <a:endParaRPr lang="en-US" dirty="0" smtClean="0"/>
          </a:p>
          <a:p>
            <a:pPr algn="just"/>
            <a:r>
              <a:rPr lang="en-US" dirty="0" smtClean="0">
                <a:solidFill>
                  <a:srgbClr val="222222"/>
                </a:solidFill>
                <a:latin typeface="Calibri" panose="020F0502020204030204" pitchFamily="34" charset="0"/>
                <a:cs typeface="Calibri" panose="020F0502020204030204" pitchFamily="34" charset="0"/>
              </a:rPr>
              <a:t>The number </a:t>
            </a:r>
            <a:r>
              <a:rPr lang="en-US" dirty="0">
                <a:solidFill>
                  <a:srgbClr val="222222"/>
                </a:solidFill>
                <a:latin typeface="Calibri" panose="020F0502020204030204" pitchFamily="34" charset="0"/>
                <a:cs typeface="Calibri" panose="020F0502020204030204" pitchFamily="34" charset="0"/>
              </a:rPr>
              <a:t>of people using flights has increased significantly. It is difficult for airlines to maintain prices since prices change dynamically due to different conditions. That’s why we will try to use machine learning to solve this problem. </a:t>
            </a:r>
            <a:endParaRPr lang="en-US" dirty="0" smtClean="0">
              <a:solidFill>
                <a:srgbClr val="222222"/>
              </a:solidFill>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Nowadays</a:t>
            </a:r>
            <a:r>
              <a:rPr lang="en-US" dirty="0">
                <a:latin typeface="Calibri" panose="020F0502020204030204" pitchFamily="34" charset="0"/>
                <a:cs typeface="Calibri" panose="020F0502020204030204" pitchFamily="34" charset="0"/>
              </a:rPr>
              <a:t>, airline corporations are using complex strategies and methods to assign airfare prices in a dynamic fashion. These strategies are taking into consideration several financial, marketing, commercial and social factors are closely connected with the ultimate airfare prices.</a:t>
            </a:r>
            <a:endParaRPr lang="en-IN" dirty="0">
              <a:latin typeface="Calibri" panose="020F0502020204030204" pitchFamily="34" charset="0"/>
              <a:cs typeface="Calibri" panose="020F0502020204030204" pitchFamily="34" charset="0"/>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07175" y="2102501"/>
            <a:ext cx="4895850" cy="3551324"/>
          </a:xfrm>
          <a:prstGeom prst="rect">
            <a:avLst/>
          </a:prstGeom>
          <a:ln>
            <a:noFill/>
          </a:ln>
          <a:effectLst>
            <a:softEdge rad="112500"/>
          </a:effectLst>
        </p:spPr>
      </p:pic>
    </p:spTree>
    <p:extLst>
      <p:ext uri="{BB962C8B-B14F-4D97-AF65-F5344CB8AC3E}">
        <p14:creationId xmlns:p14="http://schemas.microsoft.com/office/powerpoint/2010/main" val="233740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98301"/>
          </a:xfrm>
        </p:spPr>
        <p:txBody>
          <a:bodyPr/>
          <a:lstStyle/>
          <a:p>
            <a:pPr algn="l"/>
            <a:r>
              <a:rPr lang="en-IN" b="1" dirty="0">
                <a:solidFill>
                  <a:srgbClr val="002060"/>
                </a:solidFill>
              </a:rPr>
              <a:t>Importance of Flight Price </a:t>
            </a:r>
            <a:r>
              <a:rPr lang="en-IN" b="1" dirty="0" smtClean="0">
                <a:solidFill>
                  <a:srgbClr val="002060"/>
                </a:solidFill>
              </a:rPr>
              <a:t>Prediction:</a:t>
            </a:r>
            <a:endParaRPr lang="en-IN" b="1" dirty="0">
              <a:solidFill>
                <a:srgbClr val="002060"/>
              </a:solidFill>
            </a:endParaRPr>
          </a:p>
        </p:txBody>
      </p:sp>
      <p:sp>
        <p:nvSpPr>
          <p:cNvPr id="3" name="Content Placeholder 2"/>
          <p:cNvSpPr>
            <a:spLocks noGrp="1"/>
          </p:cNvSpPr>
          <p:nvPr>
            <p:ph sz="half" idx="1"/>
          </p:nvPr>
        </p:nvSpPr>
        <p:spPr>
          <a:xfrm>
            <a:off x="1484312" y="1584101"/>
            <a:ext cx="4895055" cy="4207099"/>
          </a:xfrm>
        </p:spPr>
        <p:txBody>
          <a:bodyPr>
            <a:normAutofit fontScale="92500" lnSpcReduction="20000"/>
          </a:bodyPr>
          <a:lstStyle/>
          <a:p>
            <a:endParaRPr lang="en-IN" dirty="0" smtClean="0">
              <a:latin typeface="Century" panose="02040604050505020304" pitchFamily="18" charset="0"/>
              <a:ea typeface="Calibri" panose="020F0502020204030204" pitchFamily="34" charset="0"/>
              <a:cs typeface="Times New Roman" panose="02020603050405020304" pitchFamily="18" charset="0"/>
            </a:endParaRPr>
          </a:p>
          <a:p>
            <a:pPr algn="just"/>
            <a:r>
              <a:rPr lang="en-US" dirty="0">
                <a:latin typeface="Century" panose="02040604050505020304" pitchFamily="18" charset="0"/>
                <a:ea typeface="Calibri" panose="020F0502020204030204" pitchFamily="34" charset="0"/>
                <a:cs typeface="Times New Roman" panose="02020603050405020304" pitchFamily="18" charset="0"/>
              </a:rPr>
              <a:t>As domestic air travel is getting more and more popular these days in India with various air ticket booking channels coming up online, </a:t>
            </a:r>
            <a:r>
              <a:rPr lang="en-US" dirty="0" smtClean="0">
                <a:latin typeface="Century" panose="02040604050505020304" pitchFamily="18" charset="0"/>
                <a:ea typeface="Calibri" panose="020F0502020204030204" pitchFamily="34" charset="0"/>
                <a:cs typeface="Times New Roman" panose="02020603050405020304" pitchFamily="18" charset="0"/>
              </a:rPr>
              <a:t>travelers </a:t>
            </a:r>
            <a:r>
              <a:rPr lang="en-US" dirty="0">
                <a:latin typeface="Century" panose="02040604050505020304" pitchFamily="18" charset="0"/>
                <a:ea typeface="Calibri" panose="020F0502020204030204" pitchFamily="34" charset="0"/>
                <a:cs typeface="Times New Roman" panose="02020603050405020304" pitchFamily="18" charset="0"/>
              </a:rPr>
              <a:t>are trying to understand how these airline companies make decisions regarding ticket prices over time. </a:t>
            </a:r>
            <a:endParaRPr lang="en-US" dirty="0" smtClean="0">
              <a:latin typeface="Century" panose="02040604050505020304" pitchFamily="18" charset="0"/>
              <a:ea typeface="Calibri" panose="020F0502020204030204" pitchFamily="34" charset="0"/>
              <a:cs typeface="Times New Roman" panose="02020603050405020304" pitchFamily="18" charset="0"/>
            </a:endParaRPr>
          </a:p>
          <a:p>
            <a:pPr algn="just"/>
            <a:r>
              <a:rPr lang="en-IN" dirty="0" smtClean="0">
                <a:latin typeface="Century" panose="02040604050505020304" pitchFamily="18" charset="0"/>
                <a:ea typeface="Calibri" panose="020F0502020204030204" pitchFamily="34" charset="0"/>
                <a:cs typeface="Times New Roman" panose="02020603050405020304" pitchFamily="18" charset="0"/>
              </a:rPr>
              <a:t>The </a:t>
            </a:r>
            <a:r>
              <a:rPr lang="en-IN" dirty="0">
                <a:latin typeface="Century" panose="02040604050505020304" pitchFamily="18" charset="0"/>
                <a:ea typeface="Calibri" panose="020F0502020204030204" pitchFamily="34" charset="0"/>
                <a:cs typeface="Times New Roman" panose="02020603050405020304" pitchFamily="18" charset="0"/>
              </a:rPr>
              <a:t>majority of these systems are utilizing the modern computerized system known as Machine Learning. The model guesses airfare well in advance from the known information</a:t>
            </a:r>
            <a:endParaRPr lang="en-US" dirty="0" smtClean="0">
              <a:latin typeface="Century" panose="02040604050505020304" pitchFamily="18" charset="0"/>
              <a:ea typeface="Calibri" panose="020F0502020204030204" pitchFamily="34" charset="0"/>
              <a:cs typeface="Times New Roman" panose="02020603050405020304" pitchFamily="18" charset="0"/>
            </a:endParaRPr>
          </a:p>
          <a:p>
            <a:pPr algn="just"/>
            <a:r>
              <a:rPr lang="en-IN" dirty="0" smtClean="0">
                <a:latin typeface="Century" panose="02040604050505020304" pitchFamily="18" charset="0"/>
                <a:ea typeface="Calibri" panose="020F0502020204030204" pitchFamily="34" charset="0"/>
                <a:cs typeface="Times New Roman" panose="02020603050405020304" pitchFamily="18" charset="0"/>
              </a:rPr>
              <a:t>It </a:t>
            </a:r>
            <a:r>
              <a:rPr lang="en-IN" dirty="0">
                <a:latin typeface="Century" panose="02040604050505020304" pitchFamily="18" charset="0"/>
                <a:ea typeface="Calibri" panose="020F0502020204030204" pitchFamily="34" charset="0"/>
                <a:cs typeface="Times New Roman" panose="02020603050405020304" pitchFamily="18" charset="0"/>
              </a:rPr>
              <a:t>is hard for the client to buy an air ticket at the most reduced cost. For this few procedures are explored to determine time and date to grab air tickets with minimum fare rate.</a:t>
            </a:r>
            <a:endParaRPr lang="en-IN"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607175" y="2459865"/>
            <a:ext cx="4895850" cy="2970248"/>
          </a:xfrm>
        </p:spPr>
      </p:pic>
    </p:spTree>
    <p:extLst>
      <p:ext uri="{BB962C8B-B14F-4D97-AF65-F5344CB8AC3E}">
        <p14:creationId xmlns:p14="http://schemas.microsoft.com/office/powerpoint/2010/main" val="212557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84311" y="685800"/>
            <a:ext cx="10018713" cy="1014211"/>
          </a:xfrm>
        </p:spPr>
        <p:txBody>
          <a:bodyPr/>
          <a:lstStyle/>
          <a:p>
            <a:pPr algn="l"/>
            <a:r>
              <a:rPr lang="en-IN" b="1" dirty="0">
                <a:solidFill>
                  <a:srgbClr val="002060"/>
                </a:solidFill>
              </a:rPr>
              <a:t>Exploratory Data Analysis:</a:t>
            </a:r>
          </a:p>
        </p:txBody>
      </p:sp>
      <p:sp>
        <p:nvSpPr>
          <p:cNvPr id="6" name="Content Placeholder 5"/>
          <p:cNvSpPr>
            <a:spLocks noGrp="1"/>
          </p:cNvSpPr>
          <p:nvPr>
            <p:ph idx="1"/>
          </p:nvPr>
        </p:nvSpPr>
        <p:spPr>
          <a:xfrm>
            <a:off x="1484310" y="1700011"/>
            <a:ext cx="10018713" cy="4091189"/>
          </a:xfrm>
        </p:spPr>
        <p:txBody>
          <a:bodyPr>
            <a:normAutofit fontScale="85000" lnSpcReduction="10000"/>
          </a:bodyPr>
          <a:lstStyle/>
          <a:p>
            <a:pPr marL="342900" lvl="0" indent="-342900" algn="just">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As a first step I have scrapped the required data using selenium from </a:t>
            </a:r>
            <a:r>
              <a:rPr lang="en-IN" dirty="0" smtClean="0">
                <a:latin typeface="Century" panose="02040604050505020304" pitchFamily="18" charset="0"/>
                <a:ea typeface="Calibri" panose="020F0502020204030204" pitchFamily="34" charset="0"/>
                <a:cs typeface="Times New Roman" panose="02020603050405020304" pitchFamily="18" charset="0"/>
              </a:rPr>
              <a:t>makemytrip.com </a:t>
            </a:r>
            <a:r>
              <a:rPr lang="en-IN" dirty="0">
                <a:latin typeface="Century" panose="02040604050505020304" pitchFamily="18" charset="0"/>
                <a:ea typeface="Calibri" panose="020F0502020204030204" pitchFamily="34" charset="0"/>
                <a:cs typeface="Calibri" panose="020F0502020204030204" pitchFamily="34" charset="0"/>
              </a:rPr>
              <a:t>website.</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And I have imported required libraries and I have imported the dataset which was in csv format. </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Then I did all the statistical analysis like checking shape, </a:t>
            </a:r>
            <a:r>
              <a:rPr lang="en-IN" dirty="0" err="1">
                <a:latin typeface="Century" panose="02040604050505020304" pitchFamily="18" charset="0"/>
                <a:ea typeface="Calibri" panose="020F0502020204030204" pitchFamily="34" charset="0"/>
                <a:cs typeface="Calibri" panose="020F0502020204030204" pitchFamily="34" charset="0"/>
              </a:rPr>
              <a:t>nunique</a:t>
            </a:r>
            <a:r>
              <a:rPr lang="en-IN" dirty="0">
                <a:latin typeface="Century" panose="02040604050505020304" pitchFamily="18" charset="0"/>
                <a:ea typeface="Calibri" panose="020F0502020204030204" pitchFamily="34" charset="0"/>
                <a:cs typeface="Calibri" panose="020F0502020204030204" pitchFamily="34" charset="0"/>
              </a:rPr>
              <a:t>, value </a:t>
            </a:r>
            <a:r>
              <a:rPr lang="en-IN" dirty="0" smtClean="0">
                <a:latin typeface="Century" panose="02040604050505020304" pitchFamily="18" charset="0"/>
                <a:ea typeface="Calibri" panose="020F0502020204030204" pitchFamily="34" charset="0"/>
                <a:cs typeface="Calibri" panose="020F0502020204030204" pitchFamily="34" charset="0"/>
              </a:rPr>
              <a:t>counts</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While checking for null values I found there was a row full of null values in the dataset and I dropped that row as it will not help our analysis.</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Calibri" panose="020F0502020204030204" pitchFamily="34" charset="0"/>
              </a:rPr>
              <a:t>I have also </a:t>
            </a:r>
            <a:r>
              <a:rPr lang="en-IN" dirty="0" err="1">
                <a:latin typeface="Century" panose="02040604050505020304" pitchFamily="18" charset="0"/>
                <a:ea typeface="Calibri" panose="020F0502020204030204" pitchFamily="34" charset="0"/>
                <a:cs typeface="Calibri" panose="020F0502020204030204" pitchFamily="34" charset="0"/>
              </a:rPr>
              <a:t>droped</a:t>
            </a:r>
            <a:r>
              <a:rPr lang="en-IN" dirty="0">
                <a:latin typeface="Century" panose="02040604050505020304" pitchFamily="18" charset="0"/>
                <a:ea typeface="Calibri" panose="020F0502020204030204" pitchFamily="34" charset="0"/>
                <a:cs typeface="Calibri" panose="020F0502020204030204" pitchFamily="34" charset="0"/>
              </a:rPr>
              <a:t> Unnamed:0</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column as I found it was the index column of csv </a:t>
            </a:r>
            <a:endParaRPr lang="en-IN" dirty="0" smtClean="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IN" dirty="0" smtClean="0">
                <a:solidFill>
                  <a:srgbClr val="000000"/>
                </a:solidFill>
                <a:latin typeface="Century" panose="02040604050505020304" pitchFamily="18" charset="0"/>
                <a:ea typeface="Calibri" panose="020F0502020204030204" pitchFamily="34" charset="0"/>
                <a:cs typeface="Calibri" panose="020F0502020204030204" pitchFamily="34" charset="0"/>
              </a:rPr>
              <a:t>Next </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as a part of feature extraction I converted the data types of </a:t>
            </a:r>
            <a:r>
              <a:rPr lang="en-IN" dirty="0" smtClean="0">
                <a:solidFill>
                  <a:srgbClr val="000000"/>
                </a:solidFill>
                <a:latin typeface="Century" panose="02040604050505020304" pitchFamily="18" charset="0"/>
                <a:ea typeface="Calibri" panose="020F0502020204030204" pitchFamily="34" charset="0"/>
                <a:cs typeface="Calibri" panose="020F0502020204030204" pitchFamily="34" charset="0"/>
              </a:rPr>
              <a:t>date time </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columns and I have extracted </a:t>
            </a:r>
            <a:r>
              <a:rPr lang="en-IN" dirty="0" smtClean="0">
                <a:solidFill>
                  <a:srgbClr val="000000"/>
                </a:solidFill>
                <a:latin typeface="Century" panose="02040604050505020304" pitchFamily="18" charset="0"/>
                <a:ea typeface="Calibri" panose="020F0502020204030204" pitchFamily="34" charset="0"/>
                <a:cs typeface="Calibri" panose="020F0502020204030204" pitchFamily="34" charset="0"/>
              </a:rPr>
              <a:t>useful </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information from the raw dataset. Thinking that this data will help us more than raw data</a:t>
            </a:r>
            <a:r>
              <a:rPr lang="en-IN" dirty="0" smtClean="0">
                <a:solidFill>
                  <a:srgbClr val="000000"/>
                </a:solidFill>
                <a:latin typeface="Century" panose="02040604050505020304" pitchFamily="18" charset="0"/>
                <a:ea typeface="Calibri" panose="020F0502020204030204" pitchFamily="34" charset="0"/>
                <a:cs typeface="Calibri" panose="020F0502020204030204" pitchFamily="34" charset="0"/>
              </a:rPr>
              <a:t>.</a:t>
            </a:r>
            <a:endParaRPr lang="en-IN"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60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49817"/>
          </a:xfrm>
        </p:spPr>
        <p:txBody>
          <a:bodyPr/>
          <a:lstStyle/>
          <a:p>
            <a:pPr algn="l"/>
            <a:r>
              <a:rPr lang="en-IN" b="1" dirty="0">
                <a:solidFill>
                  <a:srgbClr val="002060"/>
                </a:solidFill>
              </a:rPr>
              <a:t>Data Cleaning </a:t>
            </a:r>
            <a:r>
              <a:rPr lang="en-IN" b="1" dirty="0" smtClean="0">
                <a:solidFill>
                  <a:srgbClr val="002060"/>
                </a:solidFill>
              </a:rPr>
              <a:t>and model building Steps</a:t>
            </a:r>
            <a:r>
              <a:rPr lang="en-IN" b="1" dirty="0">
                <a:solidFill>
                  <a:srgbClr val="002060"/>
                </a:solidFill>
              </a:rPr>
              <a:t>:</a:t>
            </a:r>
          </a:p>
        </p:txBody>
      </p:sp>
      <p:sp>
        <p:nvSpPr>
          <p:cNvPr id="3" name="Content Placeholder 2"/>
          <p:cNvSpPr>
            <a:spLocks noGrp="1"/>
          </p:cNvSpPr>
          <p:nvPr>
            <p:ph sz="half" idx="1"/>
          </p:nvPr>
        </p:nvSpPr>
        <p:spPr>
          <a:xfrm>
            <a:off x="1484312" y="1635617"/>
            <a:ext cx="4895055" cy="4155583"/>
          </a:xfrm>
        </p:spPr>
        <p:txBody>
          <a:bodyPr>
            <a:normAutofit fontScale="85000" lnSpcReduction="20000"/>
          </a:bodyPr>
          <a:lstStyle/>
          <a:p>
            <a:pPr>
              <a:buFont typeface="Wingdings" panose="05000000000000000000" pitchFamily="2" charset="2"/>
              <a:buChar char="ü"/>
            </a:pPr>
            <a:r>
              <a:rPr lang="en-IN" dirty="0">
                <a:latin typeface="Century" panose="02040604050505020304" pitchFamily="18" charset="0"/>
              </a:rPr>
              <a:t>Data has been scrapped from </a:t>
            </a:r>
            <a:r>
              <a:rPr lang="en-IN" dirty="0" err="1">
                <a:latin typeface="Century" panose="02040604050505020304" pitchFamily="18" charset="0"/>
              </a:rPr>
              <a:t>makemytrip</a:t>
            </a:r>
            <a:r>
              <a:rPr lang="en-IN" dirty="0">
                <a:latin typeface="Century" panose="02040604050505020304" pitchFamily="18" charset="0"/>
              </a:rPr>
              <a:t> website so we have to clean it for our convenience.</a:t>
            </a:r>
          </a:p>
          <a:p>
            <a:pPr>
              <a:buFont typeface="Wingdings" panose="05000000000000000000" pitchFamily="2" charset="2"/>
              <a:buChar char="ü"/>
            </a:pPr>
            <a:r>
              <a:rPr lang="en-IN" dirty="0">
                <a:latin typeface="Century" panose="02040604050505020304" pitchFamily="18" charset="0"/>
              </a:rPr>
              <a:t>In my datasets I found there is no null values, outliers and also skewness.</a:t>
            </a:r>
          </a:p>
          <a:p>
            <a:pPr>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To encode the categorical columns I have use Label Encoding. </a:t>
            </a:r>
          </a:p>
          <a:p>
            <a:pPr>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Also I have used standardization. Then followed by model building with all regression algorithms.</a:t>
            </a:r>
            <a:endParaRPr lang="en-IN" dirty="0">
              <a:latin typeface="Century" panose="02040604050505020304" pitchFamily="18" charset="0"/>
            </a:endParaRPr>
          </a:p>
          <a:p>
            <a:pPr marL="0" indent="0">
              <a:buNone/>
            </a:pPr>
            <a:endParaRPr lang="en-IN" dirty="0"/>
          </a:p>
        </p:txBody>
      </p:sp>
      <p:sp>
        <p:nvSpPr>
          <p:cNvPr id="4" name="Content Placeholder 3"/>
          <p:cNvSpPr>
            <a:spLocks noGrp="1"/>
          </p:cNvSpPr>
          <p:nvPr>
            <p:ph sz="half" idx="2"/>
          </p:nvPr>
        </p:nvSpPr>
        <p:spPr>
          <a:xfrm>
            <a:off x="6607967" y="1983346"/>
            <a:ext cx="4895056" cy="3258355"/>
          </a:xfrm>
        </p:spPr>
        <p:txBody>
          <a:bodyPr>
            <a:normAutofit fontScale="85000" lnSpcReduction="20000"/>
          </a:bodyPr>
          <a:lstStyle/>
          <a:p>
            <a:pPr marL="342900" lvl="0" indent="-342900">
              <a:lnSpc>
                <a:spcPct val="107000"/>
              </a:lnSpc>
              <a:buFont typeface="Wingdings" panose="05000000000000000000" pitchFamily="2" charset="2"/>
              <a:buChar char=""/>
            </a:pPr>
            <a:r>
              <a:rPr lang="en-IN" dirty="0">
                <a:latin typeface="Century" panose="02040604050505020304" pitchFamily="18" charset="0"/>
              </a:rPr>
              <a:t>I have used </a:t>
            </a:r>
            <a:r>
              <a:rPr lang="en-IN" dirty="0" err="1">
                <a:latin typeface="Century" panose="02040604050505020304" pitchFamily="18" charset="0"/>
              </a:rPr>
              <a:t>dist</a:t>
            </a:r>
            <a:r>
              <a:rPr lang="en-IN" dirty="0">
                <a:latin typeface="Century" panose="02040604050505020304" pitchFamily="18" charset="0"/>
              </a:rPr>
              <a:t> plot to check the skewness in numerical columns. </a:t>
            </a:r>
          </a:p>
          <a:p>
            <a:pPr marL="342900" lvl="0" indent="-342900">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I have used bar plot for each of categorical feature that shows the relation with the median flight price for all the sub categories in each categorical feature. </a:t>
            </a:r>
          </a:p>
          <a:p>
            <a:pPr marL="342900" lvl="0" indent="-342900">
              <a:lnSpc>
                <a:spcPct val="107000"/>
              </a:lnSpc>
              <a:spcAft>
                <a:spcPts val="800"/>
              </a:spcAft>
              <a:buFont typeface="Wingdings" panose="05000000000000000000"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And also for continuous numerical variables I have used strip to show the relationship between continuous numerical variable and target variable.</a:t>
            </a:r>
          </a:p>
          <a:p>
            <a:pPr marL="342900" lvl="0" indent="-342900">
              <a:lnSpc>
                <a:spcPct val="107000"/>
              </a:lnSpc>
              <a:spcAft>
                <a:spcPts val="800"/>
              </a:spcAft>
              <a:buFont typeface="Wingdings" panose="05000000000000000000"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I found that there is a linear relationship between continuous numerical variable and Flight Price.</a:t>
            </a:r>
            <a:endParaRPr lang="en-IN" dirty="0">
              <a:latin typeface="Century" panose="02040604050505020304" pitchFamily="18" charset="0"/>
            </a:endParaRPr>
          </a:p>
        </p:txBody>
      </p:sp>
    </p:spTree>
    <p:extLst>
      <p:ext uri="{BB962C8B-B14F-4D97-AF65-F5344CB8AC3E}">
        <p14:creationId xmlns:p14="http://schemas.microsoft.com/office/powerpoint/2010/main" val="3175138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solidFill>
                  <a:srgbClr val="002060"/>
                </a:solidFill>
              </a:rPr>
              <a:t>Visualization</a:t>
            </a:r>
          </a:p>
        </p:txBody>
      </p:sp>
      <p:sp>
        <p:nvSpPr>
          <p:cNvPr id="7" name="Text Placeholder 6"/>
          <p:cNvSpPr>
            <a:spLocks noGrp="1"/>
          </p:cNvSpPr>
          <p:nvPr>
            <p:ph type="body" idx="1"/>
          </p:nvPr>
        </p:nvSpPr>
        <p:spPr>
          <a:xfrm>
            <a:off x="1628245" y="1972204"/>
            <a:ext cx="4607188" cy="576262"/>
          </a:xfrm>
        </p:spPr>
        <p:txBody>
          <a:bodyPr/>
          <a:lstStyle/>
          <a:p>
            <a:r>
              <a:rPr lang="en-IN" dirty="0"/>
              <a:t>Univariate analysis</a:t>
            </a:r>
            <a:endParaRPr lang="en-IN" dirty="0"/>
          </a:p>
        </p:txBody>
      </p:sp>
      <p:sp>
        <p:nvSpPr>
          <p:cNvPr id="8" name="Content Placeholder 7"/>
          <p:cNvSpPr>
            <a:spLocks noGrp="1"/>
          </p:cNvSpPr>
          <p:nvPr>
            <p:ph sz="half" idx="2"/>
          </p:nvPr>
        </p:nvSpPr>
        <p:spPr>
          <a:xfrm>
            <a:off x="1484311" y="2640169"/>
            <a:ext cx="4895056" cy="3151030"/>
          </a:xfrm>
        </p:spPr>
        <p:txBody>
          <a:bodyPr/>
          <a:lstStyle/>
          <a:p>
            <a:pPr marL="0" indent="0">
              <a:buNone/>
            </a:pPr>
            <a:r>
              <a:rPr lang="en-IN" dirty="0" smtClean="0"/>
              <a:t> </a:t>
            </a:r>
            <a:endParaRPr lang="en-IN" dirty="0"/>
          </a:p>
        </p:txBody>
      </p:sp>
      <p:pic>
        <p:nvPicPr>
          <p:cNvPr id="11" name="Content Placeholder 10"/>
          <p:cNvPicPr>
            <a:picLocks noGrp="1"/>
          </p:cNvPicPr>
          <p:nvPr>
            <p:ph sz="quarter" idx="4"/>
          </p:nvPr>
        </p:nvPicPr>
        <p:blipFill>
          <a:blip r:embed="rId2"/>
          <a:stretch>
            <a:fillRect/>
          </a:stretch>
        </p:blipFill>
        <p:spPr>
          <a:xfrm>
            <a:off x="6607175" y="2640169"/>
            <a:ext cx="4895850" cy="3374265"/>
          </a:xfrm>
          <a:prstGeom prst="rect">
            <a:avLst/>
          </a:prstGeom>
        </p:spPr>
      </p:pic>
      <p:pic>
        <p:nvPicPr>
          <p:cNvPr id="12" name="Picture 11"/>
          <p:cNvPicPr/>
          <p:nvPr/>
        </p:nvPicPr>
        <p:blipFill>
          <a:blip r:embed="rId3"/>
          <a:stretch>
            <a:fillRect/>
          </a:stretch>
        </p:blipFill>
        <p:spPr>
          <a:xfrm>
            <a:off x="1484311" y="2750236"/>
            <a:ext cx="4895056" cy="3040963"/>
          </a:xfrm>
          <a:prstGeom prst="rect">
            <a:avLst/>
          </a:prstGeom>
        </p:spPr>
      </p:pic>
    </p:spTree>
    <p:extLst>
      <p:ext uri="{BB962C8B-B14F-4D97-AF65-F5344CB8AC3E}">
        <p14:creationId xmlns:p14="http://schemas.microsoft.com/office/powerpoint/2010/main" val="1101110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94</TotalTime>
  <Words>1524</Words>
  <Application>Microsoft Office PowerPoint</Application>
  <PresentationFormat>Widescreen</PresentationFormat>
  <Paragraphs>94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vt:lpstr>
      <vt:lpstr>Corbel</vt:lpstr>
      <vt:lpstr>Times New Roman</vt:lpstr>
      <vt:lpstr>Wingdings</vt:lpstr>
      <vt:lpstr>Parallax</vt:lpstr>
      <vt:lpstr>FLIGHT PRICE PREDICTION </vt:lpstr>
      <vt:lpstr>Overview:</vt:lpstr>
      <vt:lpstr>Understanding Problem statement</vt:lpstr>
      <vt:lpstr>Problem Understanding:</vt:lpstr>
      <vt:lpstr>Flight Price Prediction:</vt:lpstr>
      <vt:lpstr>Importance of Flight Price Prediction:</vt:lpstr>
      <vt:lpstr>Exploratory Data Analysis:</vt:lpstr>
      <vt:lpstr>Data Cleaning and model building Steps:</vt:lpstr>
      <vt:lpstr>Visualization</vt:lpstr>
      <vt:lpstr>PowerPoint Presentation</vt:lpstr>
      <vt:lpstr>PowerPoint Presentation</vt:lpstr>
      <vt:lpstr>PowerPoint Presentation</vt:lpstr>
      <vt:lpstr>PowerPoint Presentation</vt:lpstr>
      <vt:lpstr>PowerPoint Presentation</vt:lpstr>
      <vt:lpstr>Observations:</vt:lpstr>
      <vt:lpstr>PowerPoint Presentation</vt:lpstr>
      <vt:lpstr>Model Building:</vt:lpstr>
      <vt:lpstr>PowerPoint Presentation</vt:lpstr>
      <vt:lpstr>PowerPoint Presentation</vt:lpstr>
      <vt:lpstr>Observations:</vt:lpstr>
      <vt:lpstr>Conclusion: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11</cp:revision>
  <dcterms:created xsi:type="dcterms:W3CDTF">2022-05-05T17:13:13Z</dcterms:created>
  <dcterms:modified xsi:type="dcterms:W3CDTF">2022-05-05T18:47:38Z</dcterms:modified>
</cp:coreProperties>
</file>