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5"/>
  </p:notesMasterIdLst>
  <p:handoutMasterIdLst>
    <p:handoutMasterId r:id="rId26"/>
  </p:handoutMasterIdLst>
  <p:sldIdLst>
    <p:sldId id="256" r:id="rId2"/>
    <p:sldId id="275" r:id="rId3"/>
    <p:sldId id="276" r:id="rId4"/>
    <p:sldId id="277" r:id="rId5"/>
    <p:sldId id="278" r:id="rId6"/>
    <p:sldId id="269" r:id="rId7"/>
    <p:sldId id="285" r:id="rId8"/>
    <p:sldId id="296" r:id="rId9"/>
    <p:sldId id="295" r:id="rId10"/>
    <p:sldId id="283" r:id="rId11"/>
    <p:sldId id="279" r:id="rId12"/>
    <p:sldId id="286" r:id="rId13"/>
    <p:sldId id="287" r:id="rId14"/>
    <p:sldId id="289" r:id="rId15"/>
    <p:sldId id="290" r:id="rId16"/>
    <p:sldId id="288" r:id="rId17"/>
    <p:sldId id="280" r:id="rId18"/>
    <p:sldId id="281" r:id="rId19"/>
    <p:sldId id="291" r:id="rId20"/>
    <p:sldId id="292" r:id="rId21"/>
    <p:sldId id="282" r:id="rId22"/>
    <p:sldId id="284" r:id="rId23"/>
    <p:sldId id="29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74" d="100"/>
          <a:sy n="74" d="100"/>
        </p:scale>
        <p:origin x="576" y="7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a:solidFill>
          <a:srgbClr val="FFC000"/>
        </a:solidFill>
      </dgm:spPr>
      <dgm:t>
        <a:bodyPr/>
        <a:lstStyle/>
        <a:p>
          <a:r>
            <a:rPr lang="en-US" dirty="0"/>
            <a:t>Web Scraping</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a:solidFill>
          <a:srgbClr val="FFC000"/>
        </a:solidFill>
      </dgm:spPr>
      <dgm:t>
        <a:bodyPr/>
        <a:lstStyle/>
        <a:p>
          <a:r>
            <a:rPr lang="en-US" dirty="0"/>
            <a:t>EDA</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a:solidFill>
          <a:schemeClr val="accent2">
            <a:lumMod val="40000"/>
            <a:lumOff val="60000"/>
            <a:alpha val="90000"/>
          </a:schemeClr>
        </a:solidFill>
      </dgm:spPr>
      <dgm:t>
        <a:bodyPr/>
        <a:lstStyle/>
        <a:p>
          <a:r>
            <a:rPr lang="en-US" dirty="0"/>
            <a:t>Ensure that the webpages allow legal scraping of data</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a:solidFill>
          <a:schemeClr val="accent2">
            <a:lumMod val="40000"/>
            <a:lumOff val="60000"/>
            <a:alpha val="90000"/>
          </a:schemeClr>
        </a:solidFill>
      </dgm:spPr>
      <dgm:t>
        <a:bodyPr/>
        <a:lstStyle/>
        <a:p>
          <a:r>
            <a:rPr lang="en-US" dirty="0"/>
            <a:t>Extract the product URL’s from Amazon and Flipkart</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a:solidFill>
          <a:schemeClr val="accent2">
            <a:lumMod val="40000"/>
            <a:lumOff val="60000"/>
            <a:alpha val="90000"/>
          </a:schemeClr>
        </a:solidFill>
      </dgm:spPr>
      <dgm:t>
        <a:bodyPr/>
        <a:lstStyle/>
        <a:p>
          <a:r>
            <a:rPr lang="en-US" dirty="0"/>
            <a:t>Check for missing values</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a:solidFill>
          <a:schemeClr val="accent2">
            <a:lumMod val="40000"/>
            <a:lumOff val="60000"/>
            <a:alpha val="90000"/>
          </a:schemeClr>
        </a:solidFill>
      </dgm:spPr>
      <dgm:t>
        <a:bodyPr/>
        <a:lstStyle/>
        <a:p>
          <a:r>
            <a:rPr lang="en-US" dirty="0"/>
            <a:t>Data Preprocessing steps</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a:solidFill>
          <a:schemeClr val="accent2">
            <a:lumMod val="40000"/>
            <a:lumOff val="60000"/>
          </a:schemeClr>
        </a:solidFill>
      </dgm:spPr>
      <dgm:t>
        <a:bodyPr/>
        <a:lstStyle/>
        <a:p>
          <a:r>
            <a:rPr lang="en-US" dirty="0"/>
            <a:t>Create a dataframe with Reviews and Ratings columns</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a:solidFill>
          <a:schemeClr val="accent2">
            <a:lumMod val="40000"/>
            <a:lumOff val="60000"/>
            <a:alpha val="90000"/>
          </a:schemeClr>
        </a:solidFill>
      </dgm:spPr>
      <dgm:t>
        <a:bodyPr/>
        <a:lstStyle/>
        <a:p>
          <a:r>
            <a:rPr lang="en-US" dirty="0"/>
            <a:t>Save the dataframe in CSV format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a:solidFill>
          <a:schemeClr val="accent2">
            <a:lumMod val="40000"/>
            <a:lumOff val="60000"/>
            <a:alpha val="90000"/>
          </a:schemeClr>
        </a:solidFill>
      </dgm:spPr>
      <dgm:t>
        <a:bodyPr/>
        <a:lstStyle/>
        <a:p>
          <a:r>
            <a:rPr lang="en-US" dirty="0"/>
            <a:t>Handle outliers and class imbalance to avoid model biasness</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a:solidFill>
          <a:srgbClr val="FFC000"/>
        </a:solidFill>
      </dgm:spPr>
      <dgm:t>
        <a:bodyPr/>
        <a:lstStyle/>
        <a:p>
          <a:r>
            <a:rPr lang="en-US" dirty="0"/>
            <a:t>Visualization</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a:solidFill>
          <a:schemeClr val="accent2">
            <a:lumMod val="40000"/>
            <a:lumOff val="60000"/>
            <a:alpha val="90000"/>
          </a:schemeClr>
        </a:solidFill>
      </dgm:spPr>
      <dgm:t>
        <a:bodyPr/>
        <a:lstStyle/>
        <a:p>
          <a:r>
            <a:rPr lang="en-US" dirty="0"/>
            <a:t>Use Pandas Profiling to get initial insight on our dataset</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a:solidFill>
          <a:schemeClr val="accent2">
            <a:lumMod val="40000"/>
            <a:lumOff val="60000"/>
            <a:alpha val="90000"/>
          </a:schemeClr>
        </a:solidFill>
      </dgm:spPr>
      <dgm:t>
        <a:bodyPr/>
        <a:lstStyle/>
        <a:p>
          <a:r>
            <a:rPr lang="en-US" dirty="0"/>
            <a:t>Create various visualization plots and Word Cloud</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a:solidFill>
          <a:srgbClr val="FFC000"/>
        </a:solidFill>
      </dgm:spPr>
      <dgm:t>
        <a:bodyPr/>
        <a:lstStyle/>
        <a:p>
          <a:r>
            <a:rPr lang="en-US" dirty="0"/>
            <a:t>Model Building</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a:solidFill>
          <a:schemeClr val="accent2">
            <a:lumMod val="40000"/>
            <a:lumOff val="60000"/>
            <a:alpha val="90000"/>
          </a:schemeClr>
        </a:solidFill>
      </dgm:spPr>
      <dgm:t>
        <a:bodyPr/>
        <a:lstStyle/>
        <a:p>
          <a:r>
            <a:rPr lang="en-US" dirty="0"/>
            <a:t>Function for Classification Models and Evaluation Metrics</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t>
        <a:bodyPr/>
        <a:lstStyle/>
        <a:p>
          <a:endParaRPr lang="en-IN"/>
        </a:p>
      </dgm:t>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4"/>
      <dgm:spPr/>
      <dgm:t>
        <a:bodyPr/>
        <a:lstStyle/>
        <a:p>
          <a:endParaRPr lang="en-IN"/>
        </a:p>
      </dgm:t>
    </dgm:pt>
    <dgm:pt modelId="{1B1F80F4-E9A5-4A99-A630-6548067B7CB5}" type="pres">
      <dgm:prSet presAssocID="{995C4470-49EF-4BD9-B00A-AD612181AB58}" presName="parTrans" presStyleLbl="sibTrans2D1" presStyleIdx="0" presStyleCnt="10"/>
      <dgm:spPr/>
      <dgm:t>
        <a:bodyPr/>
        <a:lstStyle/>
        <a:p>
          <a:endParaRPr lang="en-IN"/>
        </a:p>
      </dgm:t>
    </dgm:pt>
    <dgm:pt modelId="{85447532-8740-4202-B6A5-AE63748B9291}" type="pres">
      <dgm:prSet presAssocID="{CD410504-9F7F-47AE-B46E-CE985680360F}" presName="child" presStyleLbl="alignAccFollowNode1" presStyleIdx="0" presStyleCnt="10">
        <dgm:presLayoutVars>
          <dgm:chMax val="0"/>
          <dgm:bulletEnabled val="1"/>
        </dgm:presLayoutVars>
      </dgm:prSet>
      <dgm:spPr/>
      <dgm:t>
        <a:bodyPr/>
        <a:lstStyle/>
        <a:p>
          <a:endParaRPr lang="en-IN"/>
        </a:p>
      </dgm:t>
    </dgm:pt>
    <dgm:pt modelId="{7CAEA63C-96B5-40D4-900F-409598FDB0C1}" type="pres">
      <dgm:prSet presAssocID="{2B847D36-6E88-4DD3-AABD-579C99426233}" presName="sibTrans" presStyleLbl="sibTrans2D1" presStyleIdx="1" presStyleCnt="10"/>
      <dgm:spPr/>
      <dgm:t>
        <a:bodyPr/>
        <a:lstStyle/>
        <a:p>
          <a:endParaRPr lang="en-IN"/>
        </a:p>
      </dgm:t>
    </dgm:pt>
    <dgm:pt modelId="{459BBFF8-CE50-41AE-9B5E-F6026BBE4F45}" type="pres">
      <dgm:prSet presAssocID="{C4FF5CFA-9CEF-4C34-984A-CC28F232798F}" presName="child" presStyleLbl="alignAccFollowNode1" presStyleIdx="1" presStyleCnt="10">
        <dgm:presLayoutVars>
          <dgm:chMax val="0"/>
          <dgm:bulletEnabled val="1"/>
        </dgm:presLayoutVars>
      </dgm:prSet>
      <dgm:spPr/>
      <dgm:t>
        <a:bodyPr/>
        <a:lstStyle/>
        <a:p>
          <a:endParaRPr lang="en-IN"/>
        </a:p>
      </dgm:t>
    </dgm:pt>
    <dgm:pt modelId="{A65C4264-24F4-4122-844B-F5E582EC0111}" type="pres">
      <dgm:prSet presAssocID="{B551F8FA-E415-4EE1-BA68-D13E7D2E980B}" presName="sibTrans" presStyleLbl="sibTrans2D1" presStyleIdx="2" presStyleCnt="10"/>
      <dgm:spPr/>
      <dgm:t>
        <a:bodyPr/>
        <a:lstStyle/>
        <a:p>
          <a:endParaRPr lang="en-IN"/>
        </a:p>
      </dgm:t>
    </dgm:pt>
    <dgm:pt modelId="{9A5E1799-26FB-4959-97AA-0FCC22761318}" type="pres">
      <dgm:prSet presAssocID="{F7CED298-1605-4B60-9FC8-0A4C25C5AA00}" presName="child" presStyleLbl="alignAccFollowNode1" presStyleIdx="2" presStyleCnt="10">
        <dgm:presLayoutVars>
          <dgm:chMax val="0"/>
          <dgm:bulletEnabled val="1"/>
        </dgm:presLayoutVars>
      </dgm:prSet>
      <dgm:spPr/>
      <dgm:t>
        <a:bodyPr/>
        <a:lstStyle/>
        <a:p>
          <a:endParaRPr lang="en-IN"/>
        </a:p>
      </dgm:t>
    </dgm:pt>
    <dgm:pt modelId="{3FBD4BD3-B74D-4AAB-9295-AE19DCC50691}" type="pres">
      <dgm:prSet presAssocID="{1009FF03-5F93-449C-AF20-55447EEE50AB}" presName="sibTrans" presStyleLbl="sibTrans2D1" presStyleIdx="3" presStyleCnt="10"/>
      <dgm:spPr/>
      <dgm:t>
        <a:bodyPr/>
        <a:lstStyle/>
        <a:p>
          <a:endParaRPr lang="en-IN"/>
        </a:p>
      </dgm:t>
    </dgm:pt>
    <dgm:pt modelId="{8C46515F-5745-4BFE-8634-C34D77574BE3}" type="pres">
      <dgm:prSet presAssocID="{87D09C77-9C5B-45C2-ACC9-ACEA66F18198}" presName="child" presStyleLbl="alignAccFollowNode1" presStyleIdx="3" presStyleCnt="10">
        <dgm:presLayoutVars>
          <dgm:chMax val="0"/>
          <dgm:bulletEnabled val="1"/>
        </dgm:presLayoutVars>
      </dgm:prSet>
      <dgm:spPr/>
      <dgm:t>
        <a:bodyPr/>
        <a:lstStyle/>
        <a:p>
          <a:endParaRPr lang="en-IN"/>
        </a:p>
      </dgm:t>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t>
        <a:bodyPr/>
        <a:lstStyle/>
        <a:p>
          <a:endParaRPr lang="en-IN"/>
        </a:p>
      </dgm:t>
    </dgm:pt>
    <dgm:pt modelId="{C8CE6287-76AA-46C4-B478-0F9183DE6118}" type="pres">
      <dgm:prSet presAssocID="{F342D04F-4D11-41CC-AB66-36041A902B44}" presName="parTrans" presStyleLbl="sibTrans2D1" presStyleIdx="4" presStyleCnt="10"/>
      <dgm:spPr/>
      <dgm:t>
        <a:bodyPr/>
        <a:lstStyle/>
        <a:p>
          <a:endParaRPr lang="en-IN"/>
        </a:p>
      </dgm:t>
    </dgm:pt>
    <dgm:pt modelId="{F7AA6D3E-BCE0-4C06-B101-080DA85DCB01}" type="pres">
      <dgm:prSet presAssocID="{5CBEC7DD-A25D-4956-9A65-6EA385F6FCB5}" presName="child" presStyleLbl="alignAccFollowNode1" presStyleIdx="4" presStyleCnt="10">
        <dgm:presLayoutVars>
          <dgm:chMax val="0"/>
          <dgm:bulletEnabled val="1"/>
        </dgm:presLayoutVars>
      </dgm:prSet>
      <dgm:spPr/>
      <dgm:t>
        <a:bodyPr/>
        <a:lstStyle/>
        <a:p>
          <a:endParaRPr lang="en-IN"/>
        </a:p>
      </dgm:t>
    </dgm:pt>
    <dgm:pt modelId="{DDA5CBC7-AA05-481A-A03A-3964C1BBBB5A}" type="pres">
      <dgm:prSet presAssocID="{BD0F67B1-39E4-45ED-9534-FB8F89E8EEF6}" presName="sibTrans" presStyleLbl="sibTrans2D1" presStyleIdx="5" presStyleCnt="10"/>
      <dgm:spPr/>
      <dgm:t>
        <a:bodyPr/>
        <a:lstStyle/>
        <a:p>
          <a:endParaRPr lang="en-IN"/>
        </a:p>
      </dgm:t>
    </dgm:pt>
    <dgm:pt modelId="{73DBFA1A-3823-4209-9CD6-DBDD456F39FB}" type="pres">
      <dgm:prSet presAssocID="{33BF0E2A-2B00-40A5-832E-FC800DCA5982}" presName="child" presStyleLbl="alignAccFollowNode1" presStyleIdx="5" presStyleCnt="10">
        <dgm:presLayoutVars>
          <dgm:chMax val="0"/>
          <dgm:bulletEnabled val="1"/>
        </dgm:presLayoutVars>
      </dgm:prSet>
      <dgm:spPr/>
      <dgm:t>
        <a:bodyPr/>
        <a:lstStyle/>
        <a:p>
          <a:endParaRPr lang="en-IN"/>
        </a:p>
      </dgm:t>
    </dgm:pt>
    <dgm:pt modelId="{E7F7C4A8-2F3A-49BA-B2E4-CF48FCA5D8D8}" type="pres">
      <dgm:prSet presAssocID="{E373698D-1356-47A7-A591-B72BFE77C3D1}" presName="sibTrans" presStyleLbl="sibTrans2D1" presStyleIdx="6" presStyleCnt="10"/>
      <dgm:spPr/>
      <dgm:t>
        <a:bodyPr/>
        <a:lstStyle/>
        <a:p>
          <a:endParaRPr lang="en-IN"/>
        </a:p>
      </dgm:t>
    </dgm:pt>
    <dgm:pt modelId="{68423B8C-DD55-4C1A-86D3-87118415FFA7}" type="pres">
      <dgm:prSet presAssocID="{CAE20587-4D50-4B6B-A17D-199722D630E2}" presName="child" presStyleLbl="alignAccFollowNode1" presStyleIdx="6" presStyleCnt="10">
        <dgm:presLayoutVars>
          <dgm:chMax val="0"/>
          <dgm:bulletEnabled val="1"/>
        </dgm:presLayoutVars>
      </dgm:prSet>
      <dgm:spPr/>
      <dgm:t>
        <a:bodyPr/>
        <a:lstStyle/>
        <a:p>
          <a:endParaRPr lang="en-IN"/>
        </a:p>
      </dgm:t>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4"/>
      <dgm:spPr/>
      <dgm:t>
        <a:bodyPr/>
        <a:lstStyle/>
        <a:p>
          <a:endParaRPr lang="en-IN"/>
        </a:p>
      </dgm:t>
    </dgm:pt>
    <dgm:pt modelId="{BF9CEF10-4726-4D20-AC2F-85DE706D0D00}" type="pres">
      <dgm:prSet presAssocID="{403B4542-B2F8-496D-BBEA-3A684B1106F9}" presName="parTrans" presStyleLbl="sibTrans2D1" presStyleIdx="7" presStyleCnt="10"/>
      <dgm:spPr/>
      <dgm:t>
        <a:bodyPr/>
        <a:lstStyle/>
        <a:p>
          <a:endParaRPr lang="en-IN"/>
        </a:p>
      </dgm:t>
    </dgm:pt>
    <dgm:pt modelId="{C1386769-D313-4B62-9BE9-A84DD636105E}" type="pres">
      <dgm:prSet presAssocID="{038F6A6A-232A-44A4-9628-ADFA8F068F81}" presName="child" presStyleLbl="alignAccFollowNode1" presStyleIdx="7" presStyleCnt="10">
        <dgm:presLayoutVars>
          <dgm:chMax val="0"/>
          <dgm:bulletEnabled val="1"/>
        </dgm:presLayoutVars>
      </dgm:prSet>
      <dgm:spPr/>
      <dgm:t>
        <a:bodyPr/>
        <a:lstStyle/>
        <a:p>
          <a:endParaRPr lang="en-IN"/>
        </a:p>
      </dgm:t>
    </dgm:pt>
    <dgm:pt modelId="{0C1CAC8B-CC80-49DA-9707-021AB163C55F}" type="pres">
      <dgm:prSet presAssocID="{ABE7D012-6867-48DA-AF76-FDB8ECBB944D}" presName="sibTrans" presStyleLbl="sibTrans2D1" presStyleIdx="8" presStyleCnt="10"/>
      <dgm:spPr/>
      <dgm:t>
        <a:bodyPr/>
        <a:lstStyle/>
        <a:p>
          <a:endParaRPr lang="en-IN"/>
        </a:p>
      </dgm:t>
    </dgm:pt>
    <dgm:pt modelId="{2985E292-795D-4403-BD7F-3A17BE0B21A7}" type="pres">
      <dgm:prSet presAssocID="{15982A38-A73B-4943-B138-EA0EAB77BC29}" presName="child" presStyleLbl="alignAccFollowNode1" presStyleIdx="8" presStyleCnt="10">
        <dgm:presLayoutVars>
          <dgm:chMax val="0"/>
          <dgm:bulletEnabled val="1"/>
        </dgm:presLayoutVars>
      </dgm:prSet>
      <dgm:spPr/>
      <dgm:t>
        <a:bodyPr/>
        <a:lstStyle/>
        <a:p>
          <a:endParaRPr lang="en-IN"/>
        </a:p>
      </dgm:t>
    </dgm:pt>
    <dgm:pt modelId="{AEFF52EA-2D4D-4AD3-9F53-6B25191BD163}" type="pres">
      <dgm:prSet presAssocID="{EA587102-578B-46F3-8D9E-CEC48527A898}"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3" presStyleCnt="4"/>
      <dgm:spPr/>
      <dgm:t>
        <a:bodyPr/>
        <a:lstStyle/>
        <a:p>
          <a:endParaRPr lang="en-IN"/>
        </a:p>
      </dgm:t>
    </dgm:pt>
    <dgm:pt modelId="{E31C91BC-3A8F-4AC7-8DBF-330AFF31351C}" type="pres">
      <dgm:prSet presAssocID="{525F31A2-90BB-4E18-B1F5-10D38B8099D9}" presName="parTrans" presStyleLbl="sibTrans2D1" presStyleIdx="9" presStyleCnt="10"/>
      <dgm:spPr/>
      <dgm:t>
        <a:bodyPr/>
        <a:lstStyle/>
        <a:p>
          <a:endParaRPr lang="en-IN"/>
        </a:p>
      </dgm:t>
    </dgm:pt>
    <dgm:pt modelId="{AC28A259-E8AB-491C-9FF1-41516FA5BC71}" type="pres">
      <dgm:prSet presAssocID="{63746B76-9534-4F4F-B65B-B8A9AACC03F9}" presName="child" presStyleLbl="alignAccFollowNode1" presStyleIdx="9" presStyleCnt="10">
        <dgm:presLayoutVars>
          <dgm:chMax val="0"/>
          <dgm:bulletEnabled val="1"/>
        </dgm:presLayoutVars>
      </dgm:prSet>
      <dgm:spPr/>
      <dgm:t>
        <a:bodyPr/>
        <a:lstStyle/>
        <a:p>
          <a:endParaRPr lang="en-IN"/>
        </a:p>
      </dgm:t>
    </dgm:pt>
  </dgm:ptLst>
  <dgm:cxnLst>
    <dgm:cxn modelId="{541426C5-B997-49AC-A1CD-ABBC86A85301}" type="presOf" srcId="{BD0F67B1-39E4-45ED-9534-FB8F89E8EEF6}" destId="{DDA5CBC7-AA05-481A-A03A-3964C1BBBB5A}" srcOrd="0" destOrd="0" presId="urn:microsoft.com/office/officeart/2005/8/layout/lProcess1"/>
    <dgm:cxn modelId="{D22C632F-8F8B-48FF-A898-48FD446A5F78}" srcId="{41E3B52E-71B8-4BD0-B1ED-D051FFB12506}" destId="{CAE20587-4D50-4B6B-A17D-199722D630E2}" srcOrd="2" destOrd="0" parTransId="{6CEBC692-6F9A-47B4-948E-5AEB8FCFD251}" sibTransId="{7656320D-CC13-4DD7-8A30-F9FDC84AC6F2}"/>
    <dgm:cxn modelId="{0F0D3551-AF94-422C-87FE-80E4E27CB025}" srcId="{C53CC6D8-DEFC-45FD-8207-E1ECCC27EA85}" destId="{41E3B52E-71B8-4BD0-B1ED-D051FFB12506}" srcOrd="1" destOrd="0" parTransId="{DA206B73-34B1-48E4-A513-9978853BF217}" sibTransId="{2436D701-8B79-4C2B-92A4-52BC1BA24775}"/>
    <dgm:cxn modelId="{AC32EC95-E874-4C4E-AF61-58E99EE59A51}" type="presOf" srcId="{C4FF5CFA-9CEF-4C34-984A-CC28F232798F}" destId="{459BBFF8-CE50-41AE-9B5E-F6026BBE4F45}"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CAEA814D-FE9C-4BD3-8623-87D2E421CDED}" type="presOf" srcId="{525F31A2-90BB-4E18-B1F5-10D38B8099D9}" destId="{E31C91BC-3A8F-4AC7-8DBF-330AFF31351C}" srcOrd="0" destOrd="0" presId="urn:microsoft.com/office/officeart/2005/8/layout/lProcess1"/>
    <dgm:cxn modelId="{D2430375-0F29-4591-AAE4-CB3B30C4B793}" type="presOf" srcId="{EA587102-578B-46F3-8D9E-CEC48527A898}" destId="{67971461-EE07-4B5E-A0C3-A166C6559682}" srcOrd="0" destOrd="0" presId="urn:microsoft.com/office/officeart/2005/8/layout/lProcess1"/>
    <dgm:cxn modelId="{AB112F16-9765-4DCF-8A6B-B4FEBB1DF80B}" type="presOf" srcId="{1009FF03-5F93-449C-AF20-55447EEE50AB}" destId="{3FBD4BD3-B74D-4AAB-9295-AE19DCC50691}" srcOrd="0" destOrd="0" presId="urn:microsoft.com/office/officeart/2005/8/layout/lProcess1"/>
    <dgm:cxn modelId="{40E743FD-4072-4389-94B0-B65E89259C6B}" type="presOf" srcId="{5CBEC7DD-A25D-4956-9A65-6EA385F6FCB5}" destId="{F7AA6D3E-BCE0-4C06-B101-080DA85DCB01}" srcOrd="0" destOrd="0" presId="urn:microsoft.com/office/officeart/2005/8/layout/lProcess1"/>
    <dgm:cxn modelId="{60A6E07E-63FF-4C81-A385-5E00467DE9D8}" type="presOf" srcId="{F7CED298-1605-4B60-9FC8-0A4C25C5AA00}" destId="{9A5E1799-26FB-4959-97AA-0FCC22761318}" srcOrd="0" destOrd="0" presId="urn:microsoft.com/office/officeart/2005/8/layout/lProcess1"/>
    <dgm:cxn modelId="{0687A885-2354-4E9E-B313-4269283F0057}" srcId="{41E3B52E-71B8-4BD0-B1ED-D051FFB12506}" destId="{5CBEC7DD-A25D-4956-9A65-6EA385F6FCB5}" srcOrd="0" destOrd="0" parTransId="{F342D04F-4D11-41CC-AB66-36041A902B44}" sibTransId="{BD0F67B1-39E4-45ED-9534-FB8F89E8EEF6}"/>
    <dgm:cxn modelId="{5F55A28B-96EB-4565-9919-9E4BDE07F610}" type="presOf" srcId="{F342D04F-4D11-41CC-AB66-36041A902B44}" destId="{C8CE6287-76AA-46C4-B478-0F9183DE6118}" srcOrd="0" destOrd="0" presId="urn:microsoft.com/office/officeart/2005/8/layout/lProcess1"/>
    <dgm:cxn modelId="{206D6826-92C5-4EEE-A28E-254E966FF0A0}" srcId="{516A4DDC-76BD-494E-B503-625555CCBC4A}" destId="{F7CED298-1605-4B60-9FC8-0A4C25C5AA00}" srcOrd="2" destOrd="0" parTransId="{618E2D9E-4CAE-48D5-9A0F-94DAE74A2D69}" sibTransId="{1009FF03-5F93-449C-AF20-55447EEE50AB}"/>
    <dgm:cxn modelId="{177AFE5D-5A5F-401C-8390-858F33CAC97C}" type="presOf" srcId="{87D09C77-9C5B-45C2-ACC9-ACEA66F18198}" destId="{8C46515F-5745-4BFE-8634-C34D77574BE3}" srcOrd="0" destOrd="0" presId="urn:microsoft.com/office/officeart/2005/8/layout/lProcess1"/>
    <dgm:cxn modelId="{F6742589-989F-4466-ABD8-B9A53946EFA3}" type="presOf" srcId="{038F6A6A-232A-44A4-9628-ADFA8F068F81}" destId="{C1386769-D313-4B62-9BE9-A84DD636105E}" srcOrd="0" destOrd="0" presId="urn:microsoft.com/office/officeart/2005/8/layout/lProcess1"/>
    <dgm:cxn modelId="{25B66A08-E57F-429F-A076-5691EC284D95}" type="presOf" srcId="{33BF0E2A-2B00-40A5-832E-FC800DCA5982}" destId="{73DBFA1A-3823-4209-9CD6-DBDD456F39FB}" srcOrd="0" destOrd="0" presId="urn:microsoft.com/office/officeart/2005/8/layout/lProcess1"/>
    <dgm:cxn modelId="{70C18AF9-2F24-4A50-9785-941DE7FE4B31}" type="presOf" srcId="{2B847D36-6E88-4DD3-AABD-579C99426233}" destId="{7CAEA63C-96B5-40D4-900F-409598FDB0C1}" srcOrd="0" destOrd="0" presId="urn:microsoft.com/office/officeart/2005/8/layout/lProcess1"/>
    <dgm:cxn modelId="{A7B8947C-EA6E-47DE-814B-A0994EFA8C28}" srcId="{C53CC6D8-DEFC-45FD-8207-E1ECCC27EA85}" destId="{EA587102-578B-46F3-8D9E-CEC48527A898}" srcOrd="2" destOrd="0" parTransId="{5B4D99EA-4A7D-4EFB-95FC-BCCF98693CA7}" sibTransId="{8D504E2C-8A70-4591-8ECD-4A886FADED33}"/>
    <dgm:cxn modelId="{0FF6D2F7-E787-4B57-911C-090AA0CBD9AA}" type="presOf" srcId="{63746B76-9534-4F4F-B65B-B8A9AACC03F9}" destId="{AC28A259-E8AB-491C-9FF1-41516FA5BC71}" srcOrd="0" destOrd="0" presId="urn:microsoft.com/office/officeart/2005/8/layout/lProcess1"/>
    <dgm:cxn modelId="{B767AB03-F7F7-492B-8158-C75E1682A10F}" srcId="{EA587102-578B-46F3-8D9E-CEC48527A898}" destId="{15982A38-A73B-4943-B138-EA0EAB77BC29}" srcOrd="1" destOrd="0" parTransId="{7CBA4BA7-B8C9-4EC9-9C51-4E810224FE14}" sibTransId="{9295158E-0763-4655-AD0E-61686A560F58}"/>
    <dgm:cxn modelId="{F0586601-9ACD-4FBD-BD5A-48D73FF14301}" type="presOf" srcId="{516A4DDC-76BD-494E-B503-625555CCBC4A}" destId="{9BBCF6CE-E750-48B6-B333-305BBB100737}"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B522739A-4DEE-43CF-9357-A84EF1EEE7ED}" srcId="{41E3B52E-71B8-4BD0-B1ED-D051FFB12506}" destId="{33BF0E2A-2B00-40A5-832E-FC800DCA5982}" srcOrd="1" destOrd="0" parTransId="{F8C31ED9-A2C0-4A09-A419-0AE9A44BB8DF}" sibTransId="{E373698D-1356-47A7-A591-B72BFE77C3D1}"/>
    <dgm:cxn modelId="{6B045370-B4FF-427A-9929-461476AAE193}" srcId="{516A4DDC-76BD-494E-B503-625555CCBC4A}" destId="{CD410504-9F7F-47AE-B46E-CE985680360F}" srcOrd="0" destOrd="0" parTransId="{995C4470-49EF-4BD9-B00A-AD612181AB58}" sibTransId="{2B847D36-6E88-4DD3-AABD-579C99426233}"/>
    <dgm:cxn modelId="{0DC50B81-769A-4AC7-8C73-8EF8D8334AA1}" srcId="{EA587102-578B-46F3-8D9E-CEC48527A898}" destId="{038F6A6A-232A-44A4-9628-ADFA8F068F81}" srcOrd="0" destOrd="0" parTransId="{403B4542-B2F8-496D-BBEA-3A684B1106F9}" sibTransId="{ABE7D012-6867-48DA-AF76-FDB8ECBB944D}"/>
    <dgm:cxn modelId="{9AFC20F2-D5DD-455E-8266-96B58ABE2D49}" type="presOf" srcId="{CAE20587-4D50-4B6B-A17D-199722D630E2}" destId="{68423B8C-DD55-4C1A-86D3-87118415FFA7}" srcOrd="0" destOrd="0" presId="urn:microsoft.com/office/officeart/2005/8/layout/lProcess1"/>
    <dgm:cxn modelId="{6D853954-67EB-442C-9F5A-866B9247A562}" srcId="{C53CC6D8-DEFC-45FD-8207-E1ECCC27EA85}" destId="{5CA89521-836B-470D-B51C-F8A4714D4EFF}" srcOrd="3" destOrd="0" parTransId="{D7F37AAF-020D-463D-9735-A1336884A6AE}" sibTransId="{C27250CA-FF59-4A03-8472-477331DB98EB}"/>
    <dgm:cxn modelId="{0E9367DA-F3C7-4672-A3E1-FDDD869E15C8}" type="presOf" srcId="{ABE7D012-6867-48DA-AF76-FDB8ECBB944D}" destId="{0C1CAC8B-CC80-49DA-9707-021AB163C55F}" srcOrd="0" destOrd="0" presId="urn:microsoft.com/office/officeart/2005/8/layout/lProcess1"/>
    <dgm:cxn modelId="{D8B46E14-EE50-493C-A469-7E70E63B953B}" type="presOf" srcId="{15982A38-A73B-4943-B138-EA0EAB77BC29}" destId="{2985E292-795D-4403-BD7F-3A17BE0B21A7}" srcOrd="0" destOrd="0" presId="urn:microsoft.com/office/officeart/2005/8/layout/lProcess1"/>
    <dgm:cxn modelId="{AEAE8CB6-1B26-4996-A549-ADEFF4BF9B7B}" type="presOf" srcId="{41E3B52E-71B8-4BD0-B1ED-D051FFB12506}" destId="{09ADE9CE-20B7-4A4E-BED6-D56E4ED1D855}"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3EF97A2F-4200-46E4-86EB-19980AD436FE}" type="presOf" srcId="{CD410504-9F7F-47AE-B46E-CE985680360F}" destId="{85447532-8740-4202-B6A5-AE63748B9291}" srcOrd="0" destOrd="0" presId="urn:microsoft.com/office/officeart/2005/8/layout/lProcess1"/>
    <dgm:cxn modelId="{542EFA5A-B279-4120-B9BA-FE4ABDE4AFDD}" srcId="{516A4DDC-76BD-494E-B503-625555CCBC4A}" destId="{87D09C77-9C5B-45C2-ACC9-ACEA66F18198}" srcOrd="3" destOrd="0" parTransId="{A7A65ADC-DB8A-4F76-8458-BC8354307C90}" sibTransId="{8234610D-6FEE-4546-99B0-60EDB0B3BAEC}"/>
    <dgm:cxn modelId="{73058351-9FAC-4F4F-A5FB-FC365EDF9D02}" type="presOf" srcId="{C53CC6D8-DEFC-45FD-8207-E1ECCC27EA85}" destId="{22D8E0AF-322E-4A8E-BC3C-6E9E9A51F58F}" srcOrd="0" destOrd="0" presId="urn:microsoft.com/office/officeart/2005/8/layout/lProcess1"/>
    <dgm:cxn modelId="{36634D94-C210-4DDC-A75A-FBCAAFC75039}" srcId="{5CA89521-836B-470D-B51C-F8A4714D4EFF}" destId="{63746B76-9534-4F4F-B65B-B8A9AACC03F9}" srcOrd="0" destOrd="0" parTransId="{525F31A2-90BB-4E18-B1F5-10D38B8099D9}" sibTransId="{A9C1E709-4F9E-4AAB-BB7C-51A08921302E}"/>
    <dgm:cxn modelId="{20E91086-4757-4CF3-9C35-102C5A4D0079}" type="presOf" srcId="{403B4542-B2F8-496D-BBEA-3A684B1106F9}" destId="{BF9CEF10-4726-4D20-AC2F-85DE706D0D00}" srcOrd="0" destOrd="0" presId="urn:microsoft.com/office/officeart/2005/8/layout/lProcess1"/>
    <dgm:cxn modelId="{E26EF37D-CA6A-40E6-84D5-4EA9B936B567}" type="presOf" srcId="{5CA89521-836B-470D-B51C-F8A4714D4EFF}" destId="{DA50ACFD-2722-4D29-B376-5CF3C8F3EB41}"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26DAC11A-895E-4844-A639-122E5BAA12C2}" type="presParOf" srcId="{B1443ED3-5E34-456D-8CD9-88B600EDA95F}" destId="{3FBD4BD3-B74D-4AAB-9295-AE19DCC50691}" srcOrd="7" destOrd="0" presId="urn:microsoft.com/office/officeart/2005/8/layout/lProcess1"/>
    <dgm:cxn modelId="{357EE53C-3487-4903-B62D-757AEA84453B}" type="presParOf" srcId="{B1443ED3-5E34-456D-8CD9-88B600EDA95F}" destId="{8C46515F-5745-4BFE-8634-C34D77574BE3}" srcOrd="8"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35CDA84A-A070-48A2-86D3-246382CBFE34}" type="presParOf" srcId="{734C3A16-72FA-42CA-BF15-F44513245016}" destId="{68423B8C-DD55-4C1A-86D3-87118415FFA7}" srcOrd="6"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164E6B8A-ACC8-4A59-8C34-C15E679A8503}" type="presParOf" srcId="{96EC6E5F-616C-4A0E-8B47-23C2DB360B15}" destId="{BF9CEF10-4726-4D20-AC2F-85DE706D0D00}" srcOrd="1" destOrd="0" presId="urn:microsoft.com/office/officeart/2005/8/layout/lProcess1"/>
    <dgm:cxn modelId="{E7DA4B73-0D72-4516-ADC6-ED952C9FE81E}" type="presParOf" srcId="{96EC6E5F-616C-4A0E-8B47-23C2DB360B15}" destId="{C1386769-D313-4B62-9BE9-A84DD636105E}" srcOrd="2" destOrd="0" presId="urn:microsoft.com/office/officeart/2005/8/layout/lProcess1"/>
    <dgm:cxn modelId="{CB17923D-0FE4-4A68-ABA5-C8706398FB8F}" type="presParOf" srcId="{96EC6E5F-616C-4A0E-8B47-23C2DB360B15}" destId="{0C1CAC8B-CC80-49DA-9707-021AB163C55F}" srcOrd="3" destOrd="0" presId="urn:microsoft.com/office/officeart/2005/8/layout/lProcess1"/>
    <dgm:cxn modelId="{03D18F74-62DE-46FC-BDC3-F46D4C5A4C7A}" type="presParOf" srcId="{96EC6E5F-616C-4A0E-8B47-23C2DB360B15}" destId="{2985E292-795D-4403-BD7F-3A17BE0B21A7}" srcOrd="4" destOrd="0" presId="urn:microsoft.com/office/officeart/2005/8/layout/lProcess1"/>
    <dgm:cxn modelId="{0928E017-990D-49BC-A3BB-E762A7BB9C64}" type="presParOf" srcId="{22D8E0AF-322E-4A8E-BC3C-6E9E9A51F58F}" destId="{AEFF52EA-2D4D-4AD3-9F53-6B25191BD163}" srcOrd="5" destOrd="0" presId="urn:microsoft.com/office/officeart/2005/8/layout/lProcess1"/>
    <dgm:cxn modelId="{60AF69CC-E2C4-42C6-A765-A2C5CFC4AEC2}" type="presParOf" srcId="{22D8E0AF-322E-4A8E-BC3C-6E9E9A51F58F}" destId="{C057A87B-CF77-43C5-95EA-FF69715D34A3}" srcOrd="6" destOrd="0" presId="urn:microsoft.com/office/officeart/2005/8/layout/lProcess1"/>
    <dgm:cxn modelId="{3D5AEDB5-C877-49C4-8CE7-CBF70D35C8CE}" type="presParOf" srcId="{C057A87B-CF77-43C5-95EA-FF69715D34A3}" destId="{DA50ACFD-2722-4D29-B376-5CF3C8F3EB41}" srcOrd="0" destOrd="0" presId="urn:microsoft.com/office/officeart/2005/8/layout/lProcess1"/>
    <dgm:cxn modelId="{E452C909-B0C8-4180-B558-4C1214228CD0}" type="presParOf" srcId="{C057A87B-CF77-43C5-95EA-FF69715D34A3}" destId="{E31C91BC-3A8F-4AC7-8DBF-330AFF31351C}" srcOrd="1" destOrd="0" presId="urn:microsoft.com/office/officeart/2005/8/layout/lProcess1"/>
    <dgm:cxn modelId="{0E7938F4-0647-4FB9-90EA-66B6E55CAC2A}" type="presParOf" srcId="{C057A87B-CF77-43C5-95EA-FF69715D34A3}" destId="{AC28A259-E8AB-491C-9FF1-41516FA5BC71}" srcOrd="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6896" y="61855"/>
          <a:ext cx="2171970" cy="542992"/>
        </a:xfrm>
        <a:prstGeom prst="roundRect">
          <a:avLst>
            <a:gd name="adj" fmla="val 10000"/>
          </a:avLst>
        </a:prstGeom>
        <a:solidFill>
          <a:srgbClr val="FFC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kern="1200" dirty="0"/>
            <a:t>Web Scraping</a:t>
          </a:r>
        </a:p>
      </dsp:txBody>
      <dsp:txXfrm>
        <a:off x="22800" y="77759"/>
        <a:ext cx="2140162" cy="511184"/>
      </dsp:txXfrm>
    </dsp:sp>
    <dsp:sp modelId="{1B1F80F4-E9A5-4A99-A630-6548067B7CB5}">
      <dsp:nvSpPr>
        <dsp:cNvPr id="0" name=""/>
        <dsp:cNvSpPr/>
      </dsp:nvSpPr>
      <dsp:spPr>
        <a:xfrm rot="5400000">
          <a:off x="1045369" y="652359"/>
          <a:ext cx="95023" cy="95023"/>
        </a:xfrm>
        <a:prstGeom prst="rightArrow">
          <a:avLst>
            <a:gd name="adj1" fmla="val 66700"/>
            <a:gd name="adj2" fmla="val 5000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6896" y="794895"/>
          <a:ext cx="2171970" cy="542992"/>
        </a:xfrm>
        <a:prstGeom prst="roundRect">
          <a:avLst>
            <a:gd name="adj" fmla="val 10000"/>
          </a:avLst>
        </a:prstGeom>
        <a:solidFill>
          <a:schemeClr val="accent2">
            <a:lumMod val="40000"/>
            <a:lumOff val="60000"/>
            <a:alpha val="9000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Ensure that the webpages allow legal scraping of data</a:t>
          </a:r>
        </a:p>
      </dsp:txBody>
      <dsp:txXfrm>
        <a:off x="22800" y="810799"/>
        <a:ext cx="2140162" cy="511184"/>
      </dsp:txXfrm>
    </dsp:sp>
    <dsp:sp modelId="{7CAEA63C-96B5-40D4-900F-409598FDB0C1}">
      <dsp:nvSpPr>
        <dsp:cNvPr id="0" name=""/>
        <dsp:cNvSpPr/>
      </dsp:nvSpPr>
      <dsp:spPr>
        <a:xfrm rot="5400000">
          <a:off x="1045369" y="1385399"/>
          <a:ext cx="95023" cy="95023"/>
        </a:xfrm>
        <a:prstGeom prst="rightArrow">
          <a:avLst>
            <a:gd name="adj1" fmla="val 66700"/>
            <a:gd name="adj2" fmla="val 5000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6896" y="1527935"/>
          <a:ext cx="2171970" cy="542992"/>
        </a:xfrm>
        <a:prstGeom prst="roundRect">
          <a:avLst>
            <a:gd name="adj" fmla="val 10000"/>
          </a:avLst>
        </a:prstGeom>
        <a:solidFill>
          <a:schemeClr val="accent2">
            <a:lumMod val="40000"/>
            <a:lumOff val="60000"/>
            <a:alpha val="9000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Extract the product URL’s from Amazon and Flipkart</a:t>
          </a:r>
        </a:p>
      </dsp:txBody>
      <dsp:txXfrm>
        <a:off x="22800" y="1543839"/>
        <a:ext cx="2140162" cy="511184"/>
      </dsp:txXfrm>
    </dsp:sp>
    <dsp:sp modelId="{A65C4264-24F4-4122-844B-F5E582EC0111}">
      <dsp:nvSpPr>
        <dsp:cNvPr id="0" name=""/>
        <dsp:cNvSpPr/>
      </dsp:nvSpPr>
      <dsp:spPr>
        <a:xfrm rot="5400000">
          <a:off x="1045369" y="2118439"/>
          <a:ext cx="95023" cy="95023"/>
        </a:xfrm>
        <a:prstGeom prst="rightArrow">
          <a:avLst>
            <a:gd name="adj1" fmla="val 66700"/>
            <a:gd name="adj2" fmla="val 5000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6896" y="2260975"/>
          <a:ext cx="2171970" cy="542992"/>
        </a:xfrm>
        <a:prstGeom prst="roundRect">
          <a:avLst>
            <a:gd name="adj" fmla="val 10000"/>
          </a:avLst>
        </a:prstGeom>
        <a:solidFill>
          <a:schemeClr val="accent2">
            <a:lumMod val="40000"/>
            <a:lumOff val="6000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Create a dataframe with Reviews and Ratings columns</a:t>
          </a:r>
        </a:p>
      </dsp:txBody>
      <dsp:txXfrm>
        <a:off x="22800" y="2276879"/>
        <a:ext cx="2140162" cy="511184"/>
      </dsp:txXfrm>
    </dsp:sp>
    <dsp:sp modelId="{3FBD4BD3-B74D-4AAB-9295-AE19DCC50691}">
      <dsp:nvSpPr>
        <dsp:cNvPr id="0" name=""/>
        <dsp:cNvSpPr/>
      </dsp:nvSpPr>
      <dsp:spPr>
        <a:xfrm rot="5400000">
          <a:off x="1045369" y="2851479"/>
          <a:ext cx="95023" cy="95023"/>
        </a:xfrm>
        <a:prstGeom prst="rightArrow">
          <a:avLst>
            <a:gd name="adj1" fmla="val 66700"/>
            <a:gd name="adj2" fmla="val 5000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6896" y="2994015"/>
          <a:ext cx="2171970" cy="542992"/>
        </a:xfrm>
        <a:prstGeom prst="roundRect">
          <a:avLst>
            <a:gd name="adj" fmla="val 10000"/>
          </a:avLst>
        </a:prstGeom>
        <a:solidFill>
          <a:schemeClr val="accent2">
            <a:lumMod val="40000"/>
            <a:lumOff val="60000"/>
            <a:alpha val="9000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Save the dataframe in CSV format</a:t>
          </a:r>
        </a:p>
      </dsp:txBody>
      <dsp:txXfrm>
        <a:off x="22800" y="3009919"/>
        <a:ext cx="2140162" cy="511184"/>
      </dsp:txXfrm>
    </dsp:sp>
    <dsp:sp modelId="{09ADE9CE-20B7-4A4E-BED6-D56E4ED1D855}">
      <dsp:nvSpPr>
        <dsp:cNvPr id="0" name=""/>
        <dsp:cNvSpPr/>
      </dsp:nvSpPr>
      <dsp:spPr>
        <a:xfrm>
          <a:off x="2482942" y="61855"/>
          <a:ext cx="2171970" cy="542992"/>
        </a:xfrm>
        <a:prstGeom prst="roundRect">
          <a:avLst>
            <a:gd name="adj" fmla="val 10000"/>
          </a:avLst>
        </a:prstGeom>
        <a:solidFill>
          <a:srgbClr val="FFC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kern="1200" dirty="0"/>
            <a:t>EDA</a:t>
          </a:r>
        </a:p>
      </dsp:txBody>
      <dsp:txXfrm>
        <a:off x="2498846" y="77759"/>
        <a:ext cx="2140162" cy="511184"/>
      </dsp:txXfrm>
    </dsp:sp>
    <dsp:sp modelId="{C8CE6287-76AA-46C4-B478-0F9183DE6118}">
      <dsp:nvSpPr>
        <dsp:cNvPr id="0" name=""/>
        <dsp:cNvSpPr/>
      </dsp:nvSpPr>
      <dsp:spPr>
        <a:xfrm rot="5400000">
          <a:off x="3521415" y="652359"/>
          <a:ext cx="95023" cy="95023"/>
        </a:xfrm>
        <a:prstGeom prst="rightArrow">
          <a:avLst>
            <a:gd name="adj1" fmla="val 66700"/>
            <a:gd name="adj2" fmla="val 5000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482942" y="794895"/>
          <a:ext cx="2171970" cy="542992"/>
        </a:xfrm>
        <a:prstGeom prst="roundRect">
          <a:avLst>
            <a:gd name="adj" fmla="val 10000"/>
          </a:avLst>
        </a:prstGeom>
        <a:solidFill>
          <a:schemeClr val="accent2">
            <a:lumMod val="40000"/>
            <a:lumOff val="60000"/>
            <a:alpha val="9000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Check for missing values</a:t>
          </a:r>
        </a:p>
      </dsp:txBody>
      <dsp:txXfrm>
        <a:off x="2498846" y="810799"/>
        <a:ext cx="2140162" cy="511184"/>
      </dsp:txXfrm>
    </dsp:sp>
    <dsp:sp modelId="{DDA5CBC7-AA05-481A-A03A-3964C1BBBB5A}">
      <dsp:nvSpPr>
        <dsp:cNvPr id="0" name=""/>
        <dsp:cNvSpPr/>
      </dsp:nvSpPr>
      <dsp:spPr>
        <a:xfrm rot="5400000">
          <a:off x="3521415" y="1385399"/>
          <a:ext cx="95023" cy="95023"/>
        </a:xfrm>
        <a:prstGeom prst="rightArrow">
          <a:avLst>
            <a:gd name="adj1" fmla="val 66700"/>
            <a:gd name="adj2" fmla="val 5000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2482942" y="1527935"/>
          <a:ext cx="2171970" cy="542992"/>
        </a:xfrm>
        <a:prstGeom prst="roundRect">
          <a:avLst>
            <a:gd name="adj" fmla="val 10000"/>
          </a:avLst>
        </a:prstGeom>
        <a:solidFill>
          <a:schemeClr val="accent2">
            <a:lumMod val="40000"/>
            <a:lumOff val="60000"/>
            <a:alpha val="9000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Data Preprocessing steps</a:t>
          </a:r>
        </a:p>
      </dsp:txBody>
      <dsp:txXfrm>
        <a:off x="2498846" y="1543839"/>
        <a:ext cx="2140162" cy="511184"/>
      </dsp:txXfrm>
    </dsp:sp>
    <dsp:sp modelId="{E7F7C4A8-2F3A-49BA-B2E4-CF48FCA5D8D8}">
      <dsp:nvSpPr>
        <dsp:cNvPr id="0" name=""/>
        <dsp:cNvSpPr/>
      </dsp:nvSpPr>
      <dsp:spPr>
        <a:xfrm rot="5400000">
          <a:off x="3521415" y="2118439"/>
          <a:ext cx="95023" cy="95023"/>
        </a:xfrm>
        <a:prstGeom prst="rightArrow">
          <a:avLst>
            <a:gd name="adj1" fmla="val 66700"/>
            <a:gd name="adj2" fmla="val 5000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2482942" y="2260975"/>
          <a:ext cx="2171970" cy="542992"/>
        </a:xfrm>
        <a:prstGeom prst="roundRect">
          <a:avLst>
            <a:gd name="adj" fmla="val 10000"/>
          </a:avLst>
        </a:prstGeom>
        <a:solidFill>
          <a:schemeClr val="accent2">
            <a:lumMod val="40000"/>
            <a:lumOff val="60000"/>
            <a:alpha val="9000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Handle outliers and class imbalance to avoid model biasness</a:t>
          </a:r>
        </a:p>
      </dsp:txBody>
      <dsp:txXfrm>
        <a:off x="2498846" y="2276879"/>
        <a:ext cx="2140162" cy="511184"/>
      </dsp:txXfrm>
    </dsp:sp>
    <dsp:sp modelId="{67971461-EE07-4B5E-A0C3-A166C6559682}">
      <dsp:nvSpPr>
        <dsp:cNvPr id="0" name=""/>
        <dsp:cNvSpPr/>
      </dsp:nvSpPr>
      <dsp:spPr>
        <a:xfrm>
          <a:off x="4958987" y="61855"/>
          <a:ext cx="2171970" cy="542992"/>
        </a:xfrm>
        <a:prstGeom prst="roundRect">
          <a:avLst>
            <a:gd name="adj" fmla="val 10000"/>
          </a:avLst>
        </a:prstGeom>
        <a:solidFill>
          <a:srgbClr val="FFC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kern="1200" dirty="0"/>
            <a:t>Visualization</a:t>
          </a:r>
        </a:p>
      </dsp:txBody>
      <dsp:txXfrm>
        <a:off x="4974891" y="77759"/>
        <a:ext cx="2140162" cy="511184"/>
      </dsp:txXfrm>
    </dsp:sp>
    <dsp:sp modelId="{BF9CEF10-4726-4D20-AC2F-85DE706D0D00}">
      <dsp:nvSpPr>
        <dsp:cNvPr id="0" name=""/>
        <dsp:cNvSpPr/>
      </dsp:nvSpPr>
      <dsp:spPr>
        <a:xfrm rot="5400000">
          <a:off x="5997461" y="652359"/>
          <a:ext cx="95023" cy="95023"/>
        </a:xfrm>
        <a:prstGeom prst="rightArrow">
          <a:avLst>
            <a:gd name="adj1" fmla="val 66700"/>
            <a:gd name="adj2" fmla="val 5000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4958987" y="794895"/>
          <a:ext cx="2171970" cy="542992"/>
        </a:xfrm>
        <a:prstGeom prst="roundRect">
          <a:avLst>
            <a:gd name="adj" fmla="val 10000"/>
          </a:avLst>
        </a:prstGeom>
        <a:solidFill>
          <a:schemeClr val="accent2">
            <a:lumMod val="40000"/>
            <a:lumOff val="60000"/>
            <a:alpha val="9000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Use Pandas Profiling to get initial insight on our dataset</a:t>
          </a:r>
        </a:p>
      </dsp:txBody>
      <dsp:txXfrm>
        <a:off x="4974891" y="810799"/>
        <a:ext cx="2140162" cy="511184"/>
      </dsp:txXfrm>
    </dsp:sp>
    <dsp:sp modelId="{0C1CAC8B-CC80-49DA-9707-021AB163C55F}">
      <dsp:nvSpPr>
        <dsp:cNvPr id="0" name=""/>
        <dsp:cNvSpPr/>
      </dsp:nvSpPr>
      <dsp:spPr>
        <a:xfrm rot="5400000">
          <a:off x="5997461" y="1385399"/>
          <a:ext cx="95023" cy="95023"/>
        </a:xfrm>
        <a:prstGeom prst="rightArrow">
          <a:avLst>
            <a:gd name="adj1" fmla="val 66700"/>
            <a:gd name="adj2" fmla="val 5000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4958987" y="1527935"/>
          <a:ext cx="2171970" cy="542992"/>
        </a:xfrm>
        <a:prstGeom prst="roundRect">
          <a:avLst>
            <a:gd name="adj" fmla="val 10000"/>
          </a:avLst>
        </a:prstGeom>
        <a:solidFill>
          <a:schemeClr val="accent2">
            <a:lumMod val="40000"/>
            <a:lumOff val="60000"/>
            <a:alpha val="9000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Create various visualization plots and Word Cloud</a:t>
          </a:r>
        </a:p>
      </dsp:txBody>
      <dsp:txXfrm>
        <a:off x="4974891" y="1543839"/>
        <a:ext cx="2140162" cy="511184"/>
      </dsp:txXfrm>
    </dsp:sp>
    <dsp:sp modelId="{DA50ACFD-2722-4D29-B376-5CF3C8F3EB41}">
      <dsp:nvSpPr>
        <dsp:cNvPr id="0" name=""/>
        <dsp:cNvSpPr/>
      </dsp:nvSpPr>
      <dsp:spPr>
        <a:xfrm>
          <a:off x="7435033" y="61855"/>
          <a:ext cx="2171970" cy="542992"/>
        </a:xfrm>
        <a:prstGeom prst="roundRect">
          <a:avLst>
            <a:gd name="adj" fmla="val 10000"/>
          </a:avLst>
        </a:prstGeom>
        <a:solidFill>
          <a:srgbClr val="FFC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kern="1200" dirty="0"/>
            <a:t>Model Building</a:t>
          </a:r>
        </a:p>
      </dsp:txBody>
      <dsp:txXfrm>
        <a:off x="7450937" y="77759"/>
        <a:ext cx="2140162" cy="511184"/>
      </dsp:txXfrm>
    </dsp:sp>
    <dsp:sp modelId="{E31C91BC-3A8F-4AC7-8DBF-330AFF31351C}">
      <dsp:nvSpPr>
        <dsp:cNvPr id="0" name=""/>
        <dsp:cNvSpPr/>
      </dsp:nvSpPr>
      <dsp:spPr>
        <a:xfrm rot="5400000">
          <a:off x="8473506" y="652359"/>
          <a:ext cx="95023" cy="95023"/>
        </a:xfrm>
        <a:prstGeom prst="rightArrow">
          <a:avLst>
            <a:gd name="adj1" fmla="val 66700"/>
            <a:gd name="adj2" fmla="val 5000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7435033" y="794895"/>
          <a:ext cx="2171970" cy="542992"/>
        </a:xfrm>
        <a:prstGeom prst="roundRect">
          <a:avLst>
            <a:gd name="adj" fmla="val 10000"/>
          </a:avLst>
        </a:prstGeom>
        <a:solidFill>
          <a:schemeClr val="accent2">
            <a:lumMod val="40000"/>
            <a:lumOff val="60000"/>
            <a:alpha val="9000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Function for Classification Models and Evaluation Metrics</a:t>
          </a:r>
        </a:p>
      </dsp:txBody>
      <dsp:txXfrm>
        <a:off x="7450937" y="810799"/>
        <a:ext cx="2140162" cy="511184"/>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5/31/2022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5/31/2022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
        <p:nvSpPr>
          <p:cNvPr id="11" name="Rectangle 10">
            <a:extLst>
              <a:ext uri="{FF2B5EF4-FFF2-40B4-BE49-F238E27FC236}">
                <a16:creationId xmlns:a16="http://schemas.microsoft.com/office/drawing/2014/main" xmlns="" id="{C1F86999-4429-4377-A93E-E78851B64F92}"/>
              </a:ext>
            </a:extLst>
          </p:cNvPr>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80D0907F-215A-4EC2-BF6E-256A25520FC2}"/>
              </a:ext>
            </a:extLst>
          </p:cNvPr>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2726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5/31/2022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197215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5/31/2022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922503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5/31/2022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E31375A4-56A4-47D6-9801-1991572033F7}" type="slidenum">
              <a:rPr lang="en-US" smtClean="0"/>
              <a:pPr/>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051148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5/31/2022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063707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7CC0096-1860-4642-9CD2-0079EA5E7CD1}" type="datetimeFigureOut">
              <a:rPr lang="en-US" smtClean="0"/>
              <a:pPr/>
              <a:t>5/31/2022</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001286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7CC0096-1860-4642-9CD2-0079EA5E7CD1}" type="datetimeFigureOut">
              <a:rPr lang="en-US" smtClean="0"/>
              <a:pPr/>
              <a:t>5/31/2022</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4681610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6991899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37CC0096-1860-4642-9CD2-0079EA5E7CD1}" type="datetimeFigureOut">
              <a:rPr lang="en-US" smtClean="0"/>
              <a:t>5/31/2022</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31375A4-56A4-47D6-9801-1991572033F7}" type="slidenum">
              <a:rPr lang="en-US" smtClean="0"/>
              <a:t>‹#›</a:t>
            </a:fld>
            <a:endParaRPr lang="en-US"/>
          </a:p>
        </p:txBody>
      </p:sp>
    </p:spTree>
    <p:extLst>
      <p:ext uri="{BB962C8B-B14F-4D97-AF65-F5344CB8AC3E}">
        <p14:creationId xmlns:p14="http://schemas.microsoft.com/office/powerpoint/2010/main" val="33798945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5/31/2022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5/31/2022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818783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90867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5/31/2022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919052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5/31/2022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168689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5/31/2022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715906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CC0096-1860-4642-9CD2-0079EA5E7CD1}" type="datetimeFigureOut">
              <a:rPr lang="en-US" smtClean="0"/>
              <a:t>5/31/2022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587002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5/31/2022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225532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5/31/2022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12" name="Rectangle 11" descr="An empty placeholder to add an image. Click on the placeholder and select the image that you wish to add.">
            <a:extLst>
              <a:ext uri="{FF2B5EF4-FFF2-40B4-BE49-F238E27FC236}">
                <a16:creationId xmlns:a16="http://schemas.microsoft.com/office/drawing/2014/main" xmlns="" id="{E6F6C0AE-97E6-47D0-9E9A-3A7B0FBBC2CF}"/>
              </a:ext>
            </a:extLst>
          </p:cNvPr>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526268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7CC0096-1860-4642-9CD2-0079EA5E7CD1}" type="datetimeFigureOut">
              <a:rPr lang="en-US" smtClean="0"/>
              <a:pPr/>
              <a:t>5/31/2022</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343908419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656" r:id="rId18"/>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0"/>
            <a:ext cx="8144134" cy="1373070"/>
          </a:xfrm>
        </p:spPr>
        <p:txBody>
          <a:bodyPr>
            <a:normAutofit fontScale="90000"/>
          </a:bodyPr>
          <a:lstStyle/>
          <a:p>
            <a:r>
              <a:rPr lang="en-IN" sz="5400" dirty="0"/>
              <a:t>Ratings Prediction Project Presentation</a:t>
            </a:r>
            <a:endParaRPr sz="5400" dirty="0"/>
          </a:p>
        </p:txBody>
      </p:sp>
      <p:sp>
        <p:nvSpPr>
          <p:cNvPr id="3" name="Subtitle 2"/>
          <p:cNvSpPr>
            <a:spLocks noGrp="1"/>
          </p:cNvSpPr>
          <p:nvPr>
            <p:ph type="subTitle" idx="1"/>
          </p:nvPr>
        </p:nvSpPr>
        <p:spPr>
          <a:xfrm>
            <a:off x="1371600" y="4876800"/>
            <a:ext cx="10591800" cy="685800"/>
          </a:xfrm>
        </p:spPr>
        <p:txBody>
          <a:bodyPr>
            <a:normAutofit fontScale="77500" lnSpcReduction="20000"/>
          </a:bodyPr>
          <a:lstStyle/>
          <a:p>
            <a:r>
              <a:rPr lang="en-US" sz="1900" dirty="0"/>
              <a:t>Submitted </a:t>
            </a:r>
            <a:r>
              <a:rPr lang="en-US" sz="1900" dirty="0" smtClean="0"/>
              <a:t>by:</a:t>
            </a:r>
          </a:p>
          <a:p>
            <a:r>
              <a:rPr lang="en-US" sz="3300" dirty="0" smtClean="0"/>
              <a:t>Deepak kr</a:t>
            </a:r>
            <a:r>
              <a:rPr lang="en-US" sz="3300" dirty="0" smtClean="0"/>
              <a:t>. Singh</a:t>
            </a:r>
            <a:endParaRPr sz="33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0" y="0"/>
            <a:ext cx="3048000" cy="2133600"/>
          </a:xfrm>
          <a:prstGeom prst="rect">
            <a:avLst/>
          </a:prstGeom>
        </p:spPr>
      </p:pic>
    </p:spTree>
    <p:extLst>
      <p:ext uri="{BB962C8B-B14F-4D97-AF65-F5344CB8AC3E}">
        <p14:creationId xmlns:p14="http://schemas.microsoft.com/office/powerpoint/2010/main" val="2424538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4534DA-B27C-4B6C-B8D5-C382311D6B1C}"/>
              </a:ext>
            </a:extLst>
          </p:cNvPr>
          <p:cNvSpPr>
            <a:spLocks noGrp="1"/>
          </p:cNvSpPr>
          <p:nvPr>
            <p:ph type="title"/>
          </p:nvPr>
        </p:nvSpPr>
        <p:spPr>
          <a:xfrm>
            <a:off x="2895600" y="764373"/>
            <a:ext cx="8458200" cy="1293028"/>
          </a:xfrm>
        </p:spPr>
        <p:txBody>
          <a:bodyPr>
            <a:normAutofit/>
          </a:bodyPr>
          <a:lstStyle/>
          <a:p>
            <a:r>
              <a:rPr lang="en-US" dirty="0"/>
              <a:t>HARDWARE AND SOFTWARE USED</a:t>
            </a:r>
            <a:endParaRPr lang="en-IN" dirty="0"/>
          </a:p>
        </p:txBody>
      </p:sp>
      <p:sp>
        <p:nvSpPr>
          <p:cNvPr id="3" name="Content Placeholder 2">
            <a:extLst>
              <a:ext uri="{FF2B5EF4-FFF2-40B4-BE49-F238E27FC236}">
                <a16:creationId xmlns:a16="http://schemas.microsoft.com/office/drawing/2014/main" xmlns="" id="{6CD2E4A6-03C6-4FB2-B071-6A4B06833B36}"/>
              </a:ext>
            </a:extLst>
          </p:cNvPr>
          <p:cNvSpPr>
            <a:spLocks noGrp="1"/>
          </p:cNvSpPr>
          <p:nvPr>
            <p:ph idx="1"/>
          </p:nvPr>
        </p:nvSpPr>
        <p:spPr/>
        <p:txBody>
          <a:bodyPr>
            <a:normAutofit fontScale="92500" lnSpcReduction="20000"/>
          </a:bodyPr>
          <a:lstStyle/>
          <a:p>
            <a:r>
              <a:rPr lang="en-IN" dirty="0"/>
              <a:t>Hardware technology being used.</a:t>
            </a:r>
          </a:p>
          <a:p>
            <a:pPr marL="0" indent="0">
              <a:buNone/>
            </a:pPr>
            <a:r>
              <a:rPr lang="en-IN" dirty="0"/>
              <a:t>	RAM 	: 8 GB</a:t>
            </a:r>
          </a:p>
          <a:p>
            <a:pPr marL="0" indent="0">
              <a:buNone/>
            </a:pPr>
            <a:r>
              <a:rPr lang="en-IN" dirty="0"/>
              <a:t>	CPU 	: </a:t>
            </a:r>
            <a:r>
              <a:rPr lang="pt-BR" dirty="0"/>
              <a:t>Intel(R) Core(TM) i3-7100U CPU @ 2.40GHz   2.40 GHz</a:t>
            </a:r>
            <a:endParaRPr lang="en-IN" dirty="0"/>
          </a:p>
          <a:p>
            <a:r>
              <a:rPr lang="en-IN" dirty="0"/>
              <a:t>Software technology being used.</a:t>
            </a:r>
          </a:p>
          <a:p>
            <a:pPr marL="0" indent="0">
              <a:buNone/>
            </a:pPr>
            <a:r>
              <a:rPr lang="en-IN" dirty="0"/>
              <a:t>	Programming language 		: Python</a:t>
            </a:r>
          </a:p>
          <a:p>
            <a:pPr marL="0" indent="0">
              <a:buNone/>
            </a:pPr>
            <a:r>
              <a:rPr lang="en-IN" dirty="0"/>
              <a:t>	Distribution 				: Anaconda Navigator</a:t>
            </a:r>
          </a:p>
          <a:p>
            <a:pPr marL="0" indent="0">
              <a:buNone/>
            </a:pPr>
            <a:r>
              <a:rPr lang="en-IN" dirty="0"/>
              <a:t>	Browser based language shell 	: Jupyter Notebook</a:t>
            </a:r>
          </a:p>
          <a:p>
            <a:r>
              <a:rPr lang="en-IN" dirty="0"/>
              <a:t>Libraries/Packages specifically being used.</a:t>
            </a:r>
          </a:p>
          <a:p>
            <a:pPr marL="0" indent="0">
              <a:buNone/>
            </a:pPr>
            <a:r>
              <a:rPr lang="en-IN" dirty="0"/>
              <a:t>Pandas, NumPy, matplotlib, seaborn, scikit-learn, pandas-profiling, missingno, NLTK</a:t>
            </a:r>
          </a:p>
          <a:p>
            <a:endParaRPr lang="en-IN"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94182" y="2590800"/>
            <a:ext cx="1493005" cy="1219200"/>
          </a:xfrm>
          <a:prstGeom prst="rect">
            <a:avLst/>
          </a:prstGeom>
          <a:noFill/>
          <a:ln>
            <a:noFill/>
          </a:ln>
        </p:spPr>
      </p:pic>
    </p:spTree>
    <p:extLst>
      <p:ext uri="{BB962C8B-B14F-4D97-AF65-F5344CB8AC3E}">
        <p14:creationId xmlns:p14="http://schemas.microsoft.com/office/powerpoint/2010/main" val="39451769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6EA1CD-C229-421F-B4DC-A3561008043A}"/>
              </a:ext>
            </a:extLst>
          </p:cNvPr>
          <p:cNvSpPr>
            <a:spLocks noGrp="1"/>
          </p:cNvSpPr>
          <p:nvPr>
            <p:ph type="title"/>
          </p:nvPr>
        </p:nvSpPr>
        <p:spPr>
          <a:xfrm>
            <a:off x="2895600" y="764373"/>
            <a:ext cx="7696200" cy="1293028"/>
          </a:xfrm>
        </p:spPr>
        <p:txBody>
          <a:bodyPr/>
          <a:lstStyle/>
          <a:p>
            <a:r>
              <a:rPr lang="en-IN" dirty="0"/>
              <a:t>DATA PREPROCESSING</a:t>
            </a:r>
          </a:p>
        </p:txBody>
      </p:sp>
      <p:sp>
        <p:nvSpPr>
          <p:cNvPr id="3" name="Content Placeholder 2">
            <a:extLst>
              <a:ext uri="{FF2B5EF4-FFF2-40B4-BE49-F238E27FC236}">
                <a16:creationId xmlns:a16="http://schemas.microsoft.com/office/drawing/2014/main" xmlns="" id="{D4BBEF55-C1D7-47FB-BC7F-38C7A465087A}"/>
              </a:ext>
            </a:extLst>
          </p:cNvPr>
          <p:cNvSpPr>
            <a:spLocks noGrp="1"/>
          </p:cNvSpPr>
          <p:nvPr>
            <p:ph idx="1"/>
          </p:nvPr>
        </p:nvSpPr>
        <p:spPr/>
        <p:txBody>
          <a:bodyPr>
            <a:normAutofit fontScale="92500" lnSpcReduction="10000"/>
          </a:bodyPr>
          <a:lstStyle/>
          <a:p>
            <a:r>
              <a:rPr lang="en-US" dirty="0"/>
              <a:t>Importing the necessary libraries/dependencies</a:t>
            </a:r>
          </a:p>
          <a:p>
            <a:r>
              <a:rPr lang="en-US" dirty="0"/>
              <a:t>Checking dataset dimensions and null value details</a:t>
            </a:r>
          </a:p>
          <a:p>
            <a:r>
              <a:rPr lang="en-IN" dirty="0"/>
              <a:t>Taking a look at various label categories using the Unique method</a:t>
            </a:r>
          </a:p>
          <a:p>
            <a:r>
              <a:rPr lang="en-IN" dirty="0"/>
              <a:t>Performing data cleaning and then visualization steps</a:t>
            </a:r>
          </a:p>
          <a:p>
            <a:r>
              <a:rPr lang="en-IN" dirty="0"/>
              <a:t>Making Word Clouds for loud words in each label class</a:t>
            </a:r>
          </a:p>
          <a:p>
            <a:r>
              <a:rPr lang="en-IN" dirty="0"/>
              <a:t>Handling the class imbalance issue manually and fixing it</a:t>
            </a:r>
          </a:p>
          <a:p>
            <a:r>
              <a:rPr lang="en-IN" dirty="0"/>
              <a:t>Converting text into vectors using the TF-IDF Vectorizer</a:t>
            </a:r>
          </a:p>
          <a:p>
            <a:r>
              <a:rPr lang="en-IN" dirty="0"/>
              <a:t>Splitting the dataset into train and test to build classification models</a:t>
            </a:r>
          </a:p>
          <a:p>
            <a:r>
              <a:rPr lang="en-IN" dirty="0"/>
              <a:t>Evaluating the classification models with necessary metrics</a:t>
            </a:r>
          </a:p>
        </p:txBody>
      </p:sp>
    </p:spTree>
    <p:extLst>
      <p:ext uri="{BB962C8B-B14F-4D97-AF65-F5344CB8AC3E}">
        <p14:creationId xmlns:p14="http://schemas.microsoft.com/office/powerpoint/2010/main" val="22795485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4495F-3286-466E-AD30-627AC3CFE1F4}"/>
              </a:ext>
            </a:extLst>
          </p:cNvPr>
          <p:cNvSpPr>
            <a:spLocks noGrp="1"/>
          </p:cNvSpPr>
          <p:nvPr>
            <p:ph type="title"/>
          </p:nvPr>
        </p:nvSpPr>
        <p:spPr>
          <a:xfrm>
            <a:off x="740032" y="762000"/>
            <a:ext cx="6956168" cy="1295400"/>
          </a:xfrm>
        </p:spPr>
        <p:txBody>
          <a:bodyPr>
            <a:normAutofit/>
          </a:bodyPr>
          <a:lstStyle/>
          <a:p>
            <a:r>
              <a:rPr lang="en-US" dirty="0"/>
              <a:t>WORD AND CHARACTER COUNT</a:t>
            </a:r>
            <a:endParaRPr lang="en-IN" dirty="0"/>
          </a:p>
        </p:txBody>
      </p:sp>
      <p:sp>
        <p:nvSpPr>
          <p:cNvPr id="4" name="Text Placeholder 3">
            <a:extLst>
              <a:ext uri="{FF2B5EF4-FFF2-40B4-BE49-F238E27FC236}">
                <a16:creationId xmlns:a16="http://schemas.microsoft.com/office/drawing/2014/main" xmlns="" id="{61109B95-2445-41E2-A7F9-21390E4AC680}"/>
              </a:ext>
            </a:extLst>
          </p:cNvPr>
          <p:cNvSpPr>
            <a:spLocks noGrp="1"/>
          </p:cNvSpPr>
          <p:nvPr>
            <p:ph type="body" sz="half" idx="2"/>
          </p:nvPr>
        </p:nvSpPr>
        <p:spPr>
          <a:xfrm>
            <a:off x="685800" y="3429000"/>
            <a:ext cx="4114800" cy="2789684"/>
          </a:xfrm>
        </p:spPr>
        <p:txBody>
          <a:bodyPr>
            <a:normAutofit/>
          </a:bodyPr>
          <a:lstStyle/>
          <a:p>
            <a:r>
              <a:rPr lang="en-US" dirty="0"/>
              <a:t>Created the histogram + distribution plots for Word Counts and Character Counts before and after cleaning the text data. We basically removed all the stop words, punctuations, smiley, special characters, white spaces etc.</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16816" y="2336800"/>
            <a:ext cx="5347605" cy="3598863"/>
          </a:xfrm>
        </p:spPr>
      </p:pic>
    </p:spTree>
    <p:extLst>
      <p:ext uri="{BB962C8B-B14F-4D97-AF65-F5344CB8AC3E}">
        <p14:creationId xmlns:p14="http://schemas.microsoft.com/office/powerpoint/2010/main" val="38386626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5ED5AB-3FBE-4B9C-AC31-883AC61C0A21}"/>
              </a:ext>
            </a:extLst>
          </p:cNvPr>
          <p:cNvSpPr>
            <a:spLocks noGrp="1"/>
          </p:cNvSpPr>
          <p:nvPr>
            <p:ph type="title"/>
          </p:nvPr>
        </p:nvSpPr>
        <p:spPr>
          <a:xfrm>
            <a:off x="914400" y="758379"/>
            <a:ext cx="4114800" cy="1295400"/>
          </a:xfrm>
        </p:spPr>
        <p:txBody>
          <a:bodyPr/>
          <a:lstStyle/>
          <a:p>
            <a:r>
              <a:rPr lang="en-US" dirty="0"/>
              <a:t>RATINGS PLOT</a:t>
            </a:r>
            <a:endParaRPr lang="en-IN" dirty="0"/>
          </a:p>
        </p:txBody>
      </p:sp>
      <p:sp>
        <p:nvSpPr>
          <p:cNvPr id="4" name="Text Placeholder 3">
            <a:extLst>
              <a:ext uri="{FF2B5EF4-FFF2-40B4-BE49-F238E27FC236}">
                <a16:creationId xmlns:a16="http://schemas.microsoft.com/office/drawing/2014/main" xmlns="" id="{06F2FA12-3011-4A37-BF18-99B396150043}"/>
              </a:ext>
            </a:extLst>
          </p:cNvPr>
          <p:cNvSpPr>
            <a:spLocks noGrp="1"/>
          </p:cNvSpPr>
          <p:nvPr>
            <p:ph type="body" sz="half" idx="2"/>
          </p:nvPr>
        </p:nvSpPr>
        <p:spPr>
          <a:xfrm>
            <a:off x="762000" y="4724400"/>
            <a:ext cx="4114800" cy="1952780"/>
          </a:xfrm>
        </p:spPr>
        <p:txBody>
          <a:bodyPr/>
          <a:lstStyle/>
          <a:p>
            <a:r>
              <a:rPr lang="en-US" dirty="0"/>
              <a:t>Created the histogram + distribution plots for our target label and observed each and every rating class for word counts as well as their character counts.</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3886200"/>
            <a:ext cx="5608638" cy="2799566"/>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09830"/>
            <a:ext cx="8991600" cy="3276153"/>
          </a:xfrm>
          <a:prstGeom prst="rect">
            <a:avLst/>
          </a:prstGeom>
        </p:spPr>
      </p:pic>
    </p:spTree>
    <p:extLst>
      <p:ext uri="{BB962C8B-B14F-4D97-AF65-F5344CB8AC3E}">
        <p14:creationId xmlns:p14="http://schemas.microsoft.com/office/powerpoint/2010/main" val="18562562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5ED5AB-3FBE-4B9C-AC31-883AC61C0A21}"/>
              </a:ext>
            </a:extLst>
          </p:cNvPr>
          <p:cNvSpPr>
            <a:spLocks noGrp="1"/>
          </p:cNvSpPr>
          <p:nvPr>
            <p:ph type="title"/>
          </p:nvPr>
        </p:nvSpPr>
        <p:spPr>
          <a:xfrm>
            <a:off x="838200" y="834579"/>
            <a:ext cx="4114800" cy="1219200"/>
          </a:xfrm>
        </p:spPr>
        <p:txBody>
          <a:bodyPr/>
          <a:lstStyle/>
          <a:p>
            <a:r>
              <a:rPr lang="en-US" dirty="0"/>
              <a:t>BAR PLOTS</a:t>
            </a:r>
            <a:endParaRPr lang="en-IN" dirty="0"/>
          </a:p>
        </p:txBody>
      </p:sp>
      <p:sp>
        <p:nvSpPr>
          <p:cNvPr id="4" name="Text Placeholder 3">
            <a:extLst>
              <a:ext uri="{FF2B5EF4-FFF2-40B4-BE49-F238E27FC236}">
                <a16:creationId xmlns:a16="http://schemas.microsoft.com/office/drawing/2014/main" xmlns="" id="{06F2FA12-3011-4A37-BF18-99B396150043}"/>
              </a:ext>
            </a:extLst>
          </p:cNvPr>
          <p:cNvSpPr>
            <a:spLocks noGrp="1"/>
          </p:cNvSpPr>
          <p:nvPr>
            <p:ph type="body" sz="half" idx="2"/>
          </p:nvPr>
        </p:nvSpPr>
        <p:spPr>
          <a:xfrm>
            <a:off x="685800" y="5029200"/>
            <a:ext cx="4114800" cy="1189484"/>
          </a:xfrm>
        </p:spPr>
        <p:txBody>
          <a:bodyPr/>
          <a:lstStyle/>
          <a:p>
            <a:r>
              <a:rPr lang="en-US" dirty="0"/>
              <a:t>Generated these bar plots for most frequently used words in review summary and least or rarely used words in a review summary by any customer in our dataset.</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0200" y="2224090"/>
            <a:ext cx="6474612" cy="4346574"/>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24089"/>
            <a:ext cx="5161676" cy="2821210"/>
          </a:xfrm>
          <a:prstGeom prst="rect">
            <a:avLst/>
          </a:prstGeom>
        </p:spPr>
      </p:pic>
    </p:spTree>
    <p:extLst>
      <p:ext uri="{BB962C8B-B14F-4D97-AF65-F5344CB8AC3E}">
        <p14:creationId xmlns:p14="http://schemas.microsoft.com/office/powerpoint/2010/main" val="20640717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5ED5AB-3FBE-4B9C-AC31-883AC61C0A21}"/>
              </a:ext>
            </a:extLst>
          </p:cNvPr>
          <p:cNvSpPr>
            <a:spLocks noGrp="1"/>
          </p:cNvSpPr>
          <p:nvPr>
            <p:ph type="title"/>
          </p:nvPr>
        </p:nvSpPr>
        <p:spPr>
          <a:xfrm>
            <a:off x="1143000" y="813113"/>
            <a:ext cx="4114800" cy="1219200"/>
          </a:xfrm>
        </p:spPr>
        <p:txBody>
          <a:bodyPr/>
          <a:lstStyle/>
          <a:p>
            <a:r>
              <a:rPr lang="en-US" dirty="0"/>
              <a:t>Count Plots</a:t>
            </a:r>
            <a:endParaRPr lang="en-IN" dirty="0"/>
          </a:p>
        </p:txBody>
      </p:sp>
      <p:sp>
        <p:nvSpPr>
          <p:cNvPr id="4" name="Text Placeholder 3">
            <a:extLst>
              <a:ext uri="{FF2B5EF4-FFF2-40B4-BE49-F238E27FC236}">
                <a16:creationId xmlns:a16="http://schemas.microsoft.com/office/drawing/2014/main" xmlns="" id="{06F2FA12-3011-4A37-BF18-99B396150043}"/>
              </a:ext>
            </a:extLst>
          </p:cNvPr>
          <p:cNvSpPr>
            <a:spLocks noGrp="1"/>
          </p:cNvSpPr>
          <p:nvPr>
            <p:ph type="body" sz="half" idx="2"/>
          </p:nvPr>
        </p:nvSpPr>
        <p:spPr>
          <a:xfrm>
            <a:off x="457200" y="2098285"/>
            <a:ext cx="4114800" cy="2025392"/>
          </a:xfrm>
        </p:spPr>
        <p:txBody>
          <a:bodyPr/>
          <a:lstStyle/>
          <a:p>
            <a:r>
              <a:rPr lang="en-US" dirty="0"/>
              <a:t>Generated these count plots before and after handling the data imbalance concern where we notice that the dataframe consisted of different number of rating reviews that needed to be equalized.</a:t>
            </a:r>
            <a:endParaRPr lang="en-IN"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1885" y="4123677"/>
            <a:ext cx="5608638" cy="2636804"/>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0523" y="2034459"/>
            <a:ext cx="6025654" cy="4749406"/>
          </a:xfrm>
          <a:prstGeom prst="rect">
            <a:avLst/>
          </a:prstGeom>
        </p:spPr>
      </p:pic>
    </p:spTree>
    <p:extLst>
      <p:ext uri="{BB962C8B-B14F-4D97-AF65-F5344CB8AC3E}">
        <p14:creationId xmlns:p14="http://schemas.microsoft.com/office/powerpoint/2010/main" val="31283997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FC1684-FC88-4921-A048-FBA255932FAF}"/>
              </a:ext>
            </a:extLst>
          </p:cNvPr>
          <p:cNvSpPr>
            <a:spLocks noGrp="1"/>
          </p:cNvSpPr>
          <p:nvPr>
            <p:ph type="title"/>
          </p:nvPr>
        </p:nvSpPr>
        <p:spPr>
          <a:xfrm>
            <a:off x="609600" y="762000"/>
            <a:ext cx="4800600" cy="1293028"/>
          </a:xfrm>
        </p:spPr>
        <p:txBody>
          <a:bodyPr/>
          <a:lstStyle/>
          <a:p>
            <a:r>
              <a:rPr lang="en-US" dirty="0"/>
              <a:t>WORD CLOUD</a:t>
            </a:r>
            <a:endParaRPr lang="en-IN" dirty="0"/>
          </a:p>
        </p:txBody>
      </p:sp>
      <p:sp>
        <p:nvSpPr>
          <p:cNvPr id="5" name="TextBox 4">
            <a:extLst>
              <a:ext uri="{FF2B5EF4-FFF2-40B4-BE49-F238E27FC236}">
                <a16:creationId xmlns:a16="http://schemas.microsoft.com/office/drawing/2014/main" xmlns="" id="{8CDCF9D0-5A9E-43D7-9CBE-4F9366844CF6}"/>
              </a:ext>
            </a:extLst>
          </p:cNvPr>
          <p:cNvSpPr txBox="1"/>
          <p:nvPr/>
        </p:nvSpPr>
        <p:spPr>
          <a:xfrm>
            <a:off x="8915400" y="3124200"/>
            <a:ext cx="3200400" cy="1754326"/>
          </a:xfrm>
          <a:prstGeom prst="rect">
            <a:avLst/>
          </a:prstGeom>
          <a:noFill/>
        </p:spPr>
        <p:txBody>
          <a:bodyPr wrap="square" rtlCol="0">
            <a:spAutoFit/>
          </a:bodyPr>
          <a:lstStyle/>
          <a:p>
            <a:r>
              <a:rPr lang="en-US" dirty="0"/>
              <a:t>Word Cloud as the name suggests is a cloud of words. It is a visualization technique for text data wherein each word is picturized with its importance in the context or its frequency.</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81200"/>
            <a:ext cx="8610600" cy="4876800"/>
          </a:xfrm>
          <a:prstGeom prst="rect">
            <a:avLst/>
          </a:prstGeom>
        </p:spPr>
      </p:pic>
    </p:spTree>
    <p:extLst>
      <p:ext uri="{BB962C8B-B14F-4D97-AF65-F5344CB8AC3E}">
        <p14:creationId xmlns:p14="http://schemas.microsoft.com/office/powerpoint/2010/main" val="40908382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269182-B625-4EE1-8AF5-A2A4E8233593}"/>
              </a:ext>
            </a:extLst>
          </p:cNvPr>
          <p:cNvSpPr>
            <a:spLocks noGrp="1"/>
          </p:cNvSpPr>
          <p:nvPr>
            <p:ph type="title"/>
          </p:nvPr>
        </p:nvSpPr>
        <p:spPr>
          <a:xfrm>
            <a:off x="152400" y="515994"/>
            <a:ext cx="10287001" cy="1143000"/>
          </a:xfrm>
        </p:spPr>
        <p:txBody>
          <a:bodyPr>
            <a:normAutofit/>
          </a:bodyPr>
          <a:lstStyle/>
          <a:p>
            <a:r>
              <a:rPr lang="en-US" sz="3200" dirty="0"/>
              <a:t>MODEL DEVELOPMENT ALGORITHMS</a:t>
            </a:r>
            <a:endParaRPr lang="en-IN" sz="3200" dirty="0"/>
          </a:p>
        </p:txBody>
      </p:sp>
      <p:sp>
        <p:nvSpPr>
          <p:cNvPr id="4" name="TextBox 3">
            <a:extLst>
              <a:ext uri="{FF2B5EF4-FFF2-40B4-BE49-F238E27FC236}">
                <a16:creationId xmlns:a16="http://schemas.microsoft.com/office/drawing/2014/main" xmlns="" id="{F89EDBAC-D4A3-453A-A2F7-6807E8D5F9F9}"/>
              </a:ext>
            </a:extLst>
          </p:cNvPr>
          <p:cNvSpPr txBox="1"/>
          <p:nvPr/>
        </p:nvSpPr>
        <p:spPr>
          <a:xfrm>
            <a:off x="152400" y="2286000"/>
            <a:ext cx="6858000" cy="3625864"/>
          </a:xfrm>
          <a:prstGeom prst="rect">
            <a:avLst/>
          </a:prstGeom>
          <a:noFill/>
        </p:spPr>
        <p:txBody>
          <a:bodyPr wrap="square">
            <a:spAutoFit/>
          </a:bodyPr>
          <a:lstStyle/>
          <a:p>
            <a:pPr marR="0" lvl="0">
              <a:lnSpc>
                <a:spcPct val="107000"/>
              </a:lnSpc>
              <a:spcBef>
                <a:spcPts val="0"/>
              </a:spcBef>
              <a:spcAft>
                <a:spcPts val="0"/>
              </a:spcAft>
            </a:pPr>
            <a:r>
              <a:rPr lang="en-US" cap="all" dirty="0">
                <a:latin typeface="+mj-lt"/>
                <a:ea typeface="+mj-ea"/>
                <a:cs typeface="+mj-cs"/>
              </a:rPr>
              <a:t>The complete list of algorithms that were used in training and testing the classification model are listed below:</a:t>
            </a:r>
          </a:p>
          <a:p>
            <a:pPr marR="0" lvl="0">
              <a:lnSpc>
                <a:spcPct val="107000"/>
              </a:lnSpc>
              <a:spcBef>
                <a:spcPts val="0"/>
              </a:spcBef>
              <a:spcAft>
                <a:spcPts val="0"/>
              </a:spcAft>
            </a:pPr>
            <a:endParaRPr lang="en-IN" cap="all" dirty="0">
              <a:latin typeface="+mj-lt"/>
              <a:ea typeface="+mj-ea"/>
              <a:cs typeface="+mj-cs"/>
            </a:endParaRPr>
          </a:p>
          <a:p>
            <a:pPr marL="342900" marR="0" lvl="0" indent="-342900">
              <a:lnSpc>
                <a:spcPct val="107000"/>
              </a:lnSpc>
              <a:spcBef>
                <a:spcPts val="0"/>
              </a:spcBef>
              <a:spcAft>
                <a:spcPts val="0"/>
              </a:spcAft>
              <a:buFont typeface="+mj-lt"/>
              <a:buAutoNum type="arabicPeriod"/>
            </a:pPr>
            <a:r>
              <a:rPr lang="en-IN" cap="all" dirty="0">
                <a:latin typeface="+mj-lt"/>
                <a:ea typeface="+mj-ea"/>
                <a:cs typeface="+mj-cs"/>
              </a:rPr>
              <a:t>Logistic Regression</a:t>
            </a:r>
          </a:p>
          <a:p>
            <a:pPr marL="342900" marR="0" lvl="0" indent="-342900">
              <a:lnSpc>
                <a:spcPct val="107000"/>
              </a:lnSpc>
              <a:spcBef>
                <a:spcPts val="0"/>
              </a:spcBef>
              <a:spcAft>
                <a:spcPts val="0"/>
              </a:spcAft>
              <a:buFont typeface="+mj-lt"/>
              <a:buAutoNum type="arabicPeriod"/>
            </a:pPr>
            <a:r>
              <a:rPr lang="en-IN" cap="all" dirty="0">
                <a:latin typeface="+mj-lt"/>
                <a:ea typeface="+mj-ea"/>
                <a:cs typeface="+mj-cs"/>
              </a:rPr>
              <a:t>Linear Support Vector Classifier</a:t>
            </a:r>
          </a:p>
          <a:p>
            <a:pPr marL="342900" marR="0" lvl="0" indent="-342900">
              <a:lnSpc>
                <a:spcPct val="107000"/>
              </a:lnSpc>
              <a:spcBef>
                <a:spcPts val="0"/>
              </a:spcBef>
              <a:spcAft>
                <a:spcPts val="0"/>
              </a:spcAft>
              <a:buFont typeface="+mj-lt"/>
              <a:buAutoNum type="arabicPeriod"/>
            </a:pPr>
            <a:r>
              <a:rPr lang="en-IN" cap="all" dirty="0">
                <a:latin typeface="+mj-lt"/>
                <a:ea typeface="+mj-ea"/>
                <a:cs typeface="+mj-cs"/>
              </a:rPr>
              <a:t>Random Forest Classifier</a:t>
            </a:r>
          </a:p>
          <a:p>
            <a:pPr marL="342900" marR="0" lvl="0" indent="-342900">
              <a:lnSpc>
                <a:spcPct val="107000"/>
              </a:lnSpc>
              <a:spcBef>
                <a:spcPts val="0"/>
              </a:spcBef>
              <a:spcAft>
                <a:spcPts val="0"/>
              </a:spcAft>
              <a:buFont typeface="+mj-lt"/>
              <a:buAutoNum type="arabicPeriod"/>
            </a:pPr>
            <a:r>
              <a:rPr lang="en-IN" cap="all" dirty="0">
                <a:latin typeface="+mj-lt"/>
                <a:ea typeface="+mj-ea"/>
                <a:cs typeface="+mj-cs"/>
              </a:rPr>
              <a:t>Bernoulli Naïve Bayes</a:t>
            </a:r>
          </a:p>
          <a:p>
            <a:pPr marL="342900" marR="0" lvl="0" indent="-342900">
              <a:lnSpc>
                <a:spcPct val="107000"/>
              </a:lnSpc>
              <a:spcBef>
                <a:spcPts val="0"/>
              </a:spcBef>
              <a:spcAft>
                <a:spcPts val="0"/>
              </a:spcAft>
              <a:buFont typeface="+mj-lt"/>
              <a:buAutoNum type="arabicPeriod"/>
            </a:pPr>
            <a:r>
              <a:rPr lang="en-IN" cap="all" dirty="0">
                <a:latin typeface="+mj-lt"/>
                <a:ea typeface="+mj-ea"/>
                <a:cs typeface="+mj-cs"/>
              </a:rPr>
              <a:t>Multinomial Naïve Bayes</a:t>
            </a:r>
          </a:p>
          <a:p>
            <a:pPr marL="342900" marR="0" lvl="0" indent="-342900">
              <a:lnSpc>
                <a:spcPct val="107000"/>
              </a:lnSpc>
              <a:spcBef>
                <a:spcPts val="0"/>
              </a:spcBef>
              <a:spcAft>
                <a:spcPts val="0"/>
              </a:spcAft>
              <a:buFont typeface="+mj-lt"/>
              <a:buAutoNum type="arabicPeriod"/>
            </a:pPr>
            <a:r>
              <a:rPr lang="en-IN" cap="all" dirty="0">
                <a:latin typeface="+mj-lt"/>
                <a:ea typeface="+mj-ea"/>
                <a:cs typeface="+mj-cs"/>
              </a:rPr>
              <a:t>Stochastic Gradient Descent Classifier</a:t>
            </a:r>
          </a:p>
          <a:p>
            <a:pPr marL="342900" marR="0" lvl="0" indent="-342900">
              <a:lnSpc>
                <a:spcPct val="107000"/>
              </a:lnSpc>
              <a:spcBef>
                <a:spcPts val="0"/>
              </a:spcBef>
              <a:spcAft>
                <a:spcPts val="0"/>
              </a:spcAft>
              <a:buFont typeface="+mj-lt"/>
              <a:buAutoNum type="arabicPeriod"/>
            </a:pPr>
            <a:r>
              <a:rPr lang="en-IN" cap="all" dirty="0">
                <a:latin typeface="+mj-lt"/>
                <a:ea typeface="+mj-ea"/>
                <a:cs typeface="+mj-cs"/>
              </a:rPr>
              <a:t>LGBM Classifier</a:t>
            </a:r>
          </a:p>
          <a:p>
            <a:pPr marL="342900" marR="0" lvl="0" indent="-342900">
              <a:lnSpc>
                <a:spcPct val="107000"/>
              </a:lnSpc>
              <a:spcBef>
                <a:spcPts val="0"/>
              </a:spcBef>
              <a:spcAft>
                <a:spcPts val="800"/>
              </a:spcAft>
              <a:buFont typeface="+mj-lt"/>
              <a:buAutoNum type="arabicPeriod"/>
            </a:pPr>
            <a:r>
              <a:rPr lang="en-IN" cap="all" dirty="0">
                <a:latin typeface="+mj-lt"/>
                <a:ea typeface="+mj-ea"/>
                <a:cs typeface="+mj-cs"/>
              </a:rPr>
              <a:t>XGB Classifier</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2057400"/>
            <a:ext cx="7010400" cy="4486275"/>
          </a:xfrm>
          <a:prstGeom prst="rect">
            <a:avLst/>
          </a:prstGeom>
        </p:spPr>
      </p:pic>
    </p:spTree>
    <p:extLst>
      <p:ext uri="{BB962C8B-B14F-4D97-AF65-F5344CB8AC3E}">
        <p14:creationId xmlns:p14="http://schemas.microsoft.com/office/powerpoint/2010/main" val="5542440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5CC8C3-C91D-4FDB-A3B3-92920A5AE941}"/>
              </a:ext>
            </a:extLst>
          </p:cNvPr>
          <p:cNvSpPr>
            <a:spLocks noGrp="1"/>
          </p:cNvSpPr>
          <p:nvPr>
            <p:ph type="title"/>
          </p:nvPr>
        </p:nvSpPr>
        <p:spPr/>
        <p:txBody>
          <a:bodyPr>
            <a:normAutofit/>
          </a:bodyPr>
          <a:lstStyle/>
          <a:p>
            <a:r>
              <a:rPr lang="en-US" sz="3200" dirty="0"/>
              <a:t>MODEL CREATION AND EVALUATION</a:t>
            </a:r>
            <a:endParaRPr lang="en-IN" sz="3200" dirty="0"/>
          </a:p>
        </p:txBody>
      </p:sp>
      <p:pic>
        <p:nvPicPr>
          <p:cNvPr id="3" name="Picture 2"/>
          <p:cNvPicPr>
            <a:picLocks noChangeAspect="1"/>
          </p:cNvPicPr>
          <p:nvPr/>
        </p:nvPicPr>
        <p:blipFill>
          <a:blip r:embed="rId2"/>
          <a:stretch>
            <a:fillRect/>
          </a:stretch>
        </p:blipFill>
        <p:spPr>
          <a:xfrm>
            <a:off x="5029200" y="2209800"/>
            <a:ext cx="5381625" cy="3505200"/>
          </a:xfrm>
          <a:prstGeom prst="rect">
            <a:avLst/>
          </a:prstGeom>
        </p:spPr>
      </p:pic>
      <p:pic>
        <p:nvPicPr>
          <p:cNvPr id="5" name="Picture 4"/>
          <p:cNvPicPr>
            <a:picLocks noChangeAspect="1"/>
          </p:cNvPicPr>
          <p:nvPr/>
        </p:nvPicPr>
        <p:blipFill>
          <a:blip r:embed="rId3"/>
          <a:stretch>
            <a:fillRect/>
          </a:stretch>
        </p:blipFill>
        <p:spPr>
          <a:xfrm>
            <a:off x="699639" y="2209800"/>
            <a:ext cx="3276600" cy="1752600"/>
          </a:xfrm>
          <a:prstGeom prst="rect">
            <a:avLst/>
          </a:prstGeom>
        </p:spPr>
      </p:pic>
    </p:spTree>
    <p:extLst>
      <p:ext uri="{BB962C8B-B14F-4D97-AF65-F5344CB8AC3E}">
        <p14:creationId xmlns:p14="http://schemas.microsoft.com/office/powerpoint/2010/main" val="10855054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8457E2-D12C-49C1-A616-0CB1569DB802}"/>
              </a:ext>
            </a:extLst>
          </p:cNvPr>
          <p:cNvSpPr>
            <a:spLocks noGrp="1"/>
          </p:cNvSpPr>
          <p:nvPr>
            <p:ph type="title"/>
          </p:nvPr>
        </p:nvSpPr>
        <p:spPr>
          <a:xfrm>
            <a:off x="2895600" y="764373"/>
            <a:ext cx="7924800" cy="1293028"/>
          </a:xfrm>
        </p:spPr>
        <p:txBody>
          <a:bodyPr/>
          <a:lstStyle/>
          <a:p>
            <a:r>
              <a:rPr lang="en-US" dirty="0"/>
              <a:t>FINAL MODEL</a:t>
            </a:r>
            <a:endParaRPr lang="en-IN" dirty="0"/>
          </a:p>
        </p:txBody>
      </p:sp>
      <p:pic>
        <p:nvPicPr>
          <p:cNvPr id="4" name="Picture 3">
            <a:extLst>
              <a:ext uri="{FF2B5EF4-FFF2-40B4-BE49-F238E27FC236}">
                <a16:creationId xmlns:a16="http://schemas.microsoft.com/office/drawing/2014/main" xmlns="" id="{83F96C8B-D18B-43CD-B906-F1F609DFE160}"/>
              </a:ext>
            </a:extLst>
          </p:cNvPr>
          <p:cNvPicPr>
            <a:picLocks noChangeAspect="1"/>
          </p:cNvPicPr>
          <p:nvPr/>
        </p:nvPicPr>
        <p:blipFill>
          <a:blip r:embed="rId2"/>
          <a:stretch>
            <a:fillRect/>
          </a:stretch>
        </p:blipFill>
        <p:spPr>
          <a:xfrm>
            <a:off x="1600200" y="2057401"/>
            <a:ext cx="8839200" cy="4188627"/>
          </a:xfrm>
          <a:prstGeom prst="rect">
            <a:avLst/>
          </a:prstGeom>
          <a:effectLst>
            <a:glow rad="127000">
              <a:schemeClr val="tx2">
                <a:lumMod val="20000"/>
                <a:lumOff val="80000"/>
              </a:schemeClr>
            </a:glow>
          </a:effectLst>
        </p:spPr>
      </p:pic>
    </p:spTree>
    <p:extLst>
      <p:ext uri="{BB962C8B-B14F-4D97-AF65-F5344CB8AC3E}">
        <p14:creationId xmlns:p14="http://schemas.microsoft.com/office/powerpoint/2010/main" val="27239161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31325A-5DFB-4510-B694-6C97C085A803}"/>
              </a:ext>
            </a:extLst>
          </p:cNvPr>
          <p:cNvSpPr>
            <a:spLocks noGrp="1"/>
          </p:cNvSpPr>
          <p:nvPr>
            <p:ph type="title"/>
          </p:nvPr>
        </p:nvSpPr>
        <p:spPr>
          <a:xfrm>
            <a:off x="2895600" y="764373"/>
            <a:ext cx="8001000" cy="1293028"/>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xmlns="" id="{C05982CE-E4FD-49E6-A1DC-157570A8E712}"/>
              </a:ext>
            </a:extLst>
          </p:cNvPr>
          <p:cNvSpPr>
            <a:spLocks noGrp="1"/>
          </p:cNvSpPr>
          <p:nvPr>
            <p:ph idx="1"/>
          </p:nvPr>
        </p:nvSpPr>
        <p:spPr>
          <a:xfrm>
            <a:off x="680321" y="2336872"/>
            <a:ext cx="7015879" cy="4292527"/>
          </a:xfrm>
        </p:spPr>
        <p:txBody>
          <a:bodyPr>
            <a:normAutofit fontScale="77500" lnSpcReduction="20000"/>
          </a:bodyPr>
          <a:lstStyle/>
          <a:p>
            <a:pPr algn="just"/>
            <a:r>
              <a:rPr lang="en-US" dirty="0"/>
              <a:t>This is a Machine Learning Project performed on customer reviews. Reviews are processed using common NLP techniques.</a:t>
            </a:r>
          </a:p>
          <a:p>
            <a:pPr algn="just"/>
            <a:r>
              <a:rPr lang="en-US" dirty="0"/>
              <a:t> 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a:t>
            </a:r>
          </a:p>
          <a:p>
            <a:pPr algn="just"/>
            <a:r>
              <a:rPr lang="en-US" dirty="0"/>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a:t>
            </a:r>
          </a:p>
          <a:p>
            <a:pPr algn="just"/>
            <a:r>
              <a:rPr lang="en-US" dirty="0"/>
              <a:t> This task is similar to Sentiment Analysis, but instead of predicting the positive and negative sentiment (sometimes neutral also), here we need to predict the rating.</a:t>
            </a:r>
            <a:endParaRPr lang="en-IN" dirty="0"/>
          </a:p>
        </p:txBody>
      </p:sp>
      <p:pic>
        <p:nvPicPr>
          <p:cNvPr id="7" name="Picture 6" descr="C:\Users\dell\Desktop\images (1).jpg"/>
          <p:cNvPicPr/>
          <p:nvPr/>
        </p:nvPicPr>
        <p:blipFill>
          <a:blip r:embed="rId2">
            <a:extLst>
              <a:ext uri="{28A0092B-C50C-407E-A947-70E740481C1C}">
                <a14:useLocalDpi xmlns:a14="http://schemas.microsoft.com/office/drawing/2010/main" val="0"/>
              </a:ext>
            </a:extLst>
          </a:blip>
          <a:srcRect/>
          <a:stretch>
            <a:fillRect/>
          </a:stretch>
        </p:blipFill>
        <p:spPr bwMode="auto">
          <a:xfrm>
            <a:off x="8610600" y="2879231"/>
            <a:ext cx="2867025" cy="2514600"/>
          </a:xfrm>
          <a:prstGeom prst="rect">
            <a:avLst/>
          </a:prstGeom>
          <a:noFill/>
          <a:ln>
            <a:noFill/>
          </a:ln>
        </p:spPr>
      </p:pic>
    </p:spTree>
    <p:extLst>
      <p:ext uri="{BB962C8B-B14F-4D97-AF65-F5344CB8AC3E}">
        <p14:creationId xmlns:p14="http://schemas.microsoft.com/office/powerpoint/2010/main" val="8262725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1EDE8E-A1F1-485E-AED6-5311381FBCF0}"/>
              </a:ext>
            </a:extLst>
          </p:cNvPr>
          <p:cNvSpPr>
            <a:spLocks noGrp="1"/>
          </p:cNvSpPr>
          <p:nvPr>
            <p:ph type="title"/>
          </p:nvPr>
        </p:nvSpPr>
        <p:spPr/>
        <p:txBody>
          <a:bodyPr>
            <a:normAutofit/>
          </a:bodyPr>
          <a:lstStyle/>
          <a:p>
            <a:r>
              <a:rPr lang="en-US" sz="3600" dirty="0"/>
              <a:t>NORMALIZED CONFUSION MATRIX</a:t>
            </a:r>
            <a:endParaRPr lang="en-IN" sz="3600" dirty="0"/>
          </a:p>
        </p:txBody>
      </p:sp>
      <p:pic>
        <p:nvPicPr>
          <p:cNvPr id="4" name="Picture 3">
            <a:extLst>
              <a:ext uri="{FF2B5EF4-FFF2-40B4-BE49-F238E27FC236}">
                <a16:creationId xmlns:a16="http://schemas.microsoft.com/office/drawing/2014/main" xmlns="" id="{665C5D64-3935-4E45-AD14-BED4C03D1A29}"/>
              </a:ext>
            </a:extLst>
          </p:cNvPr>
          <p:cNvPicPr>
            <a:picLocks noChangeAspect="1"/>
          </p:cNvPicPr>
          <p:nvPr/>
        </p:nvPicPr>
        <p:blipFill>
          <a:blip r:embed="rId2"/>
          <a:stretch>
            <a:fillRect/>
          </a:stretch>
        </p:blipFill>
        <p:spPr>
          <a:xfrm>
            <a:off x="533401" y="2362200"/>
            <a:ext cx="4876799" cy="3815073"/>
          </a:xfrm>
          <a:prstGeom prst="rect">
            <a:avLst/>
          </a:prstGeom>
          <a:effectLst>
            <a:glow rad="127000">
              <a:schemeClr val="tx2">
                <a:lumMod val="20000"/>
                <a:lumOff val="80000"/>
              </a:schemeClr>
            </a:glow>
          </a:effectLst>
        </p:spPr>
      </p:pic>
      <p:pic>
        <p:nvPicPr>
          <p:cNvPr id="5" name="Picture 4">
            <a:extLst>
              <a:ext uri="{FF2B5EF4-FFF2-40B4-BE49-F238E27FC236}">
                <a16:creationId xmlns:a16="http://schemas.microsoft.com/office/drawing/2014/main" xmlns="" id="{1EBD58EE-0F32-468D-A153-04192C5AED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2362200"/>
            <a:ext cx="4743045" cy="4196073"/>
          </a:xfrm>
          <a:prstGeom prst="rect">
            <a:avLst/>
          </a:prstGeom>
          <a:effectLst>
            <a:glow rad="127000">
              <a:schemeClr val="tx2">
                <a:lumMod val="20000"/>
                <a:lumOff val="80000"/>
              </a:schemeClr>
            </a:glow>
          </a:effectLst>
        </p:spPr>
      </p:pic>
    </p:spTree>
    <p:extLst>
      <p:ext uri="{BB962C8B-B14F-4D97-AF65-F5344CB8AC3E}">
        <p14:creationId xmlns:p14="http://schemas.microsoft.com/office/powerpoint/2010/main" val="35967343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607123-D4E6-4E81-B095-E3A7C1D45DF5}"/>
              </a:ext>
            </a:extLst>
          </p:cNvPr>
          <p:cNvSpPr>
            <a:spLocks noGrp="1"/>
          </p:cNvSpPr>
          <p:nvPr>
            <p:ph type="title"/>
          </p:nvPr>
        </p:nvSpPr>
        <p:spPr>
          <a:xfrm>
            <a:off x="2895600" y="764373"/>
            <a:ext cx="8229600" cy="1293028"/>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xmlns="" id="{D8FCB002-2C7B-4A98-878F-F76B3B6B806D}"/>
              </a:ext>
            </a:extLst>
          </p:cNvPr>
          <p:cNvSpPr>
            <a:spLocks noGrp="1"/>
          </p:cNvSpPr>
          <p:nvPr>
            <p:ph idx="1"/>
          </p:nvPr>
        </p:nvSpPr>
        <p:spPr/>
        <p:txBody>
          <a:bodyPr>
            <a:normAutofit fontScale="77500" lnSpcReduction="20000"/>
          </a:bodyPr>
          <a:lstStyle/>
          <a:p>
            <a:r>
              <a:rPr lang="en-US" dirty="0"/>
              <a:t>Key findings of the study: In this project I have collected data of reviews and ratings for different products from amazon.in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Random Forest Classifier as our final model. Finally by doing hyperparameter tuning we got optimum parameters for our final model. And finally we got improved accuracy score for our final model.</a:t>
            </a:r>
          </a:p>
          <a:p>
            <a:r>
              <a:rPr lang="en-US" dirty="0"/>
              <a:t>Limitations of this work and scope for the future work: As we know the content of text in reviews is totally depends on the reviewer and they may rate differently which is totally depends on that particular person. So it is difficult to predict ratings based on the reviews with higher accuracies. Still we can improve our accuracy by fetching more data and by doing extensive hyperparameter tuning.</a:t>
            </a:r>
          </a:p>
        </p:txBody>
      </p:sp>
    </p:spTree>
    <p:extLst>
      <p:ext uri="{BB962C8B-B14F-4D97-AF65-F5344CB8AC3E}">
        <p14:creationId xmlns:p14="http://schemas.microsoft.com/office/powerpoint/2010/main" val="5355853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9358C-76EC-4165-952A-47EA9FD7AD9F}"/>
              </a:ext>
            </a:extLst>
          </p:cNvPr>
          <p:cNvSpPr>
            <a:spLocks noGrp="1"/>
          </p:cNvSpPr>
          <p:nvPr>
            <p:ph type="title"/>
          </p:nvPr>
        </p:nvSpPr>
        <p:spPr>
          <a:xfrm>
            <a:off x="2895600" y="764373"/>
            <a:ext cx="7848600" cy="1293028"/>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xmlns="" id="{234E5922-E43F-4878-AD3F-26D5D0D06FE7}"/>
              </a:ext>
            </a:extLst>
          </p:cNvPr>
          <p:cNvSpPr>
            <a:spLocks noGrp="1"/>
          </p:cNvSpPr>
          <p:nvPr>
            <p:ph idx="1"/>
          </p:nvPr>
        </p:nvSpPr>
        <p:spPr/>
        <p:txBody>
          <a:bodyPr>
            <a:normAutofit fontScale="85000" lnSpcReduction="10000"/>
          </a:bodyPr>
          <a:lstStyle/>
          <a:p>
            <a:r>
              <a:rPr lang="en-US" dirty="0"/>
              <a:t>Areas of improvement:</a:t>
            </a:r>
          </a:p>
          <a:p>
            <a:pPr marL="514350" indent="-514350">
              <a:buFont typeface="+mj-lt"/>
              <a:buAutoNum type="romanUcPeriod"/>
            </a:pPr>
            <a:r>
              <a:rPr lang="en-US" dirty="0"/>
              <a:t>	Less time complexity</a:t>
            </a:r>
          </a:p>
          <a:p>
            <a:pPr marL="514350" indent="-514350">
              <a:buFont typeface="+mj-lt"/>
              <a:buAutoNum type="romanUcPeriod"/>
            </a:pPr>
            <a:r>
              <a:rPr lang="en-US" dirty="0"/>
              <a:t>	More computational power can be given</a:t>
            </a:r>
          </a:p>
          <a:p>
            <a:pPr marL="514350" indent="-514350">
              <a:buFont typeface="+mj-lt"/>
              <a:buAutoNum type="romanUcPeriod"/>
            </a:pPr>
            <a:r>
              <a:rPr lang="en-US" dirty="0"/>
              <a:t>	More accurate reviews can be given</a:t>
            </a:r>
          </a:p>
          <a:p>
            <a:pPr marL="514350" indent="-514350">
              <a:buFont typeface="+mj-lt"/>
              <a:buAutoNum type="romanUcPeriod"/>
            </a:pPr>
            <a:r>
              <a:rPr lang="en-US" dirty="0"/>
              <a:t>	Many more permutations and combinations in hyper parameter tuning can 	be used to obtain better parameter list</a:t>
            </a:r>
          </a:p>
          <a:p>
            <a:r>
              <a:rPr lang="en-US" dirty="0"/>
              <a:t>Final Remarks: After applying the hyper parameter tuning the best accuracy score obtained was 72.33278955954323% which can be further improved by obtaining more data and working up through other parameter combinations.</a:t>
            </a:r>
          </a:p>
          <a:p>
            <a:r>
              <a:rPr lang="en-IN" dirty="0"/>
              <a:t>We were able to create a rating prediction model that can be used to identify rating details just by evaluating the comments posted by a customer.</a:t>
            </a:r>
          </a:p>
        </p:txBody>
      </p:sp>
    </p:spTree>
    <p:extLst>
      <p:ext uri="{BB962C8B-B14F-4D97-AF65-F5344CB8AC3E}">
        <p14:creationId xmlns:p14="http://schemas.microsoft.com/office/powerpoint/2010/main" val="28818517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14808"/>
            <a:ext cx="10287000" cy="441439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Rectangle 4"/>
          <p:cNvSpPr/>
          <p:nvPr/>
        </p:nvSpPr>
        <p:spPr>
          <a:xfrm>
            <a:off x="6111645" y="5410200"/>
            <a:ext cx="5759910" cy="923330"/>
          </a:xfrm>
          <a:prstGeom prst="rect">
            <a:avLst/>
          </a:prstGeom>
          <a:noFill/>
        </p:spPr>
        <p:txBody>
          <a:bodyPr wrap="none" lIns="91440" tIns="45720" rIns="91440" bIns="45720">
            <a:spAutoFit/>
          </a:bodyPr>
          <a:lstStyle/>
          <a:p>
            <a:pPr algn="ctr"/>
            <a:r>
              <a:rPr lang="en-IN"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By: Deepak Singh</a:t>
            </a:r>
            <a:endParaRPr lang="en-IN"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6724412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34D1DF-7807-4CAD-8863-6E4BF3EF0173}"/>
              </a:ext>
            </a:extLst>
          </p:cNvPr>
          <p:cNvSpPr>
            <a:spLocks noGrp="1"/>
          </p:cNvSpPr>
          <p:nvPr>
            <p:ph type="title"/>
          </p:nvPr>
        </p:nvSpPr>
        <p:spPr>
          <a:xfrm>
            <a:off x="2895600" y="764373"/>
            <a:ext cx="8229600" cy="1293028"/>
          </a:xfrm>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xmlns="" id="{8F7471EB-D3FC-4DFC-A513-482936A27D2C}"/>
              </a:ext>
            </a:extLst>
          </p:cNvPr>
          <p:cNvSpPr>
            <a:spLocks noGrp="1"/>
          </p:cNvSpPr>
          <p:nvPr>
            <p:ph idx="1"/>
          </p:nvPr>
        </p:nvSpPr>
        <p:spPr>
          <a:xfrm>
            <a:off x="680321" y="2336872"/>
            <a:ext cx="8158879" cy="4292527"/>
          </a:xfrm>
        </p:spPr>
        <p:txBody>
          <a:bodyPr>
            <a:normAutofit fontScale="85000" lnSpcReduction="20000"/>
          </a:bodyPr>
          <a:lstStyle/>
          <a:p>
            <a:pPr algn="just"/>
            <a:r>
              <a:rPr lang="en-US" dirty="0"/>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a:t>
            </a:r>
          </a:p>
          <a:p>
            <a:pPr algn="just"/>
            <a:r>
              <a:rPr lang="en-US" dirty="0"/>
              <a:t>The ability to successfully decide whether a review will be helpful to other customers and thus give the product more exposure is vital to companies that support these reviews, companies like Google, Amazon, Flipkart etc.</a:t>
            </a:r>
          </a:p>
          <a:p>
            <a:pPr algn="just"/>
            <a:r>
              <a:rPr lang="en-US" dirty="0"/>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7800" y="3200400"/>
            <a:ext cx="2819400" cy="2133600"/>
          </a:xfrm>
          <a:prstGeom prst="rect">
            <a:avLst/>
          </a:prstGeom>
        </p:spPr>
      </p:pic>
    </p:spTree>
    <p:extLst>
      <p:ext uri="{BB962C8B-B14F-4D97-AF65-F5344CB8AC3E}">
        <p14:creationId xmlns:p14="http://schemas.microsoft.com/office/powerpoint/2010/main" val="42517719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5A8126-9D52-44A7-B4EB-47B8FD7848C8}"/>
              </a:ext>
            </a:extLst>
          </p:cNvPr>
          <p:cNvSpPr>
            <a:spLocks noGrp="1"/>
          </p:cNvSpPr>
          <p:nvPr>
            <p:ph type="title"/>
          </p:nvPr>
        </p:nvSpPr>
        <p:spPr>
          <a:xfrm>
            <a:off x="2895600" y="764373"/>
            <a:ext cx="8305800" cy="1293028"/>
          </a:xfrm>
        </p:spPr>
        <p:txBody>
          <a:bodyPr/>
          <a:lstStyle/>
          <a:p>
            <a:r>
              <a:rPr lang="en-IN" dirty="0"/>
              <a:t>DATA COLLECTION PHASE</a:t>
            </a:r>
          </a:p>
        </p:txBody>
      </p:sp>
      <p:sp>
        <p:nvSpPr>
          <p:cNvPr id="3" name="Content Placeholder 2">
            <a:extLst>
              <a:ext uri="{FF2B5EF4-FFF2-40B4-BE49-F238E27FC236}">
                <a16:creationId xmlns:a16="http://schemas.microsoft.com/office/drawing/2014/main" xmlns="" id="{30A24F7C-04EE-4AF3-B006-65F1A42A0867}"/>
              </a:ext>
            </a:extLst>
          </p:cNvPr>
          <p:cNvSpPr>
            <a:spLocks noGrp="1"/>
          </p:cNvSpPr>
          <p:nvPr>
            <p:ph idx="1"/>
          </p:nvPr>
        </p:nvSpPr>
        <p:spPr>
          <a:xfrm>
            <a:off x="680321" y="2336872"/>
            <a:ext cx="8006479" cy="4216327"/>
          </a:xfrm>
        </p:spPr>
        <p:txBody>
          <a:bodyPr>
            <a:normAutofit fontScale="92500" lnSpcReduction="20000"/>
          </a:bodyPr>
          <a:lstStyle/>
          <a:p>
            <a:pPr algn="just"/>
            <a:r>
              <a:rPr lang="en-US" dirty="0" smtClean="0"/>
              <a:t>We have </a:t>
            </a:r>
            <a:r>
              <a:rPr lang="en-US" dirty="0"/>
              <a:t>to scrape at least 20000 rows of data. You can scrape more data as well, it’s up to you. More the data better the model. In this section you need to scrape the reviews of different laptops, Phones, Headphones, smart watches, Professional Cameras, Printers, monitors, home theatre, router from different e-commerce websites.</a:t>
            </a:r>
          </a:p>
          <a:p>
            <a:pPr algn="just"/>
            <a:r>
              <a:rPr lang="en-US" dirty="0"/>
              <a:t>Basically, we need these columns:</a:t>
            </a:r>
          </a:p>
          <a:p>
            <a:pPr marL="0" indent="0" algn="just">
              <a:buNone/>
            </a:pPr>
            <a:r>
              <a:rPr lang="en-US" dirty="0"/>
              <a:t>	1) reviews of the product.</a:t>
            </a:r>
          </a:p>
          <a:p>
            <a:pPr marL="0" indent="0" algn="just">
              <a:buNone/>
            </a:pPr>
            <a:r>
              <a:rPr lang="en-US" dirty="0"/>
              <a:t>	2) rating of the product.</a:t>
            </a:r>
          </a:p>
          <a:p>
            <a:pPr algn="just"/>
            <a:r>
              <a:rPr lang="en-US" dirty="0"/>
              <a:t>Fetch an equal number of reviews for each rating, for example if you are fetching 10000 reviews then all ratings 1,2,3,4,5 should be 2000. It will balance our data set. Convert all the ratings to their round number as there are only 5 options for rating i.e., 1,2,3,4,5. If a rating is 4.5 convert it 5.</a:t>
            </a:r>
          </a:p>
        </p:txBody>
      </p:sp>
      <p:pic>
        <p:nvPicPr>
          <p:cNvPr id="4" name="Picture 3"/>
          <p:cNvPicPr>
            <a:picLocks noChangeAspect="1"/>
          </p:cNvPicPr>
          <p:nvPr/>
        </p:nvPicPr>
        <p:blipFill>
          <a:blip r:embed="rId2"/>
          <a:stretch>
            <a:fillRect/>
          </a:stretch>
        </p:blipFill>
        <p:spPr>
          <a:xfrm>
            <a:off x="8763000" y="2362630"/>
            <a:ext cx="3361657" cy="3771429"/>
          </a:xfrm>
          <a:prstGeom prst="rect">
            <a:avLst/>
          </a:prstGeom>
        </p:spPr>
      </p:pic>
    </p:spTree>
    <p:extLst>
      <p:ext uri="{BB962C8B-B14F-4D97-AF65-F5344CB8AC3E}">
        <p14:creationId xmlns:p14="http://schemas.microsoft.com/office/powerpoint/2010/main" val="421086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6244E1-44F7-4E12-B7D5-C9363C80E6D7}"/>
              </a:ext>
            </a:extLst>
          </p:cNvPr>
          <p:cNvSpPr>
            <a:spLocks noGrp="1"/>
          </p:cNvSpPr>
          <p:nvPr>
            <p:ph type="title"/>
          </p:nvPr>
        </p:nvSpPr>
        <p:spPr>
          <a:xfrm>
            <a:off x="2895600" y="764373"/>
            <a:ext cx="8077200" cy="1293028"/>
          </a:xfrm>
        </p:spPr>
        <p:txBody>
          <a:bodyPr/>
          <a:lstStyle/>
          <a:p>
            <a:r>
              <a:rPr lang="en-IN" dirty="0"/>
              <a:t>MODEL BUILDING PHASE</a:t>
            </a:r>
          </a:p>
        </p:txBody>
      </p:sp>
      <p:sp>
        <p:nvSpPr>
          <p:cNvPr id="3" name="Content Placeholder 2">
            <a:extLst>
              <a:ext uri="{FF2B5EF4-FFF2-40B4-BE49-F238E27FC236}">
                <a16:creationId xmlns:a16="http://schemas.microsoft.com/office/drawing/2014/main" xmlns="" id="{2CA78F02-D93E-4284-9E77-544FF35F1CF3}"/>
              </a:ext>
            </a:extLst>
          </p:cNvPr>
          <p:cNvSpPr>
            <a:spLocks noGrp="1"/>
          </p:cNvSpPr>
          <p:nvPr>
            <p:ph idx="1"/>
          </p:nvPr>
        </p:nvSpPr>
        <p:spPr/>
        <p:txBody>
          <a:bodyPr>
            <a:normAutofit fontScale="92500" lnSpcReduction="20000"/>
          </a:bodyPr>
          <a:lstStyle/>
          <a:p>
            <a:r>
              <a:rPr lang="en-US" dirty="0"/>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mentioned below:</a:t>
            </a:r>
          </a:p>
          <a:p>
            <a:pPr marL="0" indent="0">
              <a:buNone/>
            </a:pPr>
            <a:r>
              <a:rPr lang="en-US" dirty="0"/>
              <a:t>	1. Data Cleaning</a:t>
            </a:r>
          </a:p>
          <a:p>
            <a:pPr marL="0" indent="0">
              <a:buNone/>
            </a:pPr>
            <a:r>
              <a:rPr lang="en-US" dirty="0"/>
              <a:t>	2. Exploratory Data Analysis and Visualization</a:t>
            </a:r>
          </a:p>
          <a:p>
            <a:pPr marL="0" indent="0">
              <a:buNone/>
            </a:pPr>
            <a:r>
              <a:rPr lang="en-US" dirty="0"/>
              <a:t>	3. Data Pre-processing</a:t>
            </a:r>
          </a:p>
          <a:p>
            <a:pPr marL="0" indent="0">
              <a:buNone/>
            </a:pPr>
            <a:r>
              <a:rPr lang="en-US" dirty="0"/>
              <a:t>	4. Model Building</a:t>
            </a:r>
          </a:p>
          <a:p>
            <a:pPr marL="0" indent="0">
              <a:buNone/>
            </a:pPr>
            <a:r>
              <a:rPr lang="en-US" dirty="0"/>
              <a:t>	5. Model Evaluation</a:t>
            </a:r>
          </a:p>
          <a:p>
            <a:pPr marL="0" indent="0">
              <a:buNone/>
            </a:pPr>
            <a:r>
              <a:rPr lang="en-US" dirty="0"/>
              <a:t>	6. Selecting the Best classification model</a:t>
            </a:r>
          </a:p>
        </p:txBody>
      </p:sp>
    </p:spTree>
    <p:extLst>
      <p:ext uri="{BB962C8B-B14F-4D97-AF65-F5344CB8AC3E}">
        <p14:creationId xmlns:p14="http://schemas.microsoft.com/office/powerpoint/2010/main" val="2710113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64373"/>
            <a:ext cx="8382000" cy="1293028"/>
          </a:xfrm>
        </p:spPr>
        <p:txBody>
          <a:bodyPr/>
          <a:lstStyle/>
          <a:p>
            <a:r>
              <a:rPr lang="en-US" dirty="0"/>
              <a:t>PROJECT FLOW</a:t>
            </a:r>
            <a:endParaRPr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val="1316430818"/>
              </p:ext>
            </p:extLst>
          </p:nvPr>
        </p:nvGraphicFramePr>
        <p:xfrm>
          <a:off x="681038" y="2336800"/>
          <a:ext cx="9613900"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3027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DB501D-C2C3-4999-B79D-6117CA16FA2A}"/>
              </a:ext>
            </a:extLst>
          </p:cNvPr>
          <p:cNvSpPr>
            <a:spLocks noGrp="1"/>
          </p:cNvSpPr>
          <p:nvPr>
            <p:ph type="title"/>
          </p:nvPr>
        </p:nvSpPr>
        <p:spPr>
          <a:xfrm>
            <a:off x="991673" y="1066800"/>
            <a:ext cx="4114800" cy="812872"/>
          </a:xfrm>
        </p:spPr>
        <p:txBody>
          <a:bodyPr/>
          <a:lstStyle/>
          <a:p>
            <a:r>
              <a:rPr lang="en-US" dirty="0"/>
              <a:t>PANDAS PROFILING</a:t>
            </a:r>
            <a:endParaRPr lang="en-IN" dirty="0"/>
          </a:p>
        </p:txBody>
      </p:sp>
      <p:sp>
        <p:nvSpPr>
          <p:cNvPr id="4" name="Text Placeholder 3">
            <a:extLst>
              <a:ext uri="{FF2B5EF4-FFF2-40B4-BE49-F238E27FC236}">
                <a16:creationId xmlns:a16="http://schemas.microsoft.com/office/drawing/2014/main" xmlns="" id="{D0C02F3B-4F58-437E-B004-1BC788AC6C9D}"/>
              </a:ext>
            </a:extLst>
          </p:cNvPr>
          <p:cNvSpPr>
            <a:spLocks noGrp="1"/>
          </p:cNvSpPr>
          <p:nvPr>
            <p:ph type="body" sz="half" idx="2"/>
          </p:nvPr>
        </p:nvSpPr>
        <p:spPr>
          <a:xfrm>
            <a:off x="304800" y="1981201"/>
            <a:ext cx="3790078" cy="1905000"/>
          </a:xfrm>
        </p:spPr>
        <p:txBody>
          <a:bodyPr/>
          <a:lstStyle/>
          <a:p>
            <a:r>
              <a:rPr lang="en-US" dirty="0"/>
              <a:t>I used the pandas-profiling feature to get an insight on the initial dataset details and check out the application of all the data preprocessing steps on it.</a:t>
            </a:r>
            <a:endParaRPr lang="en-IN" dirty="0"/>
          </a:p>
        </p:txBody>
      </p:sp>
      <p:pic>
        <p:nvPicPr>
          <p:cNvPr id="3" name="Picture 2"/>
          <p:cNvPicPr>
            <a:picLocks noChangeAspect="1"/>
          </p:cNvPicPr>
          <p:nvPr/>
        </p:nvPicPr>
        <p:blipFill>
          <a:blip r:embed="rId2"/>
          <a:stretch>
            <a:fillRect/>
          </a:stretch>
        </p:blipFill>
        <p:spPr>
          <a:xfrm>
            <a:off x="5257799" y="2336872"/>
            <a:ext cx="6677159" cy="4191000"/>
          </a:xfrm>
          <a:prstGeom prst="rect">
            <a:avLst/>
          </a:prstGeom>
        </p:spPr>
      </p:pic>
      <p:pic>
        <p:nvPicPr>
          <p:cNvPr id="5" name="Picture 4"/>
          <p:cNvPicPr>
            <a:picLocks noChangeAspect="1"/>
          </p:cNvPicPr>
          <p:nvPr/>
        </p:nvPicPr>
        <p:blipFill>
          <a:blip r:embed="rId3"/>
          <a:stretch>
            <a:fillRect/>
          </a:stretch>
        </p:blipFill>
        <p:spPr>
          <a:xfrm>
            <a:off x="123423" y="4191000"/>
            <a:ext cx="4954073" cy="1600200"/>
          </a:xfrm>
          <a:prstGeom prst="rect">
            <a:avLst/>
          </a:prstGeom>
        </p:spPr>
      </p:pic>
    </p:spTree>
    <p:extLst>
      <p:ext uri="{BB962C8B-B14F-4D97-AF65-F5344CB8AC3E}">
        <p14:creationId xmlns:p14="http://schemas.microsoft.com/office/powerpoint/2010/main" val="32726059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pic>
        <p:nvPicPr>
          <p:cNvPr id="4" name="Content Placeholder 3"/>
          <p:cNvPicPr>
            <a:picLocks noGrp="1" noChangeAspect="1"/>
          </p:cNvPicPr>
          <p:nvPr>
            <p:ph idx="1"/>
          </p:nvPr>
        </p:nvPicPr>
        <p:blipFill>
          <a:blip r:embed="rId2"/>
          <a:stretch>
            <a:fillRect/>
          </a:stretch>
        </p:blipFill>
        <p:spPr>
          <a:xfrm>
            <a:off x="1233365" y="2286000"/>
            <a:ext cx="4253886" cy="4191000"/>
          </a:xfrm>
          <a:prstGeom prst="rect">
            <a:avLst/>
          </a:prstGeom>
        </p:spPr>
      </p:pic>
      <p:pic>
        <p:nvPicPr>
          <p:cNvPr id="7" name="Picture 6"/>
          <p:cNvPicPr>
            <a:picLocks noChangeAspect="1"/>
          </p:cNvPicPr>
          <p:nvPr/>
        </p:nvPicPr>
        <p:blipFill>
          <a:blip r:embed="rId3"/>
          <a:stretch>
            <a:fillRect/>
          </a:stretch>
        </p:blipFill>
        <p:spPr>
          <a:xfrm>
            <a:off x="6324600" y="2057400"/>
            <a:ext cx="5343525" cy="4743450"/>
          </a:xfrm>
          <a:prstGeom prst="rect">
            <a:avLst/>
          </a:prstGeom>
        </p:spPr>
      </p:pic>
    </p:spTree>
    <p:extLst>
      <p:ext uri="{BB962C8B-B14F-4D97-AF65-F5344CB8AC3E}">
        <p14:creationId xmlns:p14="http://schemas.microsoft.com/office/powerpoint/2010/main" val="15467391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Plot </a:t>
            </a:r>
            <a:r>
              <a:rPr lang="en-US" dirty="0" err="1"/>
              <a:t>heatmap</a:t>
            </a:r>
            <a:r>
              <a:rPr lang="en-US" dirty="0"/>
              <a:t> for visualizing the correlation</a:t>
            </a:r>
            <a:br>
              <a:rPr lang="en-US" dirty="0"/>
            </a:b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8400" y="2514600"/>
            <a:ext cx="5538612" cy="4032787"/>
          </a:xfrm>
        </p:spPr>
      </p:pic>
      <p:sp>
        <p:nvSpPr>
          <p:cNvPr id="4" name="Text Placeholder 3"/>
          <p:cNvSpPr>
            <a:spLocks noGrp="1"/>
          </p:cNvSpPr>
          <p:nvPr>
            <p:ph type="body" sz="half" idx="2"/>
          </p:nvPr>
        </p:nvSpPr>
        <p:spPr/>
        <p:txBody>
          <a:bodyPr/>
          <a:lstStyle/>
          <a:p>
            <a:r>
              <a:rPr lang="en-IN" dirty="0" smtClean="0"/>
              <a:t> </a:t>
            </a:r>
            <a:endParaRPr lang="en-IN" dirty="0"/>
          </a:p>
        </p:txBody>
      </p:sp>
      <p:pic>
        <p:nvPicPr>
          <p:cNvPr id="7" name="Picture 6"/>
          <p:cNvPicPr>
            <a:picLocks noChangeAspect="1"/>
          </p:cNvPicPr>
          <p:nvPr/>
        </p:nvPicPr>
        <p:blipFill>
          <a:blip r:embed="rId3"/>
          <a:stretch>
            <a:fillRect/>
          </a:stretch>
        </p:blipFill>
        <p:spPr>
          <a:xfrm>
            <a:off x="178470" y="2299237"/>
            <a:ext cx="5536529" cy="4248150"/>
          </a:xfrm>
          <a:prstGeom prst="rect">
            <a:avLst/>
          </a:prstGeom>
        </p:spPr>
      </p:pic>
    </p:spTree>
    <p:extLst>
      <p:ext uri="{BB962C8B-B14F-4D97-AF65-F5344CB8AC3E}">
        <p14:creationId xmlns:p14="http://schemas.microsoft.com/office/powerpoint/2010/main" val="18356757"/>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186</TotalTime>
  <Words>1033</Words>
  <Application>Microsoft Office PowerPoint</Application>
  <PresentationFormat>Widescreen</PresentationFormat>
  <Paragraphs>102</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Candara</vt:lpstr>
      <vt:lpstr>Trebuchet MS</vt:lpstr>
      <vt:lpstr>Berlin</vt:lpstr>
      <vt:lpstr>Ratings Prediction Project Presentation</vt:lpstr>
      <vt:lpstr>INTRODUCTION</vt:lpstr>
      <vt:lpstr>PROBLEM STATEMENT</vt:lpstr>
      <vt:lpstr>DATA COLLECTION PHASE</vt:lpstr>
      <vt:lpstr>MODEL BUILDING PHASE</vt:lpstr>
      <vt:lpstr>PROJECT FLOW</vt:lpstr>
      <vt:lpstr>PANDAS PROFILING</vt:lpstr>
      <vt:lpstr> </vt:lpstr>
      <vt:lpstr>Plot heatmap for visualizing the correlation </vt:lpstr>
      <vt:lpstr>HARDWARE AND SOFTWARE USED</vt:lpstr>
      <vt:lpstr>DATA PREPROCESSING</vt:lpstr>
      <vt:lpstr>WORD AND CHARACTER COUNT</vt:lpstr>
      <vt:lpstr>RATINGS PLOT</vt:lpstr>
      <vt:lpstr>BAR PLOTS</vt:lpstr>
      <vt:lpstr>Count Plots</vt:lpstr>
      <vt:lpstr>WORD CLOUD</vt:lpstr>
      <vt:lpstr>MODEL DEVELOPMENT ALGORITHMS</vt:lpstr>
      <vt:lpstr>MODEL CREATION AND EVALUATION</vt:lpstr>
      <vt:lpstr>FINAL MODEL</vt:lpstr>
      <vt:lpstr>NORMALIZED CONFUSION MATRIX</vt:lpstr>
      <vt:lpstr>CONCLUSION</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Microsoft account</cp:lastModifiedBy>
  <cp:revision>24</cp:revision>
  <dcterms:created xsi:type="dcterms:W3CDTF">2021-12-26T03:23:22Z</dcterms:created>
  <dcterms:modified xsi:type="dcterms:W3CDTF">2022-05-30T19:58:32Z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