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0" d="100"/>
          <a:sy n="50" d="100"/>
        </p:scale>
        <p:origin x="9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4A5E-F539-F1CE-CC19-3B654D20BC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711815-F7D3-9366-153E-A8A9711EED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2C7189-A856-0C21-EADD-B2B2C939933C}"/>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5" name="Footer Placeholder 4">
            <a:extLst>
              <a:ext uri="{FF2B5EF4-FFF2-40B4-BE49-F238E27FC236}">
                <a16:creationId xmlns:a16="http://schemas.microsoft.com/office/drawing/2014/main" id="{4E0A989A-D95E-4ED6-B95D-22245ED818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62334-7884-1CC4-D243-3027E5CD5832}"/>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04998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D493-7082-E99A-307F-FF98742309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1BDBF7-065F-8299-43EB-7A624682ED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E11FC-635D-217B-CB9A-9E7C173FF275}"/>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5" name="Footer Placeholder 4">
            <a:extLst>
              <a:ext uri="{FF2B5EF4-FFF2-40B4-BE49-F238E27FC236}">
                <a16:creationId xmlns:a16="http://schemas.microsoft.com/office/drawing/2014/main" id="{E682C886-38A2-35ED-2684-6E004AA8FD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F2BC4D-0BBE-3511-612F-1113B645486E}"/>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961622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3B1794-4771-0594-01D7-67CFC60E43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21BCE4-1AF0-03B1-C7E8-7752B559BA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49AE5-0BC1-B4A0-841D-E5E5599AE539}"/>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5" name="Footer Placeholder 4">
            <a:extLst>
              <a:ext uri="{FF2B5EF4-FFF2-40B4-BE49-F238E27FC236}">
                <a16:creationId xmlns:a16="http://schemas.microsoft.com/office/drawing/2014/main" id="{26248349-E532-5577-07E7-908B4AC674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25A11C-E6EC-57AD-706C-23C79CD472C4}"/>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110884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9428-83A2-589A-FECA-06F9ACD82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BC7A70-B0BE-9E16-A6CB-194F7834E6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5C5638-992E-D620-EB1F-79B0BA37CBA3}"/>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5" name="Footer Placeholder 4">
            <a:extLst>
              <a:ext uri="{FF2B5EF4-FFF2-40B4-BE49-F238E27FC236}">
                <a16:creationId xmlns:a16="http://schemas.microsoft.com/office/drawing/2014/main" id="{94F838B8-BE0D-373A-7C0C-84E25EA4B5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7DF863-3684-2DD6-2595-B8F6ACB251AB}"/>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06884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DDB1-B34F-BBDA-4326-A26716B51E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54EC6F-7444-5ECB-9C2E-3ABDA03B8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BE2D80-F32E-49EA-26CF-E38404B13776}"/>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5" name="Footer Placeholder 4">
            <a:extLst>
              <a:ext uri="{FF2B5EF4-FFF2-40B4-BE49-F238E27FC236}">
                <a16:creationId xmlns:a16="http://schemas.microsoft.com/office/drawing/2014/main" id="{D6834138-9807-0D16-AC8C-A08C8AA484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9330B-AF1D-9523-9404-FC05993EB78F}"/>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44123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870A8-F78D-00FA-6A3B-9A0360B026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E34004-25E3-1170-9D70-CE865C9809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0036EFA-CEF0-27FE-3FCB-5A293F18D8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D16A56-113D-1304-26EE-DFD3FFA40150}"/>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6" name="Footer Placeholder 5">
            <a:extLst>
              <a:ext uri="{FF2B5EF4-FFF2-40B4-BE49-F238E27FC236}">
                <a16:creationId xmlns:a16="http://schemas.microsoft.com/office/drawing/2014/main" id="{7719BDDD-AD03-67E2-8134-33BAAFCD9A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306EF3-DB8F-9F3B-CBE5-342A6827FEC2}"/>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093163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32BCF-E00F-54EB-770E-AE1B204260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DA0038-7F01-D7DF-04AA-979C73865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4089A4-6E80-8E4E-29C9-E049F3335F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90EE6A-98C1-A081-0993-B8304BAF0F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00716-A818-B3EB-FD9E-1CC6889CEDD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EF3E3F-FE30-32F5-00B7-C9BBD4A620CC}"/>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8" name="Footer Placeholder 7">
            <a:extLst>
              <a:ext uri="{FF2B5EF4-FFF2-40B4-BE49-F238E27FC236}">
                <a16:creationId xmlns:a16="http://schemas.microsoft.com/office/drawing/2014/main" id="{AA326332-5EEF-B4C5-B78C-FC6F6D6A76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BA05FD-3393-98C0-F400-026C386F3C76}"/>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2536438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BFE80-267E-7B45-B402-AEC73E0F020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CD285D-16EA-D87A-36EC-60FC5DB7B705}"/>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4" name="Footer Placeholder 3">
            <a:extLst>
              <a:ext uri="{FF2B5EF4-FFF2-40B4-BE49-F238E27FC236}">
                <a16:creationId xmlns:a16="http://schemas.microsoft.com/office/drawing/2014/main" id="{3D48A006-30E2-4DC4-A98F-329704E4E0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041A47-DE14-8899-E300-2DB55E29CDDF}"/>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406020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607A83-DA4A-1918-A52B-FA48EA3CA6B2}"/>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3" name="Footer Placeholder 2">
            <a:extLst>
              <a:ext uri="{FF2B5EF4-FFF2-40B4-BE49-F238E27FC236}">
                <a16:creationId xmlns:a16="http://schemas.microsoft.com/office/drawing/2014/main" id="{2D9DF385-8C22-E512-2DF1-AEC4379831A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BCA068-72B7-9B81-2A72-8727985239E4}"/>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926481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55397-E310-7364-B394-AD59748B71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0D79EB-1EC7-7F08-863E-ADF52BBC03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A59BDF-C10E-08D4-8BC5-1DD9C01E03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ECA0F-9D7A-F58B-7D7C-0A77815EC395}"/>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6" name="Footer Placeholder 5">
            <a:extLst>
              <a:ext uri="{FF2B5EF4-FFF2-40B4-BE49-F238E27FC236}">
                <a16:creationId xmlns:a16="http://schemas.microsoft.com/office/drawing/2014/main" id="{F7318CDB-B6A4-E7C9-8107-EFF68B42B3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1C216C-C194-FAC0-B5DE-EFEE0CF71A32}"/>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15581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F026-F547-AB1B-3C2F-533D5FF1C9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93C0AD8-F64B-CA5B-7235-3FDC25B975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D3FCA2-E247-F028-A70C-963F26BB0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49309-B27D-8ED5-E2E4-408D66AA67C8}"/>
              </a:ext>
            </a:extLst>
          </p:cNvPr>
          <p:cNvSpPr>
            <a:spLocks noGrp="1"/>
          </p:cNvSpPr>
          <p:nvPr>
            <p:ph type="dt" sz="half" idx="10"/>
          </p:nvPr>
        </p:nvSpPr>
        <p:spPr/>
        <p:txBody>
          <a:bodyPr/>
          <a:lstStyle/>
          <a:p>
            <a:fld id="{F4669F81-08FD-4983-85BA-90991B0FF63A}" type="datetimeFigureOut">
              <a:rPr lang="en-IN" smtClean="0"/>
              <a:t>15-08-2024</a:t>
            </a:fld>
            <a:endParaRPr lang="en-IN"/>
          </a:p>
        </p:txBody>
      </p:sp>
      <p:sp>
        <p:nvSpPr>
          <p:cNvPr id="6" name="Footer Placeholder 5">
            <a:extLst>
              <a:ext uri="{FF2B5EF4-FFF2-40B4-BE49-F238E27FC236}">
                <a16:creationId xmlns:a16="http://schemas.microsoft.com/office/drawing/2014/main" id="{BD95F712-DC1C-F3A7-F628-FDD6F44F57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EC3848-FAC4-ED43-18B7-14F7C38DC2AD}"/>
              </a:ext>
            </a:extLst>
          </p:cNvPr>
          <p:cNvSpPr>
            <a:spLocks noGrp="1"/>
          </p:cNvSpPr>
          <p:nvPr>
            <p:ph type="sldNum" sz="quarter" idx="12"/>
          </p:nvPr>
        </p:nvSpPr>
        <p:spPr/>
        <p:txBody>
          <a:bodyPr/>
          <a:lstStyle/>
          <a:p>
            <a:fld id="{461A52B2-3E0E-4830-8252-5161938618D4}" type="slidenum">
              <a:rPr lang="en-IN" smtClean="0"/>
              <a:t>‹#›</a:t>
            </a:fld>
            <a:endParaRPr lang="en-IN"/>
          </a:p>
        </p:txBody>
      </p:sp>
    </p:spTree>
    <p:extLst>
      <p:ext uri="{BB962C8B-B14F-4D97-AF65-F5344CB8AC3E}">
        <p14:creationId xmlns:p14="http://schemas.microsoft.com/office/powerpoint/2010/main" val="1231563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70104F-38D8-3481-5658-E0AB1E42F6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FF974F-169D-9E50-CB24-AEE859357F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44CA30-181D-A956-D50C-E951ED4DC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69F81-08FD-4983-85BA-90991B0FF63A}" type="datetimeFigureOut">
              <a:rPr lang="en-IN" smtClean="0"/>
              <a:t>15-08-2024</a:t>
            </a:fld>
            <a:endParaRPr lang="en-IN"/>
          </a:p>
        </p:txBody>
      </p:sp>
      <p:sp>
        <p:nvSpPr>
          <p:cNvPr id="5" name="Footer Placeholder 4">
            <a:extLst>
              <a:ext uri="{FF2B5EF4-FFF2-40B4-BE49-F238E27FC236}">
                <a16:creationId xmlns:a16="http://schemas.microsoft.com/office/drawing/2014/main" id="{766BB6D9-4662-7E40-EB32-97E28613E2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E4D645-74FC-F471-2FB7-7BD34A7EB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1A52B2-3E0E-4830-8252-5161938618D4}" type="slidenum">
              <a:rPr lang="en-IN" smtClean="0"/>
              <a:t>‹#›</a:t>
            </a:fld>
            <a:endParaRPr lang="en-IN"/>
          </a:p>
        </p:txBody>
      </p:sp>
    </p:spTree>
    <p:extLst>
      <p:ext uri="{BB962C8B-B14F-4D97-AF65-F5344CB8AC3E}">
        <p14:creationId xmlns:p14="http://schemas.microsoft.com/office/powerpoint/2010/main" val="13290413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0A0C-5BC0-B3D0-0A11-7A7571F3AB8D}"/>
              </a:ext>
            </a:extLst>
          </p:cNvPr>
          <p:cNvSpPr>
            <a:spLocks noGrp="1"/>
          </p:cNvSpPr>
          <p:nvPr>
            <p:ph type="ctrTitle"/>
          </p:nvPr>
        </p:nvSpPr>
        <p:spPr/>
        <p:txBody>
          <a:bodyPr/>
          <a:lstStyle/>
          <a:p>
            <a:r>
              <a:rPr lang="en-IN" dirty="0"/>
              <a:t>CLOUD COMPUTING AND DATA MANAGEMENT</a:t>
            </a:r>
          </a:p>
        </p:txBody>
      </p:sp>
    </p:spTree>
    <p:extLst>
      <p:ext uri="{BB962C8B-B14F-4D97-AF65-F5344CB8AC3E}">
        <p14:creationId xmlns:p14="http://schemas.microsoft.com/office/powerpoint/2010/main" val="3793942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7626B-9946-BE33-765C-5FB3BC6DE816}"/>
              </a:ext>
            </a:extLst>
          </p:cNvPr>
          <p:cNvSpPr>
            <a:spLocks noGrp="1"/>
          </p:cNvSpPr>
          <p:nvPr>
            <p:ph type="title"/>
          </p:nvPr>
        </p:nvSpPr>
        <p:spPr>
          <a:xfrm>
            <a:off x="838200" y="266802"/>
            <a:ext cx="10515600" cy="1325563"/>
          </a:xfrm>
        </p:spPr>
        <p:txBody>
          <a:bodyPr/>
          <a:lstStyle/>
          <a:p>
            <a:r>
              <a:rPr lang="en-IN" dirty="0"/>
              <a:t>INFREQUENT ACCESS</a:t>
            </a:r>
          </a:p>
        </p:txBody>
      </p:sp>
      <p:sp>
        <p:nvSpPr>
          <p:cNvPr id="3" name="Content Placeholder 2">
            <a:extLst>
              <a:ext uri="{FF2B5EF4-FFF2-40B4-BE49-F238E27FC236}">
                <a16:creationId xmlns:a16="http://schemas.microsoft.com/office/drawing/2014/main" id="{C226B191-62B2-2711-3682-C9C513C99351}"/>
              </a:ext>
            </a:extLst>
          </p:cNvPr>
          <p:cNvSpPr>
            <a:spLocks noGrp="1"/>
          </p:cNvSpPr>
          <p:nvPr>
            <p:ph idx="1"/>
          </p:nvPr>
        </p:nvSpPr>
        <p:spPr/>
        <p:txBody>
          <a:bodyPr>
            <a:normAutofit lnSpcReduction="10000"/>
          </a:bodyPr>
          <a:lstStyle/>
          <a:p>
            <a:r>
              <a:rPr lang="en-US" dirty="0"/>
              <a:t>S3 Standard-IA:S3 Standard-IA is for data that is accessed less frequently, but requires rapid access when needed. S3 Standard-IA offers the high durability, high throughput, and low latency of S3 Standard, with a low per GB storage price and per GB retrieval </a:t>
            </a:r>
            <a:r>
              <a:rPr lang="en-US" dirty="0" err="1"/>
              <a:t>charge.It</a:t>
            </a:r>
            <a:r>
              <a:rPr lang="en-US" dirty="0"/>
              <a:t> is ideal for backups, long-term storage, and as a data store for disaster </a:t>
            </a:r>
            <a:r>
              <a:rPr lang="en-US" dirty="0" err="1"/>
              <a:t>recovery.Key</a:t>
            </a:r>
            <a:r>
              <a:rPr lang="en-US" dirty="0"/>
              <a:t> </a:t>
            </a:r>
            <a:r>
              <a:rPr lang="en-US" dirty="0" err="1"/>
              <a:t>Points:High</a:t>
            </a:r>
            <a:r>
              <a:rPr lang="en-US" dirty="0"/>
              <a:t> Availability and Low Latency (Same as S3 Standard)Offers greater availability and resiliency than the </a:t>
            </a:r>
            <a:r>
              <a:rPr lang="en-US" dirty="0" err="1"/>
              <a:t>OneZone</a:t>
            </a:r>
            <a:r>
              <a:rPr lang="en-US" dirty="0"/>
              <a:t>-IA </a:t>
            </a:r>
            <a:r>
              <a:rPr lang="en-US" dirty="0" err="1"/>
              <a:t>storage.The</a:t>
            </a:r>
            <a:r>
              <a:rPr lang="en-US" dirty="0"/>
              <a:t> durability of 99.999999999% and availability of 99.99%</a:t>
            </a:r>
          </a:p>
          <a:p>
            <a:r>
              <a:rPr lang="en-US" dirty="0"/>
              <a:t>➤ Less expensive than S3 Standard storage but you will be charged a retrieval fee hence suitable for infrequently accessed data.</a:t>
            </a:r>
            <a:endParaRPr lang="en-IN" dirty="0"/>
          </a:p>
        </p:txBody>
      </p:sp>
    </p:spTree>
    <p:extLst>
      <p:ext uri="{BB962C8B-B14F-4D97-AF65-F5344CB8AC3E}">
        <p14:creationId xmlns:p14="http://schemas.microsoft.com/office/powerpoint/2010/main" val="284975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68E5E-0604-F3D7-FBC8-648F3037E542}"/>
              </a:ext>
            </a:extLst>
          </p:cNvPr>
          <p:cNvSpPr>
            <a:spLocks noGrp="1"/>
          </p:cNvSpPr>
          <p:nvPr>
            <p:ph type="title"/>
          </p:nvPr>
        </p:nvSpPr>
        <p:spPr/>
        <p:txBody>
          <a:bodyPr/>
          <a:lstStyle/>
          <a:p>
            <a:r>
              <a:rPr lang="en-IN" dirty="0"/>
              <a:t>ARCHIVE</a:t>
            </a:r>
          </a:p>
        </p:txBody>
      </p:sp>
      <p:sp>
        <p:nvSpPr>
          <p:cNvPr id="3" name="Content Placeholder 2">
            <a:extLst>
              <a:ext uri="{FF2B5EF4-FFF2-40B4-BE49-F238E27FC236}">
                <a16:creationId xmlns:a16="http://schemas.microsoft.com/office/drawing/2014/main" id="{95A6E7A8-955E-D7D8-179A-610A99FCF206}"/>
              </a:ext>
            </a:extLst>
          </p:cNvPr>
          <p:cNvSpPr>
            <a:spLocks noGrp="1"/>
          </p:cNvSpPr>
          <p:nvPr>
            <p:ph idx="1"/>
          </p:nvPr>
        </p:nvSpPr>
        <p:spPr/>
        <p:txBody>
          <a:bodyPr>
            <a:normAutofit fontScale="85000" lnSpcReduction="20000"/>
          </a:bodyPr>
          <a:lstStyle/>
          <a:p>
            <a:pPr marL="0" indent="0">
              <a:buNone/>
            </a:pPr>
            <a:r>
              <a:rPr lang="en-US" dirty="0"/>
              <a:t>It is an archive storage class that delivers the lowest-cost storage for long-lived data that is rarely accessed and requires retrieval in milliseconds</a:t>
            </a:r>
          </a:p>
          <a:p>
            <a:pPr marL="0" indent="0">
              <a:buNone/>
            </a:pPr>
            <a:r>
              <a:rPr lang="en-US" dirty="0"/>
              <a:t>you can save up to 68% on storage costs compared to using the S3 Standard-Infrequent Access</a:t>
            </a:r>
          </a:p>
          <a:p>
            <a:pPr marL="0" indent="0">
              <a:buNone/>
            </a:pPr>
            <a:r>
              <a:rPr lang="en-US" dirty="0"/>
              <a:t>It delivers the fastest access to archive storage, with the same throughput and milliseconds access as the S3 Standard and S3 Standard-IA storage classes.</a:t>
            </a:r>
          </a:p>
          <a:p>
            <a:pPr marL="0" indent="0">
              <a:buNone/>
            </a:pPr>
            <a:r>
              <a:rPr lang="en-US" dirty="0"/>
              <a:t>This storage class is ideal for archive data that needs immediate access, such as medical images, news media assets, or user-generated content archives.</a:t>
            </a:r>
          </a:p>
          <a:p>
            <a:pPr marL="0" indent="0">
              <a:buNone/>
            </a:pPr>
            <a:r>
              <a:rPr lang="en-US" dirty="0"/>
              <a:t>Key Points:</a:t>
            </a:r>
          </a:p>
          <a:p>
            <a:pPr marL="0" indent="0">
              <a:buNone/>
            </a:pPr>
            <a:r>
              <a:rPr lang="en-US" dirty="0"/>
              <a:t>➤ Data retrieval in milliseconds with the same performance as S3 Standard</a:t>
            </a:r>
          </a:p>
          <a:p>
            <a:pPr marL="0" indent="0">
              <a:buNone/>
            </a:pPr>
            <a:r>
              <a:rPr lang="en-US" dirty="0"/>
              <a:t>➤ Designed for durability of 99.999999999% of objects across multiple Availability Zones Data is resilient in the event of the destruction of one entire Availability Zone</a:t>
            </a:r>
          </a:p>
          <a:p>
            <a:pPr marL="0" indent="0">
              <a:buNone/>
            </a:pPr>
            <a:r>
              <a:rPr lang="en-US" dirty="0"/>
              <a:t>➤ Designed for 99.9% data availability in a given year.</a:t>
            </a:r>
            <a:endParaRPr lang="en-IN" dirty="0"/>
          </a:p>
        </p:txBody>
      </p:sp>
    </p:spTree>
    <p:extLst>
      <p:ext uri="{BB962C8B-B14F-4D97-AF65-F5344CB8AC3E}">
        <p14:creationId xmlns:p14="http://schemas.microsoft.com/office/powerpoint/2010/main" val="404236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2C0CAD-3607-E19E-9FC8-43712715B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55867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5417E5-EEA1-B24A-27B3-6AA33899BA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96136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A766FB-74A3-B148-A392-893B242929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0"/>
            <a:ext cx="12192000" cy="6477000"/>
          </a:xfrm>
          <a:prstGeom prst="rect">
            <a:avLst/>
          </a:prstGeom>
        </p:spPr>
      </p:pic>
    </p:spTree>
    <p:extLst>
      <p:ext uri="{BB962C8B-B14F-4D97-AF65-F5344CB8AC3E}">
        <p14:creationId xmlns:p14="http://schemas.microsoft.com/office/powerpoint/2010/main" val="1309788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0E04BB-EB3B-8EE9-A505-067018B125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70554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2812D-6F7A-E2D6-CF03-A7B2DAE91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E6D49AC-E0D2-54EE-13B6-9C8094B5E5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477000"/>
          </a:xfrm>
          <a:prstGeom prst="rect">
            <a:avLst/>
          </a:prstGeom>
        </p:spPr>
      </p:pic>
    </p:spTree>
    <p:extLst>
      <p:ext uri="{BB962C8B-B14F-4D97-AF65-F5344CB8AC3E}">
        <p14:creationId xmlns:p14="http://schemas.microsoft.com/office/powerpoint/2010/main" val="522203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F85D7-688D-DD57-BF15-32EA23ACC0A2}"/>
              </a:ext>
            </a:extLst>
          </p:cNvPr>
          <p:cNvSpPr>
            <a:spLocks noGrp="1"/>
          </p:cNvSpPr>
          <p:nvPr>
            <p:ph type="title"/>
          </p:nvPr>
        </p:nvSpPr>
        <p:spPr/>
        <p:txBody>
          <a:bodyPr/>
          <a:lstStyle/>
          <a:p>
            <a:r>
              <a:rPr lang="en-IN" dirty="0"/>
              <a:t>AMAZON S3 </a:t>
            </a:r>
          </a:p>
        </p:txBody>
      </p:sp>
      <p:sp>
        <p:nvSpPr>
          <p:cNvPr id="3" name="Content Placeholder 2">
            <a:extLst>
              <a:ext uri="{FF2B5EF4-FFF2-40B4-BE49-F238E27FC236}">
                <a16:creationId xmlns:a16="http://schemas.microsoft.com/office/drawing/2014/main" id="{2756D10D-5B81-4901-51FD-358BCC9C6331}"/>
              </a:ext>
            </a:extLst>
          </p:cNvPr>
          <p:cNvSpPr>
            <a:spLocks noGrp="1"/>
          </p:cNvSpPr>
          <p:nvPr>
            <p:ph idx="1"/>
          </p:nvPr>
        </p:nvSpPr>
        <p:spPr>
          <a:xfrm>
            <a:off x="838200" y="1904284"/>
            <a:ext cx="10515600" cy="4351338"/>
          </a:xfrm>
        </p:spPr>
        <p:txBody>
          <a:bodyPr/>
          <a:lstStyle/>
          <a:p>
            <a:pPr marL="0" indent="0" algn="just">
              <a:buNone/>
            </a:pPr>
            <a:r>
              <a:rPr lang="en-US" dirty="0"/>
              <a:t>Amazon S3 (Simple Storage Service) provides object storage.</a:t>
            </a:r>
          </a:p>
          <a:p>
            <a:pPr marL="0" indent="0" algn="just">
              <a:buNone/>
            </a:pPr>
            <a:r>
              <a:rPr lang="en-US" dirty="0"/>
              <a:t>S3 is a public service so, it can be accessed from anywhere as long as you have an internet connection.</a:t>
            </a:r>
          </a:p>
          <a:p>
            <a:pPr marL="0" indent="0" algn="just">
              <a:buNone/>
            </a:pPr>
            <a:r>
              <a:rPr lang="en-US" dirty="0"/>
              <a:t>S3 provides query-in-place functionality, allowing you to run powerful analytics directly on your data at rest in S3.</a:t>
            </a:r>
          </a:p>
          <a:p>
            <a:pPr marL="0" indent="0" algn="just">
              <a:buNone/>
            </a:pPr>
            <a:r>
              <a:rPr lang="en-US" dirty="0"/>
              <a:t>S3 is perfect for hosting large amounts of data such as Movies, Audio, photos, text, large data sets.</a:t>
            </a:r>
          </a:p>
          <a:p>
            <a:pPr marL="0" indent="0" algn="just">
              <a:buNone/>
            </a:pPr>
            <a:r>
              <a:rPr lang="en-US" dirty="0"/>
              <a:t>Designed for developers for easier web-scale </a:t>
            </a:r>
            <a:r>
              <a:rPr lang="en-US" dirty="0" err="1"/>
              <a:t>computing,It</a:t>
            </a:r>
            <a:r>
              <a:rPr lang="en-US" dirty="0"/>
              <a:t> can also store computer files up to 5 terabytes in size.</a:t>
            </a:r>
            <a:endParaRPr lang="en-IN" dirty="0"/>
          </a:p>
        </p:txBody>
      </p:sp>
    </p:spTree>
    <p:extLst>
      <p:ext uri="{BB962C8B-B14F-4D97-AF65-F5344CB8AC3E}">
        <p14:creationId xmlns:p14="http://schemas.microsoft.com/office/powerpoint/2010/main" val="140349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CDEA-9D96-BA39-F09F-41BA5F56048F}"/>
              </a:ext>
            </a:extLst>
          </p:cNvPr>
          <p:cNvSpPr>
            <a:spLocks noGrp="1"/>
          </p:cNvSpPr>
          <p:nvPr>
            <p:ph type="title"/>
          </p:nvPr>
        </p:nvSpPr>
        <p:spPr/>
        <p:txBody>
          <a:bodyPr/>
          <a:lstStyle/>
          <a:p>
            <a:r>
              <a:rPr lang="en-IN" dirty="0"/>
              <a:t>AWS S3</a:t>
            </a:r>
          </a:p>
        </p:txBody>
      </p:sp>
      <p:sp>
        <p:nvSpPr>
          <p:cNvPr id="3" name="Content Placeholder 2">
            <a:extLst>
              <a:ext uri="{FF2B5EF4-FFF2-40B4-BE49-F238E27FC236}">
                <a16:creationId xmlns:a16="http://schemas.microsoft.com/office/drawing/2014/main" id="{BDD7902C-3F26-DD18-572D-981DF20FD960}"/>
              </a:ext>
            </a:extLst>
          </p:cNvPr>
          <p:cNvSpPr>
            <a:spLocks noGrp="1"/>
          </p:cNvSpPr>
          <p:nvPr>
            <p:ph idx="1"/>
          </p:nvPr>
        </p:nvSpPr>
        <p:spPr/>
        <p:txBody>
          <a:bodyPr/>
          <a:lstStyle/>
          <a:p>
            <a:r>
              <a:rPr lang="en-US" dirty="0"/>
              <a:t>It can be accessed using a variety of methods.</a:t>
            </a:r>
          </a:p>
          <a:p>
            <a:r>
              <a:rPr lang="en-US" dirty="0"/>
              <a:t>GUI</a:t>
            </a:r>
          </a:p>
          <a:p>
            <a:r>
              <a:rPr lang="en-US" dirty="0"/>
              <a:t>Command line.</a:t>
            </a:r>
          </a:p>
          <a:p>
            <a:r>
              <a:rPr lang="en-US" dirty="0"/>
              <a:t>AWS APIs</a:t>
            </a:r>
          </a:p>
          <a:p>
            <a:r>
              <a:rPr lang="en-US" dirty="0"/>
              <a:t>Standard method such as HTTPS.</a:t>
            </a:r>
            <a:endParaRPr lang="en-IN" dirty="0"/>
          </a:p>
        </p:txBody>
      </p:sp>
    </p:spTree>
    <p:extLst>
      <p:ext uri="{BB962C8B-B14F-4D97-AF65-F5344CB8AC3E}">
        <p14:creationId xmlns:p14="http://schemas.microsoft.com/office/powerpoint/2010/main" val="1055466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9A900-F238-7D3C-BC77-12CA32F76D6E}"/>
              </a:ext>
            </a:extLst>
          </p:cNvPr>
          <p:cNvSpPr>
            <a:spLocks noGrp="1"/>
          </p:cNvSpPr>
          <p:nvPr>
            <p:ph type="title"/>
          </p:nvPr>
        </p:nvSpPr>
        <p:spPr/>
        <p:txBody>
          <a:bodyPr/>
          <a:lstStyle/>
          <a:p>
            <a:r>
              <a:rPr lang="en-IN" dirty="0"/>
              <a:t>AWS S3 OBJECT</a:t>
            </a:r>
          </a:p>
        </p:txBody>
      </p:sp>
      <p:sp>
        <p:nvSpPr>
          <p:cNvPr id="3" name="Content Placeholder 2">
            <a:extLst>
              <a:ext uri="{FF2B5EF4-FFF2-40B4-BE49-F238E27FC236}">
                <a16:creationId xmlns:a16="http://schemas.microsoft.com/office/drawing/2014/main" id="{9E7AC6A5-9691-6A78-18EE-4F38909979E7}"/>
              </a:ext>
            </a:extLst>
          </p:cNvPr>
          <p:cNvSpPr>
            <a:spLocks noGrp="1"/>
          </p:cNvSpPr>
          <p:nvPr>
            <p:ph idx="1"/>
          </p:nvPr>
        </p:nvSpPr>
        <p:spPr/>
        <p:txBody>
          <a:bodyPr/>
          <a:lstStyle/>
          <a:p>
            <a:r>
              <a:rPr lang="en-US" dirty="0"/>
              <a:t>3 Object:’</a:t>
            </a:r>
          </a:p>
          <a:p>
            <a:r>
              <a:rPr lang="en-US" dirty="0"/>
              <a:t>Objects are the data the S3 stores.</a:t>
            </a:r>
          </a:p>
          <a:p>
            <a:r>
              <a:rPr lang="en-US" dirty="0"/>
              <a:t> E.g., Images, Videos, Large datasets.</a:t>
            </a:r>
          </a:p>
          <a:p>
            <a:r>
              <a:rPr lang="en-US" dirty="0"/>
              <a:t>You can think about objects as files. </a:t>
            </a:r>
          </a:p>
          <a:p>
            <a:r>
              <a:rPr lang="en-US" dirty="0"/>
              <a:t>An object in S3 is made up of two main components.</a:t>
            </a:r>
          </a:p>
          <a:p>
            <a:r>
              <a:rPr lang="en-US" dirty="0"/>
              <a:t>1. Object key It's similar to a file name.</a:t>
            </a:r>
          </a:p>
          <a:p>
            <a:r>
              <a:rPr lang="en-US" dirty="0"/>
              <a:t>2. Object Value → The value is the data or the content of the object.</a:t>
            </a:r>
            <a:endParaRPr lang="en-IN" dirty="0"/>
          </a:p>
        </p:txBody>
      </p:sp>
    </p:spTree>
    <p:extLst>
      <p:ext uri="{BB962C8B-B14F-4D97-AF65-F5344CB8AC3E}">
        <p14:creationId xmlns:p14="http://schemas.microsoft.com/office/powerpoint/2010/main" val="1317769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84CAA2-6386-12E9-4DB1-1472B4321797}"/>
              </a:ext>
            </a:extLst>
          </p:cNvPr>
          <p:cNvSpPr txBox="1"/>
          <p:nvPr/>
        </p:nvSpPr>
        <p:spPr>
          <a:xfrm>
            <a:off x="757084" y="1049787"/>
            <a:ext cx="10658168" cy="4832092"/>
          </a:xfrm>
          <a:prstGeom prst="rect">
            <a:avLst/>
          </a:prstGeom>
          <a:noFill/>
        </p:spPr>
        <p:txBody>
          <a:bodyPr wrap="square">
            <a:spAutoFit/>
          </a:bodyPr>
          <a:lstStyle/>
          <a:p>
            <a:r>
              <a:rPr lang="en-IN" sz="2800" dirty="0"/>
              <a:t>AWS S3 BUCKETS</a:t>
            </a:r>
            <a:br>
              <a:rPr lang="en-US" sz="2800" dirty="0"/>
            </a:br>
            <a:r>
              <a:rPr lang="en-US" sz="2800" dirty="0"/>
              <a:t> </a:t>
            </a:r>
            <a:r>
              <a:rPr lang="en-US" sz="2800" dirty="0" err="1"/>
              <a:t>BucketsAWS</a:t>
            </a:r>
            <a:r>
              <a:rPr lang="en-US" sz="2800" dirty="0"/>
              <a:t> S3</a:t>
            </a:r>
            <a:br>
              <a:rPr lang="en-US" sz="2800" dirty="0"/>
            </a:br>
            <a:r>
              <a:rPr lang="en-US" sz="2800" dirty="0"/>
              <a:t> Buckets:</a:t>
            </a:r>
          </a:p>
          <a:p>
            <a:r>
              <a:rPr lang="en-US" sz="2800" dirty="0"/>
              <a:t>Buckets are containers for objects. </a:t>
            </a:r>
            <a:br>
              <a:rPr lang="en-US" sz="2800" dirty="0"/>
            </a:br>
            <a:r>
              <a:rPr lang="en-US" sz="2800" dirty="0"/>
              <a:t>All objects stored within the bucket at the same level. So, this isn't the file system where you can truly have files within folders</a:t>
            </a:r>
            <a:br>
              <a:rPr lang="en-US" sz="2800" dirty="0"/>
            </a:br>
            <a:r>
              <a:rPr lang="en-US" sz="2800" dirty="0"/>
              <a:t>Bucket names must follow a set of rules:</a:t>
            </a:r>
            <a:br>
              <a:rPr lang="en-US" sz="2800" dirty="0"/>
            </a:br>
            <a:r>
              <a:rPr lang="en-US" sz="2800" dirty="0"/>
              <a:t>1. Names must be globally unique across all of AWS.</a:t>
            </a:r>
            <a:br>
              <a:rPr lang="en-US" sz="2800" dirty="0"/>
            </a:br>
            <a:r>
              <a:rPr lang="en-US" sz="2800" dirty="0"/>
              <a:t>2. Names must be 3 to 63 characters in length.</a:t>
            </a:r>
            <a:br>
              <a:rPr lang="en-US" sz="2800" dirty="0"/>
            </a:br>
            <a:r>
              <a:rPr lang="en-US" sz="2800" dirty="0"/>
              <a:t>3. Names can only contain lowercase letters, numbers, and hyphens.</a:t>
            </a:r>
            <a:br>
              <a:rPr lang="en-US" sz="2800" dirty="0"/>
            </a:br>
            <a:r>
              <a:rPr lang="en-US" sz="2800" dirty="0"/>
              <a:t>4. Names cannot be formatted as an IP address. e.g., 5.5.5.5</a:t>
            </a:r>
            <a:endParaRPr lang="en-IN" sz="2800" dirty="0"/>
          </a:p>
        </p:txBody>
      </p:sp>
    </p:spTree>
    <p:extLst>
      <p:ext uri="{BB962C8B-B14F-4D97-AF65-F5344CB8AC3E}">
        <p14:creationId xmlns:p14="http://schemas.microsoft.com/office/powerpoint/2010/main" val="390891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618A-AC9E-F77A-3DF4-46A26BA61ABA}"/>
              </a:ext>
            </a:extLst>
          </p:cNvPr>
          <p:cNvSpPr>
            <a:spLocks noGrp="1"/>
          </p:cNvSpPr>
          <p:nvPr>
            <p:ph type="title"/>
          </p:nvPr>
        </p:nvSpPr>
        <p:spPr/>
        <p:txBody>
          <a:bodyPr/>
          <a:lstStyle/>
          <a:p>
            <a:r>
              <a:rPr lang="en-IN" dirty="0"/>
              <a:t>BENEFITS OF S3</a:t>
            </a:r>
          </a:p>
        </p:txBody>
      </p:sp>
      <p:sp>
        <p:nvSpPr>
          <p:cNvPr id="3" name="Content Placeholder 2">
            <a:extLst>
              <a:ext uri="{FF2B5EF4-FFF2-40B4-BE49-F238E27FC236}">
                <a16:creationId xmlns:a16="http://schemas.microsoft.com/office/drawing/2014/main" id="{1FBEC8D6-517C-87C1-9F2E-DAD4E1F8CB29}"/>
              </a:ext>
            </a:extLst>
          </p:cNvPr>
          <p:cNvSpPr>
            <a:spLocks noGrp="1"/>
          </p:cNvSpPr>
          <p:nvPr>
            <p:ph idx="1"/>
          </p:nvPr>
        </p:nvSpPr>
        <p:spPr/>
        <p:txBody>
          <a:bodyPr>
            <a:normAutofit fontScale="92500"/>
          </a:bodyPr>
          <a:lstStyle/>
          <a:p>
            <a:r>
              <a:rPr lang="en-US" dirty="0"/>
              <a:t>1.Durability: S3 provides 99.999999999 percent durability.</a:t>
            </a:r>
          </a:p>
          <a:p>
            <a:r>
              <a:rPr lang="en-US" dirty="0"/>
              <a:t>2. Low cost: S3 lets you store data in a range of "storage classes." These classes are based on the frequency and immediacy you require in accessing files.</a:t>
            </a:r>
          </a:p>
          <a:p>
            <a:r>
              <a:rPr lang="en-US" dirty="0"/>
              <a:t>3. Scalability: S3 charges you only for what resources you actually use, and there are no hidden fees or overage charges. You can scale your storage resources to easily meet your organization's ever-changing demands.</a:t>
            </a:r>
          </a:p>
          <a:p>
            <a:r>
              <a:rPr lang="en-US" dirty="0"/>
              <a:t>4. Availability: S3 offers 99.99 percent availability of objects.</a:t>
            </a:r>
          </a:p>
          <a:p>
            <a:r>
              <a:rPr lang="en-US" dirty="0"/>
              <a:t>5. Security: S3 offers an impressive range of access management tools and encryption features that provide top-notch security</a:t>
            </a:r>
            <a:endParaRPr lang="en-IN" dirty="0"/>
          </a:p>
        </p:txBody>
      </p:sp>
    </p:spTree>
    <p:extLst>
      <p:ext uri="{BB962C8B-B14F-4D97-AF65-F5344CB8AC3E}">
        <p14:creationId xmlns:p14="http://schemas.microsoft.com/office/powerpoint/2010/main" val="3348955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ABCD-A65C-553A-7491-94A8D7FA8E01}"/>
              </a:ext>
            </a:extLst>
          </p:cNvPr>
          <p:cNvSpPr>
            <a:spLocks noGrp="1"/>
          </p:cNvSpPr>
          <p:nvPr>
            <p:ph type="title"/>
          </p:nvPr>
        </p:nvSpPr>
        <p:spPr/>
        <p:txBody>
          <a:bodyPr/>
          <a:lstStyle/>
          <a:p>
            <a:r>
              <a:rPr lang="en-IN" dirty="0"/>
              <a:t>S3 STORAGE CLASSES</a:t>
            </a:r>
          </a:p>
        </p:txBody>
      </p:sp>
      <p:sp>
        <p:nvSpPr>
          <p:cNvPr id="3" name="Content Placeholder 2">
            <a:extLst>
              <a:ext uri="{FF2B5EF4-FFF2-40B4-BE49-F238E27FC236}">
                <a16:creationId xmlns:a16="http://schemas.microsoft.com/office/drawing/2014/main" id="{3C48F08B-C3D2-C8EE-0C99-0E90F4D138C4}"/>
              </a:ext>
            </a:extLst>
          </p:cNvPr>
          <p:cNvSpPr>
            <a:spLocks noGrp="1"/>
          </p:cNvSpPr>
          <p:nvPr>
            <p:ph idx="1"/>
          </p:nvPr>
        </p:nvSpPr>
        <p:spPr/>
        <p:txBody>
          <a:bodyPr/>
          <a:lstStyle/>
          <a:p>
            <a:r>
              <a:rPr lang="en-IN" dirty="0"/>
              <a:t>1. General purpose</a:t>
            </a:r>
          </a:p>
          <a:p>
            <a:r>
              <a:rPr lang="en-IN" dirty="0"/>
              <a:t>➤ Amazon S3 Standard (S3 Standard)2. Unknown or changing access</a:t>
            </a:r>
          </a:p>
          <a:p>
            <a:r>
              <a:rPr lang="en-IN" dirty="0"/>
              <a:t>➤ Amazon S3 Intelligent-Tiering (S3 Intelligent-Tiering)3. Infrequent access</a:t>
            </a:r>
          </a:p>
          <a:p>
            <a:r>
              <a:rPr lang="en-IN" dirty="0"/>
              <a:t>➤ Amazon S3 Standard-Infrequent Access (S3 Standard-IA)Amazon S3 One Zone-Infrequent Access (S3 One Zone-IA)</a:t>
            </a:r>
          </a:p>
          <a:p>
            <a:r>
              <a:rPr lang="en-IN" dirty="0"/>
              <a:t> </a:t>
            </a:r>
            <a:r>
              <a:rPr lang="en-IN" dirty="0" err="1"/>
              <a:t>ArchiveAmazon</a:t>
            </a:r>
            <a:r>
              <a:rPr lang="en-IN" dirty="0"/>
              <a:t> S3 Glacier Instant Retrieval</a:t>
            </a:r>
          </a:p>
          <a:p>
            <a:r>
              <a:rPr lang="en-IN" dirty="0"/>
              <a:t>Amazon S3 Glacier Flexible Retrieval (Formerly S3 Glacier)</a:t>
            </a:r>
          </a:p>
          <a:p>
            <a:r>
              <a:rPr lang="en-IN" dirty="0"/>
              <a:t>Amazon S3 Glacier Deep Archive</a:t>
            </a:r>
          </a:p>
        </p:txBody>
      </p:sp>
    </p:spTree>
    <p:extLst>
      <p:ext uri="{BB962C8B-B14F-4D97-AF65-F5344CB8AC3E}">
        <p14:creationId xmlns:p14="http://schemas.microsoft.com/office/powerpoint/2010/main" val="2769148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72C17-0348-8639-6D8D-81D6EECA9A67}"/>
              </a:ext>
            </a:extLst>
          </p:cNvPr>
          <p:cNvSpPr>
            <a:spLocks noGrp="1"/>
          </p:cNvSpPr>
          <p:nvPr>
            <p:ph type="title"/>
          </p:nvPr>
        </p:nvSpPr>
        <p:spPr/>
        <p:txBody>
          <a:bodyPr/>
          <a:lstStyle/>
          <a:p>
            <a:r>
              <a:rPr lang="en-IN" dirty="0"/>
              <a:t>GENRAL PURPOSE</a:t>
            </a:r>
          </a:p>
        </p:txBody>
      </p:sp>
      <p:sp>
        <p:nvSpPr>
          <p:cNvPr id="3" name="Content Placeholder 2">
            <a:extLst>
              <a:ext uri="{FF2B5EF4-FFF2-40B4-BE49-F238E27FC236}">
                <a16:creationId xmlns:a16="http://schemas.microsoft.com/office/drawing/2014/main" id="{189DF3B7-E170-C714-BF32-9A3379CBBEB8}"/>
              </a:ext>
            </a:extLst>
          </p:cNvPr>
          <p:cNvSpPr>
            <a:spLocks noGrp="1"/>
          </p:cNvSpPr>
          <p:nvPr>
            <p:ph idx="1"/>
          </p:nvPr>
        </p:nvSpPr>
        <p:spPr/>
        <p:txBody>
          <a:bodyPr>
            <a:normAutofit fontScale="85000" lnSpcReduction="20000"/>
          </a:bodyPr>
          <a:lstStyle/>
          <a:p>
            <a:r>
              <a:rPr lang="en-US" dirty="0"/>
              <a:t>Amazon S3 Standard offers high durability, availability, and performance object storage for frequently accessed data. By default, the data that we store in S3 goes to the Amazon S3 Standard General Purpose plan.</a:t>
            </a:r>
          </a:p>
          <a:p>
            <a:r>
              <a:rPr lang="en-US" dirty="0"/>
              <a:t>S3 Standard is appropriate for a wide variety of use cases, including cloud applications, dynamic websites, content distribution, mobile and gaming applications, and big data analytics.</a:t>
            </a:r>
          </a:p>
          <a:p>
            <a:r>
              <a:rPr lang="en-US" dirty="0"/>
              <a:t>Key Points:</a:t>
            </a:r>
          </a:p>
          <a:p>
            <a:r>
              <a:rPr lang="en-US" dirty="0"/>
              <a:t>High Availability and low latency.</a:t>
            </a:r>
          </a:p>
          <a:p>
            <a:r>
              <a:rPr lang="en-US" dirty="0"/>
              <a:t>Data is stored in multiple locations. So it is resilient against events that affect an entire Availability Zone.</a:t>
            </a:r>
          </a:p>
          <a:p>
            <a:r>
              <a:rPr lang="en-US" dirty="0"/>
              <a:t>The durability of 99.999999999% and availability of 99.99% availability over a given year.</a:t>
            </a:r>
          </a:p>
          <a:p>
            <a:r>
              <a:rPr lang="en-US" dirty="0"/>
              <a:t>➤ Most expensive storage class among all others.</a:t>
            </a:r>
            <a:endParaRPr lang="en-IN" dirty="0"/>
          </a:p>
        </p:txBody>
      </p:sp>
    </p:spTree>
    <p:extLst>
      <p:ext uri="{BB962C8B-B14F-4D97-AF65-F5344CB8AC3E}">
        <p14:creationId xmlns:p14="http://schemas.microsoft.com/office/powerpoint/2010/main" val="2766707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7FE6-E0E6-B8AC-D415-A95A2D0FF61C}"/>
              </a:ext>
            </a:extLst>
          </p:cNvPr>
          <p:cNvSpPr>
            <a:spLocks noGrp="1"/>
          </p:cNvSpPr>
          <p:nvPr>
            <p:ph type="title"/>
          </p:nvPr>
        </p:nvSpPr>
        <p:spPr/>
        <p:txBody>
          <a:bodyPr/>
          <a:lstStyle/>
          <a:p>
            <a:r>
              <a:rPr lang="en-IN" dirty="0" err="1"/>
              <a:t>UnKNOWN</a:t>
            </a:r>
            <a:r>
              <a:rPr lang="en-IN" dirty="0"/>
              <a:t> OR CHANGING ACCESS</a:t>
            </a:r>
          </a:p>
        </p:txBody>
      </p:sp>
      <p:sp>
        <p:nvSpPr>
          <p:cNvPr id="3" name="Content Placeholder 2">
            <a:extLst>
              <a:ext uri="{FF2B5EF4-FFF2-40B4-BE49-F238E27FC236}">
                <a16:creationId xmlns:a16="http://schemas.microsoft.com/office/drawing/2014/main" id="{83B0ED67-0EEF-D47E-DF70-3453F3796B01}"/>
              </a:ext>
            </a:extLst>
          </p:cNvPr>
          <p:cNvSpPr>
            <a:spLocks noGrp="1"/>
          </p:cNvSpPr>
          <p:nvPr>
            <p:ph idx="1"/>
          </p:nvPr>
        </p:nvSpPr>
        <p:spPr/>
        <p:txBody>
          <a:bodyPr>
            <a:normAutofit fontScale="92500" lnSpcReduction="10000"/>
          </a:bodyPr>
          <a:lstStyle/>
          <a:p>
            <a:r>
              <a:rPr lang="en-US" dirty="0"/>
              <a:t>Amazon S3 Intelligent-Tiering (S3 Intelligent-Tiering)$3 Intelligent-Tiering optimizes costs by automatically moving data to the most cost-effective access tier, without performance impact or operational </a:t>
            </a:r>
            <a:r>
              <a:rPr lang="en-US" dirty="0" err="1"/>
              <a:t>overhead.It</a:t>
            </a:r>
            <a:r>
              <a:rPr lang="en-US" dirty="0"/>
              <a:t> moves objects that have not been accessed for 30 consecutive days to the infrequent access tier. If the object is accessed then it is automatically moved back to the frequent access tier. No retrieval fees or additional tiering fees are </a:t>
            </a:r>
            <a:r>
              <a:rPr lang="en-US" dirty="0" err="1"/>
              <a:t>required.It</a:t>
            </a:r>
            <a:r>
              <a:rPr lang="en-US" dirty="0"/>
              <a:t> is ideal for storing long-lived data where the access patterns are </a:t>
            </a:r>
            <a:r>
              <a:rPr lang="en-US" dirty="0" err="1"/>
              <a:t>unknown.Key</a:t>
            </a:r>
            <a:r>
              <a:rPr lang="en-US" dirty="0"/>
              <a:t> </a:t>
            </a:r>
            <a:r>
              <a:rPr lang="en-US" dirty="0" err="1"/>
              <a:t>Points:Low</a:t>
            </a:r>
            <a:r>
              <a:rPr lang="en-US" dirty="0"/>
              <a:t> latency and high throughput performance.</a:t>
            </a:r>
          </a:p>
          <a:p>
            <a:r>
              <a:rPr lang="en-US" dirty="0"/>
              <a:t>➤ Automatically moves the data between two access tiers. (Infrequent Access </a:t>
            </a:r>
            <a:r>
              <a:rPr lang="en-US" dirty="0" err="1"/>
              <a:t>andFrequent</a:t>
            </a:r>
            <a:r>
              <a:rPr lang="en-US" dirty="0"/>
              <a:t> Access).The durability of 99.999999999% and availability of 99.99% over a given </a:t>
            </a:r>
            <a:r>
              <a:rPr lang="en-US" dirty="0" err="1"/>
              <a:t>year.Small</a:t>
            </a:r>
            <a:r>
              <a:rPr lang="en-US" dirty="0"/>
              <a:t> monthly monitoring and auto-tiering fee.</a:t>
            </a:r>
            <a:endParaRPr lang="en-IN" dirty="0"/>
          </a:p>
        </p:txBody>
      </p:sp>
    </p:spTree>
    <p:extLst>
      <p:ext uri="{BB962C8B-B14F-4D97-AF65-F5344CB8AC3E}">
        <p14:creationId xmlns:p14="http://schemas.microsoft.com/office/powerpoint/2010/main" val="2343622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1045</Words>
  <Application>Microsoft Office PowerPoint</Application>
  <PresentationFormat>Widescreen</PresentationFormat>
  <Paragraphs>60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CLOUD COMPUTING AND DATA MANAGEMENT</vt:lpstr>
      <vt:lpstr>AMAZON S3 </vt:lpstr>
      <vt:lpstr>AWS S3</vt:lpstr>
      <vt:lpstr>AWS S3 OBJECT</vt:lpstr>
      <vt:lpstr>PowerPoint Presentation</vt:lpstr>
      <vt:lpstr>BENEFITS OF S3</vt:lpstr>
      <vt:lpstr>S3 STORAGE CLASSES</vt:lpstr>
      <vt:lpstr>GENRAL PURPOSE</vt:lpstr>
      <vt:lpstr>UnKNOWN OR CHANGING ACCESS</vt:lpstr>
      <vt:lpstr>INFREQUENT ACCESS</vt:lpstr>
      <vt:lpstr>ARCHIVE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ganji surya teja</dc:creator>
  <cp:lastModifiedBy>chimmani rajesh</cp:lastModifiedBy>
  <cp:revision>3</cp:revision>
  <dcterms:created xsi:type="dcterms:W3CDTF">2024-08-14T15:32:26Z</dcterms:created>
  <dcterms:modified xsi:type="dcterms:W3CDTF">2024-08-15T08:32:39Z</dcterms:modified>
</cp:coreProperties>
</file>