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3" r:id="rId3"/>
    <p:sldId id="257" r:id="rId4"/>
    <p:sldId id="259" r:id="rId5"/>
    <p:sldId id="260" r:id="rId6"/>
    <p:sldId id="264"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7" autoAdjust="0"/>
    <p:restoredTop sz="94660"/>
  </p:normalViewPr>
  <p:slideViewPr>
    <p:cSldViewPr snapToGrid="0">
      <p:cViewPr>
        <p:scale>
          <a:sx n="67" d="100"/>
          <a:sy n="67"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618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90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641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224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2/22/2019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763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7945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6268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298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3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23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52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263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70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91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89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97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66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30497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loud.google.com/contain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cker.com/what-contain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newrelic.com/technology/docker-kubernetes-future/"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2.xml"/><Relationship Id="rId5" Type="http://schemas.openxmlformats.org/officeDocument/2006/relationships/hyperlink" Target="https://hackernoon.com/a-kubernetes-guide-for-docker-swarm-users-c14c8aa266cc" TargetMode="External"/><Relationship Id="rId4" Type="http://schemas.openxmlformats.org/officeDocument/2006/relationships/hyperlink" Target="https://www.docker.com/enterprise-edi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redhat.com/en/topics/containers/what-is-kubernetes" TargetMode="External"/><Relationship Id="rId3" Type="http://schemas.openxmlformats.org/officeDocument/2006/relationships/hyperlink" Target="https://blog.newrelic.com/technology/docker-vs-kubernetes/" TargetMode="External"/><Relationship Id="rId7" Type="http://schemas.openxmlformats.org/officeDocument/2006/relationships/hyperlink" Target="https://www.kubeflow.org/" TargetMode="External"/><Relationship Id="rId2" Type="http://schemas.openxmlformats.org/officeDocument/2006/relationships/hyperlink" Target="https://blog.newrelic.com/engineering/what-is-kubernetes/" TargetMode="External"/><Relationship Id="rId1" Type="http://schemas.openxmlformats.org/officeDocument/2006/relationships/slideLayout" Target="../slideLayouts/slideLayout2.xml"/><Relationship Id="rId6" Type="http://schemas.openxmlformats.org/officeDocument/2006/relationships/hyperlink" Target="https://stackify.com/canary-deployments/" TargetMode="External"/><Relationship Id="rId5" Type="http://schemas.openxmlformats.org/officeDocument/2006/relationships/hyperlink" Target="https://kubernetes.io/docs/concepts/services-networking/connect-applications-service/" TargetMode="External"/><Relationship Id="rId4" Type="http://schemas.openxmlformats.org/officeDocument/2006/relationships/hyperlink" Target="https://www.seldon.io/" TargetMode="External"/><Relationship Id="rId9" Type="http://schemas.openxmlformats.org/officeDocument/2006/relationships/hyperlink" Target="https://cloud.google.com/kubernetes-engin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894A-041A-4DD8-8C10-F73C25C47EE4}"/>
              </a:ext>
            </a:extLst>
          </p:cNvPr>
          <p:cNvSpPr>
            <a:spLocks noGrp="1"/>
          </p:cNvSpPr>
          <p:nvPr>
            <p:ph type="ctrTitle"/>
          </p:nvPr>
        </p:nvSpPr>
        <p:spPr/>
        <p:txBody>
          <a:bodyPr/>
          <a:lstStyle/>
          <a:p>
            <a:r>
              <a:rPr lang="en-IN" dirty="0" err="1">
                <a:solidFill>
                  <a:srgbClr val="0070C0"/>
                </a:solidFill>
                <a:latin typeface="Algerian" panose="04020705040A02060702" pitchFamily="82" charset="0"/>
              </a:rPr>
              <a:t>KUbernetes</a:t>
            </a:r>
            <a:endParaRPr lang="en-IN" dirty="0">
              <a:solidFill>
                <a:srgbClr val="0070C0"/>
              </a:solidFill>
              <a:latin typeface="Algerian" panose="04020705040A02060702" pitchFamily="82" charset="0"/>
            </a:endParaRPr>
          </a:p>
        </p:txBody>
      </p:sp>
      <p:sp>
        <p:nvSpPr>
          <p:cNvPr id="3" name="Subtitle 2">
            <a:extLst>
              <a:ext uri="{FF2B5EF4-FFF2-40B4-BE49-F238E27FC236}">
                <a16:creationId xmlns:a16="http://schemas.microsoft.com/office/drawing/2014/main" id="{D7EF67BF-72E9-4EC9-AA25-88598562DC7D}"/>
              </a:ext>
            </a:extLst>
          </p:cNvPr>
          <p:cNvSpPr>
            <a:spLocks noGrp="1"/>
          </p:cNvSpPr>
          <p:nvPr>
            <p:ph type="subTitle" idx="1"/>
          </p:nvPr>
        </p:nvSpPr>
        <p:spPr>
          <a:xfrm>
            <a:off x="1371599" y="3632201"/>
            <a:ext cx="10029825" cy="685800"/>
          </a:xfrm>
        </p:spPr>
        <p:txBody>
          <a:bodyPr/>
          <a:lstStyle/>
          <a:p>
            <a:r>
              <a:rPr lang="en-IN" dirty="0">
                <a:latin typeface="Algerian" panose="04020705040A02060702" pitchFamily="82" charset="0"/>
              </a:rPr>
              <a:t>Presented By – Dhaval Suthar, Ravi Kiran, Veena Iyer, Prajakta </a:t>
            </a:r>
            <a:r>
              <a:rPr lang="en-IN" dirty="0" err="1">
                <a:latin typeface="Algerian" panose="04020705040A02060702" pitchFamily="82" charset="0"/>
              </a:rPr>
              <a:t>Sumbe</a:t>
            </a:r>
            <a:endParaRPr lang="en-IN" dirty="0">
              <a:latin typeface="Algerian" panose="04020705040A02060702" pitchFamily="82" charset="0"/>
            </a:endParaRPr>
          </a:p>
        </p:txBody>
      </p:sp>
      <p:pic>
        <p:nvPicPr>
          <p:cNvPr id="6" name="Picture 5">
            <a:extLst>
              <a:ext uri="{FF2B5EF4-FFF2-40B4-BE49-F238E27FC236}">
                <a16:creationId xmlns:a16="http://schemas.microsoft.com/office/drawing/2014/main" id="{DAED5EF9-7373-DA42-9590-0131B5C8DE18}"/>
              </a:ext>
            </a:extLst>
          </p:cNvPr>
          <p:cNvPicPr>
            <a:picLocks noChangeAspect="1"/>
          </p:cNvPicPr>
          <p:nvPr/>
        </p:nvPicPr>
        <p:blipFill>
          <a:blip r:embed="rId2"/>
          <a:stretch>
            <a:fillRect/>
          </a:stretch>
        </p:blipFill>
        <p:spPr>
          <a:xfrm>
            <a:off x="6166703" y="1915851"/>
            <a:ext cx="1181100" cy="1143000"/>
          </a:xfrm>
          <a:prstGeom prst="rect">
            <a:avLst/>
          </a:prstGeom>
        </p:spPr>
      </p:pic>
    </p:spTree>
    <p:extLst>
      <p:ext uri="{BB962C8B-B14F-4D97-AF65-F5344CB8AC3E}">
        <p14:creationId xmlns:p14="http://schemas.microsoft.com/office/powerpoint/2010/main" val="2761004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348F-DAF2-49B6-8587-3944E8104CAA}"/>
              </a:ext>
            </a:extLst>
          </p:cNvPr>
          <p:cNvSpPr>
            <a:spLocks noGrp="1"/>
          </p:cNvSpPr>
          <p:nvPr>
            <p:ph type="title"/>
          </p:nvPr>
        </p:nvSpPr>
        <p:spPr>
          <a:xfrm>
            <a:off x="1123949" y="754848"/>
            <a:ext cx="10382251" cy="1293028"/>
          </a:xfrm>
        </p:spPr>
        <p:txBody>
          <a:bodyPr>
            <a:normAutofit/>
          </a:bodyPr>
          <a:lstStyle/>
          <a:p>
            <a:r>
              <a:rPr lang="en-IN" sz="3600" dirty="0">
                <a:latin typeface="Algerian" panose="04020705040A02060702" pitchFamily="82" charset="0"/>
              </a:rPr>
              <a:t>What is </a:t>
            </a:r>
            <a:r>
              <a:rPr lang="en-IN" sz="3600" dirty="0">
                <a:solidFill>
                  <a:srgbClr val="0070C0"/>
                </a:solidFill>
                <a:latin typeface="Algerian" panose="04020705040A02060702" pitchFamily="82" charset="0"/>
              </a:rPr>
              <a:t>kubernetes</a:t>
            </a:r>
            <a:r>
              <a:rPr lang="en-IN" sz="3600" dirty="0">
                <a:latin typeface="Algerian" panose="04020705040A02060702" pitchFamily="82" charset="0"/>
              </a:rPr>
              <a:t>? Why all the buzz</a:t>
            </a:r>
          </a:p>
        </p:txBody>
      </p:sp>
      <p:sp>
        <p:nvSpPr>
          <p:cNvPr id="3" name="Content Placeholder 2">
            <a:extLst>
              <a:ext uri="{FF2B5EF4-FFF2-40B4-BE49-F238E27FC236}">
                <a16:creationId xmlns:a16="http://schemas.microsoft.com/office/drawing/2014/main" id="{9B9F2A1D-9D57-4B4B-821F-481B966D0FAF}"/>
              </a:ext>
            </a:extLst>
          </p:cNvPr>
          <p:cNvSpPr>
            <a:spLocks noGrp="1"/>
          </p:cNvSpPr>
          <p:nvPr>
            <p:ph idx="1"/>
          </p:nvPr>
        </p:nvSpPr>
        <p:spPr/>
        <p:txBody>
          <a:bodyPr/>
          <a:lstStyle/>
          <a:p>
            <a:r>
              <a:rPr lang="en-US" sz="2400" dirty="0">
                <a:latin typeface="Agency FB" panose="020B0503020202020204" pitchFamily="34" charset="0"/>
                <a:hlinkClick r:id="rId2">
                  <a:extLst>
                    <a:ext uri="{A12FA001-AC4F-418D-AE19-62706E023703}">
                      <ahyp:hlinkClr xmlns:ahyp="http://schemas.microsoft.com/office/drawing/2018/hyperlinkcolor" val="tx"/>
                    </a:ext>
                  </a:extLst>
                </a:hlinkClick>
              </a:rPr>
              <a:t>Containerization</a:t>
            </a:r>
            <a:r>
              <a:rPr lang="en-US" sz="2400" dirty="0">
                <a:latin typeface="Agency FB" panose="020B0503020202020204" pitchFamily="34" charset="0"/>
              </a:rPr>
              <a:t>(Dockerization): Light weight alternative to full machine virtualization that involves encapsulating an application in a container with it own  </a:t>
            </a:r>
          </a:p>
          <a:p>
            <a:r>
              <a:rPr lang="en-US" sz="2400" dirty="0">
                <a:latin typeface="Agency FB" panose="020B0503020202020204" pitchFamily="34" charset="0"/>
              </a:rPr>
              <a:t>How can you manage and deploy all of your containerized application ?</a:t>
            </a:r>
          </a:p>
          <a:p>
            <a:r>
              <a:rPr lang="en-US" dirty="0">
                <a:latin typeface="Agency FB" panose="020B0503020202020204" pitchFamily="34" charset="0"/>
              </a:rPr>
              <a:t>E.g. companies are not just using 1 or 2 containers in productions, it's number comes between 10's and 100's or maybe more than that. They use these containers for load balancing the traffic and to ensure the high availability. As the traffic increases, then there is a need for scaling up the containers so that it can service the increasing number of requests coming every second. In case there is less demand and the traffic is decreasing, they have to scale down the containers, do you think it can all be done manually?</a:t>
            </a:r>
          </a:p>
          <a:p>
            <a:r>
              <a:rPr lang="en-US" dirty="0">
                <a:latin typeface="Agency FB" panose="020B0503020202020204" pitchFamily="34" charset="0"/>
              </a:rPr>
              <a:t>That’s where </a:t>
            </a:r>
            <a:r>
              <a:rPr lang="en-US" b="1" dirty="0">
                <a:latin typeface="Agency FB" panose="020B0503020202020204" pitchFamily="34" charset="0"/>
              </a:rPr>
              <a:t>Kubernetes</a:t>
            </a:r>
            <a:r>
              <a:rPr lang="en-US" dirty="0">
                <a:latin typeface="Agency FB" panose="020B0503020202020204" pitchFamily="34" charset="0"/>
              </a:rPr>
              <a:t> comes into the picture. </a:t>
            </a:r>
          </a:p>
          <a:p>
            <a:pPr marL="0" indent="0">
              <a:buNone/>
            </a:pPr>
            <a:endParaRPr lang="en-IN" dirty="0"/>
          </a:p>
        </p:txBody>
      </p:sp>
    </p:spTree>
    <p:extLst>
      <p:ext uri="{BB962C8B-B14F-4D97-AF65-F5344CB8AC3E}">
        <p14:creationId xmlns:p14="http://schemas.microsoft.com/office/powerpoint/2010/main" val="404074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348F-DAF2-49B6-8587-3944E8104CAA}"/>
              </a:ext>
            </a:extLst>
          </p:cNvPr>
          <p:cNvSpPr>
            <a:spLocks noGrp="1"/>
          </p:cNvSpPr>
          <p:nvPr>
            <p:ph type="title"/>
          </p:nvPr>
        </p:nvSpPr>
        <p:spPr>
          <a:xfrm>
            <a:off x="1123949" y="754848"/>
            <a:ext cx="10382251" cy="1293028"/>
          </a:xfrm>
        </p:spPr>
        <p:txBody>
          <a:bodyPr>
            <a:normAutofit/>
          </a:bodyPr>
          <a:lstStyle/>
          <a:p>
            <a:r>
              <a:rPr lang="en-IN" sz="3600" dirty="0">
                <a:latin typeface="Algerian" panose="04020705040A02060702" pitchFamily="82" charset="0"/>
              </a:rPr>
              <a:t>What is </a:t>
            </a:r>
            <a:r>
              <a:rPr lang="en-IN" sz="3600" dirty="0">
                <a:solidFill>
                  <a:srgbClr val="0070C0"/>
                </a:solidFill>
                <a:latin typeface="Algerian" panose="04020705040A02060702" pitchFamily="82" charset="0"/>
              </a:rPr>
              <a:t>kubernetes</a:t>
            </a:r>
            <a:r>
              <a:rPr lang="en-IN" sz="3600" dirty="0">
                <a:latin typeface="Algerian" panose="04020705040A02060702" pitchFamily="82" charset="0"/>
              </a:rPr>
              <a:t>? Why all the buzz</a:t>
            </a:r>
          </a:p>
        </p:txBody>
      </p:sp>
      <p:sp>
        <p:nvSpPr>
          <p:cNvPr id="3" name="Content Placeholder 2">
            <a:extLst>
              <a:ext uri="{FF2B5EF4-FFF2-40B4-BE49-F238E27FC236}">
                <a16:creationId xmlns:a16="http://schemas.microsoft.com/office/drawing/2014/main" id="{9B9F2A1D-9D57-4B4B-821F-481B966D0FAF}"/>
              </a:ext>
            </a:extLst>
          </p:cNvPr>
          <p:cNvSpPr>
            <a:spLocks noGrp="1"/>
          </p:cNvSpPr>
          <p:nvPr>
            <p:ph idx="1"/>
          </p:nvPr>
        </p:nvSpPr>
        <p:spPr/>
        <p:txBody>
          <a:bodyPr/>
          <a:lstStyle/>
          <a:p>
            <a:r>
              <a:rPr lang="en-US" sz="2000" dirty="0">
                <a:latin typeface="Agency FB" panose="020B0503020202020204" pitchFamily="34" charset="0"/>
              </a:rPr>
              <a:t>Kubernetes is  an automated intervention is what makes work easier for the companies. It does the container orchestrations, service discovery &amp; load balancing, scaling up and down the containers for you.</a:t>
            </a:r>
          </a:p>
          <a:p>
            <a:r>
              <a:rPr lang="en-US" sz="2000" dirty="0">
                <a:latin typeface="Agency FB" panose="020B0503020202020204" pitchFamily="34" charset="0"/>
              </a:rPr>
              <a:t>Originally developed by Google as an offshoot of its project, Kubernetes is an open-source container orchestration platform designed to automate the deployment, scaling, and management of containerized applications. </a:t>
            </a:r>
          </a:p>
          <a:p>
            <a:r>
              <a:rPr lang="en-US" sz="2000" dirty="0">
                <a:latin typeface="Agency FB" panose="020B0503020202020204" pitchFamily="34" charset="0"/>
              </a:rPr>
              <a:t>Sometimes referred to as “K8s” Kubernetes makes it easy to deploy and operate applications based on a microservice architecture.</a:t>
            </a:r>
          </a:p>
          <a:p>
            <a:r>
              <a:rPr lang="en-US" sz="2000" dirty="0">
                <a:latin typeface="Agency FB" panose="020B0503020202020204" pitchFamily="34" charset="0"/>
              </a:rPr>
              <a:t>Helps you move faster as it allows you to deliver a self-service Platform-as-a-service (PaaS)  that creates a hardware layer abstraction for development teams</a:t>
            </a:r>
          </a:p>
          <a:p>
            <a:r>
              <a:rPr lang="en-US" sz="2000" b="1" dirty="0">
                <a:latin typeface="Agency FB" panose="020B0503020202020204" pitchFamily="34" charset="0"/>
              </a:rPr>
              <a:t>IT Flexibility :</a:t>
            </a:r>
            <a:r>
              <a:rPr lang="en-US" sz="2000" dirty="0">
                <a:latin typeface="Agency FB" panose="020B0503020202020204" pitchFamily="34" charset="0"/>
              </a:rPr>
              <a:t> It is portable as it runs on AWS, Azure &amp; GCP</a:t>
            </a:r>
          </a:p>
          <a:p>
            <a:r>
              <a:rPr lang="en-US" sz="2000" b="1" dirty="0">
                <a:latin typeface="Agency FB" panose="020B0503020202020204" pitchFamily="34" charset="0"/>
              </a:rPr>
              <a:t>Cost Saving:  Kubernetes</a:t>
            </a:r>
            <a:r>
              <a:rPr lang="en-US" sz="2000" b="1" dirty="0">
                <a:solidFill>
                  <a:srgbClr val="0070C0"/>
                </a:solidFill>
                <a:latin typeface="Agency FB" panose="020B0503020202020204" pitchFamily="34" charset="0"/>
              </a:rPr>
              <a:t> </a:t>
            </a:r>
            <a:r>
              <a:rPr lang="en-US" sz="2000" b="1" dirty="0">
                <a:latin typeface="Agency FB" panose="020B0503020202020204" pitchFamily="34" charset="0"/>
              </a:rPr>
              <a:t>is cost efficient.</a:t>
            </a:r>
            <a:r>
              <a:rPr lang="en-US" sz="2000" dirty="0">
                <a:latin typeface="Agency FB" panose="020B0503020202020204" pitchFamily="34" charset="0"/>
              </a:rPr>
              <a:t> Kubernetes and containers allow for much better resource utilization than hypervisors and VMs do.</a:t>
            </a:r>
          </a:p>
        </p:txBody>
      </p:sp>
    </p:spTree>
    <p:extLst>
      <p:ext uri="{BB962C8B-B14F-4D97-AF65-F5344CB8AC3E}">
        <p14:creationId xmlns:p14="http://schemas.microsoft.com/office/powerpoint/2010/main" val="263525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B551-5DA1-4A06-836A-64D84A75F8A0}"/>
              </a:ext>
            </a:extLst>
          </p:cNvPr>
          <p:cNvSpPr>
            <a:spLocks noGrp="1"/>
          </p:cNvSpPr>
          <p:nvPr>
            <p:ph type="title"/>
          </p:nvPr>
        </p:nvSpPr>
        <p:spPr>
          <a:xfrm>
            <a:off x="942975" y="764373"/>
            <a:ext cx="10563225" cy="1293028"/>
          </a:xfrm>
        </p:spPr>
        <p:txBody>
          <a:bodyPr>
            <a:normAutofit/>
          </a:bodyPr>
          <a:lstStyle/>
          <a:p>
            <a:r>
              <a:rPr lang="en-US" sz="3600" dirty="0">
                <a:latin typeface="Algerian" panose="04020705040A02060702" pitchFamily="82" charset="0"/>
              </a:rPr>
              <a:t>Docker vs. </a:t>
            </a:r>
            <a:r>
              <a:rPr lang="en-US" sz="3600" dirty="0">
                <a:solidFill>
                  <a:srgbClr val="0070C0"/>
                </a:solidFill>
                <a:latin typeface="Algerian" panose="04020705040A02060702" pitchFamily="82" charset="0"/>
              </a:rPr>
              <a:t>Kubernetes</a:t>
            </a:r>
            <a:r>
              <a:rPr lang="en-US" sz="3600" dirty="0">
                <a:latin typeface="Algerian" panose="04020705040A02060702" pitchFamily="82" charset="0"/>
              </a:rPr>
              <a:t>: It’s Not About One or the Other</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73856D80-F13B-4FE4-B854-D3A5C07C70E9}"/>
              </a:ext>
            </a:extLst>
          </p:cNvPr>
          <p:cNvSpPr>
            <a:spLocks noGrp="1"/>
          </p:cNvSpPr>
          <p:nvPr>
            <p:ph idx="1"/>
          </p:nvPr>
        </p:nvSpPr>
        <p:spPr/>
        <p:txBody>
          <a:bodyPr>
            <a:noAutofit/>
          </a:bodyPr>
          <a:lstStyle/>
          <a:p>
            <a:r>
              <a:rPr lang="en-US" sz="2000" dirty="0">
                <a:latin typeface="Agency FB" panose="020B0503020202020204" pitchFamily="34" charset="0"/>
              </a:rPr>
              <a:t>According to </a:t>
            </a:r>
            <a:r>
              <a:rPr lang="en-US" sz="2000" dirty="0">
                <a:latin typeface="Agency FB" panose="020B0503020202020204" pitchFamily="34" charset="0"/>
                <a:hlinkClick r:id="rId2">
                  <a:extLst>
                    <a:ext uri="{A12FA001-AC4F-418D-AE19-62706E023703}">
                      <ahyp:hlinkClr xmlns:ahyp="http://schemas.microsoft.com/office/drawing/2018/hyperlinkcolor" val="tx"/>
                    </a:ext>
                  </a:extLst>
                </a:hlinkClick>
              </a:rPr>
              <a:t>Docker’s own definition</a:t>
            </a:r>
            <a:r>
              <a:rPr lang="en-US" sz="2000" dirty="0">
                <a:latin typeface="Agency FB" panose="020B0503020202020204" pitchFamily="34" charset="0"/>
              </a:rPr>
              <a:t>, a container image “is a lightweight, stand-alone, executable package of a piece of software that includes everything needed to run it: code, runtime, system tools, system libraries, settings.” Containerization is hugely advantageous in the age of DevOps, cloud architectures, and increasingly distributed computing environments, all of which has led to Docker’s rapid and widespread adoption.</a:t>
            </a:r>
          </a:p>
          <a:p>
            <a:r>
              <a:rPr lang="en-US" sz="2000" dirty="0">
                <a:latin typeface="Agency FB" panose="020B0503020202020204" pitchFamily="34" charset="0"/>
              </a:rPr>
              <a:t>While Docker provided an open standard for packaging and distributing containerized applications, there arose a new problem. How would all of these containers be coordinated and scheduled? How do all the different containers in your application communicate with each other? How can container instances be scaled?</a:t>
            </a:r>
          </a:p>
          <a:p>
            <a:r>
              <a:rPr lang="en-US" sz="2000" dirty="0">
                <a:latin typeface="Agency FB" panose="020B0503020202020204" pitchFamily="34" charset="0"/>
              </a:rPr>
              <a:t>If you have 10 containers and four applications, container orchestration isn’t that big of a deal. If you have a 1,000 containers and 400 services, it’s a much more complicated picture. Enter Kubernetes and container orchestration. Kubernetes is a tool for automating the deployment, management, and scaling of containerized applications. And automation is key; it’s one reason why Kubernetes is increasingly a Go-To tool for site reliability engineers and other infrastructure and operations pros. Kubernetes makes the ongoing orchestration of potentially thousands of containers manageable; it’s what helps ensure your service is always running.</a:t>
            </a:r>
          </a:p>
          <a:p>
            <a:endParaRPr lang="en-US" sz="2000" dirty="0">
              <a:latin typeface="Agency FB" panose="020B0503020202020204" pitchFamily="34" charset="0"/>
            </a:endParaRPr>
          </a:p>
        </p:txBody>
      </p:sp>
    </p:spTree>
    <p:extLst>
      <p:ext uri="{BB962C8B-B14F-4D97-AF65-F5344CB8AC3E}">
        <p14:creationId xmlns:p14="http://schemas.microsoft.com/office/powerpoint/2010/main" val="268152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5D6-072D-4521-9160-717437A51940}"/>
              </a:ext>
            </a:extLst>
          </p:cNvPr>
          <p:cNvSpPr>
            <a:spLocks noGrp="1"/>
          </p:cNvSpPr>
          <p:nvPr>
            <p:ph type="title"/>
          </p:nvPr>
        </p:nvSpPr>
        <p:spPr/>
        <p:txBody>
          <a:bodyPr/>
          <a:lstStyle/>
          <a:p>
            <a:r>
              <a:rPr lang="en-IN" sz="3600" dirty="0">
                <a:solidFill>
                  <a:srgbClr val="0070C0"/>
                </a:solidFill>
                <a:latin typeface="Algerian" panose="04020705040A02060702" pitchFamily="82" charset="0"/>
              </a:rPr>
              <a:t>Kubernetes</a:t>
            </a:r>
            <a:r>
              <a:rPr lang="en-IN" b="1" dirty="0"/>
              <a:t> </a:t>
            </a:r>
            <a:r>
              <a:rPr lang="en-IN" sz="3600" dirty="0">
                <a:latin typeface="Algerian" panose="04020705040A02060702" pitchFamily="82" charset="0"/>
              </a:rPr>
              <a:t>vs. Docker Swarm</a:t>
            </a:r>
          </a:p>
        </p:txBody>
      </p:sp>
      <p:sp>
        <p:nvSpPr>
          <p:cNvPr id="3" name="Content Placeholder 2">
            <a:extLst>
              <a:ext uri="{FF2B5EF4-FFF2-40B4-BE49-F238E27FC236}">
                <a16:creationId xmlns:a16="http://schemas.microsoft.com/office/drawing/2014/main" id="{3BD0E04B-BC0D-4419-9A0A-BF17ECB6E986}"/>
              </a:ext>
            </a:extLst>
          </p:cNvPr>
          <p:cNvSpPr>
            <a:spLocks noGrp="1"/>
          </p:cNvSpPr>
          <p:nvPr>
            <p:ph idx="1"/>
          </p:nvPr>
        </p:nvSpPr>
        <p:spPr/>
        <p:txBody>
          <a:bodyPr>
            <a:normAutofit/>
          </a:bodyPr>
          <a:lstStyle/>
          <a:p>
            <a:r>
              <a:rPr lang="en-US" sz="2000" dirty="0">
                <a:latin typeface="Agency FB" panose="020B0503020202020204" pitchFamily="34" charset="0"/>
              </a:rPr>
              <a:t>So, Docker and Kubernetes are emphatically not an either-or choice; rather, it can be helpful to think of Docker and Kubernetes as two significant pieces of a larger system</a:t>
            </a:r>
          </a:p>
          <a:p>
            <a:r>
              <a:rPr lang="en-US" sz="2000" dirty="0">
                <a:latin typeface="Agency FB" panose="020B0503020202020204" pitchFamily="34" charset="0"/>
              </a:rPr>
              <a:t>If there’s a misconception that Docker and Kubernetes are competitors, or an either-or proposition, it’s not entirely without reason. That’s largely because the Docker ecosystem includes its own container orchestration solution, </a:t>
            </a:r>
            <a:r>
              <a:rPr lang="en-US" sz="2000" dirty="0">
                <a:latin typeface="Agency FB" panose="020B0503020202020204" pitchFamily="34" charset="0"/>
                <a:hlinkClick r:id="rId2">
                  <a:extLst>
                    <a:ext uri="{A12FA001-AC4F-418D-AE19-62706E023703}">
                      <ahyp:hlinkClr xmlns:ahyp="http://schemas.microsoft.com/office/drawing/2018/hyperlinkcolor" val="tx"/>
                    </a:ext>
                  </a:extLst>
                </a:hlinkClick>
              </a:rPr>
              <a:t>Docker Swarm</a:t>
            </a:r>
            <a:r>
              <a:rPr lang="en-US" sz="2000" dirty="0">
                <a:latin typeface="Agency FB" panose="020B0503020202020204" pitchFamily="34" charset="0"/>
              </a:rPr>
              <a:t>, that functions as an alternative to Kubernetes.</a:t>
            </a:r>
          </a:p>
          <a:p>
            <a:r>
              <a:rPr lang="en-US" sz="2000" dirty="0">
                <a:latin typeface="Agency FB" panose="020B0503020202020204" pitchFamily="34" charset="0"/>
                <a:hlinkClick r:id="rId3">
                  <a:extLst>
                    <a:ext uri="{A12FA001-AC4F-418D-AE19-62706E023703}">
                      <ahyp:hlinkClr xmlns:ahyp="http://schemas.microsoft.com/office/drawing/2018/hyperlinkcolor" val="tx"/>
                    </a:ext>
                  </a:extLst>
                </a:hlinkClick>
              </a:rPr>
              <a:t>Docker added robust support for Kubernetes</a:t>
            </a:r>
            <a:r>
              <a:rPr lang="en-US" sz="2000" dirty="0">
                <a:latin typeface="Agency FB" panose="020B0503020202020204" pitchFamily="34" charset="0"/>
              </a:rPr>
              <a:t> earlier this year when they unveiled </a:t>
            </a:r>
            <a:r>
              <a:rPr lang="en-US" sz="2000" dirty="0">
                <a:latin typeface="Agency FB" panose="020B0503020202020204" pitchFamily="34" charset="0"/>
                <a:hlinkClick r:id="rId4">
                  <a:extLst>
                    <a:ext uri="{A12FA001-AC4F-418D-AE19-62706E023703}">
                      <ahyp:hlinkClr xmlns:ahyp="http://schemas.microsoft.com/office/drawing/2018/hyperlinkcolor" val="tx"/>
                    </a:ext>
                  </a:extLst>
                </a:hlinkClick>
              </a:rPr>
              <a:t>Docker Enterprise Edition 2.0</a:t>
            </a:r>
            <a:r>
              <a:rPr lang="en-US" sz="2000" dirty="0">
                <a:latin typeface="Agency FB" panose="020B0503020202020204" pitchFamily="34" charset="0"/>
              </a:rPr>
              <a:t>, which enables users to run both Kubernetes and Docker Swarm on the same cluster.</a:t>
            </a:r>
          </a:p>
          <a:p>
            <a:r>
              <a:rPr lang="en-US" sz="2000" dirty="0">
                <a:latin typeface="Agency FB" panose="020B0503020202020204" pitchFamily="34" charset="0"/>
              </a:rPr>
              <a:t>In certain non-production use cases, such as using containers only in test or development environments, using Docker without Kubernetes might be perfectly fine. </a:t>
            </a:r>
            <a:r>
              <a:rPr lang="en-US" sz="2000" dirty="0">
                <a:latin typeface="Agency FB" panose="020B0503020202020204" pitchFamily="34" charset="0"/>
                <a:hlinkClick r:id="rId5">
                  <a:extLst>
                    <a:ext uri="{A12FA001-AC4F-418D-AE19-62706E023703}">
                      <ahyp:hlinkClr xmlns:ahyp="http://schemas.microsoft.com/office/drawing/2018/hyperlinkcolor" val="tx"/>
                    </a:ext>
                  </a:extLst>
                </a:hlinkClick>
              </a:rPr>
              <a:t>Docker Swarm has a reputation for being easier to use</a:t>
            </a:r>
            <a:r>
              <a:rPr lang="en-US" sz="2000" dirty="0">
                <a:latin typeface="Agency FB" panose="020B0503020202020204" pitchFamily="34" charset="0"/>
              </a:rPr>
              <a:t>, whereas Kubernetes typically comes with a steeper learning curve for most users.</a:t>
            </a:r>
          </a:p>
        </p:txBody>
      </p:sp>
    </p:spTree>
    <p:extLst>
      <p:ext uri="{BB962C8B-B14F-4D97-AF65-F5344CB8AC3E}">
        <p14:creationId xmlns:p14="http://schemas.microsoft.com/office/powerpoint/2010/main" val="8449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5D6-072D-4521-9160-717437A51940}"/>
              </a:ext>
            </a:extLst>
          </p:cNvPr>
          <p:cNvSpPr>
            <a:spLocks noGrp="1"/>
          </p:cNvSpPr>
          <p:nvPr>
            <p:ph type="title"/>
          </p:nvPr>
        </p:nvSpPr>
        <p:spPr>
          <a:xfrm>
            <a:off x="76200" y="764373"/>
            <a:ext cx="11430000" cy="1293028"/>
          </a:xfrm>
        </p:spPr>
        <p:txBody>
          <a:bodyPr/>
          <a:lstStyle/>
          <a:p>
            <a:pPr algn="ctr"/>
            <a:r>
              <a:rPr lang="en-IN" sz="3600" dirty="0">
                <a:solidFill>
                  <a:srgbClr val="0070C0"/>
                </a:solidFill>
                <a:latin typeface="Algerian" panose="04020705040A02060702" pitchFamily="82" charset="0"/>
              </a:rPr>
              <a:t>Kubernetes</a:t>
            </a:r>
            <a:r>
              <a:rPr lang="en-IN" b="1" dirty="0"/>
              <a:t> </a:t>
            </a:r>
            <a:r>
              <a:rPr lang="en-IN" sz="3600" dirty="0">
                <a:latin typeface="Algerian" panose="04020705040A02060702" pitchFamily="82" charset="0"/>
              </a:rPr>
              <a:t>– how does it work?</a:t>
            </a:r>
          </a:p>
        </p:txBody>
      </p:sp>
      <p:pic>
        <p:nvPicPr>
          <p:cNvPr id="4" name="Content Placeholder 4">
            <a:extLst>
              <a:ext uri="{FF2B5EF4-FFF2-40B4-BE49-F238E27FC236}">
                <a16:creationId xmlns:a16="http://schemas.microsoft.com/office/drawing/2014/main" id="{1A584720-9B6B-45B6-9E36-ACCB8E0ED46B}"/>
              </a:ext>
            </a:extLst>
          </p:cNvPr>
          <p:cNvPicPr>
            <a:picLocks noGrp="1" noChangeAspect="1"/>
          </p:cNvPicPr>
          <p:nvPr>
            <p:ph idx="1"/>
          </p:nvPr>
        </p:nvPicPr>
        <p:blipFill>
          <a:blip r:embed="rId2"/>
          <a:stretch>
            <a:fillRect/>
          </a:stretch>
        </p:blipFill>
        <p:spPr>
          <a:xfrm>
            <a:off x="3260792" y="2193925"/>
            <a:ext cx="5670416" cy="4024313"/>
          </a:xfrm>
        </p:spPr>
      </p:pic>
    </p:spTree>
    <p:extLst>
      <p:ext uri="{BB962C8B-B14F-4D97-AF65-F5344CB8AC3E}">
        <p14:creationId xmlns:p14="http://schemas.microsoft.com/office/powerpoint/2010/main" val="360842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5D6-072D-4521-9160-717437A51940}"/>
              </a:ext>
            </a:extLst>
          </p:cNvPr>
          <p:cNvSpPr>
            <a:spLocks noGrp="1"/>
          </p:cNvSpPr>
          <p:nvPr>
            <p:ph type="title"/>
          </p:nvPr>
        </p:nvSpPr>
        <p:spPr>
          <a:xfrm>
            <a:off x="76200" y="764373"/>
            <a:ext cx="11430000" cy="1293028"/>
          </a:xfrm>
        </p:spPr>
        <p:txBody>
          <a:bodyPr/>
          <a:lstStyle/>
          <a:p>
            <a:pPr algn="ctr"/>
            <a:r>
              <a:rPr lang="en-IN" sz="3600" dirty="0">
                <a:solidFill>
                  <a:srgbClr val="0070C0"/>
                </a:solidFill>
                <a:latin typeface="Algerian" panose="04020705040A02060702" pitchFamily="82" charset="0"/>
              </a:rPr>
              <a:t>Kubernetes</a:t>
            </a:r>
            <a:r>
              <a:rPr lang="en-IN" b="1" dirty="0"/>
              <a:t> </a:t>
            </a:r>
            <a:r>
              <a:rPr lang="en-IN" sz="3600" dirty="0">
                <a:latin typeface="Algerian" panose="04020705040A02060702" pitchFamily="82" charset="0"/>
              </a:rPr>
              <a:t>– </a:t>
            </a:r>
            <a:r>
              <a:rPr lang="en-IN" sz="3600" dirty="0" err="1">
                <a:latin typeface="Algerian" panose="04020705040A02060702" pitchFamily="82" charset="0"/>
              </a:rPr>
              <a:t>Services.yaml</a:t>
            </a:r>
            <a:r>
              <a:rPr lang="en-IN" sz="3600" dirty="0">
                <a:latin typeface="Algerian" panose="04020705040A02060702" pitchFamily="82" charset="0"/>
              </a:rPr>
              <a:t>; </a:t>
            </a:r>
            <a:r>
              <a:rPr lang="en-IN" sz="3600" dirty="0" err="1">
                <a:latin typeface="Algerian" panose="04020705040A02060702" pitchFamily="82" charset="0"/>
              </a:rPr>
              <a:t>deployment.yaml</a:t>
            </a:r>
            <a:endParaRPr lang="en-IN" sz="3600" dirty="0">
              <a:latin typeface="Algerian" panose="04020705040A02060702" pitchFamily="82" charset="0"/>
            </a:endParaRPr>
          </a:p>
        </p:txBody>
      </p:sp>
      <p:pic>
        <p:nvPicPr>
          <p:cNvPr id="7" name="Content Placeholder 6">
            <a:extLst>
              <a:ext uri="{FF2B5EF4-FFF2-40B4-BE49-F238E27FC236}">
                <a16:creationId xmlns:a16="http://schemas.microsoft.com/office/drawing/2014/main" id="{5CDE06B5-6E49-4DAD-8667-6BBE14D53C22}"/>
              </a:ext>
            </a:extLst>
          </p:cNvPr>
          <p:cNvPicPr>
            <a:picLocks noGrp="1" noChangeAspect="1"/>
          </p:cNvPicPr>
          <p:nvPr>
            <p:ph idx="1"/>
          </p:nvPr>
        </p:nvPicPr>
        <p:blipFill>
          <a:blip r:embed="rId2"/>
          <a:stretch>
            <a:fillRect/>
          </a:stretch>
        </p:blipFill>
        <p:spPr>
          <a:xfrm>
            <a:off x="1339802" y="1895360"/>
            <a:ext cx="4298998" cy="4476980"/>
          </a:xfrm>
        </p:spPr>
      </p:pic>
      <p:pic>
        <p:nvPicPr>
          <p:cNvPr id="9" name="Picture 8">
            <a:extLst>
              <a:ext uri="{FF2B5EF4-FFF2-40B4-BE49-F238E27FC236}">
                <a16:creationId xmlns:a16="http://schemas.microsoft.com/office/drawing/2014/main" id="{D1319B80-DAF1-4746-B9CD-CA07B9DA589F}"/>
              </a:ext>
            </a:extLst>
          </p:cNvPr>
          <p:cNvPicPr>
            <a:picLocks noChangeAspect="1"/>
          </p:cNvPicPr>
          <p:nvPr/>
        </p:nvPicPr>
        <p:blipFill>
          <a:blip r:embed="rId3"/>
          <a:stretch>
            <a:fillRect/>
          </a:stretch>
        </p:blipFill>
        <p:spPr>
          <a:xfrm>
            <a:off x="6257833" y="1895360"/>
            <a:ext cx="4419692" cy="4476980"/>
          </a:xfrm>
          <a:prstGeom prst="rect">
            <a:avLst/>
          </a:prstGeom>
        </p:spPr>
      </p:pic>
    </p:spTree>
    <p:extLst>
      <p:ext uri="{BB962C8B-B14F-4D97-AF65-F5344CB8AC3E}">
        <p14:creationId xmlns:p14="http://schemas.microsoft.com/office/powerpoint/2010/main" val="412477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C3A1-520E-482A-B51B-B75A56F9036F}"/>
              </a:ext>
            </a:extLst>
          </p:cNvPr>
          <p:cNvSpPr>
            <a:spLocks noGrp="1"/>
          </p:cNvSpPr>
          <p:nvPr>
            <p:ph type="title"/>
          </p:nvPr>
        </p:nvSpPr>
        <p:spPr>
          <a:xfrm>
            <a:off x="295275" y="764373"/>
            <a:ext cx="11210925" cy="1293028"/>
          </a:xfrm>
        </p:spPr>
        <p:txBody>
          <a:bodyPr/>
          <a:lstStyle/>
          <a:p>
            <a:pPr algn="ctr"/>
            <a:r>
              <a:rPr lang="en-IN" sz="3600" dirty="0">
                <a:latin typeface="Algerian" panose="04020705040A02060702" pitchFamily="82" charset="0"/>
              </a:rPr>
              <a:t>Good</a:t>
            </a:r>
            <a:r>
              <a:rPr lang="en-IN" dirty="0"/>
              <a:t> </a:t>
            </a:r>
            <a:r>
              <a:rPr lang="en-IN" sz="3600" dirty="0">
                <a:latin typeface="Algerian" panose="04020705040A02060702" pitchFamily="82" charset="0"/>
              </a:rPr>
              <a:t>Reads!!</a:t>
            </a:r>
          </a:p>
        </p:txBody>
      </p:sp>
      <p:sp>
        <p:nvSpPr>
          <p:cNvPr id="3" name="Content Placeholder 2">
            <a:extLst>
              <a:ext uri="{FF2B5EF4-FFF2-40B4-BE49-F238E27FC236}">
                <a16:creationId xmlns:a16="http://schemas.microsoft.com/office/drawing/2014/main" id="{21DE8323-38D4-49FF-92D3-2EFEB16F9BE8}"/>
              </a:ext>
            </a:extLst>
          </p:cNvPr>
          <p:cNvSpPr>
            <a:spLocks noGrp="1"/>
          </p:cNvSpPr>
          <p:nvPr>
            <p:ph idx="1"/>
          </p:nvPr>
        </p:nvSpPr>
        <p:spPr/>
        <p:txBody>
          <a:bodyPr>
            <a:normAutofit/>
          </a:bodyPr>
          <a:lstStyle/>
          <a:p>
            <a:r>
              <a:rPr lang="en-IN" sz="2000" dirty="0">
                <a:latin typeface="Agency FB" panose="020B0503020202020204" pitchFamily="34" charset="0"/>
                <a:hlinkClick r:id="rId2">
                  <a:extLst>
                    <a:ext uri="{A12FA001-AC4F-418D-AE19-62706E023703}">
                      <ahyp:hlinkClr xmlns:ahyp="http://schemas.microsoft.com/office/drawing/2018/hyperlinkcolor" val="tx"/>
                    </a:ext>
                  </a:extLst>
                </a:hlinkClick>
              </a:rPr>
              <a:t>https://blog.newrelic.com/engineering/what-is-kubernetes/</a:t>
            </a:r>
            <a:endParaRPr lang="en-IN" sz="2000" dirty="0">
              <a:latin typeface="Agency FB" panose="020B0503020202020204" pitchFamily="34" charset="0"/>
            </a:endParaRPr>
          </a:p>
          <a:p>
            <a:r>
              <a:rPr lang="en-IN" sz="2000" dirty="0">
                <a:latin typeface="Agency FB" panose="020B0503020202020204" pitchFamily="34" charset="0"/>
                <a:hlinkClick r:id="rId3">
                  <a:extLst>
                    <a:ext uri="{A12FA001-AC4F-418D-AE19-62706E023703}">
                      <ahyp:hlinkClr xmlns:ahyp="http://schemas.microsoft.com/office/drawing/2018/hyperlinkcolor" val="tx"/>
                    </a:ext>
                  </a:extLst>
                </a:hlinkClick>
              </a:rPr>
              <a:t>https://blog.newrelic.com/technology/docker-vs-kubernetes/</a:t>
            </a:r>
            <a:endParaRPr lang="en-IN" sz="2000" dirty="0">
              <a:latin typeface="Agency FB" panose="020B0503020202020204" pitchFamily="34" charset="0"/>
            </a:endParaRPr>
          </a:p>
          <a:p>
            <a:r>
              <a:rPr lang="en-IN" sz="2000" dirty="0">
                <a:latin typeface="Agency FB" panose="020B0503020202020204" pitchFamily="34" charset="0"/>
                <a:hlinkClick r:id="rId4">
                  <a:extLst>
                    <a:ext uri="{A12FA001-AC4F-418D-AE19-62706E023703}">
                      <ahyp:hlinkClr xmlns:ahyp="http://schemas.microsoft.com/office/drawing/2018/hyperlinkcolor" val="tx"/>
                    </a:ext>
                  </a:extLst>
                </a:hlinkClick>
              </a:rPr>
              <a:t>https://www.seldon.io/</a:t>
            </a:r>
            <a:endParaRPr lang="en-IN" sz="2000" dirty="0">
              <a:latin typeface="Agency FB" panose="020B0503020202020204" pitchFamily="34" charset="0"/>
            </a:endParaRPr>
          </a:p>
          <a:p>
            <a:r>
              <a:rPr lang="en-IN" sz="2000" dirty="0">
                <a:latin typeface="Agency FB" panose="020B0503020202020204" pitchFamily="34" charset="0"/>
                <a:hlinkClick r:id="rId5">
                  <a:extLst>
                    <a:ext uri="{A12FA001-AC4F-418D-AE19-62706E023703}">
                      <ahyp:hlinkClr xmlns:ahyp="http://schemas.microsoft.com/office/drawing/2018/hyperlinkcolor" val="tx"/>
                    </a:ext>
                  </a:extLst>
                </a:hlinkClick>
              </a:rPr>
              <a:t>https://kubernetes.io/docs/concepts/services-networking/connect-applications-service/</a:t>
            </a:r>
            <a:endParaRPr lang="en-IN" sz="2000" dirty="0">
              <a:latin typeface="Agency FB" panose="020B0503020202020204" pitchFamily="34" charset="0"/>
            </a:endParaRPr>
          </a:p>
          <a:p>
            <a:r>
              <a:rPr lang="en-IN" sz="2000" dirty="0">
                <a:latin typeface="Agency FB" panose="020B0503020202020204" pitchFamily="34" charset="0"/>
                <a:hlinkClick r:id="rId6">
                  <a:extLst>
                    <a:ext uri="{A12FA001-AC4F-418D-AE19-62706E023703}">
                      <ahyp:hlinkClr xmlns:ahyp="http://schemas.microsoft.com/office/drawing/2018/hyperlinkcolor" val="tx"/>
                    </a:ext>
                  </a:extLst>
                </a:hlinkClick>
              </a:rPr>
              <a:t>https://stackify.com/canary-deployments/</a:t>
            </a:r>
            <a:endParaRPr lang="en-IN" sz="2000" dirty="0">
              <a:latin typeface="Agency FB" panose="020B0503020202020204" pitchFamily="34" charset="0"/>
            </a:endParaRPr>
          </a:p>
          <a:p>
            <a:r>
              <a:rPr lang="en-IN" sz="2000" dirty="0">
                <a:latin typeface="Agency FB" panose="020B0503020202020204" pitchFamily="34" charset="0"/>
                <a:hlinkClick r:id="rId7">
                  <a:extLst>
                    <a:ext uri="{A12FA001-AC4F-418D-AE19-62706E023703}">
                      <ahyp:hlinkClr xmlns:ahyp="http://schemas.microsoft.com/office/drawing/2018/hyperlinkcolor" val="tx"/>
                    </a:ext>
                  </a:extLst>
                </a:hlinkClick>
              </a:rPr>
              <a:t>https://www.kubeflow.org</a:t>
            </a:r>
            <a:endParaRPr lang="en-IN" sz="2000" dirty="0">
              <a:latin typeface="Agency FB" panose="020B0503020202020204" pitchFamily="34" charset="0"/>
            </a:endParaRPr>
          </a:p>
          <a:p>
            <a:r>
              <a:rPr lang="en-IN" sz="2000" dirty="0">
                <a:latin typeface="Agency FB" panose="020B0503020202020204" pitchFamily="34" charset="0"/>
                <a:hlinkClick r:id="rId8">
                  <a:extLst>
                    <a:ext uri="{A12FA001-AC4F-418D-AE19-62706E023703}">
                      <ahyp:hlinkClr xmlns:ahyp="http://schemas.microsoft.com/office/drawing/2018/hyperlinkcolor" val="tx"/>
                    </a:ext>
                  </a:extLst>
                </a:hlinkClick>
              </a:rPr>
              <a:t>https://www.redhat.com/en/topics/containers/what-is-kubernetes</a:t>
            </a:r>
            <a:r>
              <a:rPr lang="en-IN" sz="2000" dirty="0">
                <a:latin typeface="Agency FB" panose="020B0503020202020204" pitchFamily="34" charset="0"/>
              </a:rPr>
              <a:t> </a:t>
            </a:r>
          </a:p>
          <a:p>
            <a:r>
              <a:rPr lang="en-IN" sz="2000" dirty="0">
                <a:latin typeface="Agency FB" panose="020B0503020202020204" pitchFamily="34" charset="0"/>
                <a:hlinkClick r:id="rId9">
                  <a:extLst>
                    <a:ext uri="{A12FA001-AC4F-418D-AE19-62706E023703}">
                      <ahyp:hlinkClr xmlns:ahyp="http://schemas.microsoft.com/office/drawing/2018/hyperlinkcolor" val="tx"/>
                    </a:ext>
                  </a:extLst>
                </a:hlinkClick>
              </a:rPr>
              <a:t>https://cloud.google.com/kubernetes-engine/</a:t>
            </a:r>
            <a:r>
              <a:rPr lang="en-IN" sz="2000" dirty="0">
                <a:latin typeface="Agency FB" panose="020B0503020202020204" pitchFamily="34" charset="0"/>
              </a:rPr>
              <a:t> </a:t>
            </a:r>
          </a:p>
          <a:p>
            <a:pPr marL="0" indent="0">
              <a:buNone/>
            </a:pPr>
            <a:endParaRPr lang="en-IN" sz="2000" dirty="0">
              <a:latin typeface="Agency FB" panose="020B0503020202020204" pitchFamily="34" charset="0"/>
            </a:endParaRPr>
          </a:p>
        </p:txBody>
      </p:sp>
    </p:spTree>
    <p:extLst>
      <p:ext uri="{BB962C8B-B14F-4D97-AF65-F5344CB8AC3E}">
        <p14:creationId xmlns:p14="http://schemas.microsoft.com/office/powerpoint/2010/main" val="37192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TM10001103[[fn=Headlines]]</Template>
  <TotalTime>306</TotalTime>
  <Words>352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Algerian</vt:lpstr>
      <vt:lpstr>Arial</vt:lpstr>
      <vt:lpstr>Century Gothic</vt:lpstr>
      <vt:lpstr>Vapor Trail</vt:lpstr>
      <vt:lpstr>KUbernetes</vt:lpstr>
      <vt:lpstr>What is kubernetes? Why all the buzz</vt:lpstr>
      <vt:lpstr>What is kubernetes? Why all the buzz</vt:lpstr>
      <vt:lpstr>Docker vs. Kubernetes: It’s Not About One or the Other</vt:lpstr>
      <vt:lpstr>Kubernetes vs. Docker Swarm</vt:lpstr>
      <vt:lpstr>Kubernetes – how does it work?</vt:lpstr>
      <vt:lpstr>Kubernetes – Services.yaml; deployment.yaml</vt:lpstr>
      <vt:lpstr>Good 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vidya iyer</dc:creator>
  <cp:lastModifiedBy>vidya iyer</cp:lastModifiedBy>
  <cp:revision>24</cp:revision>
  <dcterms:created xsi:type="dcterms:W3CDTF">2019-02-20T19:37:13Z</dcterms:created>
  <dcterms:modified xsi:type="dcterms:W3CDTF">2019-02-23T01:27:45Z</dcterms:modified>
</cp:coreProperties>
</file>