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Playfair Display"/>
      <p:regular r:id="rId31"/>
      <p:bold r:id="rId32"/>
      <p:italic r:id="rId33"/>
      <p:boldItalic r:id="rId34"/>
    </p:embeddedFont>
    <p:embeddedFont>
      <p:font typeface="Roboto Condensed"/>
      <p:regular r:id="rId35"/>
      <p:bold r:id="rId36"/>
      <p:italic r:id="rId37"/>
      <p:boldItalic r:id="rId38"/>
    </p:embeddedFont>
    <p:embeddedFont>
      <p:font typeface="Roboto Condensed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Light-bold.fntdata"/><Relationship Id="rId20" Type="http://schemas.openxmlformats.org/officeDocument/2006/relationships/slide" Target="slides/slide15.xml"/><Relationship Id="rId42" Type="http://schemas.openxmlformats.org/officeDocument/2006/relationships/font" Target="fonts/RobotoCondensedLight-boldItalic.fntdata"/><Relationship Id="rId41" Type="http://schemas.openxmlformats.org/officeDocument/2006/relationships/font" Target="fonts/RobotoCondensedLigh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RobotoCondensed-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RobotoCondensed-italic.fntdata"/><Relationship Id="rId14" Type="http://schemas.openxmlformats.org/officeDocument/2006/relationships/slide" Target="slides/slide9.xml"/><Relationship Id="rId36" Type="http://schemas.openxmlformats.org/officeDocument/2006/relationships/font" Target="fonts/RobotoCondensed-bold.fntdata"/><Relationship Id="rId17" Type="http://schemas.openxmlformats.org/officeDocument/2006/relationships/slide" Target="slides/slide12.xml"/><Relationship Id="rId39" Type="http://schemas.openxmlformats.org/officeDocument/2006/relationships/font" Target="fonts/RobotoCondensedLight-regular.fntdata"/><Relationship Id="rId16" Type="http://schemas.openxmlformats.org/officeDocument/2006/relationships/slide" Target="slides/slide11.xml"/><Relationship Id="rId38" Type="http://schemas.openxmlformats.org/officeDocument/2006/relationships/font" Target="fonts/RobotoCondensed-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429608b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429608b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0" lvl="0" marL="0" rtl="0" algn="l">
              <a:spcBef>
                <a:spcPts val="0"/>
              </a:spcBef>
              <a:spcAft>
                <a:spcPts val="0"/>
              </a:spcAft>
              <a:buNone/>
            </a:pPr>
            <a:r>
              <a:rPr lang="en"/>
              <a:t>Heavily modifying our code from case study 2 our team was able to successfully search through our list of queries every 30 seconds for an entire week, at the bottom we generated an expression for the total time it takes for a variable run to complete, this is incredibly helpful as by building our </a:t>
            </a:r>
            <a:r>
              <a:rPr lang="en"/>
              <a:t>algorithm</a:t>
            </a:r>
            <a:r>
              <a:rPr lang="en"/>
              <a:t> with this in mind we were able to avoid being rated limited by twitter, do note that each individual twitter search was for a maximum value of 100 tweets which you can see on the right.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5b899c1e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c5b899c1e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-Ardy</a:t>
            </a:r>
            <a:endParaRPr/>
          </a:p>
          <a:p>
            <a:pPr indent="0" lvl="0" marL="0" rtl="0" algn="l">
              <a:spcBef>
                <a:spcPts val="0"/>
              </a:spcBef>
              <a:spcAft>
                <a:spcPts val="0"/>
              </a:spcAft>
              <a:buNone/>
            </a:pPr>
            <a:r>
              <a:rPr lang="en"/>
              <a:t>When obtaining our other </a:t>
            </a:r>
            <a:r>
              <a:rPr lang="en"/>
              <a:t>indicators</a:t>
            </a:r>
            <a:r>
              <a:rPr lang="en"/>
              <a:t> such as resale value we were hoping to automate this process by being able to query sneaker listings off of StockX but unfortunately there is no public API currently. To circumvent this our team hardcoded a csv value of all the potential indicators there could be for a sneaker. The result is 13 attributes that include the </a:t>
            </a:r>
            <a:r>
              <a:rPr lang="en"/>
              <a:t>silhouette</a:t>
            </a:r>
            <a:r>
              <a:rPr lang="en"/>
              <a:t> of the shoe(the make), is it a collaboration if so what company, is it a women’s shoe as this affects shoe sizes, is it a rerelease, the colorway(color of the make), the retail price, the resale price, the size of the shoe referenced, the marketplace the resale price was grabbed from, relevant hashtags, and search terms. While we weren’t able to use all indicators for our demo today, we see their incredible use given time to scale our </a:t>
            </a:r>
            <a:r>
              <a:rPr lang="en"/>
              <a:t>prediction</a:t>
            </a:r>
            <a:r>
              <a:rPr lang="en"/>
              <a:t> model.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429608b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429608b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-Javier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5b899c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5b899c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portion of our product involves training a model to perform sentiment analysis. We tested several models on google colab using subsets of the dataset found by group 2 on Kaggle with 1.6 million tweets. Since we didn’t use Colab for the rest of the project, we stuck with a subset of 40 thousand tweets to save on time.</a:t>
            </a:r>
            <a:endParaRPr/>
          </a:p>
          <a:p>
            <a:pPr indent="0" lvl="0" marL="0" rtl="0" algn="l">
              <a:spcBef>
                <a:spcPts val="0"/>
              </a:spcBef>
              <a:spcAft>
                <a:spcPts val="0"/>
              </a:spcAft>
              <a:buNone/>
            </a:pPr>
            <a:r>
              <a:rPr lang="en"/>
              <a:t>The model’s accuracy in predicting sentiment was around 70%. We used a MLP and checked models with cross-validation.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c5b899c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c5b899c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part of this was separating the data we had in our database into sets of tweets discussing different shoes. For this we used regular expressions to hunt down various strings that could come up when people were discussing a shoe, including some possible misspellings. We’re aware that .* is pretty greedy and we struggled to get the DOTALL flag working. Ultimately though, we were able to create a dataframe for each shoe type with the corresponding tweets.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5b899c1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5b899c1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hype index? I’ll get there. With the dataframes we had for the types of shoe, we performed Sentiment analysis on each of these at a time. We would generate the list of the predicted sentiment and use this to </a:t>
            </a:r>
            <a:r>
              <a:rPr lang="en"/>
              <a:t>calculate our hype index. Essentially, we would sum up all the predicted positive tweets and divide that by the total tweets. We expected that as this number increased, so would people’s willingness to pull out their wallets.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280d08f32_0_4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280d08f32_0_4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of the product is the part where we expect the best increase in performance as the duration of its deployment increases.</a:t>
            </a:r>
            <a:endParaRPr/>
          </a:p>
          <a:p>
            <a:pPr indent="0" lvl="0" marL="0" rtl="0" algn="l">
              <a:spcBef>
                <a:spcPts val="0"/>
              </a:spcBef>
              <a:spcAft>
                <a:spcPts val="0"/>
              </a:spcAft>
              <a:buNone/>
            </a:pPr>
            <a:r>
              <a:rPr lang="en"/>
              <a:t>We fit a simple linear regression to predict the increase in price as more hype takes place. We settled on this since we only had 5 data points for this model. As you can see, the hypothesis test gave us a pretty unimpressive p-value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c5b899c1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c5b899c1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-Javier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89dd9f53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89dd9f53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1ea1cbc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1ea1cbc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280d08f32_0_5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280d08f32_0_5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429608bf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429608bf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200">
                <a:solidFill>
                  <a:schemeClr val="dk1"/>
                </a:solidFill>
                <a:highlight>
                  <a:srgbClr val="FFFFFF"/>
                </a:highlight>
              </a:rPr>
              <a:t>-Gabe</a:t>
            </a:r>
            <a:endParaRPr sz="12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highlight>
                  <a:srgbClr val="FFFFFF"/>
                </a:highlight>
              </a:rPr>
              <a:t>Business Inputs: Relevant Twitter data, sneaker release calendars, sneaker retail and current resale prices</a:t>
            </a:r>
            <a:endParaRPr sz="12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highlight>
                  <a:srgbClr val="FFFFFF"/>
                </a:highlight>
              </a:rPr>
              <a:t>Operating Costs: Database management (Large storage capacity), computing power to run model, API access</a:t>
            </a:r>
            <a:endParaRPr sz="12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200">
                <a:solidFill>
                  <a:schemeClr val="dk1"/>
                </a:solidFill>
                <a:highlight>
                  <a:srgbClr val="FFFFFF"/>
                </a:highlight>
              </a:rPr>
              <a:t>Who Are Your Customers: Large sneaker brands, retailers, large resellers, other large brands (in the future)</a:t>
            </a:r>
            <a:endParaRPr sz="1200">
              <a:solidFill>
                <a:schemeClr val="dk1"/>
              </a:solidFill>
              <a:highlight>
                <a:srgbClr val="FFFFFF"/>
              </a:highlight>
            </a:endParaRPr>
          </a:p>
          <a:p>
            <a:pPr indent="0" lvl="0" marL="0" rtl="0" algn="l">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c429608bf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c429608bfc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200">
                <a:solidFill>
                  <a:schemeClr val="dk1"/>
                </a:solidFill>
                <a:highlight>
                  <a:srgbClr val="FFFFFF"/>
                </a:highlight>
              </a:rPr>
              <a:t>-Gabe</a:t>
            </a:r>
            <a:endParaRPr sz="1200">
              <a:solidFill>
                <a:schemeClr val="dk1"/>
              </a:solidFill>
              <a:highlight>
                <a:srgbClr val="FFFFFF"/>
              </a:highlight>
            </a:endParaRPr>
          </a:p>
          <a:p>
            <a:pPr indent="0" lvl="0" marL="0" rtl="0" algn="l">
              <a:lnSpc>
                <a:spcPct val="115000"/>
              </a:lnSpc>
              <a:spcBef>
                <a:spcPts val="1400"/>
              </a:spcBef>
              <a:spcAft>
                <a:spcPts val="0"/>
              </a:spcAft>
              <a:buNone/>
            </a:pPr>
            <a:r>
              <a:rPr lang="en" sz="1200">
                <a:solidFill>
                  <a:schemeClr val="dk1"/>
                </a:solidFill>
                <a:highlight>
                  <a:srgbClr val="FFFFFF"/>
                </a:highlight>
              </a:rPr>
              <a:t>Key Activities: Price predictions for future releases - make more money on resale market, consulting - forecasting releases to focus on and attempt to optimize stock</a:t>
            </a:r>
            <a:endParaRPr sz="1200">
              <a:solidFill>
                <a:schemeClr val="dk1"/>
              </a:solidFill>
              <a:highlight>
                <a:srgbClr val="FFFFFF"/>
              </a:highlight>
            </a:endParaRPr>
          </a:p>
          <a:p>
            <a:pPr indent="0" lvl="0" marL="0" rtl="0" algn="l">
              <a:lnSpc>
                <a:spcPct val="115000"/>
              </a:lnSpc>
              <a:spcBef>
                <a:spcPts val="1400"/>
              </a:spcBef>
              <a:spcAft>
                <a:spcPts val="0"/>
              </a:spcAft>
              <a:buNone/>
            </a:pPr>
            <a:r>
              <a:rPr lang="en" sz="1200">
                <a:solidFill>
                  <a:schemeClr val="dk1"/>
                </a:solidFill>
                <a:highlight>
                  <a:srgbClr val="FFFFFF"/>
                </a:highlight>
              </a:rPr>
              <a:t>Key Resources: Machine learning algorithms, database, data gathering methodologies, data dashboard that we create for the customer</a:t>
            </a:r>
            <a:endParaRPr sz="1200">
              <a:solidFill>
                <a:schemeClr val="dk1"/>
              </a:solidFill>
              <a:highlight>
                <a:srgbClr val="FFFFFF"/>
              </a:highlight>
            </a:endParaRPr>
          </a:p>
          <a:p>
            <a:pPr indent="0" lvl="0" marL="0" rtl="0" algn="l">
              <a:lnSpc>
                <a:spcPct val="115000"/>
              </a:lnSpc>
              <a:spcBef>
                <a:spcPts val="1400"/>
              </a:spcBef>
              <a:spcAft>
                <a:spcPts val="0"/>
              </a:spcAft>
              <a:buNone/>
            </a:pPr>
            <a:r>
              <a:rPr lang="en" sz="1200">
                <a:solidFill>
                  <a:schemeClr val="dk1"/>
                </a:solidFill>
                <a:highlight>
                  <a:srgbClr val="FFFFFF"/>
                </a:highlight>
              </a:rPr>
              <a:t>Revenue Streams: Consulting other retailers to help them manage inventory of sneakers, consulting brands to help them forecast </a:t>
            </a:r>
            <a:r>
              <a:rPr lang="en" sz="1200">
                <a:solidFill>
                  <a:schemeClr val="dk1"/>
                </a:solidFill>
                <a:highlight>
                  <a:srgbClr val="FFFFFF"/>
                </a:highlight>
              </a:rPr>
              <a:t>profitability</a:t>
            </a:r>
            <a:r>
              <a:rPr lang="en" sz="1200">
                <a:solidFill>
                  <a:schemeClr val="dk1"/>
                </a:solidFill>
                <a:highlight>
                  <a:srgbClr val="FFFFFF"/>
                </a:highlight>
              </a:rPr>
              <a:t> of particular silhouettes, optimize release calendar(manage hype), optimize future business decisions</a:t>
            </a:r>
            <a:endParaRPr sz="120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76200" rtl="0" algn="l">
              <a:lnSpc>
                <a:spcPct val="115000"/>
              </a:lnSpc>
              <a:spcBef>
                <a:spcPts val="1400"/>
              </a:spcBef>
              <a:spcAft>
                <a:spcPts val="0"/>
              </a:spcAft>
              <a:buNone/>
            </a:pPr>
            <a:r>
              <a:t/>
            </a:r>
            <a:endParaRPr sz="1050">
              <a:solidFill>
                <a:schemeClr val="dk1"/>
              </a:solidFill>
              <a:highlight>
                <a:srgbClr val="FFFFFF"/>
              </a:highlight>
            </a:endParaRPr>
          </a:p>
          <a:p>
            <a:pPr indent="0" lvl="0" marL="76200" rtl="0" algn="l">
              <a:lnSpc>
                <a:spcPct val="115000"/>
              </a:lnSpc>
              <a:spcBef>
                <a:spcPts val="1400"/>
              </a:spcBef>
              <a:spcAft>
                <a:spcPts val="0"/>
              </a:spcAft>
              <a:buNone/>
            </a:pPr>
            <a:r>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spcBef>
                <a:spcPts val="11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429608bf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429608bf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-Gabe</a:t>
            </a:r>
            <a:endParaRPr sz="1200"/>
          </a:p>
          <a:p>
            <a:pPr indent="0" lvl="0" marL="0" rtl="0" algn="l">
              <a:spcBef>
                <a:spcPts val="0"/>
              </a:spcBef>
              <a:spcAft>
                <a:spcPts val="0"/>
              </a:spcAft>
              <a:buClr>
                <a:schemeClr val="dk1"/>
              </a:buClr>
              <a:buSzPts val="1100"/>
              <a:buFont typeface="Arial"/>
              <a:buNone/>
            </a:pPr>
            <a:r>
              <a:rPr lang="en" sz="1200"/>
              <a:t>Our minimum viable product is our analysis and resale price predictions of the sneaker launches on Nike's SNKRs application for the past week.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The core of our business is our data science consulting. As Randy mentioned in the videos, the data science product has three key components: data gathering, data analysis, and data reporting.</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Data gathering is the collection of the actual data itself. To continuously gather data, we plan on continuously gathering data from the Twitter API that would then be stored in our database management system. For our minimal viable product, we are running the searches manually on a daily basis, but we would automate this process as the company matures. Additionally, while we have not decided a final database company to rely upon, we plan to use MongoDB Atlas for the </a:t>
            </a:r>
            <a:r>
              <a:rPr lang="en" sz="1200"/>
              <a:t>foreseeable</a:t>
            </a:r>
            <a:r>
              <a:rPr lang="en" sz="1200"/>
              <a:t> future. </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CAP Theorem states that it impossible for a distributed computer systems to simultaneously provide availability, consistency, and partition tolerance. MongoDB, the database used in DS3010, offers consistency and partition tolerance, but only limited availability. Given that our work is not very time sensitive, we think that availability is not as important as consistency and partition tolerance.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The next aspect of our data science product is data analysis. Our data comes from multiple sources; internal customer data, StockX data, and Twitter data. The business problem we are trying to solve is how to use data to build a machine learning model that predicts the value of various shoes on the resale market. Using our machine learning algorithm, we will be able to highlight indicators of successful releases. We then plan on using those indicators to predict the success of future releases and help Nike have more successful releases in the future.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The final aspect of our data science product is data reporting. To ensure customer access, we plan on posting both the data and our analysis in a Tableau dashboard.</a:t>
            </a:r>
            <a:endParaRPr sz="1200"/>
          </a:p>
          <a:p>
            <a:pPr indent="0" lvl="0" marL="0" rtl="0" algn="l">
              <a:spcBef>
                <a:spcPts val="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5a82ced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5a82ced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c429608bfc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c429608bfc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a:t>
            </a:r>
            <a:endParaRPr/>
          </a:p>
          <a:p>
            <a:pPr indent="0" lvl="0" marL="0" rtl="0" algn="l">
              <a:spcBef>
                <a:spcPts val="0"/>
              </a:spcBef>
              <a:spcAft>
                <a:spcPts val="0"/>
              </a:spcAft>
              <a:buNone/>
            </a:pPr>
            <a:r>
              <a:rPr lang="en"/>
              <a:t>The goals of our data gathering methods were to structure them to scale to be automated as a larger product. We accomplished this by building a list of queries we wanted to make, which in the case of this product demo were relevant hashtags for the shoes that were releasing since </a:t>
            </a:r>
            <a:r>
              <a:rPr lang="en"/>
              <a:t>February</a:t>
            </a:r>
            <a:r>
              <a:rPr lang="en"/>
              <a:t> 26th on Nike’s SNKRS app. We did this by searching for tweets with each hashtag every day for the past week that were stored in a collection unique to the hashtag itself so that we can track its usage over time. These functions run automatically while staying under the twitter API rate </a:t>
            </a:r>
            <a:r>
              <a:rPr lang="en"/>
              <a:t>threshold</a:t>
            </a:r>
            <a:r>
              <a:rPr lang="en"/>
              <a:t> and all data collected was stored in a MongoDB cluster. Let’s explore how we were able to accomplish this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812270" y="928750"/>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434400" y="1051350"/>
            <a:ext cx="3996600" cy="205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5200"/>
              <a:buNone/>
              <a:defRPr sz="6000">
                <a:solidFill>
                  <a:schemeClr val="dk1"/>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11" name="Google Shape;11;p2"/>
          <p:cNvSpPr txBox="1"/>
          <p:nvPr>
            <p:ph idx="1" type="subTitle"/>
          </p:nvPr>
        </p:nvSpPr>
        <p:spPr>
          <a:xfrm>
            <a:off x="5549425" y="3178500"/>
            <a:ext cx="28815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9" name="Shape 59"/>
        <p:cNvGrpSpPr/>
        <p:nvPr/>
      </p:nvGrpSpPr>
      <p:grpSpPr>
        <a:xfrm>
          <a:off x="0" y="0"/>
          <a:ext cx="0" cy="0"/>
          <a:chOff x="0" y="0"/>
          <a:chExt cx="0" cy="0"/>
        </a:xfrm>
      </p:grpSpPr>
      <p:sp>
        <p:nvSpPr>
          <p:cNvPr id="60" name="Google Shape;60;p11"/>
          <p:cNvSpPr/>
          <p:nvPr/>
        </p:nvSpPr>
        <p:spPr>
          <a:xfrm>
            <a:off x="1014405" y="-1135500"/>
            <a:ext cx="7024800" cy="7024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713225" y="1709400"/>
            <a:ext cx="7717500" cy="106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12000"/>
              <a:buNone/>
              <a:defRPr sz="7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2" name="Google Shape;62;p11"/>
          <p:cNvSpPr txBox="1"/>
          <p:nvPr>
            <p:ph idx="1" type="body"/>
          </p:nvPr>
        </p:nvSpPr>
        <p:spPr>
          <a:xfrm>
            <a:off x="713225" y="2771225"/>
            <a:ext cx="7717500" cy="488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3" name="Google Shape;63;p11"/>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9">
    <p:spTree>
      <p:nvGrpSpPr>
        <p:cNvPr id="66" name="Shape 66"/>
        <p:cNvGrpSpPr/>
        <p:nvPr/>
      </p:nvGrpSpPr>
      <p:grpSpPr>
        <a:xfrm>
          <a:off x="0" y="0"/>
          <a:ext cx="0" cy="0"/>
          <a:chOff x="0" y="0"/>
          <a:chExt cx="0" cy="0"/>
        </a:xfrm>
      </p:grpSpPr>
      <p:sp>
        <p:nvSpPr>
          <p:cNvPr id="67" name="Google Shape;67;p13"/>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2pPr>
            <a:lvl3pPr lvl="2"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3pPr>
            <a:lvl4pPr lvl="3"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4pPr>
            <a:lvl5pPr lvl="4"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5pPr>
            <a:lvl6pPr lvl="5"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6pPr>
            <a:lvl7pPr lvl="6"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7pPr>
            <a:lvl8pPr lvl="7"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8pPr>
            <a:lvl9pPr lvl="8" rtl="0">
              <a:spcBef>
                <a:spcPts val="0"/>
              </a:spcBef>
              <a:spcAft>
                <a:spcPts val="0"/>
              </a:spcAft>
              <a:buSzPts val="2800"/>
              <a:buFont typeface="Roboto Condensed Light"/>
              <a:buNone/>
              <a:defRPr>
                <a:latin typeface="Roboto Condensed Light"/>
                <a:ea typeface="Roboto Condensed Light"/>
                <a:cs typeface="Roboto Condensed Light"/>
                <a:sym typeface="Roboto Condensed Light"/>
              </a:defRPr>
            </a:lvl9pPr>
          </a:lstStyle>
          <a:p/>
        </p:txBody>
      </p:sp>
      <p:sp>
        <p:nvSpPr>
          <p:cNvPr id="68" name="Google Shape;68;p13"/>
          <p:cNvSpPr txBox="1"/>
          <p:nvPr>
            <p:ph idx="1" type="subTitle"/>
          </p:nvPr>
        </p:nvSpPr>
        <p:spPr>
          <a:xfrm>
            <a:off x="713225" y="1858317"/>
            <a:ext cx="38589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69" name="Google Shape;69;p13"/>
          <p:cNvSpPr txBox="1"/>
          <p:nvPr>
            <p:ph idx="2" type="subTitle"/>
          </p:nvPr>
        </p:nvSpPr>
        <p:spPr>
          <a:xfrm>
            <a:off x="1196484" y="2176917"/>
            <a:ext cx="28923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 name="Google Shape;70;p13"/>
          <p:cNvSpPr txBox="1"/>
          <p:nvPr>
            <p:ph hasCustomPrompt="1" idx="3" type="title"/>
          </p:nvPr>
        </p:nvSpPr>
        <p:spPr>
          <a:xfrm>
            <a:off x="2354670" y="1243908"/>
            <a:ext cx="57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71" name="Google Shape;71;p13"/>
          <p:cNvSpPr txBox="1"/>
          <p:nvPr>
            <p:ph idx="4" type="subTitle"/>
          </p:nvPr>
        </p:nvSpPr>
        <p:spPr>
          <a:xfrm>
            <a:off x="715051" y="3708826"/>
            <a:ext cx="38550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72" name="Google Shape;72;p13"/>
          <p:cNvSpPr txBox="1"/>
          <p:nvPr>
            <p:ph idx="5" type="subTitle"/>
          </p:nvPr>
        </p:nvSpPr>
        <p:spPr>
          <a:xfrm>
            <a:off x="1196484" y="4027425"/>
            <a:ext cx="28923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 name="Google Shape;73;p13"/>
          <p:cNvSpPr txBox="1"/>
          <p:nvPr>
            <p:ph hasCustomPrompt="1" idx="6" type="title"/>
          </p:nvPr>
        </p:nvSpPr>
        <p:spPr>
          <a:xfrm>
            <a:off x="2354670" y="3088443"/>
            <a:ext cx="576000" cy="47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74" name="Google Shape;74;p13"/>
          <p:cNvSpPr txBox="1"/>
          <p:nvPr>
            <p:ph idx="7" type="subTitle"/>
          </p:nvPr>
        </p:nvSpPr>
        <p:spPr>
          <a:xfrm>
            <a:off x="4575875" y="1858317"/>
            <a:ext cx="38550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75" name="Google Shape;75;p13"/>
          <p:cNvSpPr txBox="1"/>
          <p:nvPr>
            <p:ph idx="8" type="subTitle"/>
          </p:nvPr>
        </p:nvSpPr>
        <p:spPr>
          <a:xfrm>
            <a:off x="5057017" y="2176917"/>
            <a:ext cx="28926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6" name="Google Shape;76;p13"/>
          <p:cNvSpPr txBox="1"/>
          <p:nvPr>
            <p:ph hasCustomPrompt="1" idx="9" type="title"/>
          </p:nvPr>
        </p:nvSpPr>
        <p:spPr>
          <a:xfrm>
            <a:off x="6213050" y="1242558"/>
            <a:ext cx="580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77" name="Google Shape;77;p13"/>
          <p:cNvSpPr txBox="1"/>
          <p:nvPr>
            <p:ph idx="13" type="subTitle"/>
          </p:nvPr>
        </p:nvSpPr>
        <p:spPr>
          <a:xfrm>
            <a:off x="4575875" y="3714526"/>
            <a:ext cx="3855000" cy="3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gn="ctr">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gn="ctr">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78" name="Google Shape;78;p13"/>
          <p:cNvSpPr txBox="1"/>
          <p:nvPr>
            <p:ph idx="14" type="subTitle"/>
          </p:nvPr>
        </p:nvSpPr>
        <p:spPr>
          <a:xfrm>
            <a:off x="5057017" y="4033125"/>
            <a:ext cx="2892600" cy="6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3"/>
          <p:cNvSpPr txBox="1"/>
          <p:nvPr>
            <p:ph hasCustomPrompt="1" idx="15" type="title"/>
          </p:nvPr>
        </p:nvSpPr>
        <p:spPr>
          <a:xfrm>
            <a:off x="6215375" y="3134193"/>
            <a:ext cx="576000" cy="3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solidFill>
                  <a:schemeClr val="dk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80" name="Google Shape;80;p13"/>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6">
    <p:spTree>
      <p:nvGrpSpPr>
        <p:cNvPr id="82" name="Shape 82"/>
        <p:cNvGrpSpPr/>
        <p:nvPr/>
      </p:nvGrpSpPr>
      <p:grpSpPr>
        <a:xfrm>
          <a:off x="0" y="0"/>
          <a:ext cx="0" cy="0"/>
          <a:chOff x="0" y="0"/>
          <a:chExt cx="0" cy="0"/>
        </a:xfrm>
      </p:grpSpPr>
      <p:sp>
        <p:nvSpPr>
          <p:cNvPr id="83" name="Google Shape;83;p14"/>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1183325" y="1397500"/>
            <a:ext cx="4550700" cy="190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Montserrat"/>
              <a:buChar char="●"/>
              <a:defRPr sz="1400"/>
            </a:lvl1pPr>
            <a:lvl2pPr indent="-317500" lvl="1" marL="914400" rtl="0">
              <a:spcBef>
                <a:spcPts val="0"/>
              </a:spcBef>
              <a:spcAft>
                <a:spcPts val="0"/>
              </a:spcAft>
              <a:buSzPts val="1400"/>
              <a:buFont typeface="Montserrat"/>
              <a:buChar char="○"/>
              <a:defRPr/>
            </a:lvl2pPr>
            <a:lvl3pPr indent="-317500" lvl="2" marL="1371600" rtl="0">
              <a:spcBef>
                <a:spcPts val="1600"/>
              </a:spcBef>
              <a:spcAft>
                <a:spcPts val="0"/>
              </a:spcAft>
              <a:buSzPts val="1400"/>
              <a:buFont typeface="Montserrat"/>
              <a:buChar char="■"/>
              <a:defRPr/>
            </a:lvl3pPr>
            <a:lvl4pPr indent="-317500" lvl="3" marL="1828800" rtl="0">
              <a:spcBef>
                <a:spcPts val="1600"/>
              </a:spcBef>
              <a:spcAft>
                <a:spcPts val="0"/>
              </a:spcAft>
              <a:buSzPts val="1400"/>
              <a:buFont typeface="Montserrat"/>
              <a:buChar char="●"/>
              <a:defRPr/>
            </a:lvl4pPr>
            <a:lvl5pPr indent="-317500" lvl="4" marL="2286000" rtl="0">
              <a:spcBef>
                <a:spcPts val="1600"/>
              </a:spcBef>
              <a:spcAft>
                <a:spcPts val="0"/>
              </a:spcAft>
              <a:buSzPts val="1400"/>
              <a:buFont typeface="Montserrat"/>
              <a:buChar char="○"/>
              <a:defRPr/>
            </a:lvl5pPr>
            <a:lvl6pPr indent="-317500" lvl="5" marL="2743200" rtl="0">
              <a:spcBef>
                <a:spcPts val="1600"/>
              </a:spcBef>
              <a:spcAft>
                <a:spcPts val="0"/>
              </a:spcAft>
              <a:buSzPts val="1400"/>
              <a:buFont typeface="Montserrat"/>
              <a:buChar char="■"/>
              <a:defRPr/>
            </a:lvl6pPr>
            <a:lvl7pPr indent="-317500" lvl="6" marL="3200400" rtl="0">
              <a:spcBef>
                <a:spcPts val="1600"/>
              </a:spcBef>
              <a:spcAft>
                <a:spcPts val="0"/>
              </a:spcAft>
              <a:buSzPts val="1400"/>
              <a:buFont typeface="Montserrat"/>
              <a:buChar char="●"/>
              <a:defRPr/>
            </a:lvl7pPr>
            <a:lvl8pPr indent="-317500" lvl="7" marL="3657600" rtl="0">
              <a:spcBef>
                <a:spcPts val="1600"/>
              </a:spcBef>
              <a:spcAft>
                <a:spcPts val="0"/>
              </a:spcAft>
              <a:buSzPts val="1400"/>
              <a:buFont typeface="Montserrat"/>
              <a:buChar char="○"/>
              <a:defRPr/>
            </a:lvl8pPr>
            <a:lvl9pPr indent="-317500" lvl="8" marL="4114800" rtl="0">
              <a:spcBef>
                <a:spcPts val="1600"/>
              </a:spcBef>
              <a:spcAft>
                <a:spcPts val="1600"/>
              </a:spcAft>
              <a:buSzPts val="1400"/>
              <a:buFont typeface="Montserrat"/>
              <a:buChar char="■"/>
              <a:defRPr/>
            </a:lvl9pPr>
          </a:lstStyle>
          <a:p/>
        </p:txBody>
      </p:sp>
      <p:sp>
        <p:nvSpPr>
          <p:cNvPr id="85" name="Google Shape;85;p14"/>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
    <p:spTree>
      <p:nvGrpSpPr>
        <p:cNvPr id="87" name="Shape 87"/>
        <p:cNvGrpSpPr/>
        <p:nvPr/>
      </p:nvGrpSpPr>
      <p:grpSpPr>
        <a:xfrm>
          <a:off x="0" y="0"/>
          <a:ext cx="0" cy="0"/>
          <a:chOff x="0" y="0"/>
          <a:chExt cx="0" cy="0"/>
        </a:xfrm>
      </p:grpSpPr>
      <p:sp>
        <p:nvSpPr>
          <p:cNvPr id="88" name="Google Shape;88;p15"/>
          <p:cNvSpPr txBox="1"/>
          <p:nvPr>
            <p:ph type="title"/>
          </p:nvPr>
        </p:nvSpPr>
        <p:spPr>
          <a:xfrm>
            <a:off x="2349750" y="2983300"/>
            <a:ext cx="4444500" cy="436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800"/>
              <a:buNone/>
              <a:defRPr sz="20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15"/>
          <p:cNvSpPr txBox="1"/>
          <p:nvPr>
            <p:ph idx="1" type="subTitle"/>
          </p:nvPr>
        </p:nvSpPr>
        <p:spPr>
          <a:xfrm>
            <a:off x="2401225" y="1875675"/>
            <a:ext cx="4444500" cy="10752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90" name="Google Shape;90;p15"/>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1">
    <p:spTree>
      <p:nvGrpSpPr>
        <p:cNvPr id="92" name="Shape 92"/>
        <p:cNvGrpSpPr/>
        <p:nvPr/>
      </p:nvGrpSpPr>
      <p:grpSpPr>
        <a:xfrm>
          <a:off x="0" y="0"/>
          <a:ext cx="0" cy="0"/>
          <a:chOff x="0" y="0"/>
          <a:chExt cx="0" cy="0"/>
        </a:xfrm>
      </p:grpSpPr>
      <p:sp>
        <p:nvSpPr>
          <p:cNvPr id="93" name="Google Shape;93;p16"/>
          <p:cNvSpPr txBox="1"/>
          <p:nvPr>
            <p:ph idx="1" type="subTitle"/>
          </p:nvPr>
        </p:nvSpPr>
        <p:spPr>
          <a:xfrm>
            <a:off x="4831825" y="1187550"/>
            <a:ext cx="3389400" cy="81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4" name="Google Shape;94;p16"/>
          <p:cNvSpPr txBox="1"/>
          <p:nvPr>
            <p:ph type="title"/>
          </p:nvPr>
        </p:nvSpPr>
        <p:spPr>
          <a:xfrm>
            <a:off x="4831825" y="444250"/>
            <a:ext cx="3389400" cy="862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Font typeface="Roboto Condensed"/>
              <a:buNone/>
              <a:defRPr>
                <a:latin typeface="Roboto Condensed"/>
                <a:ea typeface="Roboto Condensed"/>
                <a:cs typeface="Roboto Condensed"/>
                <a:sym typeface="Roboto Condensed"/>
              </a:defRPr>
            </a:lvl2pPr>
            <a:lvl3pPr lvl="2" rtl="0">
              <a:spcBef>
                <a:spcPts val="0"/>
              </a:spcBef>
              <a:spcAft>
                <a:spcPts val="0"/>
              </a:spcAft>
              <a:buSzPts val="2800"/>
              <a:buFont typeface="Roboto Condensed"/>
              <a:buNone/>
              <a:defRPr>
                <a:latin typeface="Roboto Condensed"/>
                <a:ea typeface="Roboto Condensed"/>
                <a:cs typeface="Roboto Condensed"/>
                <a:sym typeface="Roboto Condensed"/>
              </a:defRPr>
            </a:lvl3pPr>
            <a:lvl4pPr lvl="3" rtl="0">
              <a:spcBef>
                <a:spcPts val="0"/>
              </a:spcBef>
              <a:spcAft>
                <a:spcPts val="0"/>
              </a:spcAft>
              <a:buSzPts val="2800"/>
              <a:buFont typeface="Roboto Condensed"/>
              <a:buNone/>
              <a:defRPr>
                <a:latin typeface="Roboto Condensed"/>
                <a:ea typeface="Roboto Condensed"/>
                <a:cs typeface="Roboto Condensed"/>
                <a:sym typeface="Roboto Condensed"/>
              </a:defRPr>
            </a:lvl4pPr>
            <a:lvl5pPr lvl="4" rtl="0">
              <a:spcBef>
                <a:spcPts val="0"/>
              </a:spcBef>
              <a:spcAft>
                <a:spcPts val="0"/>
              </a:spcAft>
              <a:buSzPts val="2800"/>
              <a:buFont typeface="Roboto Condensed"/>
              <a:buNone/>
              <a:defRPr>
                <a:latin typeface="Roboto Condensed"/>
                <a:ea typeface="Roboto Condensed"/>
                <a:cs typeface="Roboto Condensed"/>
                <a:sym typeface="Roboto Condensed"/>
              </a:defRPr>
            </a:lvl5pPr>
            <a:lvl6pPr lvl="5" rtl="0">
              <a:spcBef>
                <a:spcPts val="0"/>
              </a:spcBef>
              <a:spcAft>
                <a:spcPts val="0"/>
              </a:spcAft>
              <a:buSzPts val="2800"/>
              <a:buFont typeface="Roboto Condensed"/>
              <a:buNone/>
              <a:defRPr>
                <a:latin typeface="Roboto Condensed"/>
                <a:ea typeface="Roboto Condensed"/>
                <a:cs typeface="Roboto Condensed"/>
                <a:sym typeface="Roboto Condensed"/>
              </a:defRPr>
            </a:lvl6pPr>
            <a:lvl7pPr lvl="6" rtl="0">
              <a:spcBef>
                <a:spcPts val="0"/>
              </a:spcBef>
              <a:spcAft>
                <a:spcPts val="0"/>
              </a:spcAft>
              <a:buSzPts val="2800"/>
              <a:buFont typeface="Roboto Condensed"/>
              <a:buNone/>
              <a:defRPr>
                <a:latin typeface="Roboto Condensed"/>
                <a:ea typeface="Roboto Condensed"/>
                <a:cs typeface="Roboto Condensed"/>
                <a:sym typeface="Roboto Condensed"/>
              </a:defRPr>
            </a:lvl7pPr>
            <a:lvl8pPr lvl="7" rtl="0">
              <a:spcBef>
                <a:spcPts val="0"/>
              </a:spcBef>
              <a:spcAft>
                <a:spcPts val="0"/>
              </a:spcAft>
              <a:buSzPts val="2800"/>
              <a:buFont typeface="Roboto Condensed"/>
              <a:buNone/>
              <a:defRPr>
                <a:latin typeface="Roboto Condensed"/>
                <a:ea typeface="Roboto Condensed"/>
                <a:cs typeface="Roboto Condensed"/>
                <a:sym typeface="Roboto Condensed"/>
              </a:defRPr>
            </a:lvl8pPr>
            <a:lvl9pPr lvl="8" rtl="0">
              <a:spcBef>
                <a:spcPts val="0"/>
              </a:spcBef>
              <a:spcAft>
                <a:spcPts val="0"/>
              </a:spcAft>
              <a:buSzPts val="2800"/>
              <a:buFont typeface="Roboto Condensed"/>
              <a:buNone/>
              <a:defRPr>
                <a:latin typeface="Roboto Condensed"/>
                <a:ea typeface="Roboto Condensed"/>
                <a:cs typeface="Roboto Condensed"/>
                <a:sym typeface="Roboto Condensed"/>
              </a:defRPr>
            </a:lvl9pPr>
          </a:lstStyle>
          <a:p/>
        </p:txBody>
      </p:sp>
      <p:sp>
        <p:nvSpPr>
          <p:cNvPr id="95" name="Google Shape;95;p16"/>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6"/>
          <p:cNvSpPr txBox="1"/>
          <p:nvPr>
            <p:ph idx="2" type="subTitle"/>
          </p:nvPr>
        </p:nvSpPr>
        <p:spPr>
          <a:xfrm>
            <a:off x="4831825" y="2230100"/>
            <a:ext cx="3389400" cy="3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8" name="Google Shape;98;p16"/>
          <p:cNvSpPr txBox="1"/>
          <p:nvPr>
            <p:ph idx="3" type="subTitle"/>
          </p:nvPr>
        </p:nvSpPr>
        <p:spPr>
          <a:xfrm>
            <a:off x="4831825" y="2517962"/>
            <a:ext cx="3389400" cy="53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99" name="Google Shape;99;p16"/>
          <p:cNvSpPr txBox="1"/>
          <p:nvPr>
            <p:ph idx="4" type="subTitle"/>
          </p:nvPr>
        </p:nvSpPr>
        <p:spPr>
          <a:xfrm>
            <a:off x="4831825" y="3295500"/>
            <a:ext cx="3389400" cy="3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0" name="Google Shape;100;p16"/>
          <p:cNvSpPr txBox="1"/>
          <p:nvPr>
            <p:ph idx="5" type="subTitle"/>
          </p:nvPr>
        </p:nvSpPr>
        <p:spPr>
          <a:xfrm>
            <a:off x="4831825" y="3583362"/>
            <a:ext cx="3389400" cy="53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1" name="Shape 101"/>
        <p:cNvGrpSpPr/>
        <p:nvPr/>
      </p:nvGrpSpPr>
      <p:grpSpPr>
        <a:xfrm>
          <a:off x="0" y="0"/>
          <a:ext cx="0" cy="0"/>
          <a:chOff x="0" y="0"/>
          <a:chExt cx="0" cy="0"/>
        </a:xfrm>
      </p:grpSpPr>
      <p:sp>
        <p:nvSpPr>
          <p:cNvPr id="102" name="Google Shape;102;p17"/>
          <p:cNvSpPr txBox="1"/>
          <p:nvPr>
            <p:ph type="title"/>
          </p:nvPr>
        </p:nvSpPr>
        <p:spPr>
          <a:xfrm>
            <a:off x="713475" y="539500"/>
            <a:ext cx="77172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7"/>
          <p:cNvSpPr txBox="1"/>
          <p:nvPr>
            <p:ph idx="1" type="subTitle"/>
          </p:nvPr>
        </p:nvSpPr>
        <p:spPr>
          <a:xfrm>
            <a:off x="5838825" y="1801475"/>
            <a:ext cx="1600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4" name="Google Shape;104;p17"/>
          <p:cNvSpPr txBox="1"/>
          <p:nvPr>
            <p:ph idx="2" type="subTitle"/>
          </p:nvPr>
        </p:nvSpPr>
        <p:spPr>
          <a:xfrm>
            <a:off x="5838825" y="2234725"/>
            <a:ext cx="1600200" cy="5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5" name="Google Shape;105;p17"/>
          <p:cNvSpPr txBox="1"/>
          <p:nvPr>
            <p:ph idx="3" type="subTitle"/>
          </p:nvPr>
        </p:nvSpPr>
        <p:spPr>
          <a:xfrm>
            <a:off x="3771975" y="1801475"/>
            <a:ext cx="1600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6" name="Google Shape;106;p17"/>
          <p:cNvSpPr txBox="1"/>
          <p:nvPr>
            <p:ph idx="4" type="subTitle"/>
          </p:nvPr>
        </p:nvSpPr>
        <p:spPr>
          <a:xfrm>
            <a:off x="3771975" y="2234725"/>
            <a:ext cx="1600200" cy="5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7" name="Google Shape;107;p17"/>
          <p:cNvSpPr txBox="1"/>
          <p:nvPr>
            <p:ph idx="5" type="subTitle"/>
          </p:nvPr>
        </p:nvSpPr>
        <p:spPr>
          <a:xfrm>
            <a:off x="1704975" y="1801475"/>
            <a:ext cx="1600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8" name="Google Shape;108;p17"/>
          <p:cNvSpPr txBox="1"/>
          <p:nvPr>
            <p:ph idx="6" type="subTitle"/>
          </p:nvPr>
        </p:nvSpPr>
        <p:spPr>
          <a:xfrm>
            <a:off x="1704975" y="2234725"/>
            <a:ext cx="1600200" cy="53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09" name="Google Shape;109;p17"/>
          <p:cNvSpPr txBox="1"/>
          <p:nvPr>
            <p:ph hasCustomPrompt="1" idx="7" type="title"/>
          </p:nvPr>
        </p:nvSpPr>
        <p:spPr>
          <a:xfrm>
            <a:off x="1865075" y="3916575"/>
            <a:ext cx="12801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dk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10" name="Google Shape;110;p17"/>
          <p:cNvSpPr txBox="1"/>
          <p:nvPr>
            <p:ph hasCustomPrompt="1" idx="8" type="title"/>
          </p:nvPr>
        </p:nvSpPr>
        <p:spPr>
          <a:xfrm>
            <a:off x="3931950" y="3916575"/>
            <a:ext cx="12801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dk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11" name="Google Shape;111;p17"/>
          <p:cNvSpPr txBox="1"/>
          <p:nvPr>
            <p:ph hasCustomPrompt="1" idx="9" type="title"/>
          </p:nvPr>
        </p:nvSpPr>
        <p:spPr>
          <a:xfrm>
            <a:off x="5998875" y="3916575"/>
            <a:ext cx="12801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1800"/>
              <a:buNone/>
              <a:defRPr sz="1800">
                <a:solidFill>
                  <a:schemeClr val="dk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a:r>
              <a:t>xx%</a:t>
            </a:r>
          </a:p>
        </p:txBody>
      </p:sp>
      <p:sp>
        <p:nvSpPr>
          <p:cNvPr id="112" name="Google Shape;112;p17"/>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
    <p:spTree>
      <p:nvGrpSpPr>
        <p:cNvPr id="114" name="Shape 114"/>
        <p:cNvGrpSpPr/>
        <p:nvPr/>
      </p:nvGrpSpPr>
      <p:grpSpPr>
        <a:xfrm>
          <a:off x="0" y="0"/>
          <a:ext cx="0" cy="0"/>
          <a:chOff x="0" y="0"/>
          <a:chExt cx="0" cy="0"/>
        </a:xfrm>
      </p:grpSpPr>
      <p:sp>
        <p:nvSpPr>
          <p:cNvPr id="115" name="Google Shape;115;p18"/>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18"/>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cxnSp>
        <p:nvCxnSpPr>
          <p:cNvPr id="118" name="Google Shape;118;p18"/>
          <p:cNvCxnSpPr/>
          <p:nvPr/>
        </p:nvCxnSpPr>
        <p:spPr>
          <a:xfrm flipH="1" rot="10800000">
            <a:off x="-10" y="4343371"/>
            <a:ext cx="6172200" cy="19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
    <p:spTree>
      <p:nvGrpSpPr>
        <p:cNvPr id="119" name="Shape 119"/>
        <p:cNvGrpSpPr/>
        <p:nvPr/>
      </p:nvGrpSpPr>
      <p:grpSpPr>
        <a:xfrm>
          <a:off x="0" y="0"/>
          <a:ext cx="0" cy="0"/>
          <a:chOff x="0" y="0"/>
          <a:chExt cx="0" cy="0"/>
        </a:xfrm>
      </p:grpSpPr>
      <p:sp>
        <p:nvSpPr>
          <p:cNvPr id="120" name="Google Shape;120;p19"/>
          <p:cNvSpPr txBox="1"/>
          <p:nvPr>
            <p:ph type="title"/>
          </p:nvPr>
        </p:nvSpPr>
        <p:spPr>
          <a:xfrm>
            <a:off x="713225" y="539500"/>
            <a:ext cx="77178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1" name="Google Shape;121;p19"/>
          <p:cNvSpPr txBox="1"/>
          <p:nvPr>
            <p:ph idx="1" type="subTitle"/>
          </p:nvPr>
        </p:nvSpPr>
        <p:spPr>
          <a:xfrm>
            <a:off x="839650" y="2265775"/>
            <a:ext cx="21045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2" name="Google Shape;122;p19"/>
          <p:cNvSpPr txBox="1"/>
          <p:nvPr>
            <p:ph idx="2" type="subTitle"/>
          </p:nvPr>
        </p:nvSpPr>
        <p:spPr>
          <a:xfrm>
            <a:off x="839428" y="2653452"/>
            <a:ext cx="21045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3" name="Google Shape;123;p19"/>
          <p:cNvSpPr txBox="1"/>
          <p:nvPr>
            <p:ph idx="3" type="subTitle"/>
          </p:nvPr>
        </p:nvSpPr>
        <p:spPr>
          <a:xfrm>
            <a:off x="3407250" y="2265775"/>
            <a:ext cx="23295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4" name="Google Shape;124;p19"/>
          <p:cNvSpPr txBox="1"/>
          <p:nvPr>
            <p:ph idx="4" type="subTitle"/>
          </p:nvPr>
        </p:nvSpPr>
        <p:spPr>
          <a:xfrm>
            <a:off x="3517069" y="2653470"/>
            <a:ext cx="21045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5" name="Google Shape;125;p19"/>
          <p:cNvSpPr txBox="1"/>
          <p:nvPr>
            <p:ph idx="5" type="subTitle"/>
          </p:nvPr>
        </p:nvSpPr>
        <p:spPr>
          <a:xfrm>
            <a:off x="6194645" y="2265775"/>
            <a:ext cx="21045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6" name="Google Shape;126;p19"/>
          <p:cNvSpPr txBox="1"/>
          <p:nvPr>
            <p:ph idx="6" type="subTitle"/>
          </p:nvPr>
        </p:nvSpPr>
        <p:spPr>
          <a:xfrm>
            <a:off x="6194710" y="2653452"/>
            <a:ext cx="2104500" cy="87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27" name="Google Shape;127;p19"/>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9">
    <p:spTree>
      <p:nvGrpSpPr>
        <p:cNvPr id="129" name="Shape 129"/>
        <p:cNvGrpSpPr/>
        <p:nvPr/>
      </p:nvGrpSpPr>
      <p:grpSpPr>
        <a:xfrm>
          <a:off x="0" y="0"/>
          <a:ext cx="0" cy="0"/>
          <a:chOff x="0" y="0"/>
          <a:chExt cx="0" cy="0"/>
        </a:xfrm>
      </p:grpSpPr>
      <p:sp>
        <p:nvSpPr>
          <p:cNvPr id="130" name="Google Shape;130;p20"/>
          <p:cNvSpPr txBox="1"/>
          <p:nvPr>
            <p:ph type="title"/>
          </p:nvPr>
        </p:nvSpPr>
        <p:spPr>
          <a:xfrm>
            <a:off x="713225" y="539500"/>
            <a:ext cx="3081300" cy="478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20"/>
          <p:cNvSpPr txBox="1"/>
          <p:nvPr>
            <p:ph idx="1" type="subTitle"/>
          </p:nvPr>
        </p:nvSpPr>
        <p:spPr>
          <a:xfrm>
            <a:off x="713225" y="1746432"/>
            <a:ext cx="30813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32" name="Google Shape;132;p20"/>
          <p:cNvSpPr txBox="1"/>
          <p:nvPr>
            <p:ph idx="2" type="subTitle"/>
          </p:nvPr>
        </p:nvSpPr>
        <p:spPr>
          <a:xfrm>
            <a:off x="713225" y="2814249"/>
            <a:ext cx="30813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33" name="Google Shape;133;p20"/>
          <p:cNvSpPr txBox="1"/>
          <p:nvPr>
            <p:ph idx="3" type="subTitle"/>
          </p:nvPr>
        </p:nvSpPr>
        <p:spPr>
          <a:xfrm>
            <a:off x="713225" y="3881076"/>
            <a:ext cx="3081300" cy="478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34" name="Google Shape;134;p20"/>
          <p:cNvSpPr txBox="1"/>
          <p:nvPr>
            <p:ph idx="4" type="subTitle"/>
          </p:nvPr>
        </p:nvSpPr>
        <p:spPr>
          <a:xfrm>
            <a:off x="713064" y="3454695"/>
            <a:ext cx="3081600" cy="39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5" name="Google Shape;135;p20"/>
          <p:cNvSpPr txBox="1"/>
          <p:nvPr>
            <p:ph idx="5" type="subTitle"/>
          </p:nvPr>
        </p:nvSpPr>
        <p:spPr>
          <a:xfrm>
            <a:off x="713064" y="2387670"/>
            <a:ext cx="3081600" cy="39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6" name="Google Shape;136;p20"/>
          <p:cNvSpPr txBox="1"/>
          <p:nvPr>
            <p:ph idx="6" type="subTitle"/>
          </p:nvPr>
        </p:nvSpPr>
        <p:spPr>
          <a:xfrm>
            <a:off x="713064" y="1313583"/>
            <a:ext cx="3081600" cy="39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7" name="Google Shape;137;p20"/>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cxnSp>
        <p:nvCxnSpPr>
          <p:cNvPr id="13" name="Google Shape;13;p3"/>
          <p:cNvCxnSpPr/>
          <p:nvPr/>
        </p:nvCxnSpPr>
        <p:spPr>
          <a:xfrm rot="10800000">
            <a:off x="5039600" y="2829775"/>
            <a:ext cx="1863600" cy="0"/>
          </a:xfrm>
          <a:prstGeom prst="straightConnector1">
            <a:avLst/>
          </a:prstGeom>
          <a:noFill/>
          <a:ln cap="flat" cmpd="sng" w="9525">
            <a:solidFill>
              <a:schemeClr val="lt2"/>
            </a:solidFill>
            <a:prstDash val="solid"/>
            <a:round/>
            <a:headEnd len="med" w="med" type="none"/>
            <a:tailEnd len="med" w="med" type="none"/>
          </a:ln>
        </p:spPr>
      </p:cxnSp>
      <p:sp>
        <p:nvSpPr>
          <p:cNvPr id="14" name="Google Shape;14;p3"/>
          <p:cNvSpPr/>
          <p:nvPr/>
        </p:nvSpPr>
        <p:spPr>
          <a:xfrm>
            <a:off x="5324895" y="-331675"/>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a:off x="4492445" y="1528425"/>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1371778">
            <a:off x="6872858" y="2459916"/>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713225" y="2408875"/>
            <a:ext cx="4838700" cy="841800"/>
          </a:xfrm>
          <a:prstGeom prst="rect">
            <a:avLst/>
          </a:prstGeom>
        </p:spPr>
        <p:txBody>
          <a:bodyPr anchorCtr="0" anchor="ctr" bIns="91425" lIns="91425" spcFirstLastPara="1" rIns="91425" wrap="square" tIns="91425">
            <a:noAutofit/>
          </a:bodyPr>
          <a:lstStyle>
            <a:lvl1pPr lvl="0">
              <a:lnSpc>
                <a:spcPct val="75000"/>
              </a:lnSpc>
              <a:spcBef>
                <a:spcPts val="0"/>
              </a:spcBef>
              <a:spcAft>
                <a:spcPts val="0"/>
              </a:spcAft>
              <a:buClr>
                <a:schemeClr val="dk1"/>
              </a:buClr>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13225" y="539500"/>
            <a:ext cx="2765400" cy="15672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12000"/>
              <a:buNone/>
              <a:defRPr b="0" sz="12000">
                <a:solidFill>
                  <a:schemeClr val="dk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txBox="1"/>
          <p:nvPr>
            <p:ph idx="1" type="subTitle"/>
          </p:nvPr>
        </p:nvSpPr>
        <p:spPr>
          <a:xfrm>
            <a:off x="713225" y="3611250"/>
            <a:ext cx="3192000" cy="4743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solidFill>
                  <a:schemeClr val="lt2"/>
                </a:solidFill>
              </a:defRPr>
            </a:lvl1pPr>
            <a:lvl2pPr lvl="1" algn="ctr">
              <a:spcBef>
                <a:spcPts val="1600"/>
              </a:spcBef>
              <a:spcAft>
                <a:spcPts val="0"/>
              </a:spcAft>
              <a:buSzPts val="1800"/>
              <a:buNone/>
              <a:defRPr sz="1800"/>
            </a:lvl2pPr>
            <a:lvl3pPr lvl="2" algn="ctr">
              <a:spcBef>
                <a:spcPts val="1600"/>
              </a:spcBef>
              <a:spcAft>
                <a:spcPts val="0"/>
              </a:spcAft>
              <a:buSzPts val="1800"/>
              <a:buNone/>
              <a:defRPr sz="1800"/>
            </a:lvl3pPr>
            <a:lvl4pPr lvl="3" algn="ctr">
              <a:spcBef>
                <a:spcPts val="1600"/>
              </a:spcBef>
              <a:spcAft>
                <a:spcPts val="0"/>
              </a:spcAft>
              <a:buSzPts val="1800"/>
              <a:buNone/>
              <a:defRPr sz="1800"/>
            </a:lvl4pPr>
            <a:lvl5pPr lvl="4" algn="ctr">
              <a:spcBef>
                <a:spcPts val="1600"/>
              </a:spcBef>
              <a:spcAft>
                <a:spcPts val="0"/>
              </a:spcAft>
              <a:buSzPts val="1800"/>
              <a:buNone/>
              <a:defRPr sz="1800"/>
            </a:lvl5pPr>
            <a:lvl6pPr lvl="5" algn="ctr">
              <a:spcBef>
                <a:spcPts val="1600"/>
              </a:spcBef>
              <a:spcAft>
                <a:spcPts val="0"/>
              </a:spcAft>
              <a:buSzPts val="1800"/>
              <a:buNone/>
              <a:defRPr sz="1800"/>
            </a:lvl6pPr>
            <a:lvl7pPr lvl="6" algn="ctr">
              <a:spcBef>
                <a:spcPts val="1600"/>
              </a:spcBef>
              <a:spcAft>
                <a:spcPts val="0"/>
              </a:spcAft>
              <a:buSzPts val="1800"/>
              <a:buNone/>
              <a:defRPr sz="1800"/>
            </a:lvl7pPr>
            <a:lvl8pPr lvl="7" algn="ctr">
              <a:spcBef>
                <a:spcPts val="1600"/>
              </a:spcBef>
              <a:spcAft>
                <a:spcPts val="0"/>
              </a:spcAft>
              <a:buSzPts val="1800"/>
              <a:buNone/>
              <a:defRPr sz="1800"/>
            </a:lvl8pPr>
            <a:lvl9pPr lvl="8" algn="ctr">
              <a:spcBef>
                <a:spcPts val="1600"/>
              </a:spcBef>
              <a:spcAft>
                <a:spcPts val="1600"/>
              </a:spcAft>
              <a:buSzPts val="1800"/>
              <a:buNone/>
              <a:defRPr sz="1800"/>
            </a:lvl9pPr>
          </a:lstStyle>
          <a:p/>
        </p:txBody>
      </p:sp>
      <p:sp>
        <p:nvSpPr>
          <p:cNvPr id="20" name="Google Shape;20;p3"/>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8">
    <p:spTree>
      <p:nvGrpSpPr>
        <p:cNvPr id="139" name="Shape 139"/>
        <p:cNvGrpSpPr/>
        <p:nvPr/>
      </p:nvGrpSpPr>
      <p:grpSpPr>
        <a:xfrm>
          <a:off x="0" y="0"/>
          <a:ext cx="0" cy="0"/>
          <a:chOff x="0" y="0"/>
          <a:chExt cx="0" cy="0"/>
        </a:xfrm>
      </p:grpSpPr>
      <p:sp>
        <p:nvSpPr>
          <p:cNvPr id="140" name="Google Shape;140;p21"/>
          <p:cNvSpPr txBox="1"/>
          <p:nvPr>
            <p:ph type="title"/>
          </p:nvPr>
        </p:nvSpPr>
        <p:spPr>
          <a:xfrm>
            <a:off x="2200100" y="539500"/>
            <a:ext cx="47514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21"/>
          <p:cNvSpPr txBox="1"/>
          <p:nvPr>
            <p:ph idx="1" type="subTitle"/>
          </p:nvPr>
        </p:nvSpPr>
        <p:spPr>
          <a:xfrm>
            <a:off x="2200100" y="1715075"/>
            <a:ext cx="2051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2" name="Google Shape;142;p21"/>
          <p:cNvSpPr txBox="1"/>
          <p:nvPr>
            <p:ph idx="2" type="subTitle"/>
          </p:nvPr>
        </p:nvSpPr>
        <p:spPr>
          <a:xfrm>
            <a:off x="2200100" y="2112291"/>
            <a:ext cx="2051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3" name="Google Shape;143;p21"/>
          <p:cNvSpPr txBox="1"/>
          <p:nvPr>
            <p:ph idx="3" type="subTitle"/>
          </p:nvPr>
        </p:nvSpPr>
        <p:spPr>
          <a:xfrm>
            <a:off x="4881608" y="1715075"/>
            <a:ext cx="20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4" name="Google Shape;144;p21"/>
          <p:cNvSpPr txBox="1"/>
          <p:nvPr>
            <p:ph idx="4" type="subTitle"/>
          </p:nvPr>
        </p:nvSpPr>
        <p:spPr>
          <a:xfrm>
            <a:off x="4890583" y="2112291"/>
            <a:ext cx="2051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5" name="Google Shape;145;p21"/>
          <p:cNvSpPr txBox="1"/>
          <p:nvPr>
            <p:ph idx="5" type="subTitle"/>
          </p:nvPr>
        </p:nvSpPr>
        <p:spPr>
          <a:xfrm>
            <a:off x="2200100" y="3536097"/>
            <a:ext cx="2051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6" name="Google Shape;146;p21"/>
          <p:cNvSpPr txBox="1"/>
          <p:nvPr>
            <p:ph idx="6" type="subTitle"/>
          </p:nvPr>
        </p:nvSpPr>
        <p:spPr>
          <a:xfrm>
            <a:off x="2200100" y="3933300"/>
            <a:ext cx="2051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7" name="Google Shape;147;p21"/>
          <p:cNvSpPr txBox="1"/>
          <p:nvPr>
            <p:ph idx="7" type="subTitle"/>
          </p:nvPr>
        </p:nvSpPr>
        <p:spPr>
          <a:xfrm>
            <a:off x="4881608" y="3536097"/>
            <a:ext cx="20697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8" name="Google Shape;148;p21"/>
          <p:cNvSpPr txBox="1"/>
          <p:nvPr>
            <p:ph idx="8" type="subTitle"/>
          </p:nvPr>
        </p:nvSpPr>
        <p:spPr>
          <a:xfrm>
            <a:off x="4881608" y="3933300"/>
            <a:ext cx="20697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49" name="Google Shape;149;p21"/>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
    <p:spTree>
      <p:nvGrpSpPr>
        <p:cNvPr id="151" name="Shape 151"/>
        <p:cNvGrpSpPr/>
        <p:nvPr/>
      </p:nvGrpSpPr>
      <p:grpSpPr>
        <a:xfrm>
          <a:off x="0" y="0"/>
          <a:ext cx="0" cy="0"/>
          <a:chOff x="0" y="0"/>
          <a:chExt cx="0" cy="0"/>
        </a:xfrm>
      </p:grpSpPr>
      <p:sp>
        <p:nvSpPr>
          <p:cNvPr id="152" name="Google Shape;152;p22"/>
          <p:cNvSpPr txBox="1"/>
          <p:nvPr>
            <p:ph idx="1" type="subTitle"/>
          </p:nvPr>
        </p:nvSpPr>
        <p:spPr>
          <a:xfrm>
            <a:off x="713225" y="2305625"/>
            <a:ext cx="1783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3" name="Google Shape;153;p22"/>
          <p:cNvSpPr txBox="1"/>
          <p:nvPr>
            <p:ph idx="2" type="subTitle"/>
          </p:nvPr>
        </p:nvSpPr>
        <p:spPr>
          <a:xfrm>
            <a:off x="713225" y="2702846"/>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4" name="Google Shape;154;p22"/>
          <p:cNvSpPr txBox="1"/>
          <p:nvPr>
            <p:ph idx="3" type="subTitle"/>
          </p:nvPr>
        </p:nvSpPr>
        <p:spPr>
          <a:xfrm>
            <a:off x="2672647" y="2305613"/>
            <a:ext cx="17988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5" name="Google Shape;155;p22"/>
          <p:cNvSpPr txBox="1"/>
          <p:nvPr>
            <p:ph idx="4" type="subTitle"/>
          </p:nvPr>
        </p:nvSpPr>
        <p:spPr>
          <a:xfrm>
            <a:off x="2680446" y="2702834"/>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6" name="Google Shape;156;p22"/>
          <p:cNvSpPr txBox="1"/>
          <p:nvPr>
            <p:ph idx="5" type="subTitle"/>
          </p:nvPr>
        </p:nvSpPr>
        <p:spPr>
          <a:xfrm>
            <a:off x="4647674" y="2305625"/>
            <a:ext cx="17832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7" name="Google Shape;157;p22"/>
          <p:cNvSpPr txBox="1"/>
          <p:nvPr>
            <p:ph idx="6" type="subTitle"/>
          </p:nvPr>
        </p:nvSpPr>
        <p:spPr>
          <a:xfrm>
            <a:off x="4647674" y="2702846"/>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8" name="Google Shape;158;p22"/>
          <p:cNvSpPr txBox="1"/>
          <p:nvPr>
            <p:ph idx="7" type="subTitle"/>
          </p:nvPr>
        </p:nvSpPr>
        <p:spPr>
          <a:xfrm>
            <a:off x="6607095" y="2305613"/>
            <a:ext cx="17988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b="1">
                <a:solidFill>
                  <a:schemeClr val="lt2"/>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9" name="Google Shape;159;p22"/>
          <p:cNvSpPr txBox="1"/>
          <p:nvPr>
            <p:ph idx="8" type="subTitle"/>
          </p:nvPr>
        </p:nvSpPr>
        <p:spPr>
          <a:xfrm>
            <a:off x="6614895" y="2702834"/>
            <a:ext cx="1783200" cy="81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0" name="Google Shape;160;p22"/>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1" name="Shape 161"/>
        <p:cNvGrpSpPr/>
        <p:nvPr/>
      </p:nvGrpSpPr>
      <p:grpSpPr>
        <a:xfrm>
          <a:off x="0" y="0"/>
          <a:ext cx="0" cy="0"/>
          <a:chOff x="0" y="0"/>
          <a:chExt cx="0" cy="0"/>
        </a:xfrm>
      </p:grpSpPr>
      <p:sp>
        <p:nvSpPr>
          <p:cNvPr id="162" name="Google Shape;162;p23"/>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3" name="Google Shape;163;p23"/>
          <p:cNvSpPr txBox="1"/>
          <p:nvPr>
            <p:ph idx="1" type="subTitle"/>
          </p:nvPr>
        </p:nvSpPr>
        <p:spPr>
          <a:xfrm>
            <a:off x="1392075" y="1840487"/>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64" name="Google Shape;164;p23"/>
          <p:cNvSpPr txBox="1"/>
          <p:nvPr>
            <p:ph idx="2" type="subTitle"/>
          </p:nvPr>
        </p:nvSpPr>
        <p:spPr>
          <a:xfrm>
            <a:off x="1392075" y="2192455"/>
            <a:ext cx="1572000" cy="58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5" name="Google Shape;165;p23"/>
          <p:cNvSpPr txBox="1"/>
          <p:nvPr>
            <p:ph idx="3" type="subTitle"/>
          </p:nvPr>
        </p:nvSpPr>
        <p:spPr>
          <a:xfrm>
            <a:off x="3791454" y="1840475"/>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66" name="Google Shape;166;p23"/>
          <p:cNvSpPr txBox="1"/>
          <p:nvPr>
            <p:ph idx="4" type="subTitle"/>
          </p:nvPr>
        </p:nvSpPr>
        <p:spPr>
          <a:xfrm>
            <a:off x="3791454" y="2199866"/>
            <a:ext cx="1572000" cy="58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7" name="Google Shape;167;p23"/>
          <p:cNvSpPr txBox="1"/>
          <p:nvPr>
            <p:ph idx="5" type="subTitle"/>
          </p:nvPr>
        </p:nvSpPr>
        <p:spPr>
          <a:xfrm>
            <a:off x="6190853" y="1840488"/>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68" name="Google Shape;168;p23"/>
          <p:cNvSpPr txBox="1"/>
          <p:nvPr>
            <p:ph idx="6" type="subTitle"/>
          </p:nvPr>
        </p:nvSpPr>
        <p:spPr>
          <a:xfrm>
            <a:off x="6190853" y="2199870"/>
            <a:ext cx="1572000" cy="58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69" name="Google Shape;169;p23"/>
          <p:cNvSpPr txBox="1"/>
          <p:nvPr>
            <p:ph idx="7" type="subTitle"/>
          </p:nvPr>
        </p:nvSpPr>
        <p:spPr>
          <a:xfrm>
            <a:off x="1392075" y="3622903"/>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70" name="Google Shape;170;p23"/>
          <p:cNvSpPr txBox="1"/>
          <p:nvPr>
            <p:ph idx="8" type="subTitle"/>
          </p:nvPr>
        </p:nvSpPr>
        <p:spPr>
          <a:xfrm>
            <a:off x="1392075" y="3973783"/>
            <a:ext cx="1572000" cy="5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1" name="Google Shape;171;p23"/>
          <p:cNvSpPr txBox="1"/>
          <p:nvPr>
            <p:ph idx="9" type="subTitle"/>
          </p:nvPr>
        </p:nvSpPr>
        <p:spPr>
          <a:xfrm>
            <a:off x="3791454" y="3622890"/>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72" name="Google Shape;172;p23"/>
          <p:cNvSpPr txBox="1"/>
          <p:nvPr>
            <p:ph idx="13" type="subTitle"/>
          </p:nvPr>
        </p:nvSpPr>
        <p:spPr>
          <a:xfrm>
            <a:off x="3791454" y="3981275"/>
            <a:ext cx="1572000" cy="5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3" name="Google Shape;173;p23"/>
          <p:cNvSpPr txBox="1"/>
          <p:nvPr>
            <p:ph idx="14" type="subTitle"/>
          </p:nvPr>
        </p:nvSpPr>
        <p:spPr>
          <a:xfrm>
            <a:off x="6190853" y="3622903"/>
            <a:ext cx="1572000" cy="3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800"/>
              <a:buFont typeface="Roboto Condensed"/>
              <a:buNone/>
              <a:defRPr b="1">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74" name="Google Shape;174;p23"/>
          <p:cNvSpPr txBox="1"/>
          <p:nvPr>
            <p:ph idx="15" type="subTitle"/>
          </p:nvPr>
        </p:nvSpPr>
        <p:spPr>
          <a:xfrm>
            <a:off x="6190853" y="3981279"/>
            <a:ext cx="1572000" cy="58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5" name="Google Shape;175;p23"/>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0">
    <p:spTree>
      <p:nvGrpSpPr>
        <p:cNvPr id="177" name="Shape 177"/>
        <p:cNvGrpSpPr/>
        <p:nvPr/>
      </p:nvGrpSpPr>
      <p:grpSpPr>
        <a:xfrm>
          <a:off x="0" y="0"/>
          <a:ext cx="0" cy="0"/>
          <a:chOff x="0" y="0"/>
          <a:chExt cx="0" cy="0"/>
        </a:xfrm>
      </p:grpSpPr>
      <p:sp>
        <p:nvSpPr>
          <p:cNvPr id="178" name="Google Shape;178;p24"/>
          <p:cNvSpPr txBox="1"/>
          <p:nvPr>
            <p:ph type="title"/>
          </p:nvPr>
        </p:nvSpPr>
        <p:spPr>
          <a:xfrm>
            <a:off x="4953125" y="539500"/>
            <a:ext cx="3397200" cy="10782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179" name="Google Shape;179;p24"/>
          <p:cNvSpPr txBox="1"/>
          <p:nvPr>
            <p:ph idx="1" type="subTitle"/>
          </p:nvPr>
        </p:nvSpPr>
        <p:spPr>
          <a:xfrm>
            <a:off x="4953000" y="1467150"/>
            <a:ext cx="2381100" cy="72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800"/>
              <a:buFont typeface="Roboto Condensed"/>
              <a:buNone/>
              <a:defRPr>
                <a:solidFill>
                  <a:schemeClr val="lt2"/>
                </a:solidFill>
              </a:defRPr>
            </a:lvl1pPr>
            <a:lvl2pPr lvl="1"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2"/>
              </a:buClr>
              <a:buSzPts val="1400"/>
              <a:buFont typeface="Roboto Condensed"/>
              <a:buNone/>
              <a:defRPr>
                <a:solidFill>
                  <a:schemeClr val="lt2"/>
                </a:solidFill>
                <a:latin typeface="Roboto Condensed"/>
                <a:ea typeface="Roboto Condensed"/>
                <a:cs typeface="Roboto Condensed"/>
                <a:sym typeface="Roboto Condensed"/>
              </a:defRPr>
            </a:lvl9pPr>
          </a:lstStyle>
          <a:p/>
        </p:txBody>
      </p:sp>
      <p:sp>
        <p:nvSpPr>
          <p:cNvPr id="180" name="Google Shape;180;p24"/>
          <p:cNvSpPr txBox="1"/>
          <p:nvPr>
            <p:ph idx="2" type="subTitle"/>
          </p:nvPr>
        </p:nvSpPr>
        <p:spPr>
          <a:xfrm>
            <a:off x="4953000" y="2196163"/>
            <a:ext cx="2743200" cy="87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1" name="Google Shape;181;p24"/>
          <p:cNvSpPr txBox="1"/>
          <p:nvPr/>
        </p:nvSpPr>
        <p:spPr>
          <a:xfrm>
            <a:off x="4953000" y="3547825"/>
            <a:ext cx="3026100" cy="72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solidFill>
                  <a:schemeClr val="dk1"/>
                </a:solidFill>
                <a:latin typeface="Roboto"/>
                <a:ea typeface="Roboto"/>
                <a:cs typeface="Roboto"/>
                <a:sym typeface="Roboto"/>
              </a:rPr>
              <a:t>CREDITS: This presentation template was created by </a:t>
            </a:r>
            <a:r>
              <a:rPr b="1" lang="en" sz="1100">
                <a:solidFill>
                  <a:schemeClr val="dk1"/>
                </a:solidFill>
                <a:uFill>
                  <a:noFill/>
                </a:uFill>
                <a:latin typeface="Roboto"/>
                <a:ea typeface="Roboto"/>
                <a:cs typeface="Roboto"/>
                <a:sym typeface="Roboto"/>
                <a:hlinkClick r:id="rId2">
                  <a:extLst>
                    <a:ext uri="{A12FA001-AC4F-418D-AE19-62706E023703}">
                      <ahyp:hlinkClr val="tx"/>
                    </a:ext>
                  </a:extLst>
                </a:hlinkClick>
              </a:rPr>
              <a:t>Slidesgo</a:t>
            </a:r>
            <a:r>
              <a:rPr lang="en" sz="1100">
                <a:solidFill>
                  <a:schemeClr val="dk1"/>
                </a:solidFill>
                <a:latin typeface="Roboto"/>
                <a:ea typeface="Roboto"/>
                <a:cs typeface="Roboto"/>
                <a:sym typeface="Roboto"/>
              </a:rPr>
              <a:t>, including icons by </a:t>
            </a:r>
            <a:r>
              <a:rPr b="1" lang="en" sz="1100">
                <a:solidFill>
                  <a:schemeClr val="dk1"/>
                </a:solidFill>
                <a:uFill>
                  <a:noFill/>
                </a:uFill>
                <a:latin typeface="Roboto"/>
                <a:ea typeface="Roboto"/>
                <a:cs typeface="Roboto"/>
                <a:sym typeface="Roboto"/>
                <a:hlinkClick r:id="rId3">
                  <a:extLst>
                    <a:ext uri="{A12FA001-AC4F-418D-AE19-62706E023703}">
                      <ahyp:hlinkClr val="tx"/>
                    </a:ext>
                  </a:extLst>
                </a:hlinkClick>
              </a:rPr>
              <a:t>Flaticon</a:t>
            </a:r>
            <a:r>
              <a:rPr lang="en" sz="1100">
                <a:solidFill>
                  <a:schemeClr val="dk1"/>
                </a:solidFill>
                <a:latin typeface="Roboto"/>
                <a:ea typeface="Roboto"/>
                <a:cs typeface="Roboto"/>
                <a:sym typeface="Roboto"/>
              </a:rPr>
              <a:t>, infographics &amp; images by </a:t>
            </a:r>
            <a:r>
              <a:rPr b="1" lang="en" sz="1100">
                <a:solidFill>
                  <a:schemeClr val="dk1"/>
                </a:solidFill>
                <a:uFill>
                  <a:noFill/>
                </a:uFill>
                <a:latin typeface="Roboto"/>
                <a:ea typeface="Roboto"/>
                <a:cs typeface="Roboto"/>
                <a:sym typeface="Roboto"/>
                <a:hlinkClick r:id="rId4">
                  <a:extLst>
                    <a:ext uri="{A12FA001-AC4F-418D-AE19-62706E023703}">
                      <ahyp:hlinkClr val="tx"/>
                    </a:ext>
                  </a:extLst>
                </a:hlinkClick>
              </a:rPr>
              <a:t>Freepik</a:t>
            </a:r>
            <a:r>
              <a:rPr b="1" lang="en" sz="1100">
                <a:solidFill>
                  <a:schemeClr val="dk1"/>
                </a:solidFill>
                <a:latin typeface="Roboto"/>
                <a:ea typeface="Roboto"/>
                <a:cs typeface="Roboto"/>
                <a:sym typeface="Roboto"/>
              </a:rPr>
              <a:t> </a:t>
            </a:r>
            <a:endParaRPr b="1" sz="1100">
              <a:solidFill>
                <a:schemeClr val="dk1"/>
              </a:solidFill>
              <a:latin typeface="Roboto"/>
              <a:ea typeface="Roboto"/>
              <a:cs typeface="Roboto"/>
              <a:sym typeface="Roboto"/>
            </a:endParaRPr>
          </a:p>
        </p:txBody>
      </p:sp>
      <p:sp>
        <p:nvSpPr>
          <p:cNvPr id="182" name="Google Shape;182;p24"/>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TITLE_ONLY_2">
    <p:spTree>
      <p:nvGrpSpPr>
        <p:cNvPr id="184" name="Shape 184"/>
        <p:cNvGrpSpPr/>
        <p:nvPr/>
      </p:nvGrpSpPr>
      <p:grpSpPr>
        <a:xfrm>
          <a:off x="0" y="0"/>
          <a:ext cx="0" cy="0"/>
          <a:chOff x="0" y="0"/>
          <a:chExt cx="0" cy="0"/>
        </a:xfrm>
      </p:grpSpPr>
      <p:sp>
        <p:nvSpPr>
          <p:cNvPr id="185" name="Google Shape;185;p25"/>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cxnSp>
        <p:nvCxnSpPr>
          <p:cNvPr id="187" name="Google Shape;187;p25"/>
          <p:cNvCxnSpPr/>
          <p:nvPr/>
        </p:nvCxnSpPr>
        <p:spPr>
          <a:xfrm flipH="1" rot="10800000">
            <a:off x="-10" y="4343371"/>
            <a:ext cx="6172200" cy="19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ONLY_2_1">
    <p:spTree>
      <p:nvGrpSpPr>
        <p:cNvPr id="188" name="Shape 188"/>
        <p:cNvGrpSpPr/>
        <p:nvPr/>
      </p:nvGrpSpPr>
      <p:grpSpPr>
        <a:xfrm>
          <a:off x="0" y="0"/>
          <a:ext cx="0" cy="0"/>
          <a:chOff x="0" y="0"/>
          <a:chExt cx="0" cy="0"/>
        </a:xfrm>
      </p:grpSpPr>
      <p:sp>
        <p:nvSpPr>
          <p:cNvPr id="189" name="Google Shape;189;p26"/>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6"/>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26"/>
          <p:cNvSpPr/>
          <p:nvPr/>
        </p:nvSpPr>
        <p:spPr>
          <a:xfrm>
            <a:off x="3220100" y="4139650"/>
            <a:ext cx="2415000" cy="241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
          <p:cNvSpPr/>
          <p:nvPr/>
        </p:nvSpPr>
        <p:spPr>
          <a:xfrm>
            <a:off x="5257800" y="3753875"/>
            <a:ext cx="2415000" cy="24150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 name="Google Shape;193;p26"/>
          <p:cNvGrpSpPr/>
          <p:nvPr/>
        </p:nvGrpSpPr>
        <p:grpSpPr>
          <a:xfrm rot="10800000">
            <a:off x="-152410" y="3911048"/>
            <a:ext cx="2647385" cy="969000"/>
            <a:chOff x="2902040" y="3090298"/>
            <a:chExt cx="2647385" cy="969000"/>
          </a:xfrm>
        </p:grpSpPr>
        <p:cxnSp>
          <p:nvCxnSpPr>
            <p:cNvPr id="194" name="Google Shape;194;p26"/>
            <p:cNvCxnSpPr/>
            <p:nvPr/>
          </p:nvCxnSpPr>
          <p:spPr>
            <a:xfrm rot="10800000">
              <a:off x="3685825" y="3574800"/>
              <a:ext cx="1863600" cy="0"/>
            </a:xfrm>
            <a:prstGeom prst="straightConnector1">
              <a:avLst/>
            </a:prstGeom>
            <a:noFill/>
            <a:ln cap="flat" cmpd="sng" w="9525">
              <a:solidFill>
                <a:schemeClr val="lt2"/>
              </a:solidFill>
              <a:prstDash val="solid"/>
              <a:round/>
              <a:headEnd len="med" w="med" type="none"/>
              <a:tailEnd len="med" w="med" type="none"/>
            </a:ln>
          </p:spPr>
        </p:cxnSp>
        <p:sp>
          <p:nvSpPr>
            <p:cNvPr id="195" name="Google Shape;195;p26"/>
            <p:cNvSpPr/>
            <p:nvPr/>
          </p:nvSpPr>
          <p:spPr>
            <a:xfrm rot="-1371778">
              <a:off x="3016683" y="3204941"/>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713250" y="1231422"/>
            <a:ext cx="7717500" cy="344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1600"/>
              </a:spcBef>
              <a:spcAft>
                <a:spcPts val="0"/>
              </a:spcAft>
              <a:buClr>
                <a:srgbClr val="434343"/>
              </a:buClr>
              <a:buSzPts val="1200"/>
              <a:buFont typeface="Roboto Condensed Light"/>
              <a:buAutoNum type="romanLcPeriod"/>
              <a:defRPr/>
            </a:lvl3pPr>
            <a:lvl4pPr indent="-304800" lvl="3" marL="1828800">
              <a:spcBef>
                <a:spcPts val="1600"/>
              </a:spcBef>
              <a:spcAft>
                <a:spcPts val="0"/>
              </a:spcAft>
              <a:buClr>
                <a:srgbClr val="434343"/>
              </a:buClr>
              <a:buSzPts val="1200"/>
              <a:buFont typeface="Roboto Condensed Light"/>
              <a:buAutoNum type="arabicPeriod"/>
              <a:defRPr/>
            </a:lvl4pPr>
            <a:lvl5pPr indent="-304800" lvl="4" marL="2286000">
              <a:spcBef>
                <a:spcPts val="1600"/>
              </a:spcBef>
              <a:spcAft>
                <a:spcPts val="0"/>
              </a:spcAft>
              <a:buClr>
                <a:srgbClr val="434343"/>
              </a:buClr>
              <a:buSzPts val="1200"/>
              <a:buFont typeface="Roboto Condensed Light"/>
              <a:buAutoNum type="alphaLcPeriod"/>
              <a:defRPr/>
            </a:lvl5pPr>
            <a:lvl6pPr indent="-304800" lvl="5" marL="2743200">
              <a:spcBef>
                <a:spcPts val="1600"/>
              </a:spcBef>
              <a:spcAft>
                <a:spcPts val="0"/>
              </a:spcAft>
              <a:buClr>
                <a:srgbClr val="434343"/>
              </a:buClr>
              <a:buSzPts val="1200"/>
              <a:buFont typeface="Roboto Condensed Light"/>
              <a:buAutoNum type="romanLcPeriod"/>
              <a:defRPr/>
            </a:lvl6pPr>
            <a:lvl7pPr indent="-304800" lvl="6" marL="3200400">
              <a:spcBef>
                <a:spcPts val="1600"/>
              </a:spcBef>
              <a:spcAft>
                <a:spcPts val="0"/>
              </a:spcAft>
              <a:buClr>
                <a:srgbClr val="434343"/>
              </a:buClr>
              <a:buSzPts val="1200"/>
              <a:buFont typeface="Roboto Condensed Light"/>
              <a:buAutoNum type="arabicPeriod"/>
              <a:defRPr/>
            </a:lvl7pPr>
            <a:lvl8pPr indent="-304800" lvl="7" marL="3657600">
              <a:spcBef>
                <a:spcPts val="1600"/>
              </a:spcBef>
              <a:spcAft>
                <a:spcPts val="0"/>
              </a:spcAft>
              <a:buClr>
                <a:srgbClr val="434343"/>
              </a:buClr>
              <a:buSzPts val="1200"/>
              <a:buFont typeface="Roboto Condensed Light"/>
              <a:buAutoNum type="alphaLcPeriod"/>
              <a:defRPr/>
            </a:lvl8pPr>
            <a:lvl9pPr indent="-304800" lvl="8" marL="4114800">
              <a:spcBef>
                <a:spcPts val="1600"/>
              </a:spcBef>
              <a:spcAft>
                <a:spcPts val="1600"/>
              </a:spcAft>
              <a:buClr>
                <a:srgbClr val="434343"/>
              </a:buClr>
              <a:buSzPts val="1200"/>
              <a:buFont typeface="Roboto Condensed Light"/>
              <a:buAutoNum type="romanLcPeriod"/>
              <a:defRPr/>
            </a:lvl9pPr>
          </a:lstStyle>
          <a:p/>
        </p:txBody>
      </p:sp>
      <p:sp>
        <p:nvSpPr>
          <p:cNvPr id="25" name="Google Shape;25;p4"/>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4"/>
          <p:cNvCxnSpPr/>
          <p:nvPr/>
        </p:nvCxnSpPr>
        <p:spPr>
          <a:xfrm flipH="1" rot="10800000">
            <a:off x="-10" y="4589821"/>
            <a:ext cx="6172200" cy="1920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p:nvPr/>
        </p:nvSpPr>
        <p:spPr>
          <a:xfrm>
            <a:off x="456451" y="385650"/>
            <a:ext cx="4372200" cy="437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4315351" y="308575"/>
            <a:ext cx="4372200" cy="437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713100" y="1425325"/>
            <a:ext cx="38589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5"/>
          <p:cNvSpPr txBox="1"/>
          <p:nvPr>
            <p:ph idx="1" type="body"/>
          </p:nvPr>
        </p:nvSpPr>
        <p:spPr>
          <a:xfrm>
            <a:off x="1154400" y="2124525"/>
            <a:ext cx="2976300" cy="1062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lgn="ctr">
              <a:spcBef>
                <a:spcPts val="0"/>
              </a:spcBef>
              <a:spcAft>
                <a:spcPts val="0"/>
              </a:spcAft>
              <a:buSzPts val="1200"/>
              <a:buChar char="○"/>
              <a:defRPr sz="1200"/>
            </a:lvl2pPr>
            <a:lvl3pPr indent="-304800" lvl="2" marL="1371600" algn="ctr">
              <a:spcBef>
                <a:spcPts val="1600"/>
              </a:spcBef>
              <a:spcAft>
                <a:spcPts val="0"/>
              </a:spcAft>
              <a:buSzPts val="1200"/>
              <a:buChar char="■"/>
              <a:defRPr sz="1200"/>
            </a:lvl3pPr>
            <a:lvl4pPr indent="-304800" lvl="3" marL="1828800" algn="ctr">
              <a:spcBef>
                <a:spcPts val="1600"/>
              </a:spcBef>
              <a:spcAft>
                <a:spcPts val="0"/>
              </a:spcAft>
              <a:buSzPts val="1200"/>
              <a:buChar char="●"/>
              <a:defRPr sz="1200"/>
            </a:lvl4pPr>
            <a:lvl5pPr indent="-304800" lvl="4" marL="2286000" algn="ctr">
              <a:spcBef>
                <a:spcPts val="1600"/>
              </a:spcBef>
              <a:spcAft>
                <a:spcPts val="0"/>
              </a:spcAft>
              <a:buSzPts val="1200"/>
              <a:buChar char="○"/>
              <a:defRPr sz="1200"/>
            </a:lvl5pPr>
            <a:lvl6pPr indent="-304800" lvl="5" marL="2743200" algn="ctr">
              <a:spcBef>
                <a:spcPts val="1600"/>
              </a:spcBef>
              <a:spcAft>
                <a:spcPts val="0"/>
              </a:spcAft>
              <a:buSzPts val="1200"/>
              <a:buChar char="■"/>
              <a:defRPr sz="1200"/>
            </a:lvl6pPr>
            <a:lvl7pPr indent="-304800" lvl="6" marL="3200400" algn="ctr">
              <a:spcBef>
                <a:spcPts val="1600"/>
              </a:spcBef>
              <a:spcAft>
                <a:spcPts val="0"/>
              </a:spcAft>
              <a:buSzPts val="1200"/>
              <a:buChar char="●"/>
              <a:defRPr sz="1200"/>
            </a:lvl7pPr>
            <a:lvl8pPr indent="-304800" lvl="7" marL="3657600" algn="ctr">
              <a:spcBef>
                <a:spcPts val="1600"/>
              </a:spcBef>
              <a:spcAft>
                <a:spcPts val="0"/>
              </a:spcAft>
              <a:buSzPts val="1200"/>
              <a:buChar char="○"/>
              <a:defRPr sz="1200"/>
            </a:lvl8pPr>
            <a:lvl9pPr indent="-304800" lvl="8" marL="4114800" algn="ctr">
              <a:spcBef>
                <a:spcPts val="1600"/>
              </a:spcBef>
              <a:spcAft>
                <a:spcPts val="1600"/>
              </a:spcAft>
              <a:buSzPts val="1200"/>
              <a:buChar char="■"/>
              <a:defRPr sz="1200"/>
            </a:lvl9pPr>
          </a:lstStyle>
          <a:p/>
        </p:txBody>
      </p:sp>
      <p:sp>
        <p:nvSpPr>
          <p:cNvPr id="33" name="Google Shape;33;p5"/>
          <p:cNvSpPr txBox="1"/>
          <p:nvPr>
            <p:ph idx="2" type="body"/>
          </p:nvPr>
        </p:nvSpPr>
        <p:spPr>
          <a:xfrm>
            <a:off x="5013305" y="2124525"/>
            <a:ext cx="2976300" cy="10623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400"/>
            </a:lvl1pPr>
            <a:lvl2pPr indent="-304800" lvl="1" marL="914400" algn="ctr">
              <a:spcBef>
                <a:spcPts val="0"/>
              </a:spcBef>
              <a:spcAft>
                <a:spcPts val="0"/>
              </a:spcAft>
              <a:buSzPts val="1200"/>
              <a:buChar char="○"/>
              <a:defRPr sz="1200"/>
            </a:lvl2pPr>
            <a:lvl3pPr indent="-304800" lvl="2" marL="1371600" algn="ctr">
              <a:spcBef>
                <a:spcPts val="1600"/>
              </a:spcBef>
              <a:spcAft>
                <a:spcPts val="0"/>
              </a:spcAft>
              <a:buSzPts val="1200"/>
              <a:buChar char="■"/>
              <a:defRPr sz="1200"/>
            </a:lvl3pPr>
            <a:lvl4pPr indent="-304800" lvl="3" marL="1828800" algn="ctr">
              <a:spcBef>
                <a:spcPts val="1600"/>
              </a:spcBef>
              <a:spcAft>
                <a:spcPts val="0"/>
              </a:spcAft>
              <a:buSzPts val="1200"/>
              <a:buChar char="●"/>
              <a:defRPr sz="1200"/>
            </a:lvl4pPr>
            <a:lvl5pPr indent="-304800" lvl="4" marL="2286000" algn="ctr">
              <a:spcBef>
                <a:spcPts val="1600"/>
              </a:spcBef>
              <a:spcAft>
                <a:spcPts val="0"/>
              </a:spcAft>
              <a:buSzPts val="1200"/>
              <a:buChar char="○"/>
              <a:defRPr sz="1200"/>
            </a:lvl5pPr>
            <a:lvl6pPr indent="-304800" lvl="5" marL="2743200" algn="ctr">
              <a:spcBef>
                <a:spcPts val="1600"/>
              </a:spcBef>
              <a:spcAft>
                <a:spcPts val="0"/>
              </a:spcAft>
              <a:buSzPts val="1200"/>
              <a:buChar char="■"/>
              <a:defRPr sz="1200"/>
            </a:lvl6pPr>
            <a:lvl7pPr indent="-304800" lvl="6" marL="3200400" algn="ctr">
              <a:spcBef>
                <a:spcPts val="1600"/>
              </a:spcBef>
              <a:spcAft>
                <a:spcPts val="0"/>
              </a:spcAft>
              <a:buSzPts val="1200"/>
              <a:buChar char="●"/>
              <a:defRPr sz="1200"/>
            </a:lvl7pPr>
            <a:lvl8pPr indent="-304800" lvl="7" marL="3657600" algn="ctr">
              <a:spcBef>
                <a:spcPts val="1600"/>
              </a:spcBef>
              <a:spcAft>
                <a:spcPts val="0"/>
              </a:spcAft>
              <a:buSzPts val="1200"/>
              <a:buChar char="○"/>
              <a:defRPr sz="1200"/>
            </a:lvl8pPr>
            <a:lvl9pPr indent="-304800" lvl="8" marL="4114800" algn="ctr">
              <a:spcBef>
                <a:spcPts val="1600"/>
              </a:spcBef>
              <a:spcAft>
                <a:spcPts val="1600"/>
              </a:spcAft>
              <a:buSzPts val="1200"/>
              <a:buChar char="■"/>
              <a:defRPr sz="1200"/>
            </a:lvl9pPr>
          </a:lstStyle>
          <a:p/>
        </p:txBody>
      </p:sp>
      <p:sp>
        <p:nvSpPr>
          <p:cNvPr id="34" name="Google Shape;34;p5"/>
          <p:cNvSpPr txBox="1"/>
          <p:nvPr>
            <p:ph idx="3" type="title"/>
          </p:nvPr>
        </p:nvSpPr>
        <p:spPr>
          <a:xfrm>
            <a:off x="4572000" y="142532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5"/>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6"/>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txBox="1"/>
          <p:nvPr>
            <p:ph type="title"/>
          </p:nvPr>
        </p:nvSpPr>
        <p:spPr>
          <a:xfrm>
            <a:off x="713225" y="1784400"/>
            <a:ext cx="3173100" cy="7557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None/>
              <a:defRPr sz="3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7"/>
          <p:cNvSpPr txBox="1"/>
          <p:nvPr>
            <p:ph idx="1" type="body"/>
          </p:nvPr>
        </p:nvSpPr>
        <p:spPr>
          <a:xfrm>
            <a:off x="713225" y="2571750"/>
            <a:ext cx="3173100" cy="1045500"/>
          </a:xfrm>
          <a:prstGeom prst="rect">
            <a:avLst/>
          </a:prstGeom>
        </p:spPr>
        <p:txBody>
          <a:bodyPr anchorCtr="0" anchor="t" bIns="91425" lIns="91425" spcFirstLastPara="1" rIns="91425" wrap="square" tIns="91425">
            <a:noAutofit/>
          </a:bodyPr>
          <a:lstStyle>
            <a:lvl1pPr indent="-304800" lvl="0" marL="457200" algn="r">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4" name="Google Shape;44;p7"/>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713225" y="2150850"/>
            <a:ext cx="77175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600"/>
              <a:buNone/>
              <a:defRPr sz="7200">
                <a:solidFill>
                  <a:schemeClr val="dk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8"/>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9"/>
          <p:cNvSpPr txBox="1"/>
          <p:nvPr>
            <p:ph idx="1" type="subTitle"/>
          </p:nvPr>
        </p:nvSpPr>
        <p:spPr>
          <a:xfrm>
            <a:off x="5041250" y="2571763"/>
            <a:ext cx="3389400" cy="81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2" name="Google Shape;52;p9"/>
          <p:cNvSpPr txBox="1"/>
          <p:nvPr>
            <p:ph type="title"/>
          </p:nvPr>
        </p:nvSpPr>
        <p:spPr>
          <a:xfrm>
            <a:off x="5041250" y="1804650"/>
            <a:ext cx="3389400" cy="8622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600"/>
            </a:lvl1pPr>
            <a:lvl2pPr lvl="1" rtl="0">
              <a:spcBef>
                <a:spcPts val="0"/>
              </a:spcBef>
              <a:spcAft>
                <a:spcPts val="0"/>
              </a:spcAft>
              <a:buSzPts val="2800"/>
              <a:buFont typeface="Roboto Condensed"/>
              <a:buNone/>
              <a:defRPr>
                <a:latin typeface="Roboto Condensed"/>
                <a:ea typeface="Roboto Condensed"/>
                <a:cs typeface="Roboto Condensed"/>
                <a:sym typeface="Roboto Condensed"/>
              </a:defRPr>
            </a:lvl2pPr>
            <a:lvl3pPr lvl="2" rtl="0">
              <a:spcBef>
                <a:spcPts val="0"/>
              </a:spcBef>
              <a:spcAft>
                <a:spcPts val="0"/>
              </a:spcAft>
              <a:buSzPts val="2800"/>
              <a:buFont typeface="Roboto Condensed"/>
              <a:buNone/>
              <a:defRPr>
                <a:latin typeface="Roboto Condensed"/>
                <a:ea typeface="Roboto Condensed"/>
                <a:cs typeface="Roboto Condensed"/>
                <a:sym typeface="Roboto Condensed"/>
              </a:defRPr>
            </a:lvl3pPr>
            <a:lvl4pPr lvl="3" rtl="0">
              <a:spcBef>
                <a:spcPts val="0"/>
              </a:spcBef>
              <a:spcAft>
                <a:spcPts val="0"/>
              </a:spcAft>
              <a:buSzPts val="2800"/>
              <a:buFont typeface="Roboto Condensed"/>
              <a:buNone/>
              <a:defRPr>
                <a:latin typeface="Roboto Condensed"/>
                <a:ea typeface="Roboto Condensed"/>
                <a:cs typeface="Roboto Condensed"/>
                <a:sym typeface="Roboto Condensed"/>
              </a:defRPr>
            </a:lvl4pPr>
            <a:lvl5pPr lvl="4" rtl="0">
              <a:spcBef>
                <a:spcPts val="0"/>
              </a:spcBef>
              <a:spcAft>
                <a:spcPts val="0"/>
              </a:spcAft>
              <a:buSzPts val="2800"/>
              <a:buFont typeface="Roboto Condensed"/>
              <a:buNone/>
              <a:defRPr>
                <a:latin typeface="Roboto Condensed"/>
                <a:ea typeface="Roboto Condensed"/>
                <a:cs typeface="Roboto Condensed"/>
                <a:sym typeface="Roboto Condensed"/>
              </a:defRPr>
            </a:lvl5pPr>
            <a:lvl6pPr lvl="5" rtl="0">
              <a:spcBef>
                <a:spcPts val="0"/>
              </a:spcBef>
              <a:spcAft>
                <a:spcPts val="0"/>
              </a:spcAft>
              <a:buSzPts val="2800"/>
              <a:buFont typeface="Roboto Condensed"/>
              <a:buNone/>
              <a:defRPr>
                <a:latin typeface="Roboto Condensed"/>
                <a:ea typeface="Roboto Condensed"/>
                <a:cs typeface="Roboto Condensed"/>
                <a:sym typeface="Roboto Condensed"/>
              </a:defRPr>
            </a:lvl6pPr>
            <a:lvl7pPr lvl="6" rtl="0">
              <a:spcBef>
                <a:spcPts val="0"/>
              </a:spcBef>
              <a:spcAft>
                <a:spcPts val="0"/>
              </a:spcAft>
              <a:buSzPts val="2800"/>
              <a:buFont typeface="Roboto Condensed"/>
              <a:buNone/>
              <a:defRPr>
                <a:latin typeface="Roboto Condensed"/>
                <a:ea typeface="Roboto Condensed"/>
                <a:cs typeface="Roboto Condensed"/>
                <a:sym typeface="Roboto Condensed"/>
              </a:defRPr>
            </a:lvl7pPr>
            <a:lvl8pPr lvl="7" rtl="0">
              <a:spcBef>
                <a:spcPts val="0"/>
              </a:spcBef>
              <a:spcAft>
                <a:spcPts val="0"/>
              </a:spcAft>
              <a:buSzPts val="2800"/>
              <a:buFont typeface="Roboto Condensed"/>
              <a:buNone/>
              <a:defRPr>
                <a:latin typeface="Roboto Condensed"/>
                <a:ea typeface="Roboto Condensed"/>
                <a:cs typeface="Roboto Condensed"/>
                <a:sym typeface="Roboto Condensed"/>
              </a:defRPr>
            </a:lvl8pPr>
            <a:lvl9pPr lvl="8" rtl="0">
              <a:spcBef>
                <a:spcPts val="0"/>
              </a:spcBef>
              <a:spcAft>
                <a:spcPts val="0"/>
              </a:spcAft>
              <a:buSzPts val="2800"/>
              <a:buFont typeface="Roboto Condensed"/>
              <a:buNone/>
              <a:defRPr>
                <a:latin typeface="Roboto Condensed"/>
                <a:ea typeface="Roboto Condensed"/>
                <a:cs typeface="Roboto Condensed"/>
                <a:sym typeface="Roboto Condensed"/>
              </a:defRPr>
            </a:lvl9pPr>
          </a:lstStyle>
          <a:p/>
        </p:txBody>
      </p:sp>
      <p:sp>
        <p:nvSpPr>
          <p:cNvPr id="53" name="Google Shape;53;p9"/>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622625" y="2320875"/>
            <a:ext cx="3644700" cy="553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000"/>
              <a:buNone/>
              <a:defRPr b="1" sz="3500">
                <a:latin typeface="Playfair Display"/>
                <a:ea typeface="Playfair Display"/>
                <a:cs typeface="Playfair Display"/>
                <a:sym typeface="Playfair Display"/>
              </a:defRPr>
            </a:lvl1pPr>
          </a:lstStyle>
          <a:p/>
        </p:txBody>
      </p:sp>
      <p:sp>
        <p:nvSpPr>
          <p:cNvPr id="57" name="Google Shape;57;p10"/>
          <p:cNvSpPr/>
          <p:nvPr/>
        </p:nvSpPr>
        <p:spPr>
          <a:xfrm>
            <a:off x="8815200" y="1695600"/>
            <a:ext cx="328800" cy="175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txBox="1"/>
          <p:nvPr>
            <p:ph idx="12" type="sldNum"/>
          </p:nvPr>
        </p:nvSpPr>
        <p:spPr>
          <a:xfrm>
            <a:off x="8607781" y="23749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478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layfair Display"/>
              <a:buNone/>
              <a:defRPr b="1" sz="28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b="1"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3.jpg"/><Relationship Id="rId5" Type="http://schemas.openxmlformats.org/officeDocument/2006/relationships/image" Target="../media/image5.jpg"/><Relationship Id="rId6"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ctrTitle"/>
          </p:nvPr>
        </p:nvSpPr>
        <p:spPr>
          <a:xfrm>
            <a:off x="4434400" y="1051350"/>
            <a:ext cx="45021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Sneakers</a:t>
            </a:r>
            <a:endParaRPr/>
          </a:p>
        </p:txBody>
      </p:sp>
      <p:sp>
        <p:nvSpPr>
          <p:cNvPr id="201" name="Google Shape;201;p27"/>
          <p:cNvSpPr txBox="1"/>
          <p:nvPr>
            <p:ph idx="1" type="subTitle"/>
          </p:nvPr>
        </p:nvSpPr>
        <p:spPr>
          <a:xfrm>
            <a:off x="4434400" y="3103950"/>
            <a:ext cx="3794100" cy="9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2"/>
                </a:solidFill>
              </a:rPr>
              <a:t>Using Machine Learning and Twitter Data to Predict Successful Sneakers Launches</a:t>
            </a:r>
            <a:endParaRPr>
              <a:solidFill>
                <a:schemeClr val="lt2"/>
              </a:solidFill>
            </a:endParaRPr>
          </a:p>
        </p:txBody>
      </p:sp>
      <p:pic>
        <p:nvPicPr>
          <p:cNvPr id="202" name="Google Shape;202;p27"/>
          <p:cNvPicPr preferRelativeResize="0"/>
          <p:nvPr/>
        </p:nvPicPr>
        <p:blipFill rotWithShape="1">
          <a:blip r:embed="rId3">
            <a:alphaModFix/>
          </a:blip>
          <a:srcRect b="3825" l="2917" r="2653" t="6165"/>
          <a:stretch/>
        </p:blipFill>
        <p:spPr>
          <a:xfrm rot="523263">
            <a:off x="1117376" y="1744466"/>
            <a:ext cx="2739096" cy="1654566"/>
          </a:xfrm>
          <a:prstGeom prst="rect">
            <a:avLst/>
          </a:prstGeom>
          <a:noFill/>
          <a:ln>
            <a:noFill/>
          </a:ln>
        </p:spPr>
      </p:pic>
      <p:sp>
        <p:nvSpPr>
          <p:cNvPr id="203" name="Google Shape;203;p27"/>
          <p:cNvSpPr txBox="1"/>
          <p:nvPr/>
        </p:nvSpPr>
        <p:spPr>
          <a:xfrm>
            <a:off x="4434400" y="4275675"/>
            <a:ext cx="10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By Team 1</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Running Our Queries</a:t>
            </a:r>
            <a:endParaRPr/>
          </a:p>
        </p:txBody>
      </p:sp>
      <p:sp>
        <p:nvSpPr>
          <p:cNvPr id="290" name="Google Shape;290;p36"/>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1" name="Google Shape;291;p36"/>
          <p:cNvPicPr preferRelativeResize="0"/>
          <p:nvPr/>
        </p:nvPicPr>
        <p:blipFill>
          <a:blip r:embed="rId3">
            <a:alphaModFix/>
          </a:blip>
          <a:stretch>
            <a:fillRect/>
          </a:stretch>
        </p:blipFill>
        <p:spPr>
          <a:xfrm>
            <a:off x="4075400" y="1319213"/>
            <a:ext cx="4695825" cy="2505075"/>
          </a:xfrm>
          <a:prstGeom prst="rect">
            <a:avLst/>
          </a:prstGeom>
          <a:noFill/>
          <a:ln>
            <a:noFill/>
          </a:ln>
        </p:spPr>
      </p:pic>
      <p:pic>
        <p:nvPicPr>
          <p:cNvPr id="292" name="Google Shape;292;p36"/>
          <p:cNvPicPr preferRelativeResize="0"/>
          <p:nvPr/>
        </p:nvPicPr>
        <p:blipFill>
          <a:blip r:embed="rId4">
            <a:alphaModFix/>
          </a:blip>
          <a:stretch>
            <a:fillRect/>
          </a:stretch>
        </p:blipFill>
        <p:spPr>
          <a:xfrm>
            <a:off x="435725" y="1220763"/>
            <a:ext cx="3230911" cy="2745787"/>
          </a:xfrm>
          <a:prstGeom prst="rect">
            <a:avLst/>
          </a:prstGeom>
          <a:noFill/>
          <a:ln>
            <a:noFill/>
          </a:ln>
        </p:spPr>
      </p:pic>
      <p:sp>
        <p:nvSpPr>
          <p:cNvPr id="293" name="Google Shape;293;p36"/>
          <p:cNvSpPr txBox="1"/>
          <p:nvPr/>
        </p:nvSpPr>
        <p:spPr>
          <a:xfrm>
            <a:off x="1680600" y="4169600"/>
            <a:ext cx="57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each interval is len(queryList)*30 secs + (numIntervals-1)*15 mins long</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Additional Data</a:t>
            </a:r>
            <a:endParaRPr/>
          </a:p>
        </p:txBody>
      </p:sp>
      <p:sp>
        <p:nvSpPr>
          <p:cNvPr id="299" name="Google Shape;299;p37"/>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37"/>
          <p:cNvPicPr preferRelativeResize="0"/>
          <p:nvPr/>
        </p:nvPicPr>
        <p:blipFill>
          <a:blip r:embed="rId3">
            <a:alphaModFix/>
          </a:blip>
          <a:stretch>
            <a:fillRect/>
          </a:stretch>
        </p:blipFill>
        <p:spPr>
          <a:xfrm>
            <a:off x="2753648" y="1208600"/>
            <a:ext cx="3636645" cy="1644113"/>
          </a:xfrm>
          <a:prstGeom prst="rect">
            <a:avLst/>
          </a:prstGeom>
          <a:noFill/>
          <a:ln>
            <a:noFill/>
          </a:ln>
        </p:spPr>
      </p:pic>
      <p:pic>
        <p:nvPicPr>
          <p:cNvPr id="301" name="Google Shape;301;p37"/>
          <p:cNvPicPr preferRelativeResize="0"/>
          <p:nvPr/>
        </p:nvPicPr>
        <p:blipFill>
          <a:blip r:embed="rId4">
            <a:alphaModFix/>
          </a:blip>
          <a:stretch>
            <a:fillRect/>
          </a:stretch>
        </p:blipFill>
        <p:spPr>
          <a:xfrm>
            <a:off x="152400" y="3492287"/>
            <a:ext cx="8839197" cy="3067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679475" y="2768550"/>
            <a:ext cx="5294400" cy="132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 and Conclusions</a:t>
            </a:r>
            <a:endParaRPr/>
          </a:p>
        </p:txBody>
      </p:sp>
      <p:sp>
        <p:nvSpPr>
          <p:cNvPr id="307" name="Google Shape;307;p38"/>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38"/>
          <p:cNvSpPr txBox="1"/>
          <p:nvPr>
            <p:ph idx="2" type="title"/>
          </p:nvPr>
        </p:nvSpPr>
        <p:spPr>
          <a:xfrm>
            <a:off x="713225" y="539500"/>
            <a:ext cx="963600" cy="156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3</a:t>
            </a:r>
            <a:endParaRPr>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9"/>
          <p:cNvSpPr txBox="1"/>
          <p:nvPr>
            <p:ph type="title"/>
          </p:nvPr>
        </p:nvSpPr>
        <p:spPr>
          <a:xfrm>
            <a:off x="325450" y="185400"/>
            <a:ext cx="4294200" cy="12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Part 1: Train Sentiment Model</a:t>
            </a:r>
            <a:endParaRPr sz="3400"/>
          </a:p>
        </p:txBody>
      </p:sp>
      <p:sp>
        <p:nvSpPr>
          <p:cNvPr id="314" name="Google Shape;314;p39"/>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15" name="Google Shape;315;p39"/>
          <p:cNvGrpSpPr/>
          <p:nvPr/>
        </p:nvGrpSpPr>
        <p:grpSpPr>
          <a:xfrm rot="-5400000">
            <a:off x="3565415" y="592548"/>
            <a:ext cx="2647385" cy="969000"/>
            <a:chOff x="2902040" y="3090298"/>
            <a:chExt cx="2647385" cy="969000"/>
          </a:xfrm>
        </p:grpSpPr>
        <p:cxnSp>
          <p:nvCxnSpPr>
            <p:cNvPr id="316" name="Google Shape;316;p39"/>
            <p:cNvCxnSpPr/>
            <p:nvPr/>
          </p:nvCxnSpPr>
          <p:spPr>
            <a:xfrm rot="10800000">
              <a:off x="3685825" y="3574800"/>
              <a:ext cx="1863600" cy="0"/>
            </a:xfrm>
            <a:prstGeom prst="straightConnector1">
              <a:avLst/>
            </a:prstGeom>
            <a:noFill/>
            <a:ln cap="flat" cmpd="sng" w="9525">
              <a:solidFill>
                <a:schemeClr val="lt2"/>
              </a:solidFill>
              <a:prstDash val="solid"/>
              <a:round/>
              <a:headEnd len="med" w="med" type="none"/>
              <a:tailEnd len="med" w="med" type="none"/>
            </a:ln>
          </p:spPr>
        </p:cxnSp>
        <p:sp>
          <p:nvSpPr>
            <p:cNvPr id="317" name="Google Shape;317;p39"/>
            <p:cNvSpPr/>
            <p:nvPr/>
          </p:nvSpPr>
          <p:spPr>
            <a:xfrm rot="-1371778">
              <a:off x="3016683" y="3204941"/>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18" name="Google Shape;318;p39"/>
          <p:cNvPicPr preferRelativeResize="0"/>
          <p:nvPr/>
        </p:nvPicPr>
        <p:blipFill>
          <a:blip r:embed="rId3">
            <a:alphaModFix/>
          </a:blip>
          <a:stretch>
            <a:fillRect/>
          </a:stretch>
        </p:blipFill>
        <p:spPr>
          <a:xfrm>
            <a:off x="3169750" y="2976550"/>
            <a:ext cx="5144325" cy="1865325"/>
          </a:xfrm>
          <a:prstGeom prst="rect">
            <a:avLst/>
          </a:prstGeom>
          <a:noFill/>
          <a:ln>
            <a:noFill/>
          </a:ln>
        </p:spPr>
      </p:pic>
      <p:sp>
        <p:nvSpPr>
          <p:cNvPr id="319" name="Google Shape;319;p39"/>
          <p:cNvSpPr txBox="1"/>
          <p:nvPr>
            <p:ph idx="4294967295" type="body"/>
          </p:nvPr>
        </p:nvSpPr>
        <p:spPr>
          <a:xfrm>
            <a:off x="619025" y="1657025"/>
            <a:ext cx="3173100" cy="1464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Model Testing done in Colab</a:t>
            </a:r>
            <a:endParaRPr sz="1700"/>
          </a:p>
          <a:p>
            <a:pPr indent="-336550" lvl="0" marL="457200" rtl="0" algn="l">
              <a:spcBef>
                <a:spcPts val="0"/>
              </a:spcBef>
              <a:spcAft>
                <a:spcPts val="0"/>
              </a:spcAft>
              <a:buSzPts val="1700"/>
              <a:buChar char="●"/>
            </a:pPr>
            <a:r>
              <a:rPr lang="en" sz="1700"/>
              <a:t>Training MLP on 40,000 tweets</a:t>
            </a:r>
            <a:endParaRPr sz="1700"/>
          </a:p>
          <a:p>
            <a:pPr indent="-336550" lvl="0" marL="457200" rtl="0" algn="l">
              <a:spcBef>
                <a:spcPts val="0"/>
              </a:spcBef>
              <a:spcAft>
                <a:spcPts val="0"/>
              </a:spcAft>
              <a:buSzPts val="1700"/>
              <a:buChar char="●"/>
            </a:pPr>
            <a:r>
              <a:rPr lang="en" sz="1700"/>
              <a:t>Accuracy ~70%</a:t>
            </a:r>
            <a:endParaRPr sz="17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p:nvPr/>
        </p:nvSpPr>
        <p:spPr>
          <a:xfrm>
            <a:off x="-1088930" y="-273000"/>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520795" y="2089200"/>
            <a:ext cx="3438900" cy="3438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txBox="1"/>
          <p:nvPr>
            <p:ph type="title"/>
          </p:nvPr>
        </p:nvSpPr>
        <p:spPr>
          <a:xfrm>
            <a:off x="713225" y="539500"/>
            <a:ext cx="7717500" cy="6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400"/>
              <a:t>Part 2: Regular Expressions</a:t>
            </a:r>
            <a:endParaRPr sz="3400"/>
          </a:p>
        </p:txBody>
      </p:sp>
      <p:sp>
        <p:nvSpPr>
          <p:cNvPr id="327" name="Google Shape;327;p40"/>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0"/>
          <p:cNvSpPr txBox="1"/>
          <p:nvPr>
            <p:ph idx="4294967295" type="subTitle"/>
          </p:nvPr>
        </p:nvSpPr>
        <p:spPr>
          <a:xfrm>
            <a:off x="3004050" y="1470075"/>
            <a:ext cx="3135900" cy="1522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Iterate over collections</a:t>
            </a:r>
            <a:endParaRPr sz="1600"/>
          </a:p>
          <a:p>
            <a:pPr indent="-330200" lvl="0" marL="457200" rtl="0" algn="l">
              <a:spcBef>
                <a:spcPts val="0"/>
              </a:spcBef>
              <a:spcAft>
                <a:spcPts val="0"/>
              </a:spcAft>
              <a:buSzPts val="1600"/>
              <a:buChar char="●"/>
            </a:pPr>
            <a:r>
              <a:rPr lang="en" sz="1600"/>
              <a:t>Search for strings within text of tweet</a:t>
            </a:r>
            <a:endParaRPr sz="1600"/>
          </a:p>
          <a:p>
            <a:pPr indent="-330200" lvl="0" marL="457200" rtl="0" algn="l">
              <a:spcBef>
                <a:spcPts val="0"/>
              </a:spcBef>
              <a:spcAft>
                <a:spcPts val="0"/>
              </a:spcAft>
              <a:buSzPts val="1600"/>
              <a:buChar char="●"/>
            </a:pPr>
            <a:r>
              <a:rPr lang="en" sz="1600"/>
              <a:t>Add each tweet into table for sentiment analysis</a:t>
            </a:r>
            <a:endParaRPr sz="1600"/>
          </a:p>
        </p:txBody>
      </p:sp>
      <p:cxnSp>
        <p:nvCxnSpPr>
          <p:cNvPr id="329" name="Google Shape;329;p40"/>
          <p:cNvCxnSpPr/>
          <p:nvPr/>
        </p:nvCxnSpPr>
        <p:spPr>
          <a:xfrm>
            <a:off x="1308440" y="4438771"/>
            <a:ext cx="7854600" cy="0"/>
          </a:xfrm>
          <a:prstGeom prst="straightConnector1">
            <a:avLst/>
          </a:prstGeom>
          <a:noFill/>
          <a:ln cap="flat" cmpd="sng" w="9525">
            <a:solidFill>
              <a:schemeClr val="lt2"/>
            </a:solidFill>
            <a:prstDash val="solid"/>
            <a:round/>
            <a:headEnd len="med" w="med" type="none"/>
            <a:tailEnd len="med" w="med" type="none"/>
          </a:ln>
        </p:spPr>
      </p:cxnSp>
      <p:pic>
        <p:nvPicPr>
          <p:cNvPr id="330" name="Google Shape;330;p40"/>
          <p:cNvPicPr preferRelativeResize="0"/>
          <p:nvPr/>
        </p:nvPicPr>
        <p:blipFill>
          <a:blip r:embed="rId3">
            <a:alphaModFix/>
          </a:blip>
          <a:stretch>
            <a:fillRect/>
          </a:stretch>
        </p:blipFill>
        <p:spPr>
          <a:xfrm>
            <a:off x="2122163" y="3119950"/>
            <a:ext cx="4899617" cy="98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p:nvPr/>
        </p:nvSpPr>
        <p:spPr>
          <a:xfrm>
            <a:off x="341551" y="317450"/>
            <a:ext cx="4372200" cy="4372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txBox="1"/>
          <p:nvPr>
            <p:ph type="title"/>
          </p:nvPr>
        </p:nvSpPr>
        <p:spPr>
          <a:xfrm>
            <a:off x="941100" y="819200"/>
            <a:ext cx="3173100" cy="131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Part 3: “Hype” Index</a:t>
            </a:r>
            <a:endParaRPr/>
          </a:p>
        </p:txBody>
      </p:sp>
      <p:sp>
        <p:nvSpPr>
          <p:cNvPr id="337" name="Google Shape;337;p41"/>
          <p:cNvSpPr txBox="1"/>
          <p:nvPr>
            <p:ph idx="1" type="body"/>
          </p:nvPr>
        </p:nvSpPr>
        <p:spPr>
          <a:xfrm>
            <a:off x="499050" y="2033625"/>
            <a:ext cx="4057200" cy="1109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SA on all tweets related to a single shoe</a:t>
            </a:r>
            <a:endParaRPr/>
          </a:p>
          <a:p>
            <a:pPr indent="-304800" lvl="0" marL="457200" rtl="0" algn="l">
              <a:spcBef>
                <a:spcPts val="0"/>
              </a:spcBef>
              <a:spcAft>
                <a:spcPts val="0"/>
              </a:spcAft>
              <a:buSzPts val="1200"/>
              <a:buChar char="●"/>
            </a:pPr>
            <a:r>
              <a:rPr lang="en"/>
              <a:t>Hype = positive tweet count divided by total tweet count</a:t>
            </a:r>
            <a:endParaRPr/>
          </a:p>
        </p:txBody>
      </p:sp>
      <p:sp>
        <p:nvSpPr>
          <p:cNvPr id="338" name="Google Shape;338;p41"/>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39" name="Google Shape;339;p41"/>
          <p:cNvGrpSpPr/>
          <p:nvPr/>
        </p:nvGrpSpPr>
        <p:grpSpPr>
          <a:xfrm rot="5400000">
            <a:off x="6206015" y="1260523"/>
            <a:ext cx="2647385" cy="969000"/>
            <a:chOff x="2902040" y="3090298"/>
            <a:chExt cx="2647385" cy="969000"/>
          </a:xfrm>
        </p:grpSpPr>
        <p:cxnSp>
          <p:nvCxnSpPr>
            <p:cNvPr id="340" name="Google Shape;340;p41"/>
            <p:cNvCxnSpPr/>
            <p:nvPr/>
          </p:nvCxnSpPr>
          <p:spPr>
            <a:xfrm rot="10800000">
              <a:off x="3685825" y="3574800"/>
              <a:ext cx="1863600" cy="0"/>
            </a:xfrm>
            <a:prstGeom prst="straightConnector1">
              <a:avLst/>
            </a:prstGeom>
            <a:noFill/>
            <a:ln cap="flat" cmpd="sng" w="9525">
              <a:solidFill>
                <a:schemeClr val="lt2"/>
              </a:solidFill>
              <a:prstDash val="solid"/>
              <a:round/>
              <a:headEnd len="med" w="med" type="none"/>
              <a:tailEnd len="med" w="med" type="none"/>
            </a:ln>
          </p:spPr>
        </p:cxnSp>
        <p:sp>
          <p:nvSpPr>
            <p:cNvPr id="341" name="Google Shape;341;p41"/>
            <p:cNvSpPr/>
            <p:nvPr/>
          </p:nvSpPr>
          <p:spPr>
            <a:xfrm rot="-1371778">
              <a:off x="3016683" y="3204941"/>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2" name="Google Shape;342;p41"/>
          <p:cNvPicPr preferRelativeResize="0"/>
          <p:nvPr/>
        </p:nvPicPr>
        <p:blipFill>
          <a:blip r:embed="rId3">
            <a:alphaModFix/>
          </a:blip>
          <a:stretch>
            <a:fillRect/>
          </a:stretch>
        </p:blipFill>
        <p:spPr>
          <a:xfrm>
            <a:off x="3294075" y="3143325"/>
            <a:ext cx="5003774" cy="137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713250" y="427550"/>
            <a:ext cx="7717500" cy="106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Part 4: Regression</a:t>
            </a:r>
            <a:endParaRPr sz="3600"/>
          </a:p>
        </p:txBody>
      </p:sp>
      <p:sp>
        <p:nvSpPr>
          <p:cNvPr id="348" name="Google Shape;348;p42"/>
          <p:cNvSpPr txBox="1"/>
          <p:nvPr>
            <p:ph idx="1" type="body"/>
          </p:nvPr>
        </p:nvSpPr>
        <p:spPr>
          <a:xfrm>
            <a:off x="1166825" y="1546850"/>
            <a:ext cx="4206600" cy="12216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t/>
            </a:r>
            <a:endParaRPr/>
          </a:p>
          <a:p>
            <a:pPr indent="-330200" lvl="0" marL="457200" rtl="0" algn="ctr">
              <a:spcBef>
                <a:spcPts val="1600"/>
              </a:spcBef>
              <a:spcAft>
                <a:spcPts val="0"/>
              </a:spcAft>
              <a:buSzPts val="1600"/>
              <a:buChar char="●"/>
            </a:pPr>
            <a:r>
              <a:rPr lang="en" sz="1600"/>
              <a:t>Price Increase as a function of Hype</a:t>
            </a:r>
            <a:endParaRPr sz="1600"/>
          </a:p>
          <a:p>
            <a:pPr indent="-330200" lvl="0" marL="457200" rtl="0" algn="ctr">
              <a:spcBef>
                <a:spcPts val="0"/>
              </a:spcBef>
              <a:spcAft>
                <a:spcPts val="0"/>
              </a:spcAft>
              <a:buSzPts val="1600"/>
              <a:buChar char="●"/>
            </a:pPr>
            <a:r>
              <a:rPr lang="en" sz="1600"/>
              <a:t>Only 5 data points to fit model</a:t>
            </a:r>
            <a:endParaRPr sz="1600"/>
          </a:p>
          <a:p>
            <a:pPr indent="0" lvl="0" marL="457200" rtl="0" algn="l">
              <a:spcBef>
                <a:spcPts val="1600"/>
              </a:spcBef>
              <a:spcAft>
                <a:spcPts val="0"/>
              </a:spcAft>
              <a:buNone/>
            </a:pPr>
            <a:r>
              <a:t/>
            </a:r>
            <a:endParaRPr sz="1600"/>
          </a:p>
          <a:p>
            <a:pPr indent="0" lvl="0" marL="457200" rtl="0" algn="ctr">
              <a:spcBef>
                <a:spcPts val="1600"/>
              </a:spcBef>
              <a:spcAft>
                <a:spcPts val="0"/>
              </a:spcAft>
              <a:buNone/>
            </a:pPr>
            <a:r>
              <a:t/>
            </a:r>
            <a:endParaRPr sz="1600"/>
          </a:p>
          <a:p>
            <a:pPr indent="0" lvl="0" marL="457200" rtl="0" algn="l">
              <a:spcBef>
                <a:spcPts val="1600"/>
              </a:spcBef>
              <a:spcAft>
                <a:spcPts val="1600"/>
              </a:spcAft>
              <a:buNone/>
            </a:pPr>
            <a:r>
              <a:t/>
            </a:r>
            <a:endParaRPr/>
          </a:p>
        </p:txBody>
      </p:sp>
      <p:sp>
        <p:nvSpPr>
          <p:cNvPr id="349" name="Google Shape;349;p42"/>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42"/>
          <p:cNvSpPr/>
          <p:nvPr/>
        </p:nvSpPr>
        <p:spPr>
          <a:xfrm rot="9428222">
            <a:off x="897668" y="592291"/>
            <a:ext cx="739714" cy="739714"/>
          </a:xfrm>
          <a:prstGeom prst="star8">
            <a:avLst>
              <a:gd fmla="val 2221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42"/>
          <p:cNvPicPr preferRelativeResize="0"/>
          <p:nvPr/>
        </p:nvPicPr>
        <p:blipFill>
          <a:blip r:embed="rId3">
            <a:alphaModFix/>
          </a:blip>
          <a:stretch>
            <a:fillRect/>
          </a:stretch>
        </p:blipFill>
        <p:spPr>
          <a:xfrm>
            <a:off x="5278450" y="1621250"/>
            <a:ext cx="3017025" cy="2853950"/>
          </a:xfrm>
          <a:prstGeom prst="rect">
            <a:avLst/>
          </a:prstGeom>
          <a:noFill/>
          <a:ln>
            <a:noFill/>
          </a:ln>
        </p:spPr>
      </p:pic>
      <p:pic>
        <p:nvPicPr>
          <p:cNvPr id="352" name="Google Shape;352;p42"/>
          <p:cNvPicPr preferRelativeResize="0"/>
          <p:nvPr/>
        </p:nvPicPr>
        <p:blipFill>
          <a:blip r:embed="rId4">
            <a:alphaModFix/>
          </a:blip>
          <a:stretch>
            <a:fillRect/>
          </a:stretch>
        </p:blipFill>
        <p:spPr>
          <a:xfrm>
            <a:off x="1703263" y="3365350"/>
            <a:ext cx="3133725" cy="620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117900" y="178425"/>
            <a:ext cx="4838700" cy="138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Room to Grow</a:t>
            </a:r>
            <a:endParaRPr/>
          </a:p>
        </p:txBody>
      </p:sp>
      <p:sp>
        <p:nvSpPr>
          <p:cNvPr id="358" name="Google Shape;358;p43"/>
          <p:cNvSpPr txBox="1"/>
          <p:nvPr>
            <p:ph idx="1" type="subTitle"/>
          </p:nvPr>
        </p:nvSpPr>
        <p:spPr>
          <a:xfrm>
            <a:off x="633850" y="1563825"/>
            <a:ext cx="3882000" cy="28575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Model accuracy will increase with more data</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New Releases several times per week</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Can make better models with more predictors (instead of SLR)</a:t>
            </a:r>
            <a:endParaRPr sz="1700">
              <a:solidFill>
                <a:srgbClr val="000000"/>
              </a:solidFill>
            </a:endParaRPr>
          </a:p>
        </p:txBody>
      </p:sp>
      <p:sp>
        <p:nvSpPr>
          <p:cNvPr id="359" name="Google Shape;359;p43"/>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209" name="Google Shape;209;p28"/>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28"/>
          <p:cNvPicPr preferRelativeResize="0"/>
          <p:nvPr/>
        </p:nvPicPr>
        <p:blipFill>
          <a:blip r:embed="rId3">
            <a:alphaModFix/>
          </a:blip>
          <a:stretch>
            <a:fillRect/>
          </a:stretch>
        </p:blipFill>
        <p:spPr>
          <a:xfrm>
            <a:off x="2040750" y="1665750"/>
            <a:ext cx="1127733" cy="1422425"/>
          </a:xfrm>
          <a:prstGeom prst="rect">
            <a:avLst/>
          </a:prstGeom>
          <a:noFill/>
          <a:ln>
            <a:noFill/>
          </a:ln>
        </p:spPr>
      </p:pic>
      <p:pic>
        <p:nvPicPr>
          <p:cNvPr id="211" name="Google Shape;211;p28"/>
          <p:cNvPicPr preferRelativeResize="0"/>
          <p:nvPr/>
        </p:nvPicPr>
        <p:blipFill>
          <a:blip r:embed="rId4">
            <a:alphaModFix/>
          </a:blip>
          <a:stretch>
            <a:fillRect/>
          </a:stretch>
        </p:blipFill>
        <p:spPr>
          <a:xfrm>
            <a:off x="4619525" y="1659778"/>
            <a:ext cx="1127725" cy="1391860"/>
          </a:xfrm>
          <a:prstGeom prst="rect">
            <a:avLst/>
          </a:prstGeom>
          <a:noFill/>
          <a:ln>
            <a:noFill/>
          </a:ln>
        </p:spPr>
      </p:pic>
      <p:pic>
        <p:nvPicPr>
          <p:cNvPr id="212" name="Google Shape;212;p28"/>
          <p:cNvPicPr preferRelativeResize="0"/>
          <p:nvPr/>
        </p:nvPicPr>
        <p:blipFill>
          <a:blip r:embed="rId5">
            <a:alphaModFix/>
          </a:blip>
          <a:stretch>
            <a:fillRect/>
          </a:stretch>
        </p:blipFill>
        <p:spPr>
          <a:xfrm>
            <a:off x="5975525" y="1620359"/>
            <a:ext cx="1127725" cy="1458778"/>
          </a:xfrm>
          <a:prstGeom prst="rect">
            <a:avLst/>
          </a:prstGeom>
          <a:noFill/>
          <a:ln>
            <a:noFill/>
          </a:ln>
        </p:spPr>
      </p:pic>
      <p:pic>
        <p:nvPicPr>
          <p:cNvPr id="213" name="Google Shape;213;p28"/>
          <p:cNvPicPr preferRelativeResize="0"/>
          <p:nvPr/>
        </p:nvPicPr>
        <p:blipFill>
          <a:blip r:embed="rId6">
            <a:alphaModFix/>
          </a:blip>
          <a:stretch>
            <a:fillRect/>
          </a:stretch>
        </p:blipFill>
        <p:spPr>
          <a:xfrm>
            <a:off x="3396750" y="1671713"/>
            <a:ext cx="1002204" cy="1422425"/>
          </a:xfrm>
          <a:prstGeom prst="rect">
            <a:avLst/>
          </a:prstGeom>
          <a:noFill/>
          <a:ln>
            <a:noFill/>
          </a:ln>
        </p:spPr>
      </p:pic>
      <p:sp>
        <p:nvSpPr>
          <p:cNvPr id="214" name="Google Shape;214;p28"/>
          <p:cNvSpPr txBox="1"/>
          <p:nvPr/>
        </p:nvSpPr>
        <p:spPr>
          <a:xfrm>
            <a:off x="2040763" y="3122950"/>
            <a:ext cx="11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Ardavasd</a:t>
            </a:r>
            <a:endParaRPr>
              <a:latin typeface="Roboto"/>
              <a:ea typeface="Roboto"/>
              <a:cs typeface="Roboto"/>
              <a:sym typeface="Roboto"/>
            </a:endParaRPr>
          </a:p>
        </p:txBody>
      </p:sp>
      <p:sp>
        <p:nvSpPr>
          <p:cNvPr id="215" name="Google Shape;215;p28"/>
          <p:cNvSpPr txBox="1"/>
          <p:nvPr/>
        </p:nvSpPr>
        <p:spPr>
          <a:xfrm>
            <a:off x="3332075" y="3122950"/>
            <a:ext cx="11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Gabriel</a:t>
            </a:r>
            <a:endParaRPr>
              <a:latin typeface="Roboto"/>
              <a:ea typeface="Roboto"/>
              <a:cs typeface="Roboto"/>
              <a:sym typeface="Roboto"/>
            </a:endParaRPr>
          </a:p>
        </p:txBody>
      </p:sp>
      <p:sp>
        <p:nvSpPr>
          <p:cNvPr id="216" name="Google Shape;216;p28"/>
          <p:cNvSpPr txBox="1"/>
          <p:nvPr/>
        </p:nvSpPr>
        <p:spPr>
          <a:xfrm>
            <a:off x="4623375" y="3122950"/>
            <a:ext cx="11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Lucas</a:t>
            </a:r>
            <a:endParaRPr>
              <a:latin typeface="Roboto"/>
              <a:ea typeface="Roboto"/>
              <a:cs typeface="Roboto"/>
              <a:sym typeface="Roboto"/>
            </a:endParaRPr>
          </a:p>
        </p:txBody>
      </p:sp>
      <p:sp>
        <p:nvSpPr>
          <p:cNvPr id="217" name="Google Shape;217;p28"/>
          <p:cNvSpPr txBox="1"/>
          <p:nvPr/>
        </p:nvSpPr>
        <p:spPr>
          <a:xfrm>
            <a:off x="5975538" y="3122950"/>
            <a:ext cx="112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Javier</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9"/>
          <p:cNvSpPr/>
          <p:nvPr/>
        </p:nvSpPr>
        <p:spPr>
          <a:xfrm>
            <a:off x="4281750" y="3098550"/>
            <a:ext cx="580500" cy="580500"/>
          </a:xfrm>
          <a:prstGeom prst="ellipse">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224" name="Google Shape;224;p29"/>
          <p:cNvSpPr txBox="1"/>
          <p:nvPr>
            <p:ph idx="6" type="title"/>
          </p:nvPr>
        </p:nvSpPr>
        <p:spPr>
          <a:xfrm>
            <a:off x="4284120" y="3106293"/>
            <a:ext cx="576000" cy="4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3</a:t>
            </a:r>
            <a:endParaRPr>
              <a:solidFill>
                <a:srgbClr val="434343"/>
              </a:solidFill>
            </a:endParaRPr>
          </a:p>
        </p:txBody>
      </p:sp>
      <p:sp>
        <p:nvSpPr>
          <p:cNvPr id="225" name="Google Shape;225;p29"/>
          <p:cNvSpPr txBox="1"/>
          <p:nvPr>
            <p:ph idx="4" type="subTitle"/>
          </p:nvPr>
        </p:nvSpPr>
        <p:spPr>
          <a:xfrm>
            <a:off x="2644501" y="3726676"/>
            <a:ext cx="3855000" cy="39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Analysis And Conclusions</a:t>
            </a:r>
            <a:endParaRPr/>
          </a:p>
        </p:txBody>
      </p:sp>
      <p:sp>
        <p:nvSpPr>
          <p:cNvPr id="226" name="Google Shape;226;p29"/>
          <p:cNvSpPr/>
          <p:nvPr/>
        </p:nvSpPr>
        <p:spPr>
          <a:xfrm>
            <a:off x="2352300" y="1225750"/>
            <a:ext cx="580500" cy="580500"/>
          </a:xfrm>
          <a:prstGeom prst="ellipse">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ph idx="3" type="title"/>
          </p:nvPr>
        </p:nvSpPr>
        <p:spPr>
          <a:xfrm>
            <a:off x="2354670" y="1243908"/>
            <a:ext cx="576000" cy="47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1</a:t>
            </a:r>
            <a:endParaRPr>
              <a:solidFill>
                <a:srgbClr val="434343"/>
              </a:solidFill>
            </a:endParaRPr>
          </a:p>
        </p:txBody>
      </p:sp>
      <p:sp>
        <p:nvSpPr>
          <p:cNvPr id="228" name="Google Shape;228;p29"/>
          <p:cNvSpPr/>
          <p:nvPr/>
        </p:nvSpPr>
        <p:spPr>
          <a:xfrm>
            <a:off x="6213125" y="1225750"/>
            <a:ext cx="580500" cy="580500"/>
          </a:xfrm>
          <a:prstGeom prst="ellipse">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ph idx="1" type="subTitle"/>
          </p:nvPr>
        </p:nvSpPr>
        <p:spPr>
          <a:xfrm>
            <a:off x="713225" y="1858317"/>
            <a:ext cx="3858900" cy="39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Business Model</a:t>
            </a:r>
            <a:endParaRPr/>
          </a:p>
        </p:txBody>
      </p:sp>
      <p:sp>
        <p:nvSpPr>
          <p:cNvPr id="230" name="Google Shape;230;p29"/>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31" name="Google Shape;231;p29"/>
          <p:cNvSpPr txBox="1"/>
          <p:nvPr>
            <p:ph idx="7" type="subTitle"/>
          </p:nvPr>
        </p:nvSpPr>
        <p:spPr>
          <a:xfrm>
            <a:off x="4575875" y="1858317"/>
            <a:ext cx="3855000" cy="399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Data Collection</a:t>
            </a:r>
            <a:endParaRPr/>
          </a:p>
        </p:txBody>
      </p:sp>
      <p:sp>
        <p:nvSpPr>
          <p:cNvPr id="232" name="Google Shape;232;p29"/>
          <p:cNvSpPr txBox="1"/>
          <p:nvPr>
            <p:ph idx="9" type="title"/>
          </p:nvPr>
        </p:nvSpPr>
        <p:spPr>
          <a:xfrm>
            <a:off x="6213050" y="1242558"/>
            <a:ext cx="580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434343"/>
                </a:solidFill>
              </a:rPr>
              <a:t>2</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713225" y="2571750"/>
            <a:ext cx="4838700" cy="159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a:t>
            </a:r>
            <a:endParaRPr/>
          </a:p>
          <a:p>
            <a:pPr indent="0" lvl="0" marL="0" rtl="0" algn="l">
              <a:spcBef>
                <a:spcPts val="0"/>
              </a:spcBef>
              <a:spcAft>
                <a:spcPts val="0"/>
              </a:spcAft>
              <a:buNone/>
            </a:pPr>
            <a:r>
              <a:rPr lang="en"/>
              <a:t>Model</a:t>
            </a:r>
            <a:endParaRPr/>
          </a:p>
        </p:txBody>
      </p:sp>
      <p:sp>
        <p:nvSpPr>
          <p:cNvPr id="238" name="Google Shape;238;p30"/>
          <p:cNvSpPr txBox="1"/>
          <p:nvPr>
            <p:ph idx="2" type="title"/>
          </p:nvPr>
        </p:nvSpPr>
        <p:spPr>
          <a:xfrm>
            <a:off x="713225" y="539500"/>
            <a:ext cx="963600" cy="156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1</a:t>
            </a:r>
            <a:endParaRPr>
              <a:solidFill>
                <a:srgbClr val="434343"/>
              </a:solidFill>
            </a:endParaRPr>
          </a:p>
        </p:txBody>
      </p:sp>
      <p:sp>
        <p:nvSpPr>
          <p:cNvPr id="239" name="Google Shape;239;p30"/>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Model Canvas</a:t>
            </a:r>
            <a:endParaRPr/>
          </a:p>
        </p:txBody>
      </p:sp>
      <p:sp>
        <p:nvSpPr>
          <p:cNvPr id="245" name="Google Shape;245;p31"/>
          <p:cNvSpPr txBox="1"/>
          <p:nvPr>
            <p:ph idx="1" type="body"/>
          </p:nvPr>
        </p:nvSpPr>
        <p:spPr>
          <a:xfrm>
            <a:off x="552300" y="1198975"/>
            <a:ext cx="8039400" cy="4452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 sz="1800"/>
              <a:t>Business Inputs		</a:t>
            </a:r>
            <a:r>
              <a:rPr lang="en" sz="1800"/>
              <a:t>Operating Costs		Customer Base</a:t>
            </a:r>
            <a:endParaRPr sz="1600"/>
          </a:p>
        </p:txBody>
      </p:sp>
      <p:sp>
        <p:nvSpPr>
          <p:cNvPr id="246" name="Google Shape;246;p31"/>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1"/>
          <p:cNvSpPr txBox="1"/>
          <p:nvPr/>
        </p:nvSpPr>
        <p:spPr>
          <a:xfrm>
            <a:off x="1081975" y="1689600"/>
            <a:ext cx="2232000" cy="1262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Twitter Data</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Release Calendars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Retail vs Resale</a:t>
            </a:r>
            <a:endParaRPr>
              <a:latin typeface="Roboto"/>
              <a:ea typeface="Roboto"/>
              <a:cs typeface="Roboto"/>
              <a:sym typeface="Roboto"/>
            </a:endParaRPr>
          </a:p>
        </p:txBody>
      </p:sp>
      <p:sp>
        <p:nvSpPr>
          <p:cNvPr id="248" name="Google Shape;248;p31"/>
          <p:cNvSpPr txBox="1"/>
          <p:nvPr/>
        </p:nvSpPr>
        <p:spPr>
          <a:xfrm>
            <a:off x="3456025" y="1689600"/>
            <a:ext cx="2232000" cy="1262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DB Management</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Computing</a:t>
            </a:r>
            <a:r>
              <a:rPr lang="en">
                <a:latin typeface="Roboto"/>
                <a:ea typeface="Roboto"/>
                <a:cs typeface="Roboto"/>
                <a:sym typeface="Roboto"/>
              </a:rPr>
              <a:t> Power</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API Access</a:t>
            </a:r>
            <a:endParaRPr>
              <a:latin typeface="Roboto"/>
              <a:ea typeface="Roboto"/>
              <a:cs typeface="Roboto"/>
              <a:sym typeface="Roboto"/>
            </a:endParaRPr>
          </a:p>
        </p:txBody>
      </p:sp>
      <p:sp>
        <p:nvSpPr>
          <p:cNvPr id="249" name="Google Shape;249;p31"/>
          <p:cNvSpPr txBox="1"/>
          <p:nvPr/>
        </p:nvSpPr>
        <p:spPr>
          <a:xfrm>
            <a:off x="5767775" y="1689600"/>
            <a:ext cx="2536500" cy="1262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Sneaker Brands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Retailers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Other Online Resellers</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Model Canvas</a:t>
            </a:r>
            <a:endParaRPr/>
          </a:p>
        </p:txBody>
      </p:sp>
      <p:sp>
        <p:nvSpPr>
          <p:cNvPr id="255" name="Google Shape;255;p32"/>
          <p:cNvSpPr txBox="1"/>
          <p:nvPr>
            <p:ph idx="1" type="body"/>
          </p:nvPr>
        </p:nvSpPr>
        <p:spPr>
          <a:xfrm>
            <a:off x="1247825" y="1124562"/>
            <a:ext cx="1862100" cy="5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Key Activities</a:t>
            </a:r>
            <a:endParaRPr sz="1800"/>
          </a:p>
        </p:txBody>
      </p:sp>
      <p:sp>
        <p:nvSpPr>
          <p:cNvPr id="256" name="Google Shape;256;p32"/>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7" name="Google Shape;257;p32"/>
          <p:cNvSpPr txBox="1"/>
          <p:nvPr>
            <p:ph idx="1" type="body"/>
          </p:nvPr>
        </p:nvSpPr>
        <p:spPr>
          <a:xfrm>
            <a:off x="3417000" y="1124563"/>
            <a:ext cx="2032500" cy="56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a:p>
            <a:pPr indent="0" lvl="0" marL="0" rtl="0" algn="ctr">
              <a:spcBef>
                <a:spcPts val="0"/>
              </a:spcBef>
              <a:spcAft>
                <a:spcPts val="0"/>
              </a:spcAft>
              <a:buNone/>
            </a:pPr>
            <a:r>
              <a:rPr lang="en" sz="1800"/>
              <a:t>Key Resources</a:t>
            </a:r>
            <a:endParaRPr sz="1800"/>
          </a:p>
          <a:p>
            <a:pPr indent="0" lvl="0" marL="0" rtl="0" algn="l">
              <a:spcBef>
                <a:spcPts val="0"/>
              </a:spcBef>
              <a:spcAft>
                <a:spcPts val="0"/>
              </a:spcAft>
              <a:buNone/>
            </a:pPr>
            <a:r>
              <a:t/>
            </a:r>
            <a:endParaRPr sz="1600"/>
          </a:p>
        </p:txBody>
      </p:sp>
      <p:sp>
        <p:nvSpPr>
          <p:cNvPr id="258" name="Google Shape;258;p32"/>
          <p:cNvSpPr txBox="1"/>
          <p:nvPr>
            <p:ph idx="1" type="body"/>
          </p:nvPr>
        </p:nvSpPr>
        <p:spPr>
          <a:xfrm>
            <a:off x="5756575" y="1124563"/>
            <a:ext cx="2139600" cy="56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Revenue </a:t>
            </a:r>
            <a:r>
              <a:rPr lang="en" sz="1800"/>
              <a:t>Stream</a:t>
            </a:r>
            <a:endParaRPr sz="1800"/>
          </a:p>
        </p:txBody>
      </p:sp>
      <p:sp>
        <p:nvSpPr>
          <p:cNvPr id="259" name="Google Shape;259;p32"/>
          <p:cNvSpPr txBox="1"/>
          <p:nvPr>
            <p:ph idx="1" type="body"/>
          </p:nvPr>
        </p:nvSpPr>
        <p:spPr>
          <a:xfrm>
            <a:off x="1162625" y="1690975"/>
            <a:ext cx="2032500" cy="885000"/>
          </a:xfrm>
          <a:prstGeom prst="rect">
            <a:avLst/>
          </a:prstGeom>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Char char="●"/>
            </a:pPr>
            <a:r>
              <a:rPr lang="en" sz="1400">
                <a:solidFill>
                  <a:srgbClr val="000000"/>
                </a:solidFill>
              </a:rPr>
              <a:t>Price Predictions</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Consulting </a:t>
            </a:r>
            <a:endParaRPr sz="1400">
              <a:solidFill>
                <a:srgbClr val="000000"/>
              </a:solidFill>
            </a:endParaRPr>
          </a:p>
        </p:txBody>
      </p:sp>
      <p:sp>
        <p:nvSpPr>
          <p:cNvPr id="260" name="Google Shape;260;p32"/>
          <p:cNvSpPr txBox="1"/>
          <p:nvPr>
            <p:ph idx="1" type="body"/>
          </p:nvPr>
        </p:nvSpPr>
        <p:spPr>
          <a:xfrm>
            <a:off x="3386836" y="1563450"/>
            <a:ext cx="2032500" cy="1798800"/>
          </a:xfrm>
          <a:prstGeom prst="rect">
            <a:avLst/>
          </a:prstGeom>
        </p:spPr>
        <p:txBody>
          <a:bodyPr anchorCtr="0" anchor="ctr"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Char char="●"/>
            </a:pPr>
            <a:r>
              <a:rPr lang="en" sz="1400">
                <a:solidFill>
                  <a:srgbClr val="000000"/>
                </a:solidFill>
              </a:rPr>
              <a:t>ML Algorithms </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Database</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Data Gathering </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Data Dashboard</a:t>
            </a:r>
            <a:endParaRPr sz="1400">
              <a:solidFill>
                <a:srgbClr val="000000"/>
              </a:solidFill>
            </a:endParaRPr>
          </a:p>
        </p:txBody>
      </p:sp>
      <p:sp>
        <p:nvSpPr>
          <p:cNvPr id="261" name="Google Shape;261;p32"/>
          <p:cNvSpPr txBox="1"/>
          <p:nvPr>
            <p:ph idx="1" type="body"/>
          </p:nvPr>
        </p:nvSpPr>
        <p:spPr>
          <a:xfrm>
            <a:off x="5764650" y="1563450"/>
            <a:ext cx="2497800" cy="13668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rgbClr val="000000"/>
              </a:buClr>
              <a:buSzPts val="1400"/>
              <a:buChar char="●"/>
            </a:pPr>
            <a:r>
              <a:rPr lang="en" sz="1400">
                <a:solidFill>
                  <a:srgbClr val="000000"/>
                </a:solidFill>
              </a:rPr>
              <a:t>Consulting Retailers</a:t>
            </a:r>
            <a:endParaRPr sz="1400">
              <a:solidFill>
                <a:srgbClr val="000000"/>
              </a:solidFill>
            </a:endParaRPr>
          </a:p>
          <a:p>
            <a:pPr indent="-317500" lvl="0" marL="457200" rtl="0" algn="l">
              <a:lnSpc>
                <a:spcPct val="200000"/>
              </a:lnSpc>
              <a:spcBef>
                <a:spcPts val="0"/>
              </a:spcBef>
              <a:spcAft>
                <a:spcPts val="0"/>
              </a:spcAft>
              <a:buClr>
                <a:srgbClr val="000000"/>
              </a:buClr>
              <a:buSzPts val="1400"/>
              <a:buChar char="●"/>
            </a:pPr>
            <a:r>
              <a:rPr lang="en" sz="1400">
                <a:solidFill>
                  <a:srgbClr val="000000"/>
                </a:solidFill>
              </a:rPr>
              <a:t>Forecast Consulting</a:t>
            </a:r>
            <a:endParaRPr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Minimum Viable Product</a:t>
            </a:r>
            <a:endParaRPr/>
          </a:p>
        </p:txBody>
      </p:sp>
      <p:sp>
        <p:nvSpPr>
          <p:cNvPr id="267" name="Google Shape;267;p33"/>
          <p:cNvSpPr txBox="1"/>
          <p:nvPr>
            <p:ph idx="1" type="body"/>
          </p:nvPr>
        </p:nvSpPr>
        <p:spPr>
          <a:xfrm>
            <a:off x="713250" y="1231422"/>
            <a:ext cx="7717500" cy="34470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lang="en" sz="1600">
                <a:solidFill>
                  <a:srgbClr val="000000"/>
                </a:solidFill>
              </a:rPr>
              <a:t>Core product is data science consulting</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a:solidFill>
                  <a:srgbClr val="000000"/>
                </a:solidFill>
              </a:rPr>
              <a:t>Three key components:</a:t>
            </a:r>
            <a:endParaRPr sz="1600">
              <a:solidFill>
                <a:srgbClr val="000000"/>
              </a:solidFill>
            </a:endParaRPr>
          </a:p>
        </p:txBody>
      </p:sp>
      <p:sp>
        <p:nvSpPr>
          <p:cNvPr id="268" name="Google Shape;268;p33"/>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3"/>
          <p:cNvSpPr txBox="1"/>
          <p:nvPr>
            <p:ph idx="1" type="body"/>
          </p:nvPr>
        </p:nvSpPr>
        <p:spPr>
          <a:xfrm>
            <a:off x="552300" y="2255175"/>
            <a:ext cx="8039400" cy="445200"/>
          </a:xfrm>
          <a:prstGeom prst="rect">
            <a:avLst/>
          </a:prstGeom>
        </p:spPr>
        <p:txBody>
          <a:bodyPr anchorCtr="0" anchor="t" bIns="91425" lIns="91425" spcFirstLastPara="1" rIns="91425" wrap="square" tIns="91425">
            <a:noAutofit/>
          </a:bodyPr>
          <a:lstStyle/>
          <a:p>
            <a:pPr indent="0" lvl="0" marL="914400" rtl="0" algn="l">
              <a:lnSpc>
                <a:spcPct val="200000"/>
              </a:lnSpc>
              <a:spcBef>
                <a:spcPts val="0"/>
              </a:spcBef>
              <a:spcAft>
                <a:spcPts val="0"/>
              </a:spcAft>
              <a:buNone/>
            </a:pPr>
            <a:r>
              <a:rPr lang="en" sz="1800"/>
              <a:t>Data Gathering</a:t>
            </a:r>
            <a:r>
              <a:rPr lang="en" sz="1800"/>
              <a:t>		Data Analysis		Data Reporting</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713225" y="2651875"/>
            <a:ext cx="4838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275" name="Google Shape;275;p34"/>
          <p:cNvSpPr txBox="1"/>
          <p:nvPr>
            <p:ph idx="2" type="title"/>
          </p:nvPr>
        </p:nvSpPr>
        <p:spPr>
          <a:xfrm>
            <a:off x="713225" y="539500"/>
            <a:ext cx="2765400" cy="156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34343"/>
                </a:solidFill>
              </a:rPr>
              <a:t>2</a:t>
            </a:r>
            <a:endParaRPr>
              <a:solidFill>
                <a:srgbClr val="434343"/>
              </a:solidFill>
            </a:endParaRPr>
          </a:p>
        </p:txBody>
      </p:sp>
      <p:sp>
        <p:nvSpPr>
          <p:cNvPr id="276" name="Google Shape;276;p34"/>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713225" y="539500"/>
            <a:ext cx="7717500" cy="47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Building Our Dataset </a:t>
            </a:r>
            <a:endParaRPr/>
          </a:p>
        </p:txBody>
      </p:sp>
      <p:sp>
        <p:nvSpPr>
          <p:cNvPr id="282" name="Google Shape;282;p35"/>
          <p:cNvSpPr txBox="1"/>
          <p:nvPr>
            <p:ph idx="12" type="sldNum"/>
          </p:nvPr>
        </p:nvSpPr>
        <p:spPr>
          <a:xfrm>
            <a:off x="8607781" y="2374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35"/>
          <p:cNvPicPr preferRelativeResize="0"/>
          <p:nvPr/>
        </p:nvPicPr>
        <p:blipFill>
          <a:blip r:embed="rId3">
            <a:alphaModFix/>
          </a:blip>
          <a:stretch>
            <a:fillRect/>
          </a:stretch>
        </p:blipFill>
        <p:spPr>
          <a:xfrm>
            <a:off x="273075" y="1250763"/>
            <a:ext cx="4139100" cy="2641975"/>
          </a:xfrm>
          <a:prstGeom prst="rect">
            <a:avLst/>
          </a:prstGeom>
          <a:noFill/>
          <a:ln>
            <a:noFill/>
          </a:ln>
        </p:spPr>
      </p:pic>
      <p:sp>
        <p:nvSpPr>
          <p:cNvPr id="284" name="Google Shape;284;p35"/>
          <p:cNvSpPr txBox="1"/>
          <p:nvPr/>
        </p:nvSpPr>
        <p:spPr>
          <a:xfrm>
            <a:off x="4605775" y="1881600"/>
            <a:ext cx="3632700" cy="1693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Querying a list of hashtags relevant to releases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Querying the past seven days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Building collections for each unique entity being searched</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com Pitch Deck by Slidesgo">
  <a:themeElements>
    <a:clrScheme name="Simple Light">
      <a:dk1>
        <a:srgbClr val="000000"/>
      </a:dk1>
      <a:lt1>
        <a:srgbClr val="FFFFFF"/>
      </a:lt1>
      <a:dk2>
        <a:srgbClr val="C4C2B6"/>
      </a:dk2>
      <a:lt2>
        <a:srgbClr val="EE5C0A"/>
      </a:lt2>
      <a:accent1>
        <a:srgbClr val="000000"/>
      </a:accent1>
      <a:accent2>
        <a:srgbClr val="FFFFFF"/>
      </a:accent2>
      <a:accent3>
        <a:srgbClr val="C4C2B6"/>
      </a:accent3>
      <a:accent4>
        <a:srgbClr val="EE5C0A"/>
      </a:accent4>
      <a:accent5>
        <a:srgbClr val="00000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