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a8879d8e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a8879d8e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a8879d8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a8879d8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a8879d8e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a8879d8e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a8879d8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a8879d8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a8879d8e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a8879d8e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a8879d8e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a8879d8e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a8879d8e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a8879d8e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a8879d8e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a8879d8e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a8879d8e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a8879d8e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d042e18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d042e18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58377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World of Television Happens in 16 Milliseconds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49758" r="0" t="0"/>
          <a:stretch/>
        </p:blipFill>
        <p:spPr>
          <a:xfrm>
            <a:off x="2958252" y="1096525"/>
            <a:ext cx="3269700" cy="34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 rotWithShape="1">
          <a:blip r:embed="rId3">
            <a:alphaModFix/>
          </a:blip>
          <a:srcRect b="11359" l="1553" r="1349" t="2254"/>
          <a:stretch/>
        </p:blipFill>
        <p:spPr>
          <a:xfrm>
            <a:off x="228600" y="870850"/>
            <a:ext cx="8643249" cy="41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312275" y="-319350"/>
            <a:ext cx="8475900" cy="2398500"/>
          </a:xfrm>
          <a:prstGeom prst="rect">
            <a:avLst/>
          </a:prstGeom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Wiring Diagram for Data </a:t>
            </a:r>
            <a:r>
              <a:rPr lang="en" sz="3300"/>
              <a:t>Acquisition</a:t>
            </a:r>
            <a:endParaRPr sz="3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271275" y="-76200"/>
            <a:ext cx="8475900" cy="1501500"/>
          </a:xfrm>
          <a:prstGeom prst="rect">
            <a:avLst/>
          </a:prstGeom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WFM8300 Front Panel</a:t>
            </a:r>
            <a:endParaRPr sz="3300"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325" y="519400"/>
            <a:ext cx="6052851" cy="45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34038" y="277250"/>
            <a:ext cx="8475900" cy="2380500"/>
          </a:xfrm>
          <a:prstGeom prst="rect">
            <a:avLst/>
          </a:prstGeom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Broadcast television is the result of multiple camera angles and other video sources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675" y="1568100"/>
            <a:ext cx="5815975" cy="327022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64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40425" y="236550"/>
            <a:ext cx="4097400" cy="5201100"/>
          </a:xfrm>
          <a:prstGeom prst="rect">
            <a:avLst/>
          </a:prstGeom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makes this possible is a technology called video reference, commonly referred to as black burst or house sync. An analog black video signal that other video sources align themselves to.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24" y="2234600"/>
            <a:ext cx="4258101" cy="178822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3840000" dist="76200">
              <a:srgbClr val="000000">
                <a:alpha val="50000"/>
              </a:srgbClr>
            </a:outerShdw>
          </a:effectLst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32600"/>
          <a:stretch/>
        </p:blipFill>
        <p:spPr>
          <a:xfrm>
            <a:off x="4337900" y="287827"/>
            <a:ext cx="4633350" cy="23421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6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34050" y="1009575"/>
            <a:ext cx="8475900" cy="3237000"/>
          </a:xfrm>
          <a:prstGeom prst="rect">
            <a:avLst/>
          </a:prstGeom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/>
              <a:t>Without </a:t>
            </a:r>
            <a:r>
              <a:rPr lang="en" sz="3300"/>
              <a:t>Reference relock time</a:t>
            </a:r>
            <a:endParaRPr sz="33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is </a:t>
            </a:r>
            <a:r>
              <a:rPr lang="en" sz="3300"/>
              <a:t>around 2-3 seconds</a:t>
            </a:r>
            <a:endParaRPr sz="3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147475" y="236550"/>
            <a:ext cx="8910000" cy="4752900"/>
          </a:xfrm>
          <a:prstGeom prst="rect">
            <a:avLst/>
          </a:prstGeom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24"/>
              <a:t>Video Formats and Standards:</a:t>
            </a:r>
            <a:endParaRPr sz="312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(Vertical Raster) (Transport) (Frames Per Second)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SD 276 Mb/s - 525i29.97 / 625i25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HD 1.5 Gb/s - 720p50, 59.94, 60 / 1080i/p 23.98, 24, 25, 29.97, 30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HD 3 Gb/s - 1920x1080p 47.98, 48, 50, 59.94, 60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UHD 6 Gb/s - 3840x2160p 23.98, 24, 25, 29.97, 30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UHD 12 Gb/s - 3840x2160p 47.98, 48, 50, 59.94, 60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(2k/4k and RGB formats omitted - Not used in Broadcast)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147475" y="1720875"/>
            <a:ext cx="8832000" cy="9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47475" y="236550"/>
            <a:ext cx="8862000" cy="4752900"/>
          </a:xfrm>
          <a:prstGeom prst="rect">
            <a:avLst/>
          </a:prstGeom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24"/>
              <a:t>Analog Reference Formats</a:t>
            </a:r>
            <a:r>
              <a:rPr lang="en" sz="3124"/>
              <a:t>:</a:t>
            </a:r>
            <a:endParaRPr sz="312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(Vertical Raster) (Transport) (Frames Per Second)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SD 276 Mb/s - 525i29.97 / 625i25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HD 1.5 Gb/s - 720p50, 59.94, 60 / 1080i/p 23.98, 24, 25, 29.97, 30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HD 3 Gb/s - 1920x1080p 47.98, 48, 50, 59.94, 60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UHD 6 Gb/s - 3840x2160p 23.98, 24, 25, 2997, 30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UHD 12 Gb/s - 3840x2160p 47.98, 48, 50, 59.94, 60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(2k/4k and RGB formats omitted - Not used in Broadcast)</a:t>
            </a:r>
            <a:endParaRPr sz="1600"/>
          </a:p>
        </p:txBody>
      </p:sp>
      <p:sp>
        <p:nvSpPr>
          <p:cNvPr id="85" name="Google Shape;85;p18"/>
          <p:cNvSpPr/>
          <p:nvPr/>
        </p:nvSpPr>
        <p:spPr>
          <a:xfrm>
            <a:off x="162925" y="2800225"/>
            <a:ext cx="8115600" cy="2107800"/>
          </a:xfrm>
          <a:prstGeom prst="rect">
            <a:avLst/>
          </a:prstGeom>
          <a:solidFill>
            <a:srgbClr val="FFFFFF">
              <a:alpha val="5417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975" y="890125"/>
            <a:ext cx="4562500" cy="22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117000" y="1466275"/>
            <a:ext cx="8910000" cy="2800200"/>
          </a:xfrm>
          <a:prstGeom prst="rect">
            <a:avLst/>
          </a:prstGeom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NTSC </a:t>
            </a:r>
            <a:r>
              <a:rPr lang="en" sz="3000"/>
              <a:t>29.97/30, 59.94/60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PAL 25/50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Based on the electrical frequency of the country 50hz or 60hz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34050" y="1009575"/>
            <a:ext cx="8475900" cy="3237000"/>
          </a:xfrm>
          <a:prstGeom prst="rect">
            <a:avLst/>
          </a:prstGeom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/>
              <a:t>KEY TAKEAWAY FROM ALL THIS!!</a:t>
            </a:r>
            <a:endParaRPr sz="33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/>
              <a:t> </a:t>
            </a:r>
            <a:endParaRPr sz="33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/>
              <a:t>Reference allows for switching of video</a:t>
            </a:r>
            <a:endParaRPr sz="33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sources in under 16 Milliseconds </a:t>
            </a:r>
            <a:endParaRPr sz="3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99950" y="627725"/>
            <a:ext cx="8475900" cy="4340700"/>
          </a:xfrm>
          <a:prstGeom prst="rect">
            <a:avLst/>
          </a:prstGeom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/>
              <a:t>What is the best reference format to use</a:t>
            </a:r>
            <a:endParaRPr sz="33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/>
              <a:t> for your studio’s workflow? </a:t>
            </a:r>
            <a:endParaRPr sz="33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Data Acquisition -&gt; Data Science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