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5112"/>
    <p:restoredTop sz="94629"/>
  </p:normalViewPr>
  <p:slideViewPr>
    <p:cSldViewPr snapToGrid="0">
      <p:cViewPr varScale="1">
        <p:scale>
          <a:sx n="86" d="100"/>
          <a:sy n="86" d="100"/>
        </p:scale>
        <p:origin x="216" y="10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850">
                <a:solidFill>
                  <a:schemeClr val="dk1"/>
                </a:solidFill>
              </a:rPr>
              <a:t>What life is like in a nursing home?</a:t>
            </a:r>
            <a:endParaRPr sz="8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50">
                <a:solidFill>
                  <a:schemeClr val="dk1"/>
                </a:solidFill>
              </a:rPr>
              <a:t>In this project, we answer and expand this question from the aspect of electrical appliance use.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de89cd22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de89cd22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script: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ec258a1d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ec258a1d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script: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Any questions?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e89cd22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de89cd22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script: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Thank you for your listening.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ec258a1d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ec258a1d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850">
                <a:solidFill>
                  <a:schemeClr val="dk1"/>
                </a:solidFill>
              </a:rPr>
              <a:t>The appliances bring convenience but also potential dangers.</a:t>
            </a:r>
            <a:endParaRPr sz="8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850">
                <a:solidFill>
                  <a:schemeClr val="dk1"/>
                </a:solidFill>
              </a:rPr>
              <a:t>Be it families or nursing home staff, they are all concerned about the safety of residents.</a:t>
            </a:r>
            <a:endParaRPr sz="8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850">
                <a:solidFill>
                  <a:schemeClr val="dk1"/>
                </a:solidFill>
              </a:rPr>
              <a:t>For the latter, it is also helpful to know how to improve residents’ life quality.</a:t>
            </a:r>
            <a:endParaRPr sz="8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50">
                <a:solidFill>
                  <a:schemeClr val="dk1"/>
                </a:solidFill>
              </a:rPr>
              <a:t>Therefore, we try to discover more about the connection between appliances and residents.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de89cd2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de89cd2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850">
                <a:solidFill>
                  <a:schemeClr val="dk1"/>
                </a:solidFill>
              </a:rPr>
              <a:t>The data we’ve got are from 15 Blackwood nursing homes.</a:t>
            </a:r>
            <a:endParaRPr sz="8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50">
                <a:solidFill>
                  <a:schemeClr val="dk1"/>
                </a:solidFill>
              </a:rPr>
              <a:t>Each csv file represents one electrical appliance’s records of real-time power value.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ec258a1d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ec258a1d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50">
                <a:solidFill>
                  <a:schemeClr val="dk1"/>
                </a:solidFill>
              </a:rPr>
              <a:t>After cleaning the data, we applied four dimensions to analyse data in three parts.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de89cd22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de89cd22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850">
                <a:solidFill>
                  <a:schemeClr val="dk1"/>
                </a:solidFill>
              </a:rPr>
              <a:t>And use a video to show the outcomes.</a:t>
            </a:r>
            <a:endParaRPr sz="8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50">
                <a:solidFill>
                  <a:schemeClr val="dk1"/>
                </a:solidFill>
              </a:rPr>
              <a:t>The video is from the perspective of nursing home staff and aims to make families know more and promote staff to provide better services in the future.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ec258a1d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ec258a1d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50">
                <a:solidFill>
                  <a:schemeClr val="dk1"/>
                </a:solidFill>
              </a:rPr>
              <a:t>Now let’s have a look at it.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791de86d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791de86d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script: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 part 1, we record a daily routine of a host using “Animal Crossing”.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791de86d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791de86d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script: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791de86d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791de86d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script: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/>
              <a:t>		 	 	 		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/>
              <a:t>			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/>
              <a:t>				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/>
              <a:t>					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/>
              <a:t>						</a:t>
            </a:r>
            <a:endParaRPr sz="1100"/>
          </a:p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sz="4000" b="1"/>
              <a:t>Electrical Appliance Use in Blackwood Home and Care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22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000000"/>
                </a:solidFill>
              </a:rPr>
              <a:t>Group16: </a:t>
            </a:r>
            <a:endParaRPr sz="20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000000"/>
                </a:solidFill>
              </a:rPr>
              <a:t>Huiwei Chen</a:t>
            </a:r>
            <a:endParaRPr sz="20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000000"/>
                </a:solidFill>
              </a:rPr>
              <a:t>Tuji Yu</a:t>
            </a:r>
            <a:endParaRPr sz="20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000000"/>
                </a:solidFill>
              </a:rPr>
              <a:t>Yiting Zhao</a:t>
            </a:r>
            <a:endParaRPr sz="20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000000"/>
                </a:solidFill>
              </a:rPr>
              <a:t>Zhihan Yang</a:t>
            </a:r>
            <a:endParaRPr sz="20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000000"/>
                </a:solidFill>
              </a:rPr>
              <a:t>Zilin Lu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5" name="音频 4">
            <a:hlinkClick r:id="" action="ppaction://media"/>
            <a:extLst>
              <a:ext uri="{FF2B5EF4-FFF2-40B4-BE49-F238E27FC236}">
                <a16:creationId xmlns:a16="http://schemas.microsoft.com/office/drawing/2014/main" id="{A388E485-E17E-F347-B083-A766FEF1453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4114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477"/>
    </mc:Choice>
    <mc:Fallback>
      <p:transition spd="slow" advTm="114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Limitation and Future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unclear information about the appliance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 &amp; 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</a:rPr>
              <a:t>Questions raised</a:t>
            </a:r>
            <a:endParaRPr sz="22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b="1" u="sng">
                <a:solidFill>
                  <a:schemeClr val="dk1"/>
                </a:solidFill>
              </a:rPr>
              <a:t>What it is like</a:t>
            </a:r>
            <a:r>
              <a:rPr lang="zh-CN">
                <a:solidFill>
                  <a:schemeClr val="dk1"/>
                </a:solidFill>
              </a:rPr>
              <a:t> to live in a nursing home?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Are there any </a:t>
            </a:r>
            <a:r>
              <a:rPr lang="zh-CN" b="1" u="sng">
                <a:solidFill>
                  <a:schemeClr val="dk1"/>
                </a:solidFill>
              </a:rPr>
              <a:t>patterns</a:t>
            </a:r>
            <a:r>
              <a:rPr lang="zh-CN">
                <a:solidFill>
                  <a:schemeClr val="dk1"/>
                </a:solidFill>
              </a:rPr>
              <a:t> of electrical appliance use?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How do the staff of nursing home </a:t>
            </a:r>
            <a:r>
              <a:rPr lang="zh-CN" b="1" u="sng">
                <a:solidFill>
                  <a:schemeClr val="dk1"/>
                </a:solidFill>
              </a:rPr>
              <a:t>improve</a:t>
            </a:r>
            <a:r>
              <a:rPr lang="zh-CN">
                <a:solidFill>
                  <a:schemeClr val="dk1"/>
                </a:solidFill>
              </a:rPr>
              <a:t> occupants’ life quality?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</a:rPr>
              <a:t>Audience</a:t>
            </a:r>
            <a:endParaRPr sz="22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Families of the occupants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Staff in Blackwood Homes and Care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People who are interested in the life of Blackwood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4" name="音频 3">
            <a:hlinkClick r:id="" action="ppaction://media"/>
            <a:extLst>
              <a:ext uri="{FF2B5EF4-FFF2-40B4-BE49-F238E27FC236}">
                <a16:creationId xmlns:a16="http://schemas.microsoft.com/office/drawing/2014/main" id="{AC3AF8B6-F5EF-C545-9743-6A489C2AF1C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4114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606"/>
    </mc:Choice>
    <mc:Fallback>
      <p:transition spd="slow" advTm="226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rgbClr val="000000"/>
                </a:solidFill>
              </a:rPr>
              <a:t>Data</a:t>
            </a:r>
            <a:endParaRPr sz="2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000000"/>
                </a:solidFill>
              </a:rPr>
              <a:t>15 Blackwood care homes (csv files)</a:t>
            </a:r>
            <a:endParaRPr sz="20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 b="1" u="sng">
                <a:solidFill>
                  <a:srgbClr val="000000"/>
                </a:solidFill>
              </a:rPr>
              <a:t>Timestamp</a:t>
            </a:r>
            <a:r>
              <a:rPr lang="zh-CN" b="1">
                <a:solidFill>
                  <a:srgbClr val="000000"/>
                </a:solidFill>
              </a:rPr>
              <a:t>:</a:t>
            </a:r>
            <a:r>
              <a:rPr lang="zh-CN">
                <a:solidFill>
                  <a:srgbClr val="000000"/>
                </a:solidFill>
              </a:rPr>
              <a:t> from 2017 to 2020, e.g. 2017-05-19 10:00:00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 b="1" u="sng">
                <a:solidFill>
                  <a:srgbClr val="000000"/>
                </a:solidFill>
              </a:rPr>
              <a:t>Power Value</a:t>
            </a:r>
            <a:r>
              <a:rPr lang="zh-CN" b="1">
                <a:solidFill>
                  <a:srgbClr val="000000"/>
                </a:solidFill>
              </a:rPr>
              <a:t>: </a:t>
            </a:r>
            <a:r>
              <a:rPr lang="zh-CN">
                <a:solidFill>
                  <a:srgbClr val="000000"/>
                </a:solidFill>
              </a:rPr>
              <a:t>electrical appliances’ instantaneous power, e.g. 2368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" name="音频 3">
            <a:hlinkClick r:id="" action="ppaction://media"/>
            <a:extLst>
              <a:ext uri="{FF2B5EF4-FFF2-40B4-BE49-F238E27FC236}">
                <a16:creationId xmlns:a16="http://schemas.microsoft.com/office/drawing/2014/main" id="{F963BE16-D407-1647-A6B4-EB5C729F1B0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4114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01"/>
    </mc:Choice>
    <mc:Fallback>
      <p:transition spd="slow" advTm="107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Analysis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rgbClr val="000000"/>
                </a:solidFill>
              </a:rPr>
              <a:t>Cleaning</a:t>
            </a:r>
            <a:endParaRPr sz="22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Repetitive items (timestamp, ID…)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Errors of sensor measurement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2200">
                <a:solidFill>
                  <a:srgbClr val="000000"/>
                </a:solidFill>
              </a:rPr>
              <a:t>Analyzing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1025" y="3075501"/>
            <a:ext cx="7301551" cy="188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音频 3">
            <a:hlinkClick r:id="" action="ppaction://media"/>
            <a:extLst>
              <a:ext uri="{FF2B5EF4-FFF2-40B4-BE49-F238E27FC236}">
                <a16:creationId xmlns:a16="http://schemas.microsoft.com/office/drawing/2014/main" id="{85689402-41DC-3543-A808-2B7B530BD98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15300" y="4114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63"/>
    </mc:Choice>
    <mc:Fallback>
      <p:transition spd="slow" advTm="60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Project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rgbClr val="000000"/>
                </a:solidFill>
              </a:rPr>
              <a:t>Design choice </a:t>
            </a:r>
            <a:r>
              <a:rPr lang="zh-CN" sz="2600">
                <a:solidFill>
                  <a:srgbClr val="000000"/>
                </a:solidFill>
              </a:rPr>
              <a:t>- </a:t>
            </a:r>
            <a:r>
              <a:rPr lang="zh-CN" sz="2200">
                <a:solidFill>
                  <a:srgbClr val="000000"/>
                </a:solidFill>
              </a:rPr>
              <a:t>video (with game recording)</a:t>
            </a:r>
            <a:endParaRPr sz="22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Part 1 - A narrative diary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Part 2 - Patterns of electrical appliances use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Part 3 - Future use of our outcomes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</a:rPr>
              <a:t>Implication</a:t>
            </a:r>
            <a:endParaRPr sz="22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Make families know more about the life of their elders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Promote the service in Blackwood Homes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solidFill>
                <a:srgbClr val="000000"/>
              </a:solidFill>
            </a:endParaRPr>
          </a:p>
        </p:txBody>
      </p:sp>
      <p:pic>
        <p:nvPicPr>
          <p:cNvPr id="4" name="音频 3">
            <a:hlinkClick r:id="" action="ppaction://media"/>
            <a:extLst>
              <a:ext uri="{FF2B5EF4-FFF2-40B4-BE49-F238E27FC236}">
                <a16:creationId xmlns:a16="http://schemas.microsoft.com/office/drawing/2014/main" id="{61974DBA-BD06-F14D-9F59-829C5316B3E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4114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609"/>
    </mc:Choice>
    <mc:Fallback>
      <p:transition spd="slow" advTm="126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Project Video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4" name="音频 3">
            <a:hlinkClick r:id="" action="ppaction://media"/>
            <a:extLst>
              <a:ext uri="{FF2B5EF4-FFF2-40B4-BE49-F238E27FC236}">
                <a16:creationId xmlns:a16="http://schemas.microsoft.com/office/drawing/2014/main" id="{B996C572-D2C4-AB46-AD50-7914730C799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4114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32"/>
    </mc:Choice>
    <mc:Fallback>
      <p:transition spd="slow" advTm="37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Design Rationale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8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Part 1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why diary, why use small shortcuts of video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(放截图）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Diary: present the real feeling and daily life of host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‘Animal Crossing’ Game: immersive game environment which let player feel like real life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Design Rationale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Part 2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why circle, why 3 homes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Design Rationale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>
                <a:solidFill>
                  <a:srgbClr val="000000"/>
                </a:solidFill>
              </a:rPr>
              <a:t>Part 3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495</Words>
  <Application>Microsoft Macintosh PowerPoint</Application>
  <PresentationFormat>全屏显示(16:9)</PresentationFormat>
  <Paragraphs>76</Paragraphs>
  <Slides>12</Slides>
  <Notes>12</Notes>
  <HiddenSlides>0</HiddenSlides>
  <MMClips>6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                                Electrical Appliance Use in Blackwood Home and Care</vt:lpstr>
      <vt:lpstr>Introduction</vt:lpstr>
      <vt:lpstr>Introduction</vt:lpstr>
      <vt:lpstr>Data Analysis</vt:lpstr>
      <vt:lpstr>Project</vt:lpstr>
      <vt:lpstr>Project Video</vt:lpstr>
      <vt:lpstr>Design Rationale</vt:lpstr>
      <vt:lpstr>Design Rationale</vt:lpstr>
      <vt:lpstr>Design Rationale</vt:lpstr>
      <vt:lpstr>Limitation and Future</vt:lpstr>
      <vt:lpstr>Q &amp; 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Electrical Appliance Use in Blackwood Home and Care</dc:title>
  <cp:lastModifiedBy>LU Zilin</cp:lastModifiedBy>
  <cp:revision>3</cp:revision>
  <dcterms:modified xsi:type="dcterms:W3CDTF">2020-12-02T22:29:49Z</dcterms:modified>
</cp:coreProperties>
</file>