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554"/>
    <p:restoredTop sz="94654"/>
  </p:normalViewPr>
  <p:slideViewPr>
    <p:cSldViewPr snapToGrid="0">
      <p:cViewPr varScale="1">
        <p:scale>
          <a:sx n="93" d="100"/>
          <a:sy n="93" d="100"/>
        </p:scale>
        <p:origin x="224" y="928"/>
      </p:cViewPr>
      <p:guideLst>
        <p:guide orient="horz" pos="1620"/>
        <p:guide pos="2880"/>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What life is like in a nursing home?</a:t>
            </a:r>
            <a:endParaRPr sz="850">
              <a:solidFill>
                <a:schemeClr val="dk1"/>
              </a:solidFill>
            </a:endParaRPr>
          </a:p>
          <a:p>
            <a:pPr marL="0" lvl="0" indent="0" algn="l" rtl="0">
              <a:lnSpc>
                <a:spcPct val="115000"/>
              </a:lnSpc>
              <a:spcBef>
                <a:spcPts val="0"/>
              </a:spcBef>
              <a:spcAft>
                <a:spcPts val="0"/>
              </a:spcAft>
              <a:buNone/>
            </a:pPr>
            <a:r>
              <a:rPr lang="zh-CN" sz="850">
                <a:solidFill>
                  <a:schemeClr val="dk1"/>
                </a:solidFill>
              </a:rPr>
              <a:t>In this project, we answer and expand this question from the aspect of electrical appliance use.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791de86d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791de86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ee337294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ee337294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de89cd22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de89cd22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ec258a1d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ec258a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r>
              <a:rPr lang="zh-CN"/>
              <a:t>Any questions?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de89cd22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de89cd22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r>
              <a:rPr lang="zh-CN"/>
              <a:t>Thank you for your listening.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791de86df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791de86df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ee337294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ee337294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ec258a1d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ec258a1d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The appliances bring convenience but also potential dangers.</a:t>
            </a:r>
            <a:endParaRPr sz="8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Be it families or nursing home staff, they are all concerned about safety issues.</a:t>
            </a:r>
            <a:endParaRPr sz="850">
              <a:solidFill>
                <a:schemeClr val="dk1"/>
              </a:solidFill>
            </a:endParaRPr>
          </a:p>
          <a:p>
            <a:pPr marL="0" lvl="0" indent="0" algn="l" rtl="0">
              <a:lnSpc>
                <a:spcPct val="115000"/>
              </a:lnSpc>
              <a:spcBef>
                <a:spcPts val="0"/>
              </a:spcBef>
              <a:spcAft>
                <a:spcPts val="0"/>
              </a:spcAft>
              <a:buNone/>
            </a:pPr>
            <a:r>
              <a:rPr lang="zh-CN" sz="850">
                <a:solidFill>
                  <a:schemeClr val="dk1"/>
                </a:solidFill>
              </a:rPr>
              <a:t>So we try to discover the connection between appliances and occupants and also provide suggestions to staff for future improvements.</a:t>
            </a:r>
            <a:endParaRPr sz="85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de89cd2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de89cd2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The data we’ve got are from 15 Blackwood nursing homes.</a:t>
            </a:r>
            <a:endParaRPr sz="850">
              <a:solidFill>
                <a:schemeClr val="dk1"/>
              </a:solidFill>
            </a:endParaRPr>
          </a:p>
          <a:p>
            <a:pPr marL="0" lvl="0" indent="0" algn="l" rtl="0">
              <a:lnSpc>
                <a:spcPct val="115000"/>
              </a:lnSpc>
              <a:spcBef>
                <a:spcPts val="0"/>
              </a:spcBef>
              <a:spcAft>
                <a:spcPts val="0"/>
              </a:spcAft>
              <a:buNone/>
            </a:pPr>
            <a:r>
              <a:rPr lang="zh-CN" sz="850">
                <a:solidFill>
                  <a:schemeClr val="dk1"/>
                </a:solidFill>
              </a:rPr>
              <a:t>Each csv file represents one electrical appliance’s records of real-time power value.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ec258a1d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ec258a1d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850">
                <a:solidFill>
                  <a:schemeClr val="dk1"/>
                </a:solidFill>
              </a:rPr>
              <a:t>After the cleaning, we applied four dimensions to analyse data for different purposes and show the outcomes by video.</a:t>
            </a:r>
            <a:endParaRPr sz="85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de89cd2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de89cd2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The advertising video is from the perspective of staff. It starts from an imagined diary, to patterns and finally to the improvements divided in three parts.</a:t>
            </a:r>
            <a:endParaRPr sz="8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791de86df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791de86df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850">
                <a:solidFill>
                  <a:schemeClr val="dk1"/>
                </a:solidFill>
              </a:rPr>
              <a:t>The video aims to make families know more and promote staff to provide better services so as to improve life standard and attract potential occupants.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791de86df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791de86df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And now let’s have a look at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ec258a1d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ec258a1d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791de86d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791de86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r>
              <a:rPr lang="zh-CN"/>
              <a:t>In part 1, we record a daily routine of a host using “Animal Crossing”.</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ido80cEYUJ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lnSpc>
                <a:spcPct val="115000"/>
              </a:lnSpc>
              <a:spcBef>
                <a:spcPts val="1800"/>
              </a:spcBef>
              <a:spcAft>
                <a:spcPts val="1800"/>
              </a:spcAft>
              <a:buNone/>
            </a:pPr>
            <a:r>
              <a:rPr lang="zh-CN" sz="4000" b="1"/>
              <a:t>Electrical Appliance Use in Blackwood Home and Care</a:t>
            </a:r>
            <a:endParaRPr/>
          </a:p>
        </p:txBody>
      </p:sp>
      <p:sp>
        <p:nvSpPr>
          <p:cNvPr id="55" name="Google Shape;55;p13"/>
          <p:cNvSpPr txBox="1">
            <a:spLocks noGrp="1"/>
          </p:cNvSpPr>
          <p:nvPr>
            <p:ph type="subTitle" idx="1"/>
          </p:nvPr>
        </p:nvSpPr>
        <p:spPr>
          <a:xfrm>
            <a:off x="311700" y="2834125"/>
            <a:ext cx="8520600" cy="221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sz="2000">
                <a:solidFill>
                  <a:srgbClr val="000000"/>
                </a:solidFill>
              </a:rPr>
              <a:t>Group16: </a:t>
            </a:r>
            <a:endParaRPr sz="2000">
              <a:solidFill>
                <a:srgbClr val="000000"/>
              </a:solidFill>
            </a:endParaRPr>
          </a:p>
          <a:p>
            <a:pPr marL="0" lvl="0" indent="0" algn="r" rtl="0">
              <a:spcBef>
                <a:spcPts val="0"/>
              </a:spcBef>
              <a:spcAft>
                <a:spcPts val="0"/>
              </a:spcAft>
              <a:buNone/>
            </a:pPr>
            <a:r>
              <a:rPr lang="zh-CN" sz="2000">
                <a:solidFill>
                  <a:srgbClr val="000000"/>
                </a:solidFill>
              </a:rPr>
              <a:t>Huiwei Chen</a:t>
            </a:r>
            <a:endParaRPr sz="2000">
              <a:solidFill>
                <a:srgbClr val="000000"/>
              </a:solidFill>
            </a:endParaRPr>
          </a:p>
          <a:p>
            <a:pPr marL="0" lvl="0" indent="0" algn="r" rtl="0">
              <a:spcBef>
                <a:spcPts val="0"/>
              </a:spcBef>
              <a:spcAft>
                <a:spcPts val="0"/>
              </a:spcAft>
              <a:buNone/>
            </a:pPr>
            <a:r>
              <a:rPr lang="zh-CN" sz="2000">
                <a:solidFill>
                  <a:srgbClr val="000000"/>
                </a:solidFill>
              </a:rPr>
              <a:t>Tuji Yu</a:t>
            </a:r>
            <a:endParaRPr sz="2000">
              <a:solidFill>
                <a:srgbClr val="000000"/>
              </a:solidFill>
            </a:endParaRPr>
          </a:p>
          <a:p>
            <a:pPr marL="0" lvl="0" indent="0" algn="r" rtl="0">
              <a:spcBef>
                <a:spcPts val="0"/>
              </a:spcBef>
              <a:spcAft>
                <a:spcPts val="0"/>
              </a:spcAft>
              <a:buNone/>
            </a:pPr>
            <a:r>
              <a:rPr lang="zh-CN" sz="2000">
                <a:solidFill>
                  <a:srgbClr val="000000"/>
                </a:solidFill>
              </a:rPr>
              <a:t>Yiting Zhao</a:t>
            </a:r>
            <a:endParaRPr sz="2000">
              <a:solidFill>
                <a:srgbClr val="000000"/>
              </a:solidFill>
            </a:endParaRPr>
          </a:p>
          <a:p>
            <a:pPr marL="0" lvl="0" indent="0" algn="r" rtl="0">
              <a:spcBef>
                <a:spcPts val="0"/>
              </a:spcBef>
              <a:spcAft>
                <a:spcPts val="0"/>
              </a:spcAft>
              <a:buNone/>
            </a:pPr>
            <a:r>
              <a:rPr lang="zh-CN" sz="2000">
                <a:solidFill>
                  <a:srgbClr val="000000"/>
                </a:solidFill>
              </a:rPr>
              <a:t>Zhihan Yang</a:t>
            </a:r>
            <a:endParaRPr sz="2000">
              <a:solidFill>
                <a:srgbClr val="000000"/>
              </a:solidFill>
            </a:endParaRPr>
          </a:p>
          <a:p>
            <a:pPr marL="0" lvl="0" indent="0" algn="r" rtl="0">
              <a:spcBef>
                <a:spcPts val="0"/>
              </a:spcBef>
              <a:spcAft>
                <a:spcPts val="0"/>
              </a:spcAft>
              <a:buNone/>
            </a:pPr>
            <a:r>
              <a:rPr lang="zh-CN" sz="2000">
                <a:solidFill>
                  <a:srgbClr val="000000"/>
                </a:solidFill>
              </a:rPr>
              <a:t>Zilin Lu</a:t>
            </a:r>
            <a:endParaRPr sz="2000">
              <a:solidFill>
                <a:srgbClr val="000000"/>
              </a:solidFill>
            </a:endParaRPr>
          </a:p>
        </p:txBody>
      </p:sp>
      <p:pic>
        <p:nvPicPr>
          <p:cNvPr id="2" name="音频 1">
            <a:hlinkClick r:id="" action="ppaction://media"/>
            <a:extLst>
              <a:ext uri="{FF2B5EF4-FFF2-40B4-BE49-F238E27FC236}">
                <a16:creationId xmlns:a16="http://schemas.microsoft.com/office/drawing/2014/main" id="{A1F7F93E-E370-7947-A6AA-39FFB34DDF2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319"/>
    </mc:Choice>
    <mc:Fallback>
      <p:transition spd="slow" advTm="103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Design Rationale</a:t>
            </a:r>
            <a:endParaRPr/>
          </a:p>
        </p:txBody>
      </p:sp>
      <p:sp>
        <p:nvSpPr>
          <p:cNvPr id="109" name="Google Shape;109;p22"/>
          <p:cNvSpPr txBox="1">
            <a:spLocks noGrp="1"/>
          </p:cNvSpPr>
          <p:nvPr>
            <p:ph type="body" idx="1"/>
          </p:nvPr>
        </p:nvSpPr>
        <p:spPr>
          <a:xfrm>
            <a:off x="311700" y="1152475"/>
            <a:ext cx="66432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zh-CN">
                <a:solidFill>
                  <a:schemeClr val="dk1"/>
                </a:solidFill>
              </a:rPr>
              <a:t>Habits and patterns</a:t>
            </a:r>
            <a:endParaRPr>
              <a:solidFill>
                <a:schemeClr val="dk1"/>
              </a:solidFill>
            </a:endParaRPr>
          </a:p>
          <a:p>
            <a:pPr marL="457200" lvl="0" indent="-342900" algn="l" rtl="0">
              <a:lnSpc>
                <a:spcPct val="150000"/>
              </a:lnSpc>
              <a:spcBef>
                <a:spcPts val="1600"/>
              </a:spcBef>
              <a:spcAft>
                <a:spcPts val="0"/>
              </a:spcAft>
              <a:buClr>
                <a:schemeClr val="dk1"/>
              </a:buClr>
              <a:buSzPts val="1800"/>
              <a:buChar char="●"/>
            </a:pPr>
            <a:r>
              <a:rPr lang="zh-CN">
                <a:solidFill>
                  <a:schemeClr val="dk1"/>
                </a:solidFill>
              </a:rPr>
              <a:t>Two circles to show 24 hours in a day</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CN">
                <a:solidFill>
                  <a:schemeClr val="dk1"/>
                </a:solidFill>
              </a:rPr>
              <a:t>Clock within the circle to give a sense of time passing</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CN">
                <a:solidFill>
                  <a:schemeClr val="dk1"/>
                </a:solidFill>
              </a:rPr>
              <a:t>Icon rotating along the outer circle to show what appliance may be in used in each hour</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CN">
                <a:solidFill>
                  <a:schemeClr val="dk1"/>
                </a:solidFill>
              </a:rPr>
              <a:t>Icons leave traces of different colors to show the habit of using electrical appliances in this home</a:t>
            </a:r>
            <a:endParaRPr>
              <a:solidFill>
                <a:schemeClr val="dk1"/>
              </a:solidFill>
            </a:endParaRPr>
          </a:p>
          <a:p>
            <a:pPr marL="0" lvl="0" indent="0" algn="l" rtl="0">
              <a:spcBef>
                <a:spcPts val="1600"/>
              </a:spcBef>
              <a:spcAft>
                <a:spcPts val="1600"/>
              </a:spcAft>
              <a:buNone/>
            </a:pPr>
            <a:endParaRPr/>
          </a:p>
        </p:txBody>
      </p:sp>
      <p:pic>
        <p:nvPicPr>
          <p:cNvPr id="110" name="Google Shape;110;p22"/>
          <p:cNvPicPr preferRelativeResize="0"/>
          <p:nvPr/>
        </p:nvPicPr>
        <p:blipFill rotWithShape="1">
          <a:blip r:embed="rId3">
            <a:alphaModFix/>
          </a:blip>
          <a:srcRect l="26525" t="-890" r="27045" b="890"/>
          <a:stretch/>
        </p:blipFill>
        <p:spPr>
          <a:xfrm>
            <a:off x="6862725" y="1347675"/>
            <a:ext cx="2206124" cy="2652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Design Rationale</a:t>
            </a:r>
            <a:endParaRPr/>
          </a:p>
        </p:txBody>
      </p:sp>
      <p:sp>
        <p:nvSpPr>
          <p:cNvPr id="116" name="Google Shape;116;p23"/>
          <p:cNvSpPr txBox="1">
            <a:spLocks noGrp="1"/>
          </p:cNvSpPr>
          <p:nvPr>
            <p:ph type="body" idx="1"/>
          </p:nvPr>
        </p:nvSpPr>
        <p:spPr>
          <a:xfrm>
            <a:off x="311700" y="1209975"/>
            <a:ext cx="4101600" cy="47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solidFill>
                  <a:srgbClr val="000000"/>
                </a:solidFill>
              </a:rPr>
              <a:t>Maintain appliances</a:t>
            </a:r>
            <a:endParaRPr>
              <a:solidFill>
                <a:srgbClr val="000000"/>
              </a:solidFill>
            </a:endParaRPr>
          </a:p>
        </p:txBody>
      </p:sp>
      <p:pic>
        <p:nvPicPr>
          <p:cNvPr id="117" name="Google Shape;117;p23"/>
          <p:cNvPicPr preferRelativeResize="0"/>
          <p:nvPr/>
        </p:nvPicPr>
        <p:blipFill rotWithShape="1">
          <a:blip r:embed="rId3">
            <a:alphaModFix/>
          </a:blip>
          <a:srcRect b="6323"/>
          <a:stretch/>
        </p:blipFill>
        <p:spPr>
          <a:xfrm>
            <a:off x="4752450" y="1806225"/>
            <a:ext cx="3946675" cy="2072450"/>
          </a:xfrm>
          <a:prstGeom prst="rect">
            <a:avLst/>
          </a:prstGeom>
          <a:noFill/>
          <a:ln>
            <a:noFill/>
          </a:ln>
        </p:spPr>
      </p:pic>
      <p:sp>
        <p:nvSpPr>
          <p:cNvPr id="118" name="Google Shape;118;p23"/>
          <p:cNvSpPr txBox="1"/>
          <p:nvPr/>
        </p:nvSpPr>
        <p:spPr>
          <a:xfrm>
            <a:off x="348775" y="1648525"/>
            <a:ext cx="4272900" cy="30909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chemeClr val="dk1"/>
              </a:buClr>
              <a:buSzPts val="1600"/>
              <a:buChar char="●"/>
            </a:pPr>
            <a:r>
              <a:rPr lang="zh-CN" sz="1600">
                <a:solidFill>
                  <a:schemeClr val="dk1"/>
                </a:solidFill>
              </a:rPr>
              <a:t>Use the progress bar to indicate the ratio of the current usage time to the service life to give a sense of appliance life’s passing</a:t>
            </a:r>
            <a:endParaRPr sz="1600">
              <a:solidFill>
                <a:schemeClr val="dk1"/>
              </a:solidFill>
            </a:endParaRPr>
          </a:p>
          <a:p>
            <a:pPr marL="0" lvl="0" indent="0" algn="l" rtl="0">
              <a:lnSpc>
                <a:spcPct val="150000"/>
              </a:lnSpc>
              <a:spcBef>
                <a:spcPts val="0"/>
              </a:spcBef>
              <a:spcAft>
                <a:spcPts val="0"/>
              </a:spcAft>
              <a:buNone/>
            </a:pP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zh-CN" sz="1600">
                <a:solidFill>
                  <a:schemeClr val="dk1"/>
                </a:solidFill>
              </a:rPr>
              <a:t>When the ratio is equal to or more than 80%, color the progress bar with red to give a sense of warning</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Limitation and Bias</a:t>
            </a: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CN">
                <a:solidFill>
                  <a:schemeClr val="dk1"/>
                </a:solidFill>
              </a:rPr>
              <a:t>Lack of more data about electrical appliances, so unable to conduct a more accurate analysis to appliances, such as remaining life</a:t>
            </a:r>
            <a:endParaRPr>
              <a:solidFill>
                <a:schemeClr val="dk1"/>
              </a:solidFill>
            </a:endParaRPr>
          </a:p>
          <a:p>
            <a:pPr marL="457200" lvl="0" indent="0" algn="l" rtl="0">
              <a:lnSpc>
                <a:spcPct val="150000"/>
              </a:lnSpc>
              <a:spcBef>
                <a:spcPts val="0"/>
              </a:spcBef>
              <a:spcAft>
                <a:spcPts val="0"/>
              </a:spcAft>
              <a:buNone/>
            </a:pPr>
            <a:endParaRPr>
              <a:solidFill>
                <a:schemeClr val="dk1"/>
              </a:solidFill>
            </a:endParaRPr>
          </a:p>
          <a:p>
            <a:pPr marL="457200" lvl="0" indent="-342900" algn="l" rtl="0">
              <a:lnSpc>
                <a:spcPct val="150000"/>
              </a:lnSpc>
              <a:spcBef>
                <a:spcPts val="0"/>
              </a:spcBef>
              <a:spcAft>
                <a:spcPts val="0"/>
              </a:spcAft>
              <a:buSzPts val="1800"/>
              <a:buChar char="●"/>
            </a:pPr>
            <a:r>
              <a:rPr lang="zh-CN">
                <a:solidFill>
                  <a:schemeClr val="dk1"/>
                </a:solidFill>
              </a:rPr>
              <a:t>Lack of more detailed personal information data, so unable to conduct statistical analysis on pattern and personal information</a:t>
            </a:r>
            <a:endParaRPr>
              <a:solidFill>
                <a:schemeClr val="dk1"/>
              </a:solidFill>
            </a:endParaRPr>
          </a:p>
          <a:p>
            <a:pPr marL="457200" lvl="0" indent="0" algn="l" rtl="0">
              <a:lnSpc>
                <a:spcPct val="150000"/>
              </a:lnSpc>
              <a:spcBef>
                <a:spcPts val="0"/>
              </a:spcBef>
              <a:spcAft>
                <a:spcPts val="0"/>
              </a:spcAft>
              <a:buNone/>
            </a:pP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CN">
                <a:solidFill>
                  <a:schemeClr val="dk1"/>
                </a:solidFill>
              </a:rPr>
              <a:t>Unstable sensor operation leads to missing data, which in turn causes data analysis errors</a:t>
            </a:r>
            <a:endParaRPr>
              <a:solidFill>
                <a:schemeClr val="dk1"/>
              </a:solidFill>
            </a:endParaRPr>
          </a:p>
          <a:p>
            <a:pPr marL="0" lvl="0" indent="0" algn="l" rtl="0">
              <a:spcBef>
                <a:spcPts val="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t>Q &amp; 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Limitation and Bias</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a:t>●</a:t>
            </a:r>
            <a:r>
              <a:rPr lang="zh-CN">
                <a:solidFill>
                  <a:schemeClr val="dk1"/>
                </a:solidFill>
              </a:rPr>
              <a:t>Unclear information about appliances.</a:t>
            </a:r>
            <a:endParaRPr>
              <a:solidFill>
                <a:schemeClr val="dk1"/>
              </a:solidFill>
            </a:endParaRPr>
          </a:p>
          <a:p>
            <a:pPr marL="0" lvl="0" indent="0" algn="l" rtl="0">
              <a:lnSpc>
                <a:spcPct val="115000"/>
              </a:lnSpc>
              <a:spcBef>
                <a:spcPts val="0"/>
              </a:spcBef>
              <a:spcAft>
                <a:spcPts val="0"/>
              </a:spcAft>
              <a:buNone/>
            </a:pPr>
            <a:r>
              <a:rPr lang="zh-CN">
                <a:solidFill>
                  <a:schemeClr val="dk1"/>
                </a:solidFill>
              </a:rPr>
              <a:t>For example, the model number and life span. We just know the types of appliances, but we are not given more detailed information of each appliance. If we know more, we can offer better service towards repair and replacement.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a:t>●</a:t>
            </a:r>
            <a:r>
              <a:rPr lang="zh-CN">
                <a:solidFill>
                  <a:schemeClr val="dk1"/>
                </a:solidFill>
              </a:rPr>
              <a:t>Lack of detailed personal information about occupants.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a:solidFill>
                  <a:schemeClr val="dk1"/>
                </a:solidFill>
              </a:rPr>
              <a:t>We just have personal information of 15 occupants now, so we cannot connect their characteristics with their appliances usage pattern definitely. If we have information of more occupants, we may get more clear regularities and offer targeted service and help.</a:t>
            </a:r>
            <a:endParaRPr>
              <a:solidFill>
                <a:schemeClr val="dk1"/>
              </a:solidFill>
            </a:endParaRPr>
          </a:p>
          <a:p>
            <a:pPr marL="0" lvl="0" indent="0" algn="l" rtl="0">
              <a:spcBef>
                <a:spcPts val="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Design Rationale</a:t>
            </a:r>
            <a:endParaRPr/>
          </a:p>
        </p:txBody>
      </p:sp>
      <p:sp>
        <p:nvSpPr>
          <p:cNvPr id="146" name="Google Shape;146;p28"/>
          <p:cNvSpPr txBox="1">
            <a:spLocks noGrp="1"/>
          </p:cNvSpPr>
          <p:nvPr>
            <p:ph type="body" idx="1"/>
          </p:nvPr>
        </p:nvSpPr>
        <p:spPr>
          <a:xfrm>
            <a:off x="311700" y="1172400"/>
            <a:ext cx="4101600" cy="47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solidFill>
                  <a:srgbClr val="000000"/>
                </a:solidFill>
              </a:rPr>
              <a:t>Detect abnormality</a:t>
            </a:r>
            <a:endParaRPr>
              <a:solidFill>
                <a:srgbClr val="000000"/>
              </a:solidFill>
            </a:endParaRPr>
          </a:p>
        </p:txBody>
      </p:sp>
      <p:pic>
        <p:nvPicPr>
          <p:cNvPr id="147" name="Google Shape;147;p28"/>
          <p:cNvPicPr preferRelativeResize="0"/>
          <p:nvPr/>
        </p:nvPicPr>
        <p:blipFill rotWithShape="1">
          <a:blip r:embed="rId3">
            <a:alphaModFix/>
          </a:blip>
          <a:srcRect l="11149" r="11156"/>
          <a:stretch/>
        </p:blipFill>
        <p:spPr>
          <a:xfrm>
            <a:off x="644250" y="1581325"/>
            <a:ext cx="3769049" cy="2713949"/>
          </a:xfrm>
          <a:prstGeom prst="rect">
            <a:avLst/>
          </a:prstGeom>
          <a:noFill/>
          <a:ln>
            <a:noFill/>
          </a:ln>
        </p:spPr>
      </p:pic>
      <p:sp>
        <p:nvSpPr>
          <p:cNvPr id="148" name="Google Shape;148;p28"/>
          <p:cNvSpPr txBox="1"/>
          <p:nvPr/>
        </p:nvSpPr>
        <p:spPr>
          <a:xfrm>
            <a:off x="5001800" y="2435650"/>
            <a:ext cx="3564900" cy="1005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zh-CN" sz="1600">
                <a:solidFill>
                  <a:schemeClr val="dk1"/>
                </a:solidFill>
              </a:rPr>
              <a:t>Use different color in line chart when abonrmality appears to give a sense of warning</a:t>
            </a:r>
            <a:endParaRPr sz="16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200">
                <a:solidFill>
                  <a:schemeClr val="dk1"/>
                </a:solidFill>
              </a:rPr>
              <a:t>Questions raised</a:t>
            </a:r>
            <a:endParaRPr sz="2200">
              <a:solidFill>
                <a:schemeClr val="dk1"/>
              </a:solidFill>
            </a:endParaRPr>
          </a:p>
          <a:p>
            <a:pPr marL="457200" lvl="0" indent="-342900" algn="l" rtl="0">
              <a:lnSpc>
                <a:spcPct val="115000"/>
              </a:lnSpc>
              <a:spcBef>
                <a:spcPts val="1600"/>
              </a:spcBef>
              <a:spcAft>
                <a:spcPts val="0"/>
              </a:spcAft>
              <a:buClr>
                <a:schemeClr val="dk1"/>
              </a:buClr>
              <a:buSzPts val="1800"/>
              <a:buChar char="●"/>
            </a:pPr>
            <a:r>
              <a:rPr lang="zh-CN" b="1" u="sng">
                <a:solidFill>
                  <a:srgbClr val="FF0000"/>
                </a:solidFill>
              </a:rPr>
              <a:t>What it is like</a:t>
            </a:r>
            <a:r>
              <a:rPr lang="zh-CN">
                <a:solidFill>
                  <a:schemeClr val="dk1"/>
                </a:solidFill>
              </a:rPr>
              <a:t> to live in a nursing home?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zh-CN">
                <a:solidFill>
                  <a:schemeClr val="dk1"/>
                </a:solidFill>
              </a:rPr>
              <a:t>Are there any </a:t>
            </a:r>
            <a:r>
              <a:rPr lang="zh-CN" b="1" u="sng">
                <a:solidFill>
                  <a:srgbClr val="FF0000"/>
                </a:solidFill>
              </a:rPr>
              <a:t>patterns</a:t>
            </a:r>
            <a:r>
              <a:rPr lang="zh-CN">
                <a:solidFill>
                  <a:schemeClr val="dk1"/>
                </a:solidFill>
              </a:rPr>
              <a:t> of electrical appliance use?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zh-CN">
                <a:solidFill>
                  <a:schemeClr val="dk1"/>
                </a:solidFill>
              </a:rPr>
              <a:t>How do the staff of nursing home </a:t>
            </a:r>
            <a:r>
              <a:rPr lang="zh-CN" b="1" u="sng">
                <a:solidFill>
                  <a:srgbClr val="FF0000"/>
                </a:solidFill>
              </a:rPr>
              <a:t>improve</a:t>
            </a:r>
            <a:r>
              <a:rPr lang="zh-CN">
                <a:solidFill>
                  <a:schemeClr val="dk1"/>
                </a:solidFill>
              </a:rPr>
              <a:t> occupants’ life quality?</a:t>
            </a:r>
            <a:endParaRPr>
              <a:solidFill>
                <a:schemeClr val="dk1"/>
              </a:solidFill>
            </a:endParaRPr>
          </a:p>
          <a:p>
            <a:pPr marL="0" lvl="0" indent="0" algn="l" rtl="0">
              <a:lnSpc>
                <a:spcPct val="115000"/>
              </a:lnSpc>
              <a:spcBef>
                <a:spcPts val="1600"/>
              </a:spcBef>
              <a:spcAft>
                <a:spcPts val="0"/>
              </a:spcAft>
              <a:buNone/>
            </a:pPr>
            <a:r>
              <a:rPr lang="zh-CN" sz="2200">
                <a:solidFill>
                  <a:schemeClr val="dk1"/>
                </a:solidFill>
              </a:rPr>
              <a:t>Audience</a:t>
            </a:r>
            <a:endParaRPr sz="2200">
              <a:solidFill>
                <a:schemeClr val="dk1"/>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Families of the occupants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Staff of Blackwood nursing home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People who are interested in the life in Blackwood</a:t>
            </a:r>
            <a:endParaRPr>
              <a:solidFill>
                <a:srgbClr val="000000"/>
              </a:solidFill>
            </a:endParaRPr>
          </a:p>
          <a:p>
            <a:pPr marL="457200" lvl="0" indent="0" algn="l" rtl="0">
              <a:lnSpc>
                <a:spcPct val="150000"/>
              </a:lnSpc>
              <a:spcBef>
                <a:spcPts val="1600"/>
              </a:spcBef>
              <a:spcAft>
                <a:spcPts val="1600"/>
              </a:spcAft>
              <a:buNone/>
            </a:pPr>
            <a:endParaRPr>
              <a:solidFill>
                <a:srgbClr val="000000"/>
              </a:solidFill>
            </a:endParaRPr>
          </a:p>
        </p:txBody>
      </p:sp>
      <p:pic>
        <p:nvPicPr>
          <p:cNvPr id="2" name="音频 1">
            <a:hlinkClick r:id="" action="ppaction://media"/>
            <a:extLst>
              <a:ext uri="{FF2B5EF4-FFF2-40B4-BE49-F238E27FC236}">
                <a16:creationId xmlns:a16="http://schemas.microsoft.com/office/drawing/2014/main" id="{0994F46C-9F1E-3342-B75B-448B5CECC0A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7375"/>
    </mc:Choice>
    <mc:Fallback>
      <p:transition spd="slow" advTm="173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Introduction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2200">
                <a:solidFill>
                  <a:srgbClr val="000000"/>
                </a:solidFill>
              </a:rPr>
              <a:t>Data</a:t>
            </a:r>
            <a:endParaRPr sz="2200">
              <a:solidFill>
                <a:srgbClr val="000000"/>
              </a:solidFill>
            </a:endParaRPr>
          </a:p>
          <a:p>
            <a:pPr marL="0" lvl="0" indent="0" algn="l" rtl="0">
              <a:lnSpc>
                <a:spcPct val="150000"/>
              </a:lnSpc>
              <a:spcBef>
                <a:spcPts val="1600"/>
              </a:spcBef>
              <a:spcAft>
                <a:spcPts val="0"/>
              </a:spcAft>
              <a:buNone/>
            </a:pPr>
            <a:r>
              <a:rPr lang="zh-CN" sz="2000">
                <a:solidFill>
                  <a:srgbClr val="000000"/>
                </a:solidFill>
              </a:rPr>
              <a:t>15 Blackwood nursing homes (csv files)</a:t>
            </a:r>
            <a:endParaRPr sz="2000">
              <a:solidFill>
                <a:srgbClr val="000000"/>
              </a:solidFill>
            </a:endParaRPr>
          </a:p>
          <a:p>
            <a:pPr marL="457200" lvl="0" indent="-342900" algn="l" rtl="0">
              <a:lnSpc>
                <a:spcPct val="150000"/>
              </a:lnSpc>
              <a:spcBef>
                <a:spcPts val="1600"/>
              </a:spcBef>
              <a:spcAft>
                <a:spcPts val="0"/>
              </a:spcAft>
              <a:buClr>
                <a:srgbClr val="000000"/>
              </a:buClr>
              <a:buSzPts val="1800"/>
              <a:buChar char="●"/>
            </a:pPr>
            <a:r>
              <a:rPr lang="zh-CN" b="1" u="sng">
                <a:solidFill>
                  <a:srgbClr val="000000"/>
                </a:solidFill>
              </a:rPr>
              <a:t>Timestamp</a:t>
            </a:r>
            <a:r>
              <a:rPr lang="zh-CN" b="1">
                <a:solidFill>
                  <a:srgbClr val="000000"/>
                </a:solidFill>
              </a:rPr>
              <a:t>:</a:t>
            </a:r>
            <a:r>
              <a:rPr lang="zh-CN">
                <a:solidFill>
                  <a:srgbClr val="000000"/>
                </a:solidFill>
              </a:rPr>
              <a:t> from 2017 to 2020, e.g. 2017-05-19 10:00:00</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b="1" u="sng">
                <a:solidFill>
                  <a:srgbClr val="000000"/>
                </a:solidFill>
              </a:rPr>
              <a:t>Power Value</a:t>
            </a:r>
            <a:r>
              <a:rPr lang="zh-CN" b="1">
                <a:solidFill>
                  <a:srgbClr val="000000"/>
                </a:solidFill>
              </a:rPr>
              <a:t>: </a:t>
            </a:r>
            <a:r>
              <a:rPr lang="zh-CN">
                <a:solidFill>
                  <a:srgbClr val="000000"/>
                </a:solidFill>
              </a:rPr>
              <a:t>electrical appliances’ instantaneous power, e.g. 2368</a:t>
            </a:r>
            <a:endParaRPr>
              <a:solidFill>
                <a:srgbClr val="000000"/>
              </a:solidFill>
            </a:endParaRPr>
          </a:p>
        </p:txBody>
      </p:sp>
      <p:pic>
        <p:nvPicPr>
          <p:cNvPr id="2" name="音频 1">
            <a:hlinkClick r:id="" action="ppaction://media"/>
            <a:extLst>
              <a:ext uri="{FF2B5EF4-FFF2-40B4-BE49-F238E27FC236}">
                <a16:creationId xmlns:a16="http://schemas.microsoft.com/office/drawing/2014/main" id="{1F94E211-60B0-4242-9CF6-A8EADFE7381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489"/>
    </mc:Choice>
    <mc:Fallback>
      <p:transition spd="slow" advTm="104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Data Analysis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200">
                <a:solidFill>
                  <a:srgbClr val="000000"/>
                </a:solidFill>
              </a:rPr>
              <a:t>Cleaning</a:t>
            </a:r>
            <a:endParaRPr sz="2200">
              <a:solidFill>
                <a:srgbClr val="000000"/>
              </a:solidFill>
            </a:endParaRPr>
          </a:p>
          <a:p>
            <a:pPr marL="457200" lvl="0" indent="-342900" algn="l" rtl="0">
              <a:spcBef>
                <a:spcPts val="1600"/>
              </a:spcBef>
              <a:spcAft>
                <a:spcPts val="0"/>
              </a:spcAft>
              <a:buClr>
                <a:srgbClr val="000000"/>
              </a:buClr>
              <a:buSzPts val="1800"/>
              <a:buChar char="●"/>
            </a:pPr>
            <a:r>
              <a:rPr lang="zh-CN">
                <a:solidFill>
                  <a:srgbClr val="000000"/>
                </a:solidFill>
              </a:rPr>
              <a:t>Repetitive items (timestamp, ID…)</a:t>
            </a:r>
            <a:endParaRPr>
              <a:solidFill>
                <a:srgbClr val="000000"/>
              </a:solidFill>
            </a:endParaRPr>
          </a:p>
          <a:p>
            <a:pPr marL="457200" lvl="0" indent="-342900" algn="l" rtl="0">
              <a:spcBef>
                <a:spcPts val="0"/>
              </a:spcBef>
              <a:spcAft>
                <a:spcPts val="0"/>
              </a:spcAft>
              <a:buClr>
                <a:srgbClr val="000000"/>
              </a:buClr>
              <a:buSzPts val="1800"/>
              <a:buChar char="●"/>
            </a:pPr>
            <a:r>
              <a:rPr lang="zh-CN">
                <a:solidFill>
                  <a:srgbClr val="000000"/>
                </a:solidFill>
              </a:rPr>
              <a:t>Errors of sensor measurement</a:t>
            </a:r>
            <a:endParaRPr>
              <a:solidFill>
                <a:srgbClr val="000000"/>
              </a:solidFill>
            </a:endParaRPr>
          </a:p>
          <a:p>
            <a:pPr marL="0" lvl="0" indent="0" algn="l" rtl="0">
              <a:spcBef>
                <a:spcPts val="1600"/>
              </a:spcBef>
              <a:spcAft>
                <a:spcPts val="1600"/>
              </a:spcAft>
              <a:buNone/>
            </a:pPr>
            <a:r>
              <a:rPr lang="zh-CN" sz="2200">
                <a:solidFill>
                  <a:srgbClr val="000000"/>
                </a:solidFill>
              </a:rPr>
              <a:t>Analyzing</a:t>
            </a:r>
            <a:endParaRPr sz="2200">
              <a:solidFill>
                <a:srgbClr val="000000"/>
              </a:solidFill>
            </a:endParaRPr>
          </a:p>
        </p:txBody>
      </p:sp>
      <p:pic>
        <p:nvPicPr>
          <p:cNvPr id="74" name="Google Shape;74;p16"/>
          <p:cNvPicPr preferRelativeResize="0"/>
          <p:nvPr/>
        </p:nvPicPr>
        <p:blipFill>
          <a:blip r:embed="rId5">
            <a:alphaModFix/>
          </a:blip>
          <a:stretch>
            <a:fillRect/>
          </a:stretch>
        </p:blipFill>
        <p:spPr>
          <a:xfrm>
            <a:off x="907575" y="3079000"/>
            <a:ext cx="7328851" cy="1790250"/>
          </a:xfrm>
          <a:prstGeom prst="rect">
            <a:avLst/>
          </a:prstGeom>
          <a:noFill/>
          <a:ln>
            <a:noFill/>
          </a:ln>
        </p:spPr>
      </p:pic>
      <p:pic>
        <p:nvPicPr>
          <p:cNvPr id="2" name="音频 1">
            <a:hlinkClick r:id="" action="ppaction://media"/>
            <a:extLst>
              <a:ext uri="{FF2B5EF4-FFF2-40B4-BE49-F238E27FC236}">
                <a16:creationId xmlns:a16="http://schemas.microsoft.com/office/drawing/2014/main" id="{0AA7D2AC-BF83-D74A-808B-65FA96E0F7D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044"/>
    </mc:Choice>
    <mc:Fallback>
      <p:transition spd="slow" advTm="90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Project</a:t>
            </a:r>
            <a:endParaRPr/>
          </a:p>
        </p:txBody>
      </p:sp>
      <p:sp>
        <p:nvSpPr>
          <p:cNvPr id="80" name="Google Shape;80;p17"/>
          <p:cNvSpPr txBox="1">
            <a:spLocks noGrp="1"/>
          </p:cNvSpPr>
          <p:nvPr>
            <p:ph type="body" idx="1"/>
          </p:nvPr>
        </p:nvSpPr>
        <p:spPr>
          <a:xfrm>
            <a:off x="311700" y="1152475"/>
            <a:ext cx="8520600" cy="40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200">
                <a:solidFill>
                  <a:srgbClr val="000000"/>
                </a:solidFill>
              </a:rPr>
              <a:t>Design choice - An advertising</a:t>
            </a:r>
            <a:r>
              <a:rPr lang="zh-CN" sz="2600">
                <a:solidFill>
                  <a:srgbClr val="000000"/>
                </a:solidFill>
              </a:rPr>
              <a:t> </a:t>
            </a:r>
            <a:r>
              <a:rPr lang="zh-CN" sz="2200">
                <a:solidFill>
                  <a:srgbClr val="000000"/>
                </a:solidFill>
              </a:rPr>
              <a:t>video of nursing home</a:t>
            </a:r>
            <a:endParaRPr sz="2200">
              <a:solidFill>
                <a:srgbClr val="000000"/>
              </a:solidFill>
            </a:endParaRPr>
          </a:p>
          <a:p>
            <a:pPr marL="457200" lvl="0" indent="-342900" algn="l" rtl="0">
              <a:lnSpc>
                <a:spcPct val="150000"/>
              </a:lnSpc>
              <a:spcBef>
                <a:spcPts val="1600"/>
              </a:spcBef>
              <a:spcAft>
                <a:spcPts val="0"/>
              </a:spcAft>
              <a:buClr>
                <a:srgbClr val="000000"/>
              </a:buClr>
              <a:buSzPts val="1800"/>
              <a:buChar char="●"/>
            </a:pPr>
            <a:r>
              <a:rPr lang="zh-CN">
                <a:solidFill>
                  <a:srgbClr val="000000"/>
                </a:solidFill>
              </a:rPr>
              <a:t>Part 1 - A narrative </a:t>
            </a:r>
            <a:r>
              <a:rPr lang="zh-CN" b="1" u="sng">
                <a:solidFill>
                  <a:srgbClr val="FF0000"/>
                </a:solidFill>
              </a:rPr>
              <a:t>diary </a:t>
            </a:r>
            <a:r>
              <a:rPr lang="zh-CN">
                <a:solidFill>
                  <a:srgbClr val="000000"/>
                </a:solidFill>
              </a:rPr>
              <a:t>to show daily life in nursing home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Part 2 - How do we use data to improve the services in nursing home:</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zh-CN">
                <a:solidFill>
                  <a:srgbClr val="000000"/>
                </a:solidFill>
              </a:rPr>
              <a:t>Find </a:t>
            </a:r>
            <a:r>
              <a:rPr lang="zh-CN" b="1" u="sng">
                <a:solidFill>
                  <a:srgbClr val="FF0000"/>
                </a:solidFill>
              </a:rPr>
              <a:t>Habits and Patterns</a:t>
            </a:r>
            <a:r>
              <a:rPr lang="zh-CN">
                <a:solidFill>
                  <a:srgbClr val="FF0000"/>
                </a:solidFill>
              </a:rPr>
              <a:t> </a:t>
            </a:r>
            <a:r>
              <a:rPr lang="zh-CN">
                <a:solidFill>
                  <a:srgbClr val="000000"/>
                </a:solidFill>
              </a:rPr>
              <a:t>of electrical appliances usage</a:t>
            </a:r>
            <a:endParaRPr>
              <a:solidFill>
                <a:srgbClr val="000000"/>
              </a:solidFill>
            </a:endParaRPr>
          </a:p>
          <a:p>
            <a:pPr marL="914400" lvl="1" indent="-317500" algn="l" rtl="0">
              <a:lnSpc>
                <a:spcPct val="150000"/>
              </a:lnSpc>
              <a:spcBef>
                <a:spcPts val="0"/>
              </a:spcBef>
              <a:spcAft>
                <a:spcPts val="0"/>
              </a:spcAft>
              <a:buClr>
                <a:srgbClr val="000000"/>
              </a:buClr>
              <a:buSzPts val="1400"/>
              <a:buChar char="○"/>
            </a:pPr>
            <a:r>
              <a:rPr lang="zh-CN">
                <a:solidFill>
                  <a:srgbClr val="000000"/>
                </a:solidFill>
              </a:rPr>
              <a:t>Improve  </a:t>
            </a:r>
            <a:r>
              <a:rPr lang="zh-CN" b="1" u="sng">
                <a:solidFill>
                  <a:srgbClr val="FF0000"/>
                </a:solidFill>
              </a:rPr>
              <a:t>Customized Services</a:t>
            </a:r>
            <a:endParaRPr b="1" u="sng">
              <a:solidFill>
                <a:srgbClr val="FF0000"/>
              </a:solidFill>
            </a:endParaRPr>
          </a:p>
          <a:p>
            <a:pPr marL="1371600" lvl="2" indent="-317500" algn="l" rtl="0">
              <a:lnSpc>
                <a:spcPct val="150000"/>
              </a:lnSpc>
              <a:spcBef>
                <a:spcPts val="0"/>
              </a:spcBef>
              <a:spcAft>
                <a:spcPts val="0"/>
              </a:spcAft>
              <a:buClr>
                <a:srgbClr val="000000"/>
              </a:buClr>
              <a:buSzPts val="1400"/>
              <a:buChar char="■"/>
            </a:pPr>
            <a:r>
              <a:rPr lang="zh-CN">
                <a:solidFill>
                  <a:srgbClr val="000000"/>
                </a:solidFill>
              </a:rPr>
              <a:t>Make</a:t>
            </a:r>
            <a:r>
              <a:rPr lang="zh-CN" b="1" u="sng">
                <a:solidFill>
                  <a:srgbClr val="FF0000"/>
                </a:solidFill>
              </a:rPr>
              <a:t> purchase decision</a:t>
            </a:r>
            <a:endParaRPr b="1" u="sng">
              <a:solidFill>
                <a:srgbClr val="FF0000"/>
              </a:solidFill>
            </a:endParaRPr>
          </a:p>
          <a:p>
            <a:pPr marL="1371600" lvl="2" indent="-317500" algn="l" rtl="0">
              <a:lnSpc>
                <a:spcPct val="150000"/>
              </a:lnSpc>
              <a:spcBef>
                <a:spcPts val="0"/>
              </a:spcBef>
              <a:spcAft>
                <a:spcPts val="0"/>
              </a:spcAft>
              <a:buClr>
                <a:srgbClr val="000000"/>
              </a:buClr>
              <a:buSzPts val="1400"/>
              <a:buChar char="■"/>
            </a:pPr>
            <a:r>
              <a:rPr lang="zh-CN" b="1" u="sng">
                <a:solidFill>
                  <a:srgbClr val="FF0000"/>
                </a:solidFill>
              </a:rPr>
              <a:t>Maintain</a:t>
            </a:r>
            <a:r>
              <a:rPr lang="zh-CN">
                <a:solidFill>
                  <a:srgbClr val="000000"/>
                </a:solidFill>
              </a:rPr>
              <a:t> appliances</a:t>
            </a:r>
            <a:endParaRPr>
              <a:solidFill>
                <a:srgbClr val="000000"/>
              </a:solidFill>
            </a:endParaRPr>
          </a:p>
          <a:p>
            <a:pPr marL="1371600" lvl="2" indent="-317500" algn="l" rtl="0">
              <a:lnSpc>
                <a:spcPct val="150000"/>
              </a:lnSpc>
              <a:spcBef>
                <a:spcPts val="0"/>
              </a:spcBef>
              <a:spcAft>
                <a:spcPts val="0"/>
              </a:spcAft>
              <a:buClr>
                <a:srgbClr val="000000"/>
              </a:buClr>
              <a:buSzPts val="1400"/>
              <a:buChar char="■"/>
            </a:pPr>
            <a:r>
              <a:rPr lang="zh-CN">
                <a:solidFill>
                  <a:srgbClr val="000000"/>
                </a:solidFill>
              </a:rPr>
              <a:t>Detect </a:t>
            </a:r>
            <a:r>
              <a:rPr lang="zh-CN" b="1" u="sng">
                <a:solidFill>
                  <a:srgbClr val="FF0000"/>
                </a:solidFill>
              </a:rPr>
              <a:t>abnormality</a:t>
            </a:r>
            <a:endParaRPr b="1" u="sng">
              <a:solidFill>
                <a:srgbClr val="FF0000"/>
              </a:solidFill>
            </a:endParaRPr>
          </a:p>
          <a:p>
            <a:pPr marL="457200" lvl="0" indent="0" algn="l" rtl="0">
              <a:spcBef>
                <a:spcPts val="1600"/>
              </a:spcBef>
              <a:spcAft>
                <a:spcPts val="0"/>
              </a:spcAft>
              <a:buNone/>
            </a:pPr>
            <a:endParaRPr>
              <a:solidFill>
                <a:schemeClr val="dk1"/>
              </a:solidFill>
            </a:endParaRPr>
          </a:p>
          <a:p>
            <a:pPr marL="457200" lvl="0" indent="0" algn="l" rtl="0">
              <a:spcBef>
                <a:spcPts val="1600"/>
              </a:spcBef>
              <a:spcAft>
                <a:spcPts val="1600"/>
              </a:spcAft>
              <a:buNone/>
            </a:pPr>
            <a:endParaRPr sz="2200">
              <a:solidFill>
                <a:srgbClr val="000000"/>
              </a:solidFill>
            </a:endParaRPr>
          </a:p>
        </p:txBody>
      </p:sp>
      <p:pic>
        <p:nvPicPr>
          <p:cNvPr id="2" name="音频 1">
            <a:hlinkClick r:id="" action="ppaction://media"/>
            <a:extLst>
              <a:ext uri="{FF2B5EF4-FFF2-40B4-BE49-F238E27FC236}">
                <a16:creationId xmlns:a16="http://schemas.microsoft.com/office/drawing/2014/main" id="{4C25493A-12ED-0B4B-BA82-F5A79EF59EB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917"/>
    </mc:Choice>
    <mc:Fallback>
      <p:transition spd="slow" advTm="109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Project</a:t>
            </a:r>
            <a:endParaRPr/>
          </a:p>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1152475"/>
            <a:ext cx="8520600" cy="3768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zh-CN" sz="2200">
                <a:solidFill>
                  <a:schemeClr val="dk1"/>
                </a:solidFill>
              </a:rPr>
              <a:t>Implication</a:t>
            </a:r>
            <a:endParaRPr sz="2200">
              <a:solidFill>
                <a:schemeClr val="dk1"/>
              </a:solidFill>
            </a:endParaRPr>
          </a:p>
          <a:p>
            <a:pPr marL="457200" lvl="0" indent="-342900" algn="l" rtl="0">
              <a:lnSpc>
                <a:spcPct val="150000"/>
              </a:lnSpc>
              <a:spcBef>
                <a:spcPts val="1600"/>
              </a:spcBef>
              <a:spcAft>
                <a:spcPts val="0"/>
              </a:spcAft>
              <a:buClr>
                <a:schemeClr val="dk1"/>
              </a:buClr>
              <a:buSzPts val="1800"/>
              <a:buChar char="●"/>
            </a:pPr>
            <a:r>
              <a:rPr lang="zh-CN">
                <a:solidFill>
                  <a:schemeClr val="dk1"/>
                </a:solidFill>
              </a:rPr>
              <a:t>Make families know more about the life in nursing homes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CN">
                <a:solidFill>
                  <a:schemeClr val="dk1"/>
                </a:solidFill>
              </a:rPr>
              <a:t>Promote the service in Blackwood Homes</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zh-CN">
                <a:solidFill>
                  <a:schemeClr val="dk1"/>
                </a:solidFill>
              </a:rPr>
              <a:t>Attract potential occupants</a:t>
            </a:r>
            <a:endParaRPr>
              <a:solidFill>
                <a:schemeClr val="dk1"/>
              </a:solidFill>
            </a:endParaRPr>
          </a:p>
          <a:p>
            <a:pPr marL="45720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p>
        </p:txBody>
      </p:sp>
      <p:pic>
        <p:nvPicPr>
          <p:cNvPr id="2" name="音频 1">
            <a:hlinkClick r:id="" action="ppaction://media"/>
            <a:extLst>
              <a:ext uri="{FF2B5EF4-FFF2-40B4-BE49-F238E27FC236}">
                <a16:creationId xmlns:a16="http://schemas.microsoft.com/office/drawing/2014/main" id="{E9AD8DCB-5E9C-7E4E-BDF4-19F3FAB8380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287"/>
    </mc:Choice>
    <mc:Fallback>
      <p:transition spd="slow" advTm="102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t>Project Video</a:t>
            </a:r>
            <a:endParaRPr/>
          </a:p>
        </p:txBody>
      </p:sp>
      <p:pic>
        <p:nvPicPr>
          <p:cNvPr id="2" name="音频 1">
            <a:hlinkClick r:id="" action="ppaction://media"/>
            <a:extLst>
              <a:ext uri="{FF2B5EF4-FFF2-40B4-BE49-F238E27FC236}">
                <a16:creationId xmlns:a16="http://schemas.microsoft.com/office/drawing/2014/main" id="{0AC3B4FA-1EA8-ED47-B708-D8188E24B2C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917"/>
    </mc:Choice>
    <mc:Fallback>
      <p:transition spd="slow" advTm="29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0" title="DS4D Group 16">
            <a:hlinkClick r:id="rId3"/>
          </p:cNvPr>
          <p:cNvPicPr preferRelativeResize="0"/>
          <p:nvPr/>
        </p:nvPicPr>
        <p:blipFill>
          <a:blip r:embed="rId4">
            <a:alphaModFix/>
          </a:blip>
          <a:stretch>
            <a:fillRect/>
          </a:stretch>
        </p:blipFill>
        <p:spPr>
          <a:xfrm>
            <a:off x="1161213" y="13650"/>
            <a:ext cx="6821575" cy="5116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Design Rationale</a:t>
            </a:r>
            <a:endParaRPr/>
          </a:p>
        </p:txBody>
      </p:sp>
      <p:sp>
        <p:nvSpPr>
          <p:cNvPr id="102" name="Google Shape;102;p21"/>
          <p:cNvSpPr txBox="1">
            <a:spLocks noGrp="1"/>
          </p:cNvSpPr>
          <p:nvPr>
            <p:ph type="body" idx="1"/>
          </p:nvPr>
        </p:nvSpPr>
        <p:spPr>
          <a:xfrm>
            <a:off x="311700" y="1152475"/>
            <a:ext cx="46590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a:solidFill>
                  <a:srgbClr val="000000"/>
                </a:solidFill>
              </a:rPr>
              <a:t>Diary</a:t>
            </a:r>
            <a:endParaRPr>
              <a:solidFill>
                <a:srgbClr val="000000"/>
              </a:solidFill>
            </a:endParaRPr>
          </a:p>
          <a:p>
            <a:pPr marL="457200" lvl="0" indent="-342900" algn="l" rtl="0">
              <a:lnSpc>
                <a:spcPct val="150000"/>
              </a:lnSpc>
              <a:spcBef>
                <a:spcPts val="1600"/>
              </a:spcBef>
              <a:spcAft>
                <a:spcPts val="0"/>
              </a:spcAft>
              <a:buClr>
                <a:srgbClr val="000000"/>
              </a:buClr>
              <a:buSzPts val="1800"/>
              <a:buChar char="●"/>
            </a:pPr>
            <a:r>
              <a:rPr lang="zh-CN">
                <a:solidFill>
                  <a:srgbClr val="000000"/>
                </a:solidFill>
              </a:rPr>
              <a:t>Diary as carrier to present the real daily life of host</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Four small videos in the bottom to highlight the appliance usage</a:t>
            </a:r>
            <a:endParaRPr>
              <a:solidFill>
                <a:srgbClr val="000000"/>
              </a:solidFill>
            </a:endParaRPr>
          </a:p>
        </p:txBody>
      </p:sp>
      <p:pic>
        <p:nvPicPr>
          <p:cNvPr id="103" name="Google Shape;103;p21"/>
          <p:cNvPicPr preferRelativeResize="0"/>
          <p:nvPr/>
        </p:nvPicPr>
        <p:blipFill>
          <a:blip r:embed="rId3">
            <a:alphaModFix/>
          </a:blip>
          <a:stretch>
            <a:fillRect/>
          </a:stretch>
        </p:blipFill>
        <p:spPr>
          <a:xfrm>
            <a:off x="4918000" y="1458250"/>
            <a:ext cx="4127500" cy="23046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794</Words>
  <Application>Microsoft Macintosh PowerPoint</Application>
  <PresentationFormat>全屏显示(16:9)</PresentationFormat>
  <Paragraphs>100</Paragraphs>
  <Slides>16</Slides>
  <Notes>16</Notes>
  <HiddenSlides>0</HiddenSlides>
  <MMClips>7</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16</vt:i4>
      </vt:variant>
    </vt:vector>
  </HeadingPairs>
  <TitlesOfParts>
    <vt:vector size="18" baseType="lpstr">
      <vt:lpstr>Arial</vt:lpstr>
      <vt:lpstr>Simple Light</vt:lpstr>
      <vt:lpstr>                                Electrical Appliance Use in Blackwood Home and Care</vt:lpstr>
      <vt:lpstr>Introduction</vt:lpstr>
      <vt:lpstr>Introduction</vt:lpstr>
      <vt:lpstr>Data Analysis</vt:lpstr>
      <vt:lpstr>Project</vt:lpstr>
      <vt:lpstr>Project </vt:lpstr>
      <vt:lpstr>Project Video</vt:lpstr>
      <vt:lpstr>PowerPoint 演示文稿</vt:lpstr>
      <vt:lpstr>Design Rationale</vt:lpstr>
      <vt:lpstr>Design Rationale</vt:lpstr>
      <vt:lpstr>Design Rationale</vt:lpstr>
      <vt:lpstr>Limitation and Bias</vt:lpstr>
      <vt:lpstr>Q &amp; A</vt:lpstr>
      <vt:lpstr>Thank you</vt:lpstr>
      <vt:lpstr>Limitation and Bias</vt:lpstr>
      <vt:lpstr>Design Rationale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Electrical Appliance Use in Blackwood Home and Care</dc:title>
  <cp:lastModifiedBy>LU Zilin</cp:lastModifiedBy>
  <cp:revision>5</cp:revision>
  <dcterms:modified xsi:type="dcterms:W3CDTF">2020-12-03T08:56:39Z</dcterms:modified>
</cp:coreProperties>
</file>