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10"/>
    <p:restoredTop sz="94654"/>
  </p:normalViewPr>
  <p:slideViewPr>
    <p:cSldViewPr snapToGrid="0">
      <p:cViewPr varScale="1">
        <p:scale>
          <a:sx n="138" d="100"/>
          <a:sy n="138" d="100"/>
        </p:scale>
        <p:origin x="880" y="184"/>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CN" sz="850">
                <a:solidFill>
                  <a:schemeClr val="dk1"/>
                </a:solidFill>
              </a:rPr>
              <a:t>What life is like in a nursing home?</a:t>
            </a:r>
            <a:endParaRPr sz="850">
              <a:solidFill>
                <a:schemeClr val="dk1"/>
              </a:solidFill>
            </a:endParaRPr>
          </a:p>
          <a:p>
            <a:pPr marL="0" lvl="0" indent="0" algn="l" rtl="0">
              <a:lnSpc>
                <a:spcPct val="115000"/>
              </a:lnSpc>
              <a:spcBef>
                <a:spcPts val="0"/>
              </a:spcBef>
              <a:spcAft>
                <a:spcPts val="0"/>
              </a:spcAft>
              <a:buNone/>
            </a:pPr>
            <a:r>
              <a:rPr lang="zh-CN" sz="850">
                <a:solidFill>
                  <a:schemeClr val="dk1"/>
                </a:solidFill>
              </a:rPr>
              <a:t>In this project, we answer and expand this question from the aspect of electrical appliance use.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de89cd22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de89cd22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script:</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aec258a1d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aec258a1d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script:</a:t>
            </a:r>
            <a:endParaRPr/>
          </a:p>
          <a:p>
            <a:pPr marL="0" lvl="0" indent="0" algn="l" rtl="0">
              <a:spcBef>
                <a:spcPts val="0"/>
              </a:spcBef>
              <a:spcAft>
                <a:spcPts val="0"/>
              </a:spcAft>
              <a:buNone/>
            </a:pPr>
            <a:r>
              <a:rPr lang="zh-CN"/>
              <a:t>Any questions?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ade89cd22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ade89cd22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script:</a:t>
            </a:r>
            <a:endParaRPr/>
          </a:p>
          <a:p>
            <a:pPr marL="0" lvl="0" indent="0" algn="l" rtl="0">
              <a:spcBef>
                <a:spcPts val="0"/>
              </a:spcBef>
              <a:spcAft>
                <a:spcPts val="0"/>
              </a:spcAft>
              <a:buNone/>
            </a:pPr>
            <a:r>
              <a:rPr lang="zh-CN"/>
              <a:t>Thank you for your listening.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ec258a1d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ec258a1d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CN" sz="850">
                <a:solidFill>
                  <a:schemeClr val="dk1"/>
                </a:solidFill>
              </a:rPr>
              <a:t>The appliances bring convenience but also potential dangers.</a:t>
            </a:r>
            <a:endParaRPr sz="8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sz="850">
                <a:solidFill>
                  <a:schemeClr val="dk1"/>
                </a:solidFill>
              </a:rPr>
              <a:t>Be it families or nursing home staff, they are all concerned about the safety of occupants.</a:t>
            </a:r>
            <a:endParaRPr sz="85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CN" sz="850">
                <a:solidFill>
                  <a:schemeClr val="dk1"/>
                </a:solidFill>
              </a:rPr>
              <a:t>For the latter, it is also helpful to know how to improve residents’ life quality.</a:t>
            </a:r>
            <a:endParaRPr sz="850">
              <a:solidFill>
                <a:schemeClr val="dk1"/>
              </a:solidFill>
            </a:endParaRPr>
          </a:p>
          <a:p>
            <a:pPr marL="0" lvl="0" indent="0" algn="l" rtl="0">
              <a:lnSpc>
                <a:spcPct val="115000"/>
              </a:lnSpc>
              <a:spcBef>
                <a:spcPts val="0"/>
              </a:spcBef>
              <a:spcAft>
                <a:spcPts val="0"/>
              </a:spcAft>
              <a:buNone/>
            </a:pPr>
            <a:r>
              <a:rPr lang="zh-CN" sz="850">
                <a:solidFill>
                  <a:schemeClr val="dk1"/>
                </a:solidFill>
              </a:rPr>
              <a:t>Therefore, we try to discover more about the connection between appliances and occupants.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de89cd2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de89cd2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CN" sz="850">
                <a:solidFill>
                  <a:schemeClr val="dk1"/>
                </a:solidFill>
              </a:rPr>
              <a:t>The data we’ve got are from 15 Blackwood nursing homes.</a:t>
            </a:r>
            <a:endParaRPr sz="850">
              <a:solidFill>
                <a:schemeClr val="dk1"/>
              </a:solidFill>
            </a:endParaRPr>
          </a:p>
          <a:p>
            <a:pPr marL="0" lvl="0" indent="0" algn="l" rtl="0">
              <a:lnSpc>
                <a:spcPct val="115000"/>
              </a:lnSpc>
              <a:spcBef>
                <a:spcPts val="0"/>
              </a:spcBef>
              <a:spcAft>
                <a:spcPts val="0"/>
              </a:spcAft>
              <a:buNone/>
            </a:pPr>
            <a:r>
              <a:rPr lang="zh-CN" sz="850">
                <a:solidFill>
                  <a:schemeClr val="dk1"/>
                </a:solidFill>
              </a:rPr>
              <a:t>Each csv file represents one electrical appliance’s records of real-time power value.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ec258a1d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ec258a1d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850">
                <a:solidFill>
                  <a:schemeClr val="dk1"/>
                </a:solidFill>
              </a:rPr>
              <a:t>After cleaning the data, we applied four dimensions to analyse data in three parts.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ade89cd22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ade89cd22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CN" sz="850">
                <a:solidFill>
                  <a:schemeClr val="dk1"/>
                </a:solidFill>
              </a:rPr>
              <a:t>And use a video to show the outcomes.</a:t>
            </a:r>
            <a:endParaRPr sz="850">
              <a:solidFill>
                <a:schemeClr val="dk1"/>
              </a:solidFill>
            </a:endParaRPr>
          </a:p>
          <a:p>
            <a:pPr marL="0" lvl="0" indent="0" algn="l" rtl="0">
              <a:lnSpc>
                <a:spcPct val="115000"/>
              </a:lnSpc>
              <a:spcBef>
                <a:spcPts val="0"/>
              </a:spcBef>
              <a:spcAft>
                <a:spcPts val="0"/>
              </a:spcAft>
              <a:buNone/>
            </a:pPr>
            <a:r>
              <a:rPr lang="zh-CN" sz="850">
                <a:solidFill>
                  <a:schemeClr val="dk1"/>
                </a:solidFill>
              </a:rPr>
              <a:t>The video is from the perspective of nursing home staff and aims to make families know more and promote staff to provide better services in the future to attract potential occupants.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ec258a1d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ec258a1d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850">
                <a:solidFill>
                  <a:schemeClr val="dk1"/>
                </a:solidFill>
              </a:rPr>
              <a:t>Now let’s have a look at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791de86d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791de86d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script:</a:t>
            </a:r>
            <a:endParaRPr/>
          </a:p>
          <a:p>
            <a:pPr marL="0" lvl="0" indent="0" algn="l" rtl="0">
              <a:spcBef>
                <a:spcPts val="0"/>
              </a:spcBef>
              <a:spcAft>
                <a:spcPts val="0"/>
              </a:spcAft>
              <a:buNone/>
            </a:pPr>
            <a:r>
              <a:rPr lang="zh-CN"/>
              <a:t>In part 1, we record a daily routine of a host using “Animal Crossing”.</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791de86d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791de86d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script:</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791de86d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791de86d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script:</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zh-CN" sz="1100"/>
              <a:t>		 	 	 		</a:t>
            </a:r>
            <a:endParaRPr sz="1100"/>
          </a:p>
          <a:p>
            <a:pPr marL="0" lvl="0" indent="0" algn="ctr" rtl="0">
              <a:spcBef>
                <a:spcPts val="0"/>
              </a:spcBef>
              <a:spcAft>
                <a:spcPts val="0"/>
              </a:spcAft>
              <a:buClr>
                <a:schemeClr val="dk1"/>
              </a:buClr>
              <a:buSzPts val="1100"/>
              <a:buFont typeface="Arial"/>
              <a:buNone/>
            </a:pPr>
            <a:r>
              <a:rPr lang="zh-CN" sz="1100"/>
              <a:t>			</a:t>
            </a:r>
            <a:endParaRPr sz="1100"/>
          </a:p>
          <a:p>
            <a:pPr marL="0" lvl="0" indent="0" algn="ctr" rtl="0">
              <a:spcBef>
                <a:spcPts val="0"/>
              </a:spcBef>
              <a:spcAft>
                <a:spcPts val="0"/>
              </a:spcAft>
              <a:buClr>
                <a:schemeClr val="dk1"/>
              </a:buClr>
              <a:buSzPts val="1100"/>
              <a:buFont typeface="Arial"/>
              <a:buNone/>
            </a:pPr>
            <a:r>
              <a:rPr lang="zh-CN" sz="1100"/>
              <a:t>				</a:t>
            </a:r>
            <a:endParaRPr sz="1100"/>
          </a:p>
          <a:p>
            <a:pPr marL="0" lvl="0" indent="0" algn="ctr" rtl="0">
              <a:spcBef>
                <a:spcPts val="0"/>
              </a:spcBef>
              <a:spcAft>
                <a:spcPts val="0"/>
              </a:spcAft>
              <a:buClr>
                <a:schemeClr val="dk1"/>
              </a:buClr>
              <a:buSzPts val="1100"/>
              <a:buFont typeface="Arial"/>
              <a:buNone/>
            </a:pPr>
            <a:r>
              <a:rPr lang="zh-CN" sz="1100"/>
              <a:t>					</a:t>
            </a:r>
            <a:endParaRPr sz="1100"/>
          </a:p>
          <a:p>
            <a:pPr marL="0" lvl="0" indent="0" algn="ctr" rtl="0">
              <a:spcBef>
                <a:spcPts val="0"/>
              </a:spcBef>
              <a:spcAft>
                <a:spcPts val="0"/>
              </a:spcAft>
              <a:buClr>
                <a:schemeClr val="dk1"/>
              </a:buClr>
              <a:buSzPts val="1100"/>
              <a:buFont typeface="Arial"/>
              <a:buNone/>
            </a:pPr>
            <a:r>
              <a:rPr lang="zh-CN" sz="1100"/>
              <a:t>						</a:t>
            </a:r>
            <a:endParaRPr sz="1100"/>
          </a:p>
          <a:p>
            <a:pPr marL="0" lvl="0" indent="0" algn="ctr" rtl="0">
              <a:lnSpc>
                <a:spcPct val="115000"/>
              </a:lnSpc>
              <a:spcBef>
                <a:spcPts val="1800"/>
              </a:spcBef>
              <a:spcAft>
                <a:spcPts val="1800"/>
              </a:spcAft>
              <a:buNone/>
            </a:pPr>
            <a:r>
              <a:rPr lang="zh-CN" sz="4000" b="1"/>
              <a:t>Electrical Appliance Use in Blackwood Home and Care</a:t>
            </a:r>
            <a:endParaRPr/>
          </a:p>
        </p:txBody>
      </p:sp>
      <p:sp>
        <p:nvSpPr>
          <p:cNvPr id="55" name="Google Shape;55;p13"/>
          <p:cNvSpPr txBox="1">
            <a:spLocks noGrp="1"/>
          </p:cNvSpPr>
          <p:nvPr>
            <p:ph type="subTitle" idx="1"/>
          </p:nvPr>
        </p:nvSpPr>
        <p:spPr>
          <a:xfrm>
            <a:off x="311700" y="2834125"/>
            <a:ext cx="8520600" cy="2215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sz="2000">
                <a:solidFill>
                  <a:srgbClr val="000000"/>
                </a:solidFill>
              </a:rPr>
              <a:t>Group16: </a:t>
            </a:r>
            <a:endParaRPr sz="2000">
              <a:solidFill>
                <a:srgbClr val="000000"/>
              </a:solidFill>
            </a:endParaRPr>
          </a:p>
          <a:p>
            <a:pPr marL="0" lvl="0" indent="0" algn="r" rtl="0">
              <a:spcBef>
                <a:spcPts val="0"/>
              </a:spcBef>
              <a:spcAft>
                <a:spcPts val="0"/>
              </a:spcAft>
              <a:buNone/>
            </a:pPr>
            <a:r>
              <a:rPr lang="zh-CN" sz="2000">
                <a:solidFill>
                  <a:srgbClr val="000000"/>
                </a:solidFill>
              </a:rPr>
              <a:t>Huiwei Chen</a:t>
            </a:r>
            <a:endParaRPr sz="2000">
              <a:solidFill>
                <a:srgbClr val="000000"/>
              </a:solidFill>
            </a:endParaRPr>
          </a:p>
          <a:p>
            <a:pPr marL="0" lvl="0" indent="0" algn="r" rtl="0">
              <a:spcBef>
                <a:spcPts val="0"/>
              </a:spcBef>
              <a:spcAft>
                <a:spcPts val="0"/>
              </a:spcAft>
              <a:buNone/>
            </a:pPr>
            <a:r>
              <a:rPr lang="zh-CN" sz="2000">
                <a:solidFill>
                  <a:srgbClr val="000000"/>
                </a:solidFill>
              </a:rPr>
              <a:t>Tuji Yu</a:t>
            </a:r>
            <a:endParaRPr sz="2000">
              <a:solidFill>
                <a:srgbClr val="000000"/>
              </a:solidFill>
            </a:endParaRPr>
          </a:p>
          <a:p>
            <a:pPr marL="0" lvl="0" indent="0" algn="r" rtl="0">
              <a:spcBef>
                <a:spcPts val="0"/>
              </a:spcBef>
              <a:spcAft>
                <a:spcPts val="0"/>
              </a:spcAft>
              <a:buNone/>
            </a:pPr>
            <a:r>
              <a:rPr lang="zh-CN" sz="2000">
                <a:solidFill>
                  <a:srgbClr val="000000"/>
                </a:solidFill>
              </a:rPr>
              <a:t>Yiting Zhao</a:t>
            </a:r>
            <a:endParaRPr sz="2000">
              <a:solidFill>
                <a:srgbClr val="000000"/>
              </a:solidFill>
            </a:endParaRPr>
          </a:p>
          <a:p>
            <a:pPr marL="0" lvl="0" indent="0" algn="r" rtl="0">
              <a:spcBef>
                <a:spcPts val="0"/>
              </a:spcBef>
              <a:spcAft>
                <a:spcPts val="0"/>
              </a:spcAft>
              <a:buNone/>
            </a:pPr>
            <a:r>
              <a:rPr lang="zh-CN" sz="2000">
                <a:solidFill>
                  <a:srgbClr val="000000"/>
                </a:solidFill>
              </a:rPr>
              <a:t>Zhihan Yang</a:t>
            </a:r>
            <a:endParaRPr sz="2000">
              <a:solidFill>
                <a:srgbClr val="000000"/>
              </a:solidFill>
            </a:endParaRPr>
          </a:p>
          <a:p>
            <a:pPr marL="0" lvl="0" indent="0" algn="r" rtl="0">
              <a:spcBef>
                <a:spcPts val="0"/>
              </a:spcBef>
              <a:spcAft>
                <a:spcPts val="0"/>
              </a:spcAft>
              <a:buNone/>
            </a:pPr>
            <a:r>
              <a:rPr lang="zh-CN" sz="2000">
                <a:solidFill>
                  <a:srgbClr val="000000"/>
                </a:solidFill>
              </a:rPr>
              <a:t>Zilin Lu</a:t>
            </a:r>
            <a:endParaRPr sz="2000">
              <a:solidFill>
                <a:srgbClr val="000000"/>
              </a:solidFill>
            </a:endParaRPr>
          </a:p>
        </p:txBody>
      </p:sp>
      <p:pic>
        <p:nvPicPr>
          <p:cNvPr id="2" name="音频 1">
            <a:hlinkClick r:id="" action="ppaction://media"/>
            <a:extLst>
              <a:ext uri="{FF2B5EF4-FFF2-40B4-BE49-F238E27FC236}">
                <a16:creationId xmlns:a16="http://schemas.microsoft.com/office/drawing/2014/main" id="{91849E4B-D994-4E48-B5F8-4019D7320AB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4114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1746"/>
    </mc:Choice>
    <mc:Fallback>
      <p:transition spd="slow" advTm="117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Limitation and Future</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solidFill>
                  <a:srgbClr val="000000"/>
                </a:solidFill>
              </a:rPr>
              <a:t>unclear information about the appliance</a:t>
            </a: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t>Q &amp; 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Introduction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sz="2200">
                <a:solidFill>
                  <a:schemeClr val="dk1"/>
                </a:solidFill>
              </a:rPr>
              <a:t>Questions raised</a:t>
            </a:r>
            <a:endParaRPr sz="2200">
              <a:solidFill>
                <a:schemeClr val="dk1"/>
              </a:solidFill>
            </a:endParaRPr>
          </a:p>
          <a:p>
            <a:pPr marL="457200" lvl="0" indent="-342900" algn="l" rtl="0">
              <a:lnSpc>
                <a:spcPct val="115000"/>
              </a:lnSpc>
              <a:spcBef>
                <a:spcPts val="1600"/>
              </a:spcBef>
              <a:spcAft>
                <a:spcPts val="0"/>
              </a:spcAft>
              <a:buClr>
                <a:schemeClr val="dk1"/>
              </a:buClr>
              <a:buSzPts val="1800"/>
              <a:buChar char="●"/>
            </a:pPr>
            <a:r>
              <a:rPr lang="zh-CN" b="1" u="sng">
                <a:solidFill>
                  <a:schemeClr val="dk1"/>
                </a:solidFill>
              </a:rPr>
              <a:t>What it is like</a:t>
            </a:r>
            <a:r>
              <a:rPr lang="zh-CN">
                <a:solidFill>
                  <a:schemeClr val="dk1"/>
                </a:solidFill>
              </a:rPr>
              <a:t> to live in a nursing home?</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zh-CN">
                <a:solidFill>
                  <a:schemeClr val="dk1"/>
                </a:solidFill>
              </a:rPr>
              <a:t>Are there any </a:t>
            </a:r>
            <a:r>
              <a:rPr lang="zh-CN" b="1" u="sng">
                <a:solidFill>
                  <a:schemeClr val="dk1"/>
                </a:solidFill>
              </a:rPr>
              <a:t>patterns</a:t>
            </a:r>
            <a:r>
              <a:rPr lang="zh-CN">
                <a:solidFill>
                  <a:schemeClr val="dk1"/>
                </a:solidFill>
              </a:rPr>
              <a:t> of electrical appliance use?</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zh-CN">
                <a:solidFill>
                  <a:schemeClr val="dk1"/>
                </a:solidFill>
              </a:rPr>
              <a:t>How do the staff of nursing home </a:t>
            </a:r>
            <a:r>
              <a:rPr lang="zh-CN" b="1" u="sng">
                <a:solidFill>
                  <a:schemeClr val="dk1"/>
                </a:solidFill>
              </a:rPr>
              <a:t>improve</a:t>
            </a:r>
            <a:r>
              <a:rPr lang="zh-CN">
                <a:solidFill>
                  <a:schemeClr val="dk1"/>
                </a:solidFill>
              </a:rPr>
              <a:t> occupants’ life quality?</a:t>
            </a:r>
            <a:endParaRPr>
              <a:solidFill>
                <a:schemeClr val="dk1"/>
              </a:solidFill>
            </a:endParaRPr>
          </a:p>
          <a:p>
            <a:pPr marL="0" lvl="0" indent="0" algn="l" rtl="0">
              <a:lnSpc>
                <a:spcPct val="115000"/>
              </a:lnSpc>
              <a:spcBef>
                <a:spcPts val="1600"/>
              </a:spcBef>
              <a:spcAft>
                <a:spcPts val="0"/>
              </a:spcAft>
              <a:buNone/>
            </a:pPr>
            <a:r>
              <a:rPr lang="zh-CN" sz="2200">
                <a:solidFill>
                  <a:schemeClr val="dk1"/>
                </a:solidFill>
              </a:rPr>
              <a:t>Audience</a:t>
            </a:r>
            <a:endParaRPr sz="2200">
              <a:solidFill>
                <a:schemeClr val="dk1"/>
              </a:solidFill>
            </a:endParaRPr>
          </a:p>
          <a:p>
            <a:pPr marL="457200" lvl="0" indent="-342900" algn="l" rtl="0">
              <a:lnSpc>
                <a:spcPct val="150000"/>
              </a:lnSpc>
              <a:spcBef>
                <a:spcPts val="0"/>
              </a:spcBef>
              <a:spcAft>
                <a:spcPts val="0"/>
              </a:spcAft>
              <a:buClr>
                <a:srgbClr val="000000"/>
              </a:buClr>
              <a:buSzPts val="1800"/>
              <a:buChar char="●"/>
            </a:pPr>
            <a:r>
              <a:rPr lang="zh-CN">
                <a:solidFill>
                  <a:srgbClr val="000000"/>
                </a:solidFill>
              </a:rPr>
              <a:t>Families of the occupants</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zh-CN">
                <a:solidFill>
                  <a:srgbClr val="000000"/>
                </a:solidFill>
              </a:rPr>
              <a:t>Staff of Blackwood nursing home</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zh-CN">
                <a:solidFill>
                  <a:srgbClr val="000000"/>
                </a:solidFill>
              </a:rPr>
              <a:t>People who are interested in the life in Blackwood</a:t>
            </a:r>
            <a:endParaRPr>
              <a:solidFill>
                <a:srgbClr val="000000"/>
              </a:solidFill>
            </a:endParaRPr>
          </a:p>
          <a:p>
            <a:pPr marL="457200" lvl="0" indent="0" algn="l" rtl="0">
              <a:lnSpc>
                <a:spcPct val="150000"/>
              </a:lnSpc>
              <a:spcBef>
                <a:spcPts val="1600"/>
              </a:spcBef>
              <a:spcAft>
                <a:spcPts val="1600"/>
              </a:spcAft>
              <a:buNone/>
            </a:pPr>
            <a:endParaRPr>
              <a:solidFill>
                <a:srgbClr val="000000"/>
              </a:solidFill>
            </a:endParaRPr>
          </a:p>
        </p:txBody>
      </p:sp>
      <p:pic>
        <p:nvPicPr>
          <p:cNvPr id="2" name="音频 1">
            <a:hlinkClick r:id="" action="ppaction://media"/>
            <a:extLst>
              <a:ext uri="{FF2B5EF4-FFF2-40B4-BE49-F238E27FC236}">
                <a16:creationId xmlns:a16="http://schemas.microsoft.com/office/drawing/2014/main" id="{C96CC60F-EB42-684D-8061-1493AB272AF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4114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1392"/>
    </mc:Choice>
    <mc:Fallback>
      <p:transition spd="slow" advTm="213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Introduction</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sz="2200">
                <a:solidFill>
                  <a:srgbClr val="000000"/>
                </a:solidFill>
              </a:rPr>
              <a:t>Data</a:t>
            </a:r>
            <a:endParaRPr sz="2200">
              <a:solidFill>
                <a:srgbClr val="000000"/>
              </a:solidFill>
            </a:endParaRPr>
          </a:p>
          <a:p>
            <a:pPr marL="0" lvl="0" indent="0" algn="l" rtl="0">
              <a:lnSpc>
                <a:spcPct val="150000"/>
              </a:lnSpc>
              <a:spcBef>
                <a:spcPts val="1600"/>
              </a:spcBef>
              <a:spcAft>
                <a:spcPts val="0"/>
              </a:spcAft>
              <a:buNone/>
            </a:pPr>
            <a:r>
              <a:rPr lang="zh-CN" sz="2000">
                <a:solidFill>
                  <a:srgbClr val="000000"/>
                </a:solidFill>
              </a:rPr>
              <a:t>15 Blackwood nursing homes (csv files)</a:t>
            </a:r>
            <a:endParaRPr sz="2000">
              <a:solidFill>
                <a:srgbClr val="000000"/>
              </a:solidFill>
            </a:endParaRPr>
          </a:p>
          <a:p>
            <a:pPr marL="457200" lvl="0" indent="-342900" algn="l" rtl="0">
              <a:lnSpc>
                <a:spcPct val="150000"/>
              </a:lnSpc>
              <a:spcBef>
                <a:spcPts val="1600"/>
              </a:spcBef>
              <a:spcAft>
                <a:spcPts val="0"/>
              </a:spcAft>
              <a:buClr>
                <a:srgbClr val="000000"/>
              </a:buClr>
              <a:buSzPts val="1800"/>
              <a:buChar char="●"/>
            </a:pPr>
            <a:r>
              <a:rPr lang="zh-CN" b="1" u="sng">
                <a:solidFill>
                  <a:srgbClr val="000000"/>
                </a:solidFill>
              </a:rPr>
              <a:t>Timestamp</a:t>
            </a:r>
            <a:r>
              <a:rPr lang="zh-CN" b="1">
                <a:solidFill>
                  <a:srgbClr val="000000"/>
                </a:solidFill>
              </a:rPr>
              <a:t>:</a:t>
            </a:r>
            <a:r>
              <a:rPr lang="zh-CN">
                <a:solidFill>
                  <a:srgbClr val="000000"/>
                </a:solidFill>
              </a:rPr>
              <a:t> from 2017 to 2020, e.g. 2017-05-19 10:00:00</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zh-CN" b="1" u="sng">
                <a:solidFill>
                  <a:srgbClr val="000000"/>
                </a:solidFill>
              </a:rPr>
              <a:t>Power Value</a:t>
            </a:r>
            <a:r>
              <a:rPr lang="zh-CN" b="1">
                <a:solidFill>
                  <a:srgbClr val="000000"/>
                </a:solidFill>
              </a:rPr>
              <a:t>: </a:t>
            </a:r>
            <a:r>
              <a:rPr lang="zh-CN">
                <a:solidFill>
                  <a:srgbClr val="000000"/>
                </a:solidFill>
              </a:rPr>
              <a:t>electrical appliances’ instantaneous power, e.g. 2368</a:t>
            </a:r>
            <a:endParaRPr>
              <a:solidFill>
                <a:srgbClr val="000000"/>
              </a:solidFill>
            </a:endParaRPr>
          </a:p>
        </p:txBody>
      </p:sp>
      <p:pic>
        <p:nvPicPr>
          <p:cNvPr id="2" name="音频 1">
            <a:hlinkClick r:id="" action="ppaction://media"/>
            <a:extLst>
              <a:ext uri="{FF2B5EF4-FFF2-40B4-BE49-F238E27FC236}">
                <a16:creationId xmlns:a16="http://schemas.microsoft.com/office/drawing/2014/main" id="{85BE9B45-FD6A-A14F-884F-0A6697A19EC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4114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0956"/>
    </mc:Choice>
    <mc:Fallback>
      <p:transition spd="slow" advTm="109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Data Analysis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200">
                <a:solidFill>
                  <a:srgbClr val="000000"/>
                </a:solidFill>
              </a:rPr>
              <a:t>Cleaning</a:t>
            </a:r>
            <a:endParaRPr sz="2200">
              <a:solidFill>
                <a:srgbClr val="000000"/>
              </a:solidFill>
            </a:endParaRPr>
          </a:p>
          <a:p>
            <a:pPr marL="457200" lvl="0" indent="-342900" algn="l" rtl="0">
              <a:spcBef>
                <a:spcPts val="1600"/>
              </a:spcBef>
              <a:spcAft>
                <a:spcPts val="0"/>
              </a:spcAft>
              <a:buClr>
                <a:srgbClr val="000000"/>
              </a:buClr>
              <a:buSzPts val="1800"/>
              <a:buChar char="●"/>
            </a:pPr>
            <a:r>
              <a:rPr lang="zh-CN">
                <a:solidFill>
                  <a:srgbClr val="000000"/>
                </a:solidFill>
              </a:rPr>
              <a:t>Repetitive items (timestamp, ID…)</a:t>
            </a:r>
            <a:endParaRPr>
              <a:solidFill>
                <a:srgbClr val="000000"/>
              </a:solidFill>
            </a:endParaRPr>
          </a:p>
          <a:p>
            <a:pPr marL="457200" lvl="0" indent="-342900" algn="l" rtl="0">
              <a:spcBef>
                <a:spcPts val="0"/>
              </a:spcBef>
              <a:spcAft>
                <a:spcPts val="0"/>
              </a:spcAft>
              <a:buClr>
                <a:srgbClr val="000000"/>
              </a:buClr>
              <a:buSzPts val="1800"/>
              <a:buChar char="●"/>
            </a:pPr>
            <a:r>
              <a:rPr lang="zh-CN">
                <a:solidFill>
                  <a:srgbClr val="000000"/>
                </a:solidFill>
              </a:rPr>
              <a:t>Errors of sensor measurement</a:t>
            </a:r>
            <a:endParaRPr>
              <a:solidFill>
                <a:srgbClr val="000000"/>
              </a:solidFill>
            </a:endParaRPr>
          </a:p>
          <a:p>
            <a:pPr marL="0" lvl="0" indent="0" algn="l" rtl="0">
              <a:spcBef>
                <a:spcPts val="1600"/>
              </a:spcBef>
              <a:spcAft>
                <a:spcPts val="1600"/>
              </a:spcAft>
              <a:buNone/>
            </a:pPr>
            <a:r>
              <a:rPr lang="zh-CN" sz="2200">
                <a:solidFill>
                  <a:srgbClr val="000000"/>
                </a:solidFill>
              </a:rPr>
              <a:t>Analyzing</a:t>
            </a:r>
            <a:endParaRPr sz="2200">
              <a:solidFill>
                <a:srgbClr val="000000"/>
              </a:solidFill>
            </a:endParaRPr>
          </a:p>
        </p:txBody>
      </p:sp>
      <p:pic>
        <p:nvPicPr>
          <p:cNvPr id="74" name="Google Shape;74;p16"/>
          <p:cNvPicPr preferRelativeResize="0"/>
          <p:nvPr/>
        </p:nvPicPr>
        <p:blipFill>
          <a:blip r:embed="rId5">
            <a:alphaModFix/>
          </a:blip>
          <a:stretch>
            <a:fillRect/>
          </a:stretch>
        </p:blipFill>
        <p:spPr>
          <a:xfrm>
            <a:off x="961025" y="3075501"/>
            <a:ext cx="7301551" cy="1885675"/>
          </a:xfrm>
          <a:prstGeom prst="rect">
            <a:avLst/>
          </a:prstGeom>
          <a:noFill/>
          <a:ln>
            <a:noFill/>
          </a:ln>
        </p:spPr>
      </p:pic>
      <p:pic>
        <p:nvPicPr>
          <p:cNvPr id="2" name="音频 1">
            <a:hlinkClick r:id="" action="ppaction://media"/>
            <a:extLst>
              <a:ext uri="{FF2B5EF4-FFF2-40B4-BE49-F238E27FC236}">
                <a16:creationId xmlns:a16="http://schemas.microsoft.com/office/drawing/2014/main" id="{FF4FCB3B-0BDC-F247-B8DB-AA52B2998CA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15300" y="4114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997"/>
    </mc:Choice>
    <mc:Fallback>
      <p:transition spd="slow" advTm="69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Project</a:t>
            </a:r>
            <a:endParaRPr/>
          </a:p>
        </p:txBody>
      </p:sp>
      <p:sp>
        <p:nvSpPr>
          <p:cNvPr id="80" name="Google Shape;80;p17"/>
          <p:cNvSpPr txBox="1">
            <a:spLocks noGrp="1"/>
          </p:cNvSpPr>
          <p:nvPr>
            <p:ph type="body" idx="1"/>
          </p:nvPr>
        </p:nvSpPr>
        <p:spPr>
          <a:xfrm>
            <a:off x="311700" y="1152475"/>
            <a:ext cx="8520600" cy="404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200">
                <a:solidFill>
                  <a:srgbClr val="000000"/>
                </a:solidFill>
              </a:rPr>
              <a:t>Design choice </a:t>
            </a:r>
            <a:r>
              <a:rPr lang="zh-CN" sz="2600">
                <a:solidFill>
                  <a:srgbClr val="000000"/>
                </a:solidFill>
              </a:rPr>
              <a:t>- </a:t>
            </a:r>
            <a:r>
              <a:rPr lang="zh-CN" sz="2200">
                <a:solidFill>
                  <a:srgbClr val="000000"/>
                </a:solidFill>
              </a:rPr>
              <a:t>video (with game recording)</a:t>
            </a:r>
            <a:endParaRPr sz="2200">
              <a:solidFill>
                <a:srgbClr val="000000"/>
              </a:solidFill>
            </a:endParaRPr>
          </a:p>
          <a:p>
            <a:pPr marL="457200" lvl="0" indent="-342900" algn="l" rtl="0">
              <a:spcBef>
                <a:spcPts val="1600"/>
              </a:spcBef>
              <a:spcAft>
                <a:spcPts val="0"/>
              </a:spcAft>
              <a:buClr>
                <a:srgbClr val="000000"/>
              </a:buClr>
              <a:buSzPts val="1800"/>
              <a:buChar char="●"/>
            </a:pPr>
            <a:r>
              <a:rPr lang="zh-CN">
                <a:solidFill>
                  <a:srgbClr val="000000"/>
                </a:solidFill>
              </a:rPr>
              <a:t>Part 1 - A narrative </a:t>
            </a:r>
            <a:r>
              <a:rPr lang="zh-CN" b="1" u="sng">
                <a:solidFill>
                  <a:srgbClr val="000000"/>
                </a:solidFill>
              </a:rPr>
              <a:t>diary</a:t>
            </a:r>
            <a:endParaRPr b="1" u="sng">
              <a:solidFill>
                <a:srgbClr val="000000"/>
              </a:solidFill>
            </a:endParaRPr>
          </a:p>
          <a:p>
            <a:pPr marL="457200" lvl="0" indent="-342900" algn="l" rtl="0">
              <a:spcBef>
                <a:spcPts val="0"/>
              </a:spcBef>
              <a:spcAft>
                <a:spcPts val="0"/>
              </a:spcAft>
              <a:buClr>
                <a:srgbClr val="000000"/>
              </a:buClr>
              <a:buSzPts val="1800"/>
              <a:buChar char="●"/>
            </a:pPr>
            <a:r>
              <a:rPr lang="zh-CN">
                <a:solidFill>
                  <a:srgbClr val="000000"/>
                </a:solidFill>
              </a:rPr>
              <a:t>Part 2 - </a:t>
            </a:r>
            <a:r>
              <a:rPr lang="zh-CN" b="1" u="sng">
                <a:solidFill>
                  <a:srgbClr val="000000"/>
                </a:solidFill>
              </a:rPr>
              <a:t>Patterns</a:t>
            </a:r>
            <a:r>
              <a:rPr lang="zh-CN">
                <a:solidFill>
                  <a:srgbClr val="000000"/>
                </a:solidFill>
              </a:rPr>
              <a:t> of electrical appliances use</a:t>
            </a:r>
            <a:endParaRPr>
              <a:solidFill>
                <a:srgbClr val="000000"/>
              </a:solidFill>
            </a:endParaRPr>
          </a:p>
          <a:p>
            <a:pPr marL="457200" lvl="0" indent="-342900" algn="l" rtl="0">
              <a:spcBef>
                <a:spcPts val="0"/>
              </a:spcBef>
              <a:spcAft>
                <a:spcPts val="0"/>
              </a:spcAft>
              <a:buClr>
                <a:srgbClr val="000000"/>
              </a:buClr>
              <a:buSzPts val="1800"/>
              <a:buChar char="●"/>
            </a:pPr>
            <a:r>
              <a:rPr lang="zh-CN">
                <a:solidFill>
                  <a:srgbClr val="000000"/>
                </a:solidFill>
              </a:rPr>
              <a:t>Part 3 - </a:t>
            </a:r>
            <a:r>
              <a:rPr lang="zh-CN" b="1" u="sng">
                <a:solidFill>
                  <a:srgbClr val="000000"/>
                </a:solidFill>
              </a:rPr>
              <a:t>Future use</a:t>
            </a:r>
            <a:r>
              <a:rPr lang="zh-CN">
                <a:solidFill>
                  <a:srgbClr val="000000"/>
                </a:solidFill>
              </a:rPr>
              <a:t> of our outcomes</a:t>
            </a:r>
            <a:endParaRPr>
              <a:solidFill>
                <a:srgbClr val="000000"/>
              </a:solidFill>
            </a:endParaRPr>
          </a:p>
          <a:p>
            <a:pPr marL="0" lvl="0" indent="0" algn="l" rtl="0">
              <a:spcBef>
                <a:spcPts val="1600"/>
              </a:spcBef>
              <a:spcAft>
                <a:spcPts val="0"/>
              </a:spcAft>
              <a:buNone/>
            </a:pPr>
            <a:r>
              <a:rPr lang="zh-CN" sz="2200">
                <a:solidFill>
                  <a:schemeClr val="dk1"/>
                </a:solidFill>
              </a:rPr>
              <a:t>Implication</a:t>
            </a:r>
            <a:endParaRPr sz="2200">
              <a:solidFill>
                <a:schemeClr val="dk1"/>
              </a:solidFill>
            </a:endParaRPr>
          </a:p>
          <a:p>
            <a:pPr marL="457200" lvl="0" indent="-342900" algn="l" rtl="0">
              <a:spcBef>
                <a:spcPts val="1600"/>
              </a:spcBef>
              <a:spcAft>
                <a:spcPts val="0"/>
              </a:spcAft>
              <a:buClr>
                <a:schemeClr val="dk1"/>
              </a:buClr>
              <a:buSzPts val="1800"/>
              <a:buChar char="●"/>
            </a:pPr>
            <a:r>
              <a:rPr lang="zh-CN">
                <a:solidFill>
                  <a:schemeClr val="dk1"/>
                </a:solidFill>
              </a:rPr>
              <a:t>Make families know more about the life in nursing homes</a:t>
            </a:r>
            <a:endParaRPr>
              <a:solidFill>
                <a:schemeClr val="dk1"/>
              </a:solidFill>
            </a:endParaRPr>
          </a:p>
          <a:p>
            <a:pPr marL="457200" lvl="0" indent="-342900" algn="l" rtl="0">
              <a:spcBef>
                <a:spcPts val="0"/>
              </a:spcBef>
              <a:spcAft>
                <a:spcPts val="0"/>
              </a:spcAft>
              <a:buClr>
                <a:schemeClr val="dk1"/>
              </a:buClr>
              <a:buSzPts val="1800"/>
              <a:buChar char="●"/>
            </a:pPr>
            <a:r>
              <a:rPr lang="zh-CN">
                <a:solidFill>
                  <a:schemeClr val="dk1"/>
                </a:solidFill>
              </a:rPr>
              <a:t>Promote the service in Blackwood Homes</a:t>
            </a:r>
            <a:endParaRPr>
              <a:solidFill>
                <a:schemeClr val="dk1"/>
              </a:solidFill>
            </a:endParaRPr>
          </a:p>
          <a:p>
            <a:pPr marL="457200" lvl="0" indent="-342900" algn="l" rtl="0">
              <a:spcBef>
                <a:spcPts val="0"/>
              </a:spcBef>
              <a:spcAft>
                <a:spcPts val="0"/>
              </a:spcAft>
              <a:buClr>
                <a:schemeClr val="dk1"/>
              </a:buClr>
              <a:buSzPts val="1800"/>
              <a:buChar char="●"/>
            </a:pPr>
            <a:r>
              <a:rPr lang="zh-CN">
                <a:solidFill>
                  <a:schemeClr val="dk1"/>
                </a:solidFill>
              </a:rPr>
              <a:t>Attract potential occupants</a:t>
            </a:r>
            <a:endParaRPr>
              <a:solidFill>
                <a:schemeClr val="dk1"/>
              </a:solidFill>
            </a:endParaRPr>
          </a:p>
          <a:p>
            <a:pPr marL="457200" lvl="0" indent="0" algn="l" rtl="0">
              <a:spcBef>
                <a:spcPts val="1600"/>
              </a:spcBef>
              <a:spcAft>
                <a:spcPts val="1600"/>
              </a:spcAft>
              <a:buNone/>
            </a:pPr>
            <a:endParaRPr sz="2200">
              <a:solidFill>
                <a:srgbClr val="000000"/>
              </a:solidFill>
            </a:endParaRPr>
          </a:p>
        </p:txBody>
      </p:sp>
      <p:pic>
        <p:nvPicPr>
          <p:cNvPr id="2" name="音频 1">
            <a:hlinkClick r:id="" action="ppaction://media"/>
            <a:extLst>
              <a:ext uri="{FF2B5EF4-FFF2-40B4-BE49-F238E27FC236}">
                <a16:creationId xmlns:a16="http://schemas.microsoft.com/office/drawing/2014/main" id="{93A43F57-8519-C447-B6B5-73C64117F07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4114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6364"/>
    </mc:Choice>
    <mc:Fallback>
      <p:transition spd="slow" advTm="163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Project Video</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solidFill>
                <a:srgbClr val="000000"/>
              </a:solidFill>
            </a:endParaRPr>
          </a:p>
        </p:txBody>
      </p:sp>
      <p:pic>
        <p:nvPicPr>
          <p:cNvPr id="2" name="音频 1">
            <a:hlinkClick r:id="" action="ppaction://media"/>
            <a:extLst>
              <a:ext uri="{FF2B5EF4-FFF2-40B4-BE49-F238E27FC236}">
                <a16:creationId xmlns:a16="http://schemas.microsoft.com/office/drawing/2014/main" id="{8A345E0F-58EF-9F48-A426-B89DBA71ECD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4114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715"/>
    </mc:Choice>
    <mc:Fallback>
      <p:transition spd="slow" advTm="37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Design Rationale</a:t>
            </a:r>
            <a:endParaRPr/>
          </a:p>
        </p:txBody>
      </p:sp>
      <p:sp>
        <p:nvSpPr>
          <p:cNvPr id="92" name="Google Shape;92;p19"/>
          <p:cNvSpPr txBox="1">
            <a:spLocks noGrp="1"/>
          </p:cNvSpPr>
          <p:nvPr>
            <p:ph type="body" idx="1"/>
          </p:nvPr>
        </p:nvSpPr>
        <p:spPr>
          <a:xfrm>
            <a:off x="311700" y="1152475"/>
            <a:ext cx="8385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solidFill>
                  <a:srgbClr val="000000"/>
                </a:solidFill>
              </a:rPr>
              <a:t>Part 1</a:t>
            </a:r>
            <a:endParaRPr>
              <a:solidFill>
                <a:srgbClr val="000000"/>
              </a:solidFill>
            </a:endParaRPr>
          </a:p>
          <a:p>
            <a:pPr marL="0" lvl="0" indent="0" algn="l" rtl="0">
              <a:spcBef>
                <a:spcPts val="1600"/>
              </a:spcBef>
              <a:spcAft>
                <a:spcPts val="0"/>
              </a:spcAft>
              <a:buNone/>
            </a:pPr>
            <a:r>
              <a:rPr lang="zh-CN">
                <a:solidFill>
                  <a:srgbClr val="000000"/>
                </a:solidFill>
              </a:rPr>
              <a:t>why diary, why use small shortcuts of video</a:t>
            </a:r>
            <a:endParaRPr>
              <a:solidFill>
                <a:srgbClr val="000000"/>
              </a:solidFill>
            </a:endParaRPr>
          </a:p>
          <a:p>
            <a:pPr marL="0" lvl="0" indent="0" algn="l" rtl="0">
              <a:spcBef>
                <a:spcPts val="1600"/>
              </a:spcBef>
              <a:spcAft>
                <a:spcPts val="0"/>
              </a:spcAft>
              <a:buNone/>
            </a:pPr>
            <a:r>
              <a:rPr lang="zh-CN">
                <a:solidFill>
                  <a:srgbClr val="000000"/>
                </a:solidFill>
              </a:rPr>
              <a:t>(放截图）</a:t>
            </a:r>
            <a:endParaRPr>
              <a:solidFill>
                <a:srgbClr val="000000"/>
              </a:solidFill>
            </a:endParaRPr>
          </a:p>
          <a:p>
            <a:pPr marL="457200" lvl="0" indent="-342900" algn="l" rtl="0">
              <a:spcBef>
                <a:spcPts val="1600"/>
              </a:spcBef>
              <a:spcAft>
                <a:spcPts val="0"/>
              </a:spcAft>
              <a:buClr>
                <a:srgbClr val="000000"/>
              </a:buClr>
              <a:buSzPts val="1800"/>
              <a:buChar char="●"/>
            </a:pPr>
            <a:r>
              <a:rPr lang="zh-CN">
                <a:solidFill>
                  <a:srgbClr val="000000"/>
                </a:solidFill>
              </a:rPr>
              <a:t>Diary: present the real feeling and daily life of host</a:t>
            </a:r>
            <a:endParaRPr>
              <a:solidFill>
                <a:srgbClr val="000000"/>
              </a:solidFill>
            </a:endParaRPr>
          </a:p>
          <a:p>
            <a:pPr marL="457200" lvl="0" indent="-342900" algn="l" rtl="0">
              <a:spcBef>
                <a:spcPts val="0"/>
              </a:spcBef>
              <a:spcAft>
                <a:spcPts val="0"/>
              </a:spcAft>
              <a:buClr>
                <a:srgbClr val="000000"/>
              </a:buClr>
              <a:buSzPts val="1800"/>
              <a:buChar char="●"/>
            </a:pPr>
            <a:r>
              <a:rPr lang="zh-CN">
                <a:solidFill>
                  <a:srgbClr val="000000"/>
                </a:solidFill>
              </a:rPr>
              <a:t>‘Animal Crossing’ Game: immersive game environment which let player feel like real life</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t>Design Rationale</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solidFill>
                  <a:schemeClr val="dk1"/>
                </a:solidFill>
              </a:rPr>
              <a:t>Part 2</a:t>
            </a:r>
            <a:endParaRPr>
              <a:solidFill>
                <a:schemeClr val="dk1"/>
              </a:solidFill>
            </a:endParaRPr>
          </a:p>
          <a:p>
            <a:pPr marL="0" lvl="0" indent="0" algn="l" rtl="0">
              <a:spcBef>
                <a:spcPts val="1600"/>
              </a:spcBef>
              <a:spcAft>
                <a:spcPts val="0"/>
              </a:spcAft>
              <a:buClr>
                <a:schemeClr val="dk1"/>
              </a:buClr>
              <a:buSzPts val="1100"/>
              <a:buFont typeface="Arial"/>
              <a:buNone/>
            </a:pPr>
            <a:r>
              <a:rPr lang="zh-CN">
                <a:solidFill>
                  <a:schemeClr val="dk1"/>
                </a:solidFill>
              </a:rPr>
              <a:t>why circle, why 3 homes</a:t>
            </a:r>
            <a:endParaRPr>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t>Design Rationale</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CN">
                <a:solidFill>
                  <a:srgbClr val="000000"/>
                </a:solidFill>
              </a:rPr>
              <a:t>Part 3</a:t>
            </a:r>
            <a:endParaRPr>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501</Words>
  <Application>Microsoft Macintosh PowerPoint</Application>
  <PresentationFormat>全屏显示(16:9)</PresentationFormat>
  <Paragraphs>77</Paragraphs>
  <Slides>12</Slides>
  <Notes>12</Notes>
  <HiddenSlides>0</HiddenSlides>
  <MMClips>6</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12</vt:i4>
      </vt:variant>
    </vt:vector>
  </HeadingPairs>
  <TitlesOfParts>
    <vt:vector size="14" baseType="lpstr">
      <vt:lpstr>Arial</vt:lpstr>
      <vt:lpstr>Simple Light</vt:lpstr>
      <vt:lpstr>                                Electrical Appliance Use in Blackwood Home and Care</vt:lpstr>
      <vt:lpstr>Introduction</vt:lpstr>
      <vt:lpstr>Introduction</vt:lpstr>
      <vt:lpstr>Data Analysis</vt:lpstr>
      <vt:lpstr>Project</vt:lpstr>
      <vt:lpstr>Project Video</vt:lpstr>
      <vt:lpstr>Design Rationale</vt:lpstr>
      <vt:lpstr>Design Rationale</vt:lpstr>
      <vt:lpstr>Design Rationale</vt:lpstr>
      <vt:lpstr>Limitation and Future</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Electrical Appliance Use in Blackwood Home and Care</dc:title>
  <cp:lastModifiedBy>LU Zilin</cp:lastModifiedBy>
  <cp:revision>1</cp:revision>
  <dcterms:modified xsi:type="dcterms:W3CDTF">2020-12-02T22:51:57Z</dcterms:modified>
</cp:coreProperties>
</file>