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4"/>
  </p:notesMasterIdLst>
  <p:handoutMasterIdLst>
    <p:handoutMasterId r:id="rId15"/>
  </p:handoutMasterIdLst>
  <p:sldIdLst>
    <p:sldId id="290" r:id="rId3"/>
    <p:sldId id="26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2AC9A"/>
    <a:srgbClr val="2E766A"/>
    <a:srgbClr val="03A890"/>
    <a:srgbClr val="46B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 autoAdjust="0"/>
    <p:restoredTop sz="89425" autoAdjust="0"/>
  </p:normalViewPr>
  <p:slideViewPr>
    <p:cSldViewPr snapToGrid="0">
      <p:cViewPr varScale="1">
        <p:scale>
          <a:sx n="66" d="100"/>
          <a:sy n="66" d="100"/>
        </p:scale>
        <p:origin x="10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9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BC43A-8B90-4B9B-8FE6-1D953E4AF764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2473C-A091-4F2A-8F41-718235D32F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1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57F88-8341-4919-98FC-AE7B93533A1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88A6A-E013-4CED-ADAA-AB060626F24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28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183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411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3865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07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5350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8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785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18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0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5044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8505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9C05-4564-4627-81D4-688B9A0407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88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6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BEBC1C-47DE-462D-993D-1D2B483E277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Data </a:t>
            </a:r>
            <a:r>
              <a:rPr lang="es-CL" dirty="0" err="1" smtClean="0"/>
              <a:t>Science</a:t>
            </a:r>
            <a:r>
              <a:rPr lang="es-CL" dirty="0" smtClean="0"/>
              <a:t> para Economía y Negocios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Introducción a </a:t>
            </a:r>
            <a:r>
              <a:rPr lang="es-ES_tradnl" b="1" dirty="0" err="1" smtClean="0"/>
              <a:t>Data.table</a:t>
            </a:r>
            <a:endParaRPr lang="es-CL" b="1" dirty="0" smtClean="0"/>
          </a:p>
          <a:p>
            <a:r>
              <a:rPr lang="es-CL" sz="2000" dirty="0" smtClean="0"/>
              <a:t>Javier Fernández y Esteban </a:t>
            </a:r>
            <a:r>
              <a:rPr lang="es-CL" sz="2000" dirty="0" err="1" smtClean="0"/>
              <a:t>lópez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406226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Trabajando con </a:t>
            </a:r>
            <a:r>
              <a:rPr lang="es-CL" dirty="0" err="1"/>
              <a:t>data.table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s-CL" sz="3200" dirty="0" smtClean="0"/>
              <a:t>Dentro de un objeto data </a:t>
            </a:r>
            <a:r>
              <a:rPr lang="es-CL" sz="3200" dirty="0" err="1" smtClean="0"/>
              <a:t>frame</a:t>
            </a:r>
            <a:r>
              <a:rPr lang="es-CL" sz="3200" dirty="0" smtClean="0"/>
              <a:t>/</a:t>
            </a:r>
            <a:r>
              <a:rPr lang="es-CL" sz="3200" dirty="0" err="1" smtClean="0"/>
              <a:t>data.table</a:t>
            </a:r>
            <a:r>
              <a:rPr lang="es-CL" sz="3200" dirty="0" smtClean="0"/>
              <a:t>, podemos encontrar los siguientes tipos de variables:</a:t>
            </a:r>
          </a:p>
          <a:p>
            <a:pPr lvl="2" algn="just"/>
            <a:r>
              <a:rPr lang="es-CL" sz="2400" dirty="0" err="1" smtClean="0"/>
              <a:t>Integer</a:t>
            </a:r>
            <a:r>
              <a:rPr lang="es-CL" sz="2400" dirty="0" smtClean="0"/>
              <a:t>: variables que toman valores solamente enteros</a:t>
            </a:r>
          </a:p>
          <a:p>
            <a:pPr lvl="2" algn="just"/>
            <a:r>
              <a:rPr lang="es-CL" sz="2400" dirty="0" err="1" smtClean="0"/>
              <a:t>Numeric</a:t>
            </a:r>
            <a:r>
              <a:rPr lang="es-CL" sz="2400" dirty="0" smtClean="0"/>
              <a:t>: variables que pueden tomar como valores cualquier número real</a:t>
            </a:r>
          </a:p>
          <a:p>
            <a:pPr lvl="2" algn="just"/>
            <a:r>
              <a:rPr lang="es-CL" sz="2400" dirty="0" err="1" smtClean="0"/>
              <a:t>Character</a:t>
            </a:r>
            <a:r>
              <a:rPr lang="es-CL" sz="2400" dirty="0" smtClean="0"/>
              <a:t>: variables que toman como valor texto ( palabras, frases, letras o números)</a:t>
            </a:r>
          </a:p>
          <a:p>
            <a:pPr lvl="2" algn="just"/>
            <a:r>
              <a:rPr lang="es-CL" sz="2400" dirty="0" smtClean="0"/>
              <a:t>Factor: variables categóricas</a:t>
            </a:r>
          </a:p>
          <a:p>
            <a:pPr lvl="2" algn="just"/>
            <a:r>
              <a:rPr lang="es-CL" sz="2400" dirty="0" err="1" smtClean="0"/>
              <a:t>Logical</a:t>
            </a:r>
            <a:r>
              <a:rPr lang="es-CL" sz="2400" dirty="0" smtClean="0"/>
              <a:t>: variables que toman como valores “TRUE” o “FALSE”</a:t>
            </a:r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452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Funciones utilizadas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L" sz="2400" dirty="0" smtClean="0"/>
              <a:t>paste0: une objetos carácter sin espacios en blanco</a:t>
            </a:r>
          </a:p>
          <a:p>
            <a:pPr lvl="1"/>
            <a:r>
              <a:rPr lang="es-CL" sz="2400" dirty="0" err="1"/>
              <a:t>r</a:t>
            </a:r>
            <a:r>
              <a:rPr lang="es-CL" sz="2400" dirty="0" err="1" smtClean="0"/>
              <a:t>ead.spss</a:t>
            </a:r>
            <a:r>
              <a:rPr lang="es-CL" sz="2400" dirty="0" smtClean="0"/>
              <a:t>: lee objetos .</a:t>
            </a:r>
            <a:r>
              <a:rPr lang="es-CL" sz="2400" dirty="0" err="1" smtClean="0"/>
              <a:t>sav</a:t>
            </a:r>
            <a:r>
              <a:rPr lang="es-CL" sz="2400" dirty="0" smtClean="0"/>
              <a:t> (</a:t>
            </a:r>
            <a:r>
              <a:rPr lang="es-CL" sz="2400" dirty="0" err="1" smtClean="0"/>
              <a:t>spss</a:t>
            </a:r>
            <a:r>
              <a:rPr lang="es-CL" sz="2400" dirty="0" smtClean="0"/>
              <a:t>)</a:t>
            </a:r>
          </a:p>
          <a:p>
            <a:pPr lvl="1"/>
            <a:r>
              <a:rPr lang="es-CL" sz="2400" dirty="0" err="1" smtClean="0"/>
              <a:t>as.data.table</a:t>
            </a:r>
            <a:r>
              <a:rPr lang="es-CL" sz="2400" dirty="0" smtClean="0"/>
              <a:t>: convierte un objeto en </a:t>
            </a:r>
            <a:r>
              <a:rPr lang="es-CL" sz="2400" dirty="0" err="1" smtClean="0"/>
              <a:t>data.table</a:t>
            </a:r>
            <a:endParaRPr lang="es-CL" sz="2400" dirty="0" smtClean="0"/>
          </a:p>
          <a:p>
            <a:pPr lvl="1"/>
            <a:r>
              <a:rPr lang="es-CL" sz="2400" dirty="0" err="1" smtClean="0"/>
              <a:t>as.character.factor</a:t>
            </a:r>
            <a:r>
              <a:rPr lang="es-CL" sz="2400" dirty="0" smtClean="0"/>
              <a:t>: convierte una variable tipo factor en carácter</a:t>
            </a:r>
          </a:p>
          <a:p>
            <a:pPr lvl="1"/>
            <a:r>
              <a:rPr lang="es-CL" sz="2400" dirty="0" err="1" smtClean="0"/>
              <a:t>trimws</a:t>
            </a:r>
            <a:r>
              <a:rPr lang="es-CL" sz="2400" dirty="0" smtClean="0"/>
              <a:t>: borra los espacios del comienzo y del final de una variable carácter</a:t>
            </a:r>
          </a:p>
          <a:p>
            <a:pPr lvl="1"/>
            <a:r>
              <a:rPr lang="es-CL" sz="2400" dirty="0" smtClean="0"/>
              <a:t>sum: suma la columna que se indique</a:t>
            </a:r>
          </a:p>
          <a:p>
            <a:pPr lvl="1"/>
            <a:r>
              <a:rPr lang="es-CL" sz="2400" dirty="0" err="1"/>
              <a:t>w</a:t>
            </a:r>
            <a:r>
              <a:rPr lang="es-CL" sz="2400" dirty="0" err="1" smtClean="0"/>
              <a:t>eighted.mean</a:t>
            </a:r>
            <a:r>
              <a:rPr lang="es-CL" sz="2400" dirty="0" smtClean="0"/>
              <a:t>: calcula la media de una columna contabilizando la importancia del pesos/factores de expansión</a:t>
            </a:r>
          </a:p>
          <a:p>
            <a:pPr lvl="1"/>
            <a:r>
              <a:rPr lang="es-CL" sz="2400" dirty="0" err="1" smtClean="0"/>
              <a:t>merge</a:t>
            </a:r>
            <a:r>
              <a:rPr lang="es-CL" sz="2400" dirty="0" smtClean="0"/>
              <a:t>: fusiona dos objetos </a:t>
            </a:r>
            <a:r>
              <a:rPr lang="es-CL" sz="2400" dirty="0" err="1" smtClean="0"/>
              <a:t>data.frame</a:t>
            </a:r>
            <a:r>
              <a:rPr lang="es-CL" sz="2400" dirty="0" smtClean="0"/>
              <a:t> o </a:t>
            </a:r>
            <a:r>
              <a:rPr lang="es-CL" sz="2400" dirty="0" err="1" smtClean="0"/>
              <a:t>data.table</a:t>
            </a:r>
            <a:r>
              <a:rPr lang="es-CL" sz="2400" dirty="0" smtClean="0"/>
              <a:t> según una variable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64225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Lab03a: Introducción a </a:t>
            </a:r>
            <a:r>
              <a:rPr lang="es-ES_tradnl" dirty="0" err="1"/>
              <a:t>d</a:t>
            </a:r>
            <a:r>
              <a:rPr lang="es-ES_tradnl" dirty="0" err="1" smtClean="0"/>
              <a:t>ata.table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sz="3200" dirty="0" smtClean="0"/>
              <a:t>Contenidos:</a:t>
            </a:r>
          </a:p>
          <a:p>
            <a:pPr lvl="1" algn="just"/>
            <a:r>
              <a:rPr lang="es-ES_tradnl" sz="2800" dirty="0" smtClean="0"/>
              <a:t>Introducción al manejo de bases de datos</a:t>
            </a:r>
          </a:p>
          <a:p>
            <a:pPr lvl="1" algn="just"/>
            <a:r>
              <a:rPr lang="es-ES_tradnl" sz="2800" dirty="0" smtClean="0"/>
              <a:t>Trabajando datos con </a:t>
            </a:r>
            <a:r>
              <a:rPr lang="es-ES_tradnl" sz="2800" dirty="0" err="1" smtClean="0"/>
              <a:t>data.table</a:t>
            </a:r>
            <a:endParaRPr lang="es-ES_tradnl" sz="2800" dirty="0" smtClean="0"/>
          </a:p>
          <a:p>
            <a:pPr lvl="2" algn="just"/>
            <a:r>
              <a:rPr lang="es-ES_tradnl" sz="2400" dirty="0" smtClean="0"/>
              <a:t>Recapitulación tipos de objetos</a:t>
            </a:r>
          </a:p>
          <a:p>
            <a:pPr lvl="2" algn="just"/>
            <a:r>
              <a:rPr lang="es-ES_tradnl" sz="2400" dirty="0" smtClean="0"/>
              <a:t>Data </a:t>
            </a:r>
            <a:r>
              <a:rPr lang="es-ES_tradnl" sz="2400" dirty="0" err="1" smtClean="0"/>
              <a:t>frame</a:t>
            </a:r>
            <a:r>
              <a:rPr lang="es-ES_tradnl" sz="2400" dirty="0" smtClean="0"/>
              <a:t> vs </a:t>
            </a:r>
            <a:r>
              <a:rPr lang="es-ES_tradnl" sz="2400" dirty="0" err="1" smtClean="0"/>
              <a:t>data.table</a:t>
            </a:r>
            <a:r>
              <a:rPr lang="es-ES_tradnl" sz="2400" dirty="0" smtClean="0"/>
              <a:t> (DT)</a:t>
            </a:r>
          </a:p>
          <a:p>
            <a:pPr lvl="2" algn="just"/>
            <a:r>
              <a:rPr lang="es-ES_tradnl" sz="2400" dirty="0" smtClean="0"/>
              <a:t>Sintaxis DT</a:t>
            </a:r>
          </a:p>
          <a:p>
            <a:pPr lvl="2" algn="just"/>
            <a:r>
              <a:rPr lang="es-ES_tradnl" sz="2400" dirty="0" smtClean="0"/>
              <a:t>Funciones utilizadas</a:t>
            </a:r>
          </a:p>
          <a:p>
            <a:pPr lvl="2"/>
            <a:endParaRPr lang="es-ES_tradnl" sz="2200" dirty="0" smtClean="0"/>
          </a:p>
        </p:txBody>
      </p:sp>
    </p:spTree>
    <p:extLst>
      <p:ext uri="{BB962C8B-B14F-4D97-AF65-F5344CB8AC3E}">
        <p14:creationId xmlns:p14="http://schemas.microsoft.com/office/powerpoint/2010/main" val="19371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s-ES_tradnl" sz="3200" dirty="0" smtClean="0"/>
              <a:t>Como comentamos en la primera clase, la estructura de los datos y/o el formato rara vez se encuentra como uno desea</a:t>
            </a:r>
          </a:p>
          <a:p>
            <a:pPr lvl="2" algn="just"/>
            <a:r>
              <a:rPr lang="es-ES_tradnl" sz="3200" dirty="0" smtClean="0"/>
              <a:t>Por esto es importante que las personas que trabajan en DS sepan modificar datos de tal forma de dar la estructura deseada para el desafío planteado</a:t>
            </a:r>
          </a:p>
          <a:p>
            <a:pPr lvl="2" algn="just"/>
            <a:r>
              <a:rPr lang="es-ES_tradnl" sz="3200" dirty="0" smtClean="0"/>
              <a:t>En este taller se presentarán las nociones básicas para el trabajo de datos</a:t>
            </a:r>
            <a:endParaRPr lang="es-ES_tradnl" sz="2200" dirty="0" smtClean="0"/>
          </a:p>
        </p:txBody>
      </p:sp>
    </p:spTree>
    <p:extLst>
      <p:ext uri="{BB962C8B-B14F-4D97-AF65-F5344CB8AC3E}">
        <p14:creationId xmlns:p14="http://schemas.microsoft.com/office/powerpoint/2010/main" val="189473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Recapitulando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s-ES_tradnl" sz="3200" dirty="0" smtClean="0"/>
              <a:t>En la clase pasada mostramos que R permite trabajar diferentes clases de objetos:</a:t>
            </a:r>
          </a:p>
          <a:p>
            <a:pPr lvl="3" algn="just"/>
            <a:r>
              <a:rPr lang="es-ES_tradnl" sz="2200" dirty="0" smtClean="0"/>
              <a:t>Vectores</a:t>
            </a:r>
          </a:p>
          <a:p>
            <a:pPr lvl="3" algn="just"/>
            <a:r>
              <a:rPr lang="es-ES_tradnl" sz="2200" dirty="0" smtClean="0"/>
              <a:t>Matrices</a:t>
            </a:r>
          </a:p>
          <a:p>
            <a:pPr lvl="3" algn="just"/>
            <a:r>
              <a:rPr lang="es-ES_tradnl" sz="2200" dirty="0" err="1" smtClean="0"/>
              <a:t>Arrays</a:t>
            </a:r>
            <a:endParaRPr lang="es-ES_tradnl" sz="2200" dirty="0" smtClean="0"/>
          </a:p>
          <a:p>
            <a:pPr lvl="3" algn="just"/>
            <a:r>
              <a:rPr lang="es-ES_tradnl" sz="2200" dirty="0" smtClean="0"/>
              <a:t>Data </a:t>
            </a:r>
            <a:r>
              <a:rPr lang="es-ES_tradnl" sz="2200" dirty="0" err="1" smtClean="0"/>
              <a:t>frames</a:t>
            </a:r>
            <a:endParaRPr lang="es-ES_tradnl" sz="2200" dirty="0" smtClean="0"/>
          </a:p>
          <a:p>
            <a:pPr lvl="3" algn="just"/>
            <a:r>
              <a:rPr lang="es-ES_tradnl" sz="2200" dirty="0" smtClean="0"/>
              <a:t>Listas</a:t>
            </a:r>
          </a:p>
          <a:p>
            <a:pPr lvl="2" algn="just"/>
            <a:r>
              <a:rPr lang="es-ES_tradnl" sz="3200" dirty="0" smtClean="0"/>
              <a:t>¿Qué diferencia a cada uno de estos tipos de objetos?</a:t>
            </a:r>
          </a:p>
          <a:p>
            <a:pPr lvl="3"/>
            <a:endParaRPr lang="es-ES_tradnl" sz="2200" dirty="0" smtClean="0"/>
          </a:p>
        </p:txBody>
      </p:sp>
    </p:spTree>
    <p:extLst>
      <p:ext uri="{BB962C8B-B14F-4D97-AF65-F5344CB8AC3E}">
        <p14:creationId xmlns:p14="http://schemas.microsoft.com/office/powerpoint/2010/main" val="51476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Recapitulando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" y="5254171"/>
            <a:ext cx="11297920" cy="1340636"/>
          </a:xfrm>
        </p:spPr>
        <p:txBody>
          <a:bodyPr>
            <a:normAutofit/>
          </a:bodyPr>
          <a:lstStyle/>
          <a:p>
            <a:pPr marL="1071400" lvl="6" indent="0" algn="just">
              <a:buNone/>
            </a:pPr>
            <a:r>
              <a:rPr lang="es-ES_tradnl" sz="3200" dirty="0" smtClean="0"/>
              <a:t>¿ Y qué diferenciaría a una lista de los elementos anteriores?</a:t>
            </a:r>
            <a:endParaRPr lang="es-ES_tradnl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0" y="1922417"/>
            <a:ext cx="10844927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Data </a:t>
            </a:r>
            <a:r>
              <a:rPr lang="es-ES_tradnl" dirty="0" err="1" smtClean="0"/>
              <a:t>frame</a:t>
            </a:r>
            <a:r>
              <a:rPr lang="es-ES_tradnl" dirty="0" smtClean="0"/>
              <a:t> vs </a:t>
            </a:r>
            <a:r>
              <a:rPr lang="es-ES_tradnl" dirty="0" err="1" smtClean="0"/>
              <a:t>data.table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9905"/>
            <a:ext cx="10058400" cy="4023360"/>
          </a:xfrm>
        </p:spPr>
        <p:txBody>
          <a:bodyPr>
            <a:normAutofit/>
          </a:bodyPr>
          <a:lstStyle/>
          <a:p>
            <a:pPr lvl="2" algn="just">
              <a:lnSpc>
                <a:spcPct val="100000"/>
              </a:lnSpc>
            </a:pPr>
            <a:r>
              <a:rPr lang="es-ES_tradnl" sz="3600" dirty="0" smtClean="0"/>
              <a:t>Por defecto, el objeto definido para guardar bases de datos es del tipo </a:t>
            </a:r>
            <a:r>
              <a:rPr lang="es-ES_tradnl" sz="3600" b="1" dirty="0" smtClean="0"/>
              <a:t>data </a:t>
            </a:r>
            <a:r>
              <a:rPr lang="es-ES_tradnl" sz="3600" b="1" dirty="0" err="1" smtClean="0"/>
              <a:t>frame</a:t>
            </a:r>
            <a:endParaRPr lang="es-ES_tradnl" sz="3600" b="1" dirty="0" smtClean="0"/>
          </a:p>
          <a:p>
            <a:pPr lvl="2" algn="just">
              <a:lnSpc>
                <a:spcPct val="100000"/>
              </a:lnSpc>
            </a:pPr>
            <a:endParaRPr lang="es-ES_tradnl" sz="3600" b="1" dirty="0" smtClean="0"/>
          </a:p>
          <a:p>
            <a:pPr lvl="2" algn="just">
              <a:lnSpc>
                <a:spcPct val="100000"/>
              </a:lnSpc>
            </a:pPr>
            <a:r>
              <a:rPr lang="es-ES_tradnl" sz="3600" dirty="0" smtClean="0"/>
              <a:t>En este laboratorio trabajaremos con una extensión de este tipo de objeto, que se llamará </a:t>
            </a:r>
            <a:r>
              <a:rPr lang="es-ES_tradnl" sz="3600" b="1" dirty="0" err="1" smtClean="0"/>
              <a:t>data.table</a:t>
            </a:r>
            <a:endParaRPr lang="es-ES_tradnl" sz="3600" b="1" dirty="0" smtClean="0"/>
          </a:p>
          <a:p>
            <a:pPr lvl="3"/>
            <a:endParaRPr lang="es-ES_tradnl" sz="2200" dirty="0" smtClean="0"/>
          </a:p>
        </p:txBody>
      </p:sp>
    </p:spTree>
    <p:extLst>
      <p:ext uri="{BB962C8B-B14F-4D97-AF65-F5344CB8AC3E}">
        <p14:creationId xmlns:p14="http://schemas.microsoft.com/office/powerpoint/2010/main" val="4752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frame</a:t>
            </a:r>
            <a:r>
              <a:rPr lang="es-ES_tradnl" dirty="0"/>
              <a:t> vs </a:t>
            </a:r>
            <a:r>
              <a:rPr lang="es-ES_tradnl" dirty="0" err="1" smtClean="0"/>
              <a:t>data.table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es-CL" sz="3200" dirty="0"/>
              <a:t>¿Y por qué </a:t>
            </a:r>
            <a:r>
              <a:rPr lang="es-CL" sz="3200" dirty="0" err="1"/>
              <a:t>data.table</a:t>
            </a:r>
            <a:r>
              <a:rPr lang="es-CL" sz="3200" dirty="0" smtClean="0"/>
              <a:t>?</a:t>
            </a:r>
          </a:p>
          <a:p>
            <a:pPr marL="201168" lvl="1" indent="0" algn="just">
              <a:buNone/>
            </a:pPr>
            <a:endParaRPr lang="es-CL" sz="3200" dirty="0" smtClean="0"/>
          </a:p>
          <a:p>
            <a:pPr lvl="1" algn="just"/>
            <a:r>
              <a:rPr lang="es-CL" sz="3200" dirty="0" smtClean="0"/>
              <a:t>Más eficiente en términos de </a:t>
            </a:r>
            <a:r>
              <a:rPr lang="es-CL" sz="3200" dirty="0" smtClean="0"/>
              <a:t>computación</a:t>
            </a:r>
          </a:p>
          <a:p>
            <a:pPr lvl="1" algn="just"/>
            <a:endParaRPr lang="es-CL" sz="3200" dirty="0"/>
          </a:p>
          <a:p>
            <a:pPr lvl="1" algn="just"/>
            <a:r>
              <a:rPr lang="es-CL" sz="3200" dirty="0" smtClean="0"/>
              <a:t>Más “versátil”</a:t>
            </a:r>
            <a:endParaRPr lang="es-CL" sz="3200" dirty="0" smtClean="0"/>
          </a:p>
          <a:p>
            <a:pPr marL="201168" lvl="1" indent="0" algn="just">
              <a:buNone/>
            </a:pPr>
            <a:endParaRPr lang="es-CL" sz="3200" dirty="0"/>
          </a:p>
          <a:p>
            <a:pPr marL="201168" lvl="1" indent="0" algn="just">
              <a:buNone/>
            </a:pPr>
            <a:endParaRPr lang="es-CL" sz="3200" dirty="0" smtClean="0"/>
          </a:p>
        </p:txBody>
      </p:sp>
    </p:spTree>
    <p:extLst>
      <p:ext uri="{BB962C8B-B14F-4D97-AF65-F5344CB8AC3E}">
        <p14:creationId xmlns:p14="http://schemas.microsoft.com/office/powerpoint/2010/main" val="426052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Sintaxis </a:t>
            </a:r>
            <a:r>
              <a:rPr lang="es-ES_tradnl" dirty="0" err="1" smtClean="0"/>
              <a:t>data.table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59"/>
                <a:ext cx="10058400" cy="4503783"/>
              </a:xfrm>
            </p:spPr>
            <p:txBody>
              <a:bodyPr>
                <a:normAutofit fontScale="85000" lnSpcReduction="20000"/>
              </a:bodyPr>
              <a:lstStyle/>
              <a:p>
                <a:pPr marL="201168" lvl="1" indent="0" algn="just">
                  <a:buNone/>
                </a:pPr>
                <a:endParaRPr lang="es-CL" sz="6500" b="0" i="1" dirty="0" smtClean="0">
                  <a:latin typeface="Cambria Math" panose="02040503050406030204" pitchFamily="18" charset="0"/>
                </a:endParaRPr>
              </a:p>
              <a:p>
                <a:pPr marL="201168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𝐷𝑇</m:t>
                      </m:r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[  </m:t>
                      </m:r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  , </m:t>
                      </m:r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s-CL" sz="65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sz="6500" dirty="0" smtClean="0"/>
              </a:p>
              <a:p>
                <a:pPr marL="201168" lvl="1" indent="0" algn="just">
                  <a:buNone/>
                </a:pPr>
                <a:endParaRPr lang="es-CL" sz="3100" dirty="0" smtClean="0"/>
              </a:p>
              <a:p>
                <a:pPr marL="201168" lvl="1" indent="0" algn="just">
                  <a:buNone/>
                </a:pPr>
                <a:r>
                  <a:rPr lang="es-CL" sz="3100" dirty="0" smtClean="0"/>
                  <a:t>Donde: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3100" i="1">
                        <a:latin typeface="Cambria Math" panose="02040503050406030204" pitchFamily="18" charset="0"/>
                      </a:rPr>
                      <m:t>𝐷𝑇</m:t>
                    </m:r>
                  </m:oMath>
                </a14:m>
                <a:r>
                  <a:rPr lang="es-CL" sz="3100" dirty="0" smtClean="0"/>
                  <a:t> denota el nombre del objeto tipo </a:t>
                </a:r>
                <a:r>
                  <a:rPr lang="es-CL" sz="3100" dirty="0" err="1" smtClean="0"/>
                  <a:t>data.table</a:t>
                </a:r>
                <a:endParaRPr lang="es-CL" sz="3100" dirty="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s-CL" sz="31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CL" sz="3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31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s-CL" sz="3100" dirty="0" smtClean="0"/>
                  <a:t> denota la indexación por </a:t>
                </a:r>
                <a:r>
                  <a:rPr lang="es-CL" sz="3100" b="1" dirty="0" smtClean="0"/>
                  <a:t>fila(s), </a:t>
                </a:r>
                <a:r>
                  <a:rPr lang="es-CL" sz="3100" dirty="0" smtClean="0"/>
                  <a:t>dependiendo del valor de alguna columna (</a:t>
                </a:r>
                <a:r>
                  <a:rPr lang="es-CL" sz="3100" dirty="0" err="1" smtClean="0"/>
                  <a:t>subset</a:t>
                </a:r>
                <a:r>
                  <a:rPr lang="es-CL" sz="3100" dirty="0" smtClean="0"/>
                  <a:t>)</a:t>
                </a:r>
              </a:p>
              <a:p>
                <a:pPr lvl="1" algn="just"/>
                <a:r>
                  <a:rPr lang="es-CL" sz="3100" b="1" dirty="0"/>
                  <a:t> </a:t>
                </a:r>
                <a14:m>
                  <m:oMath xmlns:m="http://schemas.openxmlformats.org/officeDocument/2006/math">
                    <m:r>
                      <a:rPr lang="es-CL" sz="31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CL" sz="3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sz="3100" dirty="0"/>
                  <a:t>denota la indexación por </a:t>
                </a:r>
                <a:r>
                  <a:rPr lang="es-CL" sz="3100" b="1" dirty="0" smtClean="0"/>
                  <a:t>columna(s)/variable(s).</a:t>
                </a:r>
                <a:r>
                  <a:rPr lang="es-CL" sz="3100" dirty="0" smtClean="0"/>
                  <a:t> Se pueden aplicar funciones sobre estas</a:t>
                </a:r>
              </a:p>
              <a:p>
                <a:pPr lvl="1" algn="just"/>
                <a:r>
                  <a:rPr lang="es-CL" sz="3100" b="1" dirty="0" smtClean="0"/>
                  <a:t> </a:t>
                </a:r>
                <a14:m>
                  <m:oMath xmlns:m="http://schemas.openxmlformats.org/officeDocument/2006/math">
                    <m:r>
                      <a:rPr lang="es-CL" sz="3100" i="1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s-CL" sz="3100" dirty="0" smtClean="0"/>
                  <a:t> denota los condicionamientos por grupo de observación. Estos grupos están construidos por alguna columna/variable de referencia</a:t>
                </a:r>
                <a:endParaRPr lang="es-CL" sz="3100" dirty="0"/>
              </a:p>
              <a:p>
                <a:pPr lvl="1" algn="just"/>
                <a:endParaRPr lang="es-CL" sz="2400" b="1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59"/>
                <a:ext cx="10058400" cy="4503783"/>
              </a:xfrm>
              <a:blipFill rotWithShape="0">
                <a:blip r:embed="rId2"/>
                <a:stretch>
                  <a:fillRect r="-2000" b="-23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68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Trabajando con </a:t>
            </a:r>
            <a:r>
              <a:rPr lang="es-CL" dirty="0" err="1" smtClean="0"/>
              <a:t>data.table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s-CL" sz="2800" dirty="0" smtClean="0"/>
              <a:t>Algunas de las funcionalidades que veremos con las bases de datos serán las siguientes:</a:t>
            </a:r>
          </a:p>
          <a:p>
            <a:pPr lvl="2"/>
            <a:r>
              <a:rPr lang="es-CL" sz="2000" dirty="0" smtClean="0"/>
              <a:t>Crear Variables</a:t>
            </a:r>
          </a:p>
          <a:p>
            <a:pPr lvl="2"/>
            <a:r>
              <a:rPr lang="es-CL" sz="2000" dirty="0" smtClean="0"/>
              <a:t>Eliminar Variables</a:t>
            </a:r>
          </a:p>
          <a:p>
            <a:pPr lvl="2"/>
            <a:r>
              <a:rPr lang="es-CL" sz="2000" dirty="0" smtClean="0"/>
              <a:t>Reemplazar valores de variables</a:t>
            </a:r>
          </a:p>
          <a:p>
            <a:pPr lvl="2"/>
            <a:r>
              <a:rPr lang="es-CL" sz="2000" dirty="0" smtClean="0"/>
              <a:t>Unir bases de datos</a:t>
            </a:r>
          </a:p>
          <a:p>
            <a:pPr lvl="2"/>
            <a:r>
              <a:rPr lang="es-CL" sz="2000" dirty="0" smtClean="0"/>
              <a:t>Crear subconjuntos de datos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729976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6608</TotalTime>
  <Words>474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Custom Design</vt:lpstr>
      <vt:lpstr>Retrospección</vt:lpstr>
      <vt:lpstr>Data Science para Economía y Negocios</vt:lpstr>
      <vt:lpstr>Lab03a: Introducción a data.table</vt:lpstr>
      <vt:lpstr>Introducción</vt:lpstr>
      <vt:lpstr>Recapitulando</vt:lpstr>
      <vt:lpstr>Recapitulando</vt:lpstr>
      <vt:lpstr>Data frame vs data.table</vt:lpstr>
      <vt:lpstr>Data frame vs data.table</vt:lpstr>
      <vt:lpstr>Sintaxis data.table</vt:lpstr>
      <vt:lpstr>Trabajando con data.table</vt:lpstr>
      <vt:lpstr>Trabajando con data.table</vt:lpstr>
      <vt:lpstr>Funciones utilizadas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Fernandez</dc:creator>
  <cp:lastModifiedBy>Javier Ignacio Fernandez Chavez</cp:lastModifiedBy>
  <cp:revision>137</cp:revision>
  <cp:lastPrinted>2019-07-08T02:54:42Z</cp:lastPrinted>
  <dcterms:created xsi:type="dcterms:W3CDTF">2016-03-28T18:27:18Z</dcterms:created>
  <dcterms:modified xsi:type="dcterms:W3CDTF">2019-08-14T18:58:24Z</dcterms:modified>
</cp:coreProperties>
</file>