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CE68-4652-4415-9CAC-7B67F0F2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9E97D-84E9-4BCB-A2B5-41652D021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0DEA-B3E7-457E-86C7-55C8C352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74CB-D25E-411B-8438-505A1E45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C794-B25E-4D8B-AF82-168B721F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B233-BD27-480F-8712-9CB93E7B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62195-4418-44C3-839F-2A7CF6A96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9E56-368F-4881-9781-C5871CE9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6C853-36A3-4F7A-BC27-37CB021B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BBC04-65A0-48B0-A8DE-7FAAEDDC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27A1F-BAC6-4B8A-8535-09DDCCCB2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5495-E1CB-4CD0-A736-2B677A7BA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F401-4D4A-4593-B92E-5FD42614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8457C-8224-4669-9937-FC888C3A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C2E1-DA59-4800-A546-5826CF9A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2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9A3C-4DFA-41F9-8078-E271629C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F380-C2CB-43F5-A8CC-78A1A61B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8BC84-1834-4FE4-B079-93B8E71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DBC2-243F-4DAE-8B93-E4464485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38F1-CF7F-4345-8150-78C72553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7547-A686-4D69-A7D3-8B5BDFE7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D2A1E-1001-4B42-A0BA-708CA7090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6E6D-B09D-48BF-842B-2E80E2AF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F1F6-1EC4-4DAE-A87E-AB23E627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2E28-206A-4F52-A664-1D765B8F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501-9D32-4B74-A7D0-550A28F4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B9DB-7DAA-4E95-A2B5-02D246005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5B0C-85D2-4B30-BE2E-3ECAA3BD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6FD4E-92C4-4DCB-843E-3082F893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7B5F5-285D-4EBF-806A-EFF36CA4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0D0A-8B2D-4550-9D78-111329AF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D771-CFBE-4201-A632-C78E2100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3DE6-7241-40A0-BA06-479D1CDC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6175D-1B52-4471-B6D3-BF1CCAEE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688E0-0872-450E-B199-925EC7ECB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AD636-5DF4-4B04-9614-A50F9A95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C1979-65BC-43F2-8EDC-26FD65B0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48C68-B33C-489E-965F-BA9E071A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1F97A-65EC-4D31-A9F0-78F1647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E531-61B2-41D2-B338-348BC8D9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93CD6-39F1-4ECE-8391-A25C9F6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93150-5679-4ABB-89D2-EC4A35B0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A1260-85FA-4E79-9C47-0237EE3D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BAAC9-4211-4C65-B140-ACF9CA40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9ECFE-C1D5-4BCA-A1CF-9E441066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7086-2F4B-45D1-A6DE-FE602C8C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39DD-E78D-420D-97E2-D5B13BF9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6E3B-1EFA-45DB-9EEB-2730FC92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B4043-489D-4718-8B67-8A9CA24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46AC6-E74F-4F93-8555-A62A0DF3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AF956-5781-476C-A5C6-5D3CAEBC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A60E-4FE6-49AA-BAD1-0E4693EC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0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0262-0AE0-4664-85AA-C98F5DAE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5A8B9-8598-4011-90EA-AE068F160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93496-D7D0-474F-A0E1-85E85283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16EC6-7B83-4C62-A5FC-544B6B6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8073-3484-46CB-BF18-026ADFF9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4E823-E722-4A00-AD5B-B9F2D603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3D9DD-C218-4269-835B-BBF90C33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76D9-AD2D-4400-8102-CEB6B335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53BC-FBA1-4EFE-95F9-0497ACCA5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D403-73FD-4F79-85DD-244067459ED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8A63-2FC6-45F9-BBB5-6AE9DC862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D811-07E7-4156-891F-5758EA30C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30A-BCB9-4F42-A19D-4893C631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CED019-025C-44DF-B0EF-57E50CDFA8B8}"/>
              </a:ext>
            </a:extLst>
          </p:cNvPr>
          <p:cNvSpPr/>
          <p:nvPr/>
        </p:nvSpPr>
        <p:spPr>
          <a:xfrm>
            <a:off x="5250395" y="1923175"/>
            <a:ext cx="1711354" cy="1325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r>
              <a:rPr lang="en-US" dirty="0"/>
              <a:t>: First to Fill from Rising Tide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5FAF80-EECD-4F9D-9BDE-36056A7B73E0}"/>
              </a:ext>
            </a:extLst>
          </p:cNvPr>
          <p:cNvSpPr/>
          <p:nvPr/>
        </p:nvSpPr>
        <p:spPr>
          <a:xfrm>
            <a:off x="7349041" y="2766270"/>
            <a:ext cx="1711354" cy="1325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B: </a:t>
            </a:r>
            <a:r>
              <a:rPr lang="en-US" dirty="0"/>
              <a:t>Auxiliary Pool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A280F-37F3-4E75-8271-E8B2B9C3C2E1}"/>
              </a:ext>
            </a:extLst>
          </p:cNvPr>
          <p:cNvSpPr/>
          <p:nvPr/>
        </p:nvSpPr>
        <p:spPr>
          <a:xfrm>
            <a:off x="5192043" y="4035403"/>
            <a:ext cx="1711354" cy="1325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C: </a:t>
            </a:r>
            <a:r>
              <a:rPr lang="en-US" dirty="0"/>
              <a:t>Target Pool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81B811-6A43-4E90-82A0-DF08FB7F43F6}"/>
              </a:ext>
            </a:extLst>
          </p:cNvPr>
          <p:cNvCxnSpPr>
            <a:cxnSpLocks/>
          </p:cNvCxnSpPr>
          <p:nvPr/>
        </p:nvCxnSpPr>
        <p:spPr>
          <a:xfrm>
            <a:off x="6106072" y="1216103"/>
            <a:ext cx="0" cy="606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96B086-5664-4F8D-AD22-1B35D9F1EDE3}"/>
              </a:ext>
            </a:extLst>
          </p:cNvPr>
          <p:cNvCxnSpPr>
            <a:cxnSpLocks/>
          </p:cNvCxnSpPr>
          <p:nvPr/>
        </p:nvCxnSpPr>
        <p:spPr>
          <a:xfrm>
            <a:off x="6961749" y="2822596"/>
            <a:ext cx="387292" cy="240968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48F7D-05B9-433D-969D-E0FA2F7925EC}"/>
              </a:ext>
            </a:extLst>
          </p:cNvPr>
          <p:cNvCxnSpPr>
            <a:cxnSpLocks/>
          </p:cNvCxnSpPr>
          <p:nvPr/>
        </p:nvCxnSpPr>
        <p:spPr>
          <a:xfrm>
            <a:off x="6047720" y="3338817"/>
            <a:ext cx="0" cy="606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5E142E-0109-4600-ABB8-ADF9EF02042A}"/>
              </a:ext>
            </a:extLst>
          </p:cNvPr>
          <p:cNvCxnSpPr>
            <a:cxnSpLocks/>
          </p:cNvCxnSpPr>
          <p:nvPr/>
        </p:nvCxnSpPr>
        <p:spPr>
          <a:xfrm>
            <a:off x="9254041" y="3642019"/>
            <a:ext cx="4871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50C361-A123-4057-9273-9CC2E74EE966}"/>
              </a:ext>
            </a:extLst>
          </p:cNvPr>
          <p:cNvCxnSpPr>
            <a:cxnSpLocks/>
          </p:cNvCxnSpPr>
          <p:nvPr/>
        </p:nvCxnSpPr>
        <p:spPr>
          <a:xfrm flipH="1">
            <a:off x="6966599" y="3922088"/>
            <a:ext cx="468014" cy="421547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3E0A32-D73D-490E-8A1E-A46FE76F0B83}"/>
              </a:ext>
            </a:extLst>
          </p:cNvPr>
          <p:cNvSpPr txBox="1"/>
          <p:nvPr/>
        </p:nvSpPr>
        <p:spPr>
          <a:xfrm>
            <a:off x="5834209" y="75658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B238D-319A-48FA-9BAD-3C07652EED3B}"/>
              </a:ext>
            </a:extLst>
          </p:cNvPr>
          <p:cNvSpPr txBox="1"/>
          <p:nvPr/>
        </p:nvSpPr>
        <p:spPr>
          <a:xfrm>
            <a:off x="7052284" y="24251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50%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420FC-00ED-4CAD-BFCD-B4EC17E7175A}"/>
              </a:ext>
            </a:extLst>
          </p:cNvPr>
          <p:cNvSpPr txBox="1"/>
          <p:nvPr/>
        </p:nvSpPr>
        <p:spPr>
          <a:xfrm>
            <a:off x="5250395" y="341167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50%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D7DD5-EA31-43B1-9CF3-99294BAC16EA}"/>
              </a:ext>
            </a:extLst>
          </p:cNvPr>
          <p:cNvSpPr txBox="1"/>
          <p:nvPr/>
        </p:nvSpPr>
        <p:spPr>
          <a:xfrm>
            <a:off x="7329557" y="41589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50%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CC60C-54C7-436B-87E4-21B3A0353D24}"/>
              </a:ext>
            </a:extLst>
          </p:cNvPr>
          <p:cNvSpPr txBox="1"/>
          <p:nvPr/>
        </p:nvSpPr>
        <p:spPr>
          <a:xfrm>
            <a:off x="9248737" y="3035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DEE28-B914-49C7-A789-6115D3630D26}"/>
              </a:ext>
            </a:extLst>
          </p:cNvPr>
          <p:cNvSpPr txBox="1"/>
          <p:nvPr/>
        </p:nvSpPr>
        <p:spPr>
          <a:xfrm flipH="1">
            <a:off x="5194330" y="121480"/>
            <a:ext cx="1873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Ocean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5857D9-F774-4889-977D-B74F00FE2ED0}"/>
              </a:ext>
            </a:extLst>
          </p:cNvPr>
          <p:cNvSpPr/>
          <p:nvPr/>
        </p:nvSpPr>
        <p:spPr>
          <a:xfrm>
            <a:off x="9934805" y="3252089"/>
            <a:ext cx="1485864" cy="83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BC7C4-3AF4-4628-9286-21673A3B4872}"/>
              </a:ext>
            </a:extLst>
          </p:cNvPr>
          <p:cNvSpPr txBox="1"/>
          <p:nvPr/>
        </p:nvSpPr>
        <p:spPr>
          <a:xfrm>
            <a:off x="771331" y="678488"/>
            <a:ext cx="271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j-lt"/>
              </a:rPr>
              <a:t>Tide pool A and pool B are mostly full from the rising tide.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A new wave washes 10 gallons of water into pool A, which then flows into B and C.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How much water will pool C receive in total?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143CEF-B9CF-40B6-B4A2-A2CA10B95F5D}"/>
              </a:ext>
            </a:extLst>
          </p:cNvPr>
          <p:cNvSpPr txBox="1"/>
          <p:nvPr/>
        </p:nvSpPr>
        <p:spPr>
          <a:xfrm>
            <a:off x="520257" y="5192383"/>
            <a:ext cx="654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x = volume of water added to A</a:t>
            </a:r>
          </a:p>
          <a:p>
            <a:r>
              <a:rPr lang="en-US" dirty="0">
                <a:latin typeface="+mj-lt"/>
              </a:rPr>
              <a:t>y = change in volume of C</a:t>
            </a:r>
          </a:p>
          <a:p>
            <a:r>
              <a:rPr lang="en-US" dirty="0">
                <a:latin typeface="+mj-lt"/>
              </a:rPr>
              <a:t>y = amount directly from A + amount indirectly from A through B </a:t>
            </a:r>
          </a:p>
          <a:p>
            <a:r>
              <a:rPr lang="en-US" dirty="0">
                <a:latin typeface="+mj-lt"/>
              </a:rPr>
              <a:t>y =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(0.50)(x) +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(0.50)(0.50)(x)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= 5 +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2.5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 = 7.5 gallon increase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44653-AE40-4FF7-9FDB-BB39D113263F}"/>
              </a:ext>
            </a:extLst>
          </p:cNvPr>
          <p:cNvSpPr txBox="1"/>
          <p:nvPr/>
        </p:nvSpPr>
        <p:spPr>
          <a:xfrm>
            <a:off x="6235959" y="1134177"/>
            <a:ext cx="196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Water channels </a:t>
            </a:r>
            <a:br>
              <a:rPr lang="en-US" sz="1400" dirty="0">
                <a:solidFill>
                  <a:schemeClr val="accent1"/>
                </a:solidFill>
                <a:latin typeface="+mj-lt"/>
              </a:rPr>
            </a:br>
            <a:r>
              <a:rPr lang="en-US" sz="1400" dirty="0">
                <a:solidFill>
                  <a:schemeClr val="accent1"/>
                </a:solidFill>
                <a:latin typeface="+mj-lt"/>
              </a:rPr>
              <a:t>between pools </a:t>
            </a:r>
            <a:br>
              <a:rPr lang="en-US" sz="1400" dirty="0">
                <a:solidFill>
                  <a:schemeClr val="accent1"/>
                </a:solidFill>
                <a:latin typeface="+mj-lt"/>
              </a:rPr>
            </a:br>
            <a:r>
              <a:rPr lang="en-US" sz="1400" dirty="0">
                <a:solidFill>
                  <a:schemeClr val="accent1"/>
                </a:solidFill>
                <a:latin typeface="+mj-lt"/>
              </a:rPr>
              <a:t>( </a:t>
            </a:r>
            <a:r>
              <a:rPr lang="en-US" sz="1400" dirty="0">
                <a:latin typeface="+mj-lt"/>
              </a:rPr>
              <a:t>flow rate %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BF0E7-26FA-4310-9777-7257172A4C6A}"/>
              </a:ext>
            </a:extLst>
          </p:cNvPr>
          <p:cNvSpPr txBox="1"/>
          <p:nvPr/>
        </p:nvSpPr>
        <p:spPr>
          <a:xfrm>
            <a:off x="7220338" y="4580922"/>
            <a:ext cx="146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(Indirect Effect)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DC83B1-81C3-47FE-86DD-207BBE58A444}"/>
              </a:ext>
            </a:extLst>
          </p:cNvPr>
          <p:cNvSpPr txBox="1"/>
          <p:nvPr/>
        </p:nvSpPr>
        <p:spPr>
          <a:xfrm>
            <a:off x="3796279" y="3440089"/>
            <a:ext cx="1327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(Direct Effect)</a:t>
            </a:r>
          </a:p>
        </p:txBody>
      </p:sp>
    </p:spTree>
    <p:extLst>
      <p:ext uri="{BB962C8B-B14F-4D97-AF65-F5344CB8AC3E}">
        <p14:creationId xmlns:p14="http://schemas.microsoft.com/office/powerpoint/2010/main" val="273546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0727558-159C-4EA1-AAF7-C073992DE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437331"/>
              </p:ext>
            </p:extLst>
          </p:nvPr>
        </p:nvGraphicFramePr>
        <p:xfrm>
          <a:off x="3441655" y="4063150"/>
          <a:ext cx="2173844" cy="155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600200" imgH="1143000" progId="Equation.3">
                  <p:embed/>
                </p:oleObj>
              </mc:Choice>
              <mc:Fallback>
                <p:oleObj name="Equation" r:id="rId3" imgW="1600200" imgH="1143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655" y="4063150"/>
                        <a:ext cx="2173844" cy="1554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20F9C087-6997-4478-BBEC-E4A94CE4896F}"/>
              </a:ext>
            </a:extLst>
          </p:cNvPr>
          <p:cNvSpPr txBox="1"/>
          <p:nvPr/>
        </p:nvSpPr>
        <p:spPr>
          <a:xfrm>
            <a:off x="4247731" y="1540953"/>
            <a:ext cx="28084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E2D90E-88F4-46CB-B0B6-DB3E9CA298CC}"/>
              </a:ext>
            </a:extLst>
          </p:cNvPr>
          <p:cNvSpPr txBox="1"/>
          <p:nvPr/>
        </p:nvSpPr>
        <p:spPr>
          <a:xfrm>
            <a:off x="2758021" y="1540953"/>
            <a:ext cx="3866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DFC67-770F-4752-ABF8-52ADCD7A20C4}"/>
              </a:ext>
            </a:extLst>
          </p:cNvPr>
          <p:cNvSpPr txBox="1"/>
          <p:nvPr/>
        </p:nvSpPr>
        <p:spPr>
          <a:xfrm>
            <a:off x="3529801" y="2216079"/>
            <a:ext cx="3866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695BD3-3985-44D5-B39A-647A316D8AA5}"/>
              </a:ext>
            </a:extLst>
          </p:cNvPr>
          <p:cNvCxnSpPr>
            <a:stCxn id="48" idx="3"/>
            <a:endCxn id="47" idx="1"/>
          </p:cNvCxnSpPr>
          <p:nvPr/>
        </p:nvCxnSpPr>
        <p:spPr>
          <a:xfrm>
            <a:off x="3135720" y="1697919"/>
            <a:ext cx="1112011" cy="0"/>
          </a:xfrm>
          <a:prstGeom prst="straightConnector1">
            <a:avLst/>
          </a:prstGeom>
          <a:noFill/>
          <a:ln w="22225" cap="flat" cmpd="sng" algn="ctr">
            <a:solidFill>
              <a:srgbClr val="1F497D"/>
            </a:solidFill>
            <a:prstDash val="solid"/>
            <a:tailEnd type="arrow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7F1E55-F409-480E-AB14-B444A7FB8235}"/>
              </a:ext>
            </a:extLst>
          </p:cNvPr>
          <p:cNvCxnSpPr>
            <a:stCxn id="48" idx="2"/>
            <a:endCxn id="49" idx="1"/>
          </p:cNvCxnSpPr>
          <p:nvPr/>
        </p:nvCxnSpPr>
        <p:spPr>
          <a:xfrm>
            <a:off x="2946871" y="1854885"/>
            <a:ext cx="582930" cy="518160"/>
          </a:xfrm>
          <a:prstGeom prst="straightConnector1">
            <a:avLst/>
          </a:prstGeom>
          <a:noFill/>
          <a:ln w="22225" cap="flat" cmpd="sng" algn="ctr">
            <a:solidFill>
              <a:srgbClr val="F79646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56DDB5-E1B7-41A0-8917-61E27E8D63EF}"/>
              </a:ext>
            </a:extLst>
          </p:cNvPr>
          <p:cNvCxnSpPr>
            <a:stCxn id="49" idx="3"/>
            <a:endCxn id="47" idx="2"/>
          </p:cNvCxnSpPr>
          <p:nvPr/>
        </p:nvCxnSpPr>
        <p:spPr>
          <a:xfrm flipV="1">
            <a:off x="3907500" y="1854885"/>
            <a:ext cx="474579" cy="518160"/>
          </a:xfrm>
          <a:prstGeom prst="straightConnector1">
            <a:avLst/>
          </a:prstGeom>
          <a:noFill/>
          <a:ln w="22225" cap="flat" cmpd="sng" algn="ctr">
            <a:solidFill>
              <a:srgbClr val="F79646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06FAAFF-5843-478C-962B-B704B1F3DF20}"/>
              </a:ext>
            </a:extLst>
          </p:cNvPr>
          <p:cNvSpPr txBox="1"/>
          <p:nvPr/>
        </p:nvSpPr>
        <p:spPr>
          <a:xfrm>
            <a:off x="5095630" y="1588215"/>
            <a:ext cx="1341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Direct Effect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Indirect Effect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01B6017-B249-415E-85F5-9F4F4D313E55}"/>
              </a:ext>
            </a:extLst>
          </p:cNvPr>
          <p:cNvSpPr/>
          <p:nvPr/>
        </p:nvSpPr>
        <p:spPr>
          <a:xfrm>
            <a:off x="7827743" y="1038404"/>
            <a:ext cx="1619250" cy="1519886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3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F04ABE1-529B-4D75-90EF-198A8EE588ED}"/>
              </a:ext>
            </a:extLst>
          </p:cNvPr>
          <p:cNvSpPr/>
          <p:nvPr/>
        </p:nvSpPr>
        <p:spPr>
          <a:xfrm>
            <a:off x="7568663" y="1915113"/>
            <a:ext cx="1276771" cy="1139259"/>
          </a:xfrm>
          <a:prstGeom prst="ellipse">
            <a:avLst/>
          </a:prstGeom>
          <a:solidFill>
            <a:sysClr val="windowText" lastClr="000000">
              <a:lumMod val="65000"/>
              <a:lumOff val="35000"/>
              <a:alpha val="17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3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9BC961-3ACC-4F67-AAE3-45218D145AEF}"/>
              </a:ext>
            </a:extLst>
          </p:cNvPr>
          <p:cNvSpPr/>
          <p:nvPr/>
        </p:nvSpPr>
        <p:spPr>
          <a:xfrm>
            <a:off x="8170223" y="1988660"/>
            <a:ext cx="1276771" cy="1139259"/>
          </a:xfrm>
          <a:prstGeom prst="ellipse">
            <a:avLst/>
          </a:prstGeom>
          <a:solidFill>
            <a:sysClr val="windowText" lastClr="000000">
              <a:lumMod val="65000"/>
              <a:lumOff val="35000"/>
              <a:alpha val="17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3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F5002-60E5-46F4-AAA3-79B5753BD243}"/>
              </a:ext>
            </a:extLst>
          </p:cNvPr>
          <p:cNvSpPr txBox="1"/>
          <p:nvPr/>
        </p:nvSpPr>
        <p:spPr>
          <a:xfrm>
            <a:off x="9032497" y="881438"/>
            <a:ext cx="28084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444393-1A3B-4EF2-813F-5A5CE5638957}"/>
              </a:ext>
            </a:extLst>
          </p:cNvPr>
          <p:cNvSpPr txBox="1"/>
          <p:nvPr/>
        </p:nvSpPr>
        <p:spPr>
          <a:xfrm>
            <a:off x="7379814" y="2744391"/>
            <a:ext cx="3866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1B8724-CC6E-483E-A5E7-2DCB5B86019C}"/>
              </a:ext>
            </a:extLst>
          </p:cNvPr>
          <p:cNvSpPr txBox="1"/>
          <p:nvPr/>
        </p:nvSpPr>
        <p:spPr>
          <a:xfrm>
            <a:off x="9170251" y="2905308"/>
            <a:ext cx="3866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X2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B9C651-7497-48A9-9C1B-D638EE31751C}"/>
              </a:ext>
            </a:extLst>
          </p:cNvPr>
          <p:cNvCxnSpPr/>
          <p:nvPr/>
        </p:nvCxnSpPr>
        <p:spPr>
          <a:xfrm>
            <a:off x="6267803" y="1796004"/>
            <a:ext cx="1902420" cy="317962"/>
          </a:xfrm>
          <a:prstGeom prst="straightConnector1">
            <a:avLst/>
          </a:prstGeom>
          <a:noFill/>
          <a:ln w="22225" cap="flat" cmpd="sng" algn="ctr">
            <a:solidFill>
              <a:srgbClr val="1F497D"/>
            </a:solidFill>
            <a:prstDash val="solid"/>
            <a:tailEnd type="arrow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41BD39-6315-4F64-94B3-67A369905A2A}"/>
              </a:ext>
            </a:extLst>
          </p:cNvPr>
          <p:cNvCxnSpPr/>
          <p:nvPr/>
        </p:nvCxnSpPr>
        <p:spPr>
          <a:xfrm>
            <a:off x="6438179" y="2298435"/>
            <a:ext cx="2084372" cy="74610"/>
          </a:xfrm>
          <a:prstGeom prst="straightConnector1">
            <a:avLst/>
          </a:prstGeom>
          <a:noFill/>
          <a:ln w="22225" cap="flat" cmpd="sng" algn="ctr">
            <a:solidFill>
              <a:srgbClr val="F79646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BA710D6-5A6F-4E9A-A482-242A98B62D19}"/>
              </a:ext>
            </a:extLst>
          </p:cNvPr>
          <p:cNvSpPr/>
          <p:nvPr/>
        </p:nvSpPr>
        <p:spPr>
          <a:xfrm>
            <a:off x="3482437" y="1295821"/>
            <a:ext cx="436338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53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β</a:t>
            </a:r>
            <a:r>
              <a:rPr kumimoji="0" lang="en-US" sz="153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1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64EE01-B4DF-41D8-98C0-D9E1AE6C6296}"/>
              </a:ext>
            </a:extLst>
          </p:cNvPr>
          <p:cNvSpPr/>
          <p:nvPr/>
        </p:nvSpPr>
        <p:spPr>
          <a:xfrm>
            <a:off x="4128606" y="2090542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β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2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2A7151-9707-4B22-9D86-CC5BE9E6820E}"/>
              </a:ext>
            </a:extLst>
          </p:cNvPr>
          <p:cNvSpPr/>
          <p:nvPr/>
        </p:nvSpPr>
        <p:spPr>
          <a:xfrm>
            <a:off x="2758021" y="207274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α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2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9F9046-C26D-4940-9077-16348010AC48}"/>
              </a:ext>
            </a:extLst>
          </p:cNvPr>
          <p:cNvSpPr txBox="1"/>
          <p:nvPr/>
        </p:nvSpPr>
        <p:spPr>
          <a:xfrm>
            <a:off x="6267803" y="4048447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(full regression)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9EA7EA-EF18-424E-BD64-DA4195A9FDBA}"/>
              </a:ext>
            </a:extLst>
          </p:cNvPr>
          <p:cNvSpPr txBox="1"/>
          <p:nvPr/>
        </p:nvSpPr>
        <p:spPr>
          <a:xfrm>
            <a:off x="6267803" y="4652388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(auxiliary regression)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1E7E06-699B-4CB5-AC9D-4AEE261789C9}"/>
              </a:ext>
            </a:extLst>
          </p:cNvPr>
          <p:cNvSpPr txBox="1"/>
          <p:nvPr/>
        </p:nvSpPr>
        <p:spPr>
          <a:xfrm>
            <a:off x="6267803" y="5321239"/>
            <a:ext cx="2588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Indirect Effect of X1 on Y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896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165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10</cp:revision>
  <dcterms:created xsi:type="dcterms:W3CDTF">2019-09-17T17:21:41Z</dcterms:created>
  <dcterms:modified xsi:type="dcterms:W3CDTF">2019-10-02T05:56:03Z</dcterms:modified>
</cp:coreProperties>
</file>